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A80C-C69E-4C9F-80A8-2FB907DFEC6D}"/>
              </a:ext>
            </a:extLst>
          </p:cNvPr>
          <p:cNvSpPr>
            <a:spLocks noGrp="1"/>
          </p:cNvSpPr>
          <p:nvPr>
            <p:ph type="ctrTitle"/>
          </p:nvPr>
        </p:nvSpPr>
        <p:spPr/>
        <p:txBody>
          <a:bodyPr/>
          <a:lstStyle/>
          <a:p>
            <a:r>
              <a:rPr lang="en-US" dirty="0">
                <a:solidFill>
                  <a:schemeClr val="accent1">
                    <a:lumMod val="75000"/>
                  </a:schemeClr>
                </a:solidFill>
              </a:rPr>
              <a:t>React Lifecycle methods &amp; hooks</a:t>
            </a:r>
          </a:p>
        </p:txBody>
      </p:sp>
      <p:pic>
        <p:nvPicPr>
          <p:cNvPr id="4" name="Picture 3">
            <a:extLst>
              <a:ext uri="{FF2B5EF4-FFF2-40B4-BE49-F238E27FC236}">
                <a16:creationId xmlns:a16="http://schemas.microsoft.com/office/drawing/2014/main" id="{689A4D52-9B76-449B-AC20-FD7A2F5B6FD7}"/>
              </a:ext>
            </a:extLst>
          </p:cNvPr>
          <p:cNvPicPr>
            <a:picLocks noChangeAspect="1"/>
          </p:cNvPicPr>
          <p:nvPr/>
        </p:nvPicPr>
        <p:blipFill>
          <a:blip r:embed="rId2"/>
          <a:stretch>
            <a:fillRect/>
          </a:stretch>
        </p:blipFill>
        <p:spPr>
          <a:xfrm>
            <a:off x="9329273" y="5147632"/>
            <a:ext cx="2862727" cy="908070"/>
          </a:xfrm>
          <a:prstGeom prst="rect">
            <a:avLst/>
          </a:prstGeom>
        </p:spPr>
      </p:pic>
    </p:spTree>
    <p:extLst>
      <p:ext uri="{BB962C8B-B14F-4D97-AF65-F5344CB8AC3E}">
        <p14:creationId xmlns:p14="http://schemas.microsoft.com/office/powerpoint/2010/main" val="267754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464B-FB8D-49A0-8A64-557C0AA87DC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FA4547A-45E3-4965-8B9F-E96203CE5F30}"/>
              </a:ext>
            </a:extLst>
          </p:cNvPr>
          <p:cNvSpPr>
            <a:spLocks noGrp="1"/>
          </p:cNvSpPr>
          <p:nvPr>
            <p:ph idx="1"/>
          </p:nvPr>
        </p:nvSpPr>
        <p:spPr/>
        <p:txBody>
          <a:bodyPr/>
          <a:lstStyle/>
          <a:p>
            <a:r>
              <a:rPr lang="en-US" b="1" dirty="0"/>
              <a:t>Mounting</a:t>
            </a:r>
            <a:r>
              <a:rPr lang="en-US" dirty="0"/>
              <a:t> — It is at this phase the component is created (your code, and </a:t>
            </a:r>
            <a:r>
              <a:rPr lang="en-US" dirty="0" err="1"/>
              <a:t>react’s</a:t>
            </a:r>
            <a:r>
              <a:rPr lang="en-US" dirty="0"/>
              <a:t> internals) then inserted into the DOM</a:t>
            </a:r>
          </a:p>
          <a:p>
            <a:r>
              <a:rPr lang="en-US" b="1" dirty="0"/>
              <a:t>Updating</a:t>
            </a:r>
            <a:r>
              <a:rPr lang="en-US" dirty="0"/>
              <a:t> — A React component “grows”</a:t>
            </a:r>
          </a:p>
          <a:p>
            <a:r>
              <a:rPr lang="en-US" b="1" dirty="0"/>
              <a:t>Unmounting</a:t>
            </a:r>
            <a:r>
              <a:rPr lang="en-US" dirty="0"/>
              <a:t> — Final phase</a:t>
            </a:r>
          </a:p>
          <a:p>
            <a:r>
              <a:rPr lang="en-US" b="1" dirty="0"/>
              <a:t>Error Handling</a:t>
            </a:r>
            <a:r>
              <a:rPr lang="en-US" dirty="0"/>
              <a:t> — Sometimes code doesn’t run or there’s a bug somewhere</a:t>
            </a:r>
          </a:p>
          <a:p>
            <a:endParaRPr lang="en-US" dirty="0"/>
          </a:p>
        </p:txBody>
      </p:sp>
    </p:spTree>
    <p:extLst>
      <p:ext uri="{BB962C8B-B14F-4D97-AF65-F5344CB8AC3E}">
        <p14:creationId xmlns:p14="http://schemas.microsoft.com/office/powerpoint/2010/main" val="291656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76DC-A6C2-4235-9EE3-BAEFF86ACCEC}"/>
              </a:ext>
            </a:extLst>
          </p:cNvPr>
          <p:cNvSpPr>
            <a:spLocks noGrp="1"/>
          </p:cNvSpPr>
          <p:nvPr>
            <p:ph type="title"/>
          </p:nvPr>
        </p:nvSpPr>
        <p:spPr/>
        <p:txBody>
          <a:bodyPr/>
          <a:lstStyle/>
          <a:p>
            <a:r>
              <a:rPr lang="en-US" dirty="0"/>
              <a:t>Key :</a:t>
            </a:r>
          </a:p>
        </p:txBody>
      </p:sp>
      <p:sp>
        <p:nvSpPr>
          <p:cNvPr id="3" name="Content Placeholder 2">
            <a:extLst>
              <a:ext uri="{FF2B5EF4-FFF2-40B4-BE49-F238E27FC236}">
                <a16:creationId xmlns:a16="http://schemas.microsoft.com/office/drawing/2014/main" id="{02926391-3E15-49BD-9EC9-7E1020129226}"/>
              </a:ext>
            </a:extLst>
          </p:cNvPr>
          <p:cNvSpPr>
            <a:spLocks noGrp="1"/>
          </p:cNvSpPr>
          <p:nvPr>
            <p:ph idx="1"/>
          </p:nvPr>
        </p:nvSpPr>
        <p:spPr/>
        <p:txBody>
          <a:bodyPr/>
          <a:lstStyle/>
          <a:p>
            <a:r>
              <a:rPr lang="en-US" dirty="0"/>
              <a:t>A React component may NOT go through all of the phases. The component could get mounted and unmounted the next minute — without any updates or error handling.</a:t>
            </a:r>
          </a:p>
        </p:txBody>
      </p:sp>
    </p:spTree>
    <p:extLst>
      <p:ext uri="{BB962C8B-B14F-4D97-AF65-F5344CB8AC3E}">
        <p14:creationId xmlns:p14="http://schemas.microsoft.com/office/powerpoint/2010/main" val="16888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26FDA9-F1AD-47B6-8E7C-5629CD5C3183}"/>
              </a:ext>
            </a:extLst>
          </p:cNvPr>
          <p:cNvPicPr>
            <a:picLocks noChangeAspect="1"/>
          </p:cNvPicPr>
          <p:nvPr/>
        </p:nvPicPr>
        <p:blipFill>
          <a:blip r:embed="rId2"/>
          <a:stretch>
            <a:fillRect/>
          </a:stretch>
        </p:blipFill>
        <p:spPr>
          <a:xfrm>
            <a:off x="2266290" y="930006"/>
            <a:ext cx="7659419" cy="4007836"/>
          </a:xfrm>
          <a:prstGeom prst="rect">
            <a:avLst/>
          </a:prstGeom>
        </p:spPr>
      </p:pic>
    </p:spTree>
    <p:extLst>
      <p:ext uri="{BB962C8B-B14F-4D97-AF65-F5344CB8AC3E}">
        <p14:creationId xmlns:p14="http://schemas.microsoft.com/office/powerpoint/2010/main" val="19082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8886-232B-4F9F-B95D-B50305FC2262}"/>
              </a:ext>
            </a:extLst>
          </p:cNvPr>
          <p:cNvSpPr>
            <a:spLocks noGrp="1"/>
          </p:cNvSpPr>
          <p:nvPr>
            <p:ph type="title"/>
          </p:nvPr>
        </p:nvSpPr>
        <p:spPr>
          <a:xfrm>
            <a:off x="1605691" y="783971"/>
            <a:ext cx="9603275" cy="1049235"/>
          </a:xfrm>
        </p:spPr>
        <p:txBody>
          <a:bodyPr/>
          <a:lstStyle/>
          <a:p>
            <a:r>
              <a:rPr lang="en-US" dirty="0"/>
              <a:t>The mounting lifecycle methods</a:t>
            </a:r>
            <a:br>
              <a:rPr lang="en-US" dirty="0"/>
            </a:br>
            <a:endParaRPr lang="en-US" dirty="0"/>
          </a:p>
        </p:txBody>
      </p:sp>
      <p:sp>
        <p:nvSpPr>
          <p:cNvPr id="3" name="Content Placeholder 2">
            <a:extLst>
              <a:ext uri="{FF2B5EF4-FFF2-40B4-BE49-F238E27FC236}">
                <a16:creationId xmlns:a16="http://schemas.microsoft.com/office/drawing/2014/main" id="{FECBBAB5-1CD6-4E46-845F-E56D55E2496A}"/>
              </a:ext>
            </a:extLst>
          </p:cNvPr>
          <p:cNvSpPr>
            <a:spLocks noGrp="1"/>
          </p:cNvSpPr>
          <p:nvPr>
            <p:ph idx="1"/>
          </p:nvPr>
        </p:nvSpPr>
        <p:spPr/>
        <p:txBody>
          <a:bodyPr/>
          <a:lstStyle/>
          <a:p>
            <a:r>
              <a:rPr lang="en-US" b="1" dirty="0"/>
              <a:t>Constructor()</a:t>
            </a:r>
          </a:p>
          <a:p>
            <a:pPr marL="0" indent="0">
              <a:buNone/>
            </a:pPr>
            <a:r>
              <a:rPr lang="en-US" dirty="0"/>
              <a:t>This is the very first method called as the component is “brought to life”</a:t>
            </a:r>
          </a:p>
          <a:p>
            <a:pPr marL="0" indent="0">
              <a:buNone/>
            </a:pPr>
            <a:r>
              <a:rPr lang="en-US" dirty="0"/>
              <a:t>The constructor method is called before the component is mounted to the DOM.</a:t>
            </a:r>
          </a:p>
          <a:p>
            <a:pPr marL="0" indent="0">
              <a:buNone/>
            </a:pPr>
            <a:r>
              <a:rPr lang="en-US" dirty="0"/>
              <a:t>Usually, you’d initialize state and bind event handlers methods within the constructor method.</a:t>
            </a:r>
            <a:endParaRPr lang="en-US" b="1" dirty="0"/>
          </a:p>
          <a:p>
            <a:endParaRPr lang="en-US" dirty="0"/>
          </a:p>
        </p:txBody>
      </p:sp>
    </p:spTree>
    <p:extLst>
      <p:ext uri="{BB962C8B-B14F-4D97-AF65-F5344CB8AC3E}">
        <p14:creationId xmlns:p14="http://schemas.microsoft.com/office/powerpoint/2010/main" val="191386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7293-4951-4F95-8421-A8101D42D9ED}"/>
              </a:ext>
            </a:extLst>
          </p:cNvPr>
          <p:cNvSpPr>
            <a:spLocks noGrp="1"/>
          </p:cNvSpPr>
          <p:nvPr>
            <p:ph type="title"/>
          </p:nvPr>
        </p:nvSpPr>
        <p:spPr/>
        <p:txBody>
          <a:bodyPr/>
          <a:lstStyle/>
          <a:p>
            <a:r>
              <a:rPr lang="en-US" dirty="0"/>
              <a:t>Continue…</a:t>
            </a:r>
          </a:p>
        </p:txBody>
      </p:sp>
      <p:sp>
        <p:nvSpPr>
          <p:cNvPr id="4" name="Rectangle 1">
            <a:extLst>
              <a:ext uri="{FF2B5EF4-FFF2-40B4-BE49-F238E27FC236}">
                <a16:creationId xmlns:a16="http://schemas.microsoft.com/office/drawing/2014/main" id="{1C189C2D-32C5-4992-A14C-0905A37614D0}"/>
              </a:ext>
            </a:extLst>
          </p:cNvPr>
          <p:cNvSpPr>
            <a:spLocks noGrp="1" noChangeArrowheads="1"/>
          </p:cNvSpPr>
          <p:nvPr>
            <p:ph idx="1"/>
          </p:nvPr>
        </p:nvSpPr>
        <p:spPr bwMode="auto">
          <a:xfrm>
            <a:off x="1451579" y="1686632"/>
            <a:ext cx="9603275"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const MyComponent extends React.Component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constructor(props)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super(props)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this.state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points: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this.handlePoints = this.handlePoints.bind(this)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676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D7C4-F8E5-4663-9DE1-4DCECD049DF3}"/>
              </a:ext>
            </a:extLst>
          </p:cNvPr>
          <p:cNvSpPr>
            <a:spLocks noGrp="1"/>
          </p:cNvSpPr>
          <p:nvPr>
            <p:ph type="title"/>
          </p:nvPr>
        </p:nvSpPr>
        <p:spPr/>
        <p:txBody>
          <a:bodyPr/>
          <a:lstStyle/>
          <a:p>
            <a:r>
              <a:rPr lang="en-US" dirty="0"/>
              <a:t>The mounting lifecycle methods</a:t>
            </a:r>
            <a:br>
              <a:rPr lang="en-US" dirty="0"/>
            </a:br>
            <a:endParaRPr lang="en-US" dirty="0"/>
          </a:p>
        </p:txBody>
      </p:sp>
      <p:sp>
        <p:nvSpPr>
          <p:cNvPr id="3" name="Content Placeholder 2">
            <a:extLst>
              <a:ext uri="{FF2B5EF4-FFF2-40B4-BE49-F238E27FC236}">
                <a16:creationId xmlns:a16="http://schemas.microsoft.com/office/drawing/2014/main" id="{ADFDFC4D-1906-462E-A3BA-C2221C9F4D57}"/>
              </a:ext>
            </a:extLst>
          </p:cNvPr>
          <p:cNvSpPr>
            <a:spLocks noGrp="1"/>
          </p:cNvSpPr>
          <p:nvPr>
            <p:ph idx="1"/>
          </p:nvPr>
        </p:nvSpPr>
        <p:spPr/>
        <p:txBody>
          <a:bodyPr>
            <a:normAutofit fontScale="92500" lnSpcReduction="10000"/>
          </a:bodyPr>
          <a:lstStyle/>
          <a:p>
            <a:r>
              <a:rPr lang="en-US" b="1" dirty="0"/>
              <a:t>Static getDerivedStateFromProps()</a:t>
            </a:r>
          </a:p>
          <a:p>
            <a:pPr marL="0" indent="0">
              <a:buNone/>
            </a:pPr>
            <a:endParaRPr lang="en-US" b="1" dirty="0"/>
          </a:p>
          <a:p>
            <a:pPr marL="0" indent="0">
              <a:buNone/>
            </a:pPr>
            <a:r>
              <a:rPr lang="en-US" dirty="0"/>
              <a:t>The method takes in state and props.</a:t>
            </a:r>
          </a:p>
          <a:p>
            <a:pPr marL="0" indent="0">
              <a:buNone/>
            </a:pPr>
            <a:r>
              <a:rPr lang="en-US" dirty="0"/>
              <a:t>And you can either return an object to update the state of the component</a:t>
            </a:r>
          </a:p>
          <a:p>
            <a:pPr marL="0" indent="0">
              <a:buNone/>
            </a:pPr>
            <a:r>
              <a:rPr lang="en-US" dirty="0"/>
              <a:t>Or return null to make no updates</a:t>
            </a:r>
          </a:p>
          <a:p>
            <a:pPr marL="0" indent="0">
              <a:buNone/>
            </a:pPr>
            <a:r>
              <a:rPr lang="en-US" dirty="0"/>
              <a:t>Well, it is one of the rarely used lifecycle methods, but it comes in handy in certain scenarios.</a:t>
            </a:r>
          </a:p>
          <a:p>
            <a:pPr marL="0" indent="0">
              <a:buNone/>
            </a:pPr>
            <a:r>
              <a:rPr lang="en-US" dirty="0"/>
              <a:t>Remember, this method is called (or invoked) </a:t>
            </a:r>
            <a:r>
              <a:rPr lang="en-US" b="1" dirty="0"/>
              <a:t>before</a:t>
            </a:r>
            <a:r>
              <a:rPr lang="en-US" dirty="0"/>
              <a:t> the component is rendered to the DOM on initial mount.</a:t>
            </a:r>
            <a:endParaRPr lang="en-US" b="1" dirty="0"/>
          </a:p>
        </p:txBody>
      </p:sp>
    </p:spTree>
    <p:extLst>
      <p:ext uri="{BB962C8B-B14F-4D97-AF65-F5344CB8AC3E}">
        <p14:creationId xmlns:p14="http://schemas.microsoft.com/office/powerpoint/2010/main" val="134436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D4C6-C0D5-411E-B452-2CBDFB5E78A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D2DD5042-37F8-488E-8A0C-E34CD1D62149}"/>
              </a:ext>
            </a:extLst>
          </p:cNvPr>
          <p:cNvSpPr>
            <a:spLocks noGrp="1"/>
          </p:cNvSpPr>
          <p:nvPr>
            <p:ph idx="1"/>
          </p:nvPr>
        </p:nvSpPr>
        <p:spPr/>
        <p:txBody>
          <a:bodyPr/>
          <a:lstStyle/>
          <a:p>
            <a:r>
              <a:rPr lang="en-US" dirty="0"/>
              <a:t>If you remember from the previous explanation, this method is called </a:t>
            </a:r>
            <a:r>
              <a:rPr lang="en-US" b="1" dirty="0"/>
              <a:t>before</a:t>
            </a:r>
            <a:r>
              <a:rPr lang="en-US" dirty="0"/>
              <a:t> the component is mounted to the DOM. By returning an object, we update the state of the component before it is even rendered.</a:t>
            </a:r>
          </a:p>
          <a:p>
            <a:r>
              <a:rPr lang="en-US" dirty="0"/>
              <a:t>So If we initialize state in constructor and then use this method we can update the state before it gets rendered on screen.</a:t>
            </a:r>
          </a:p>
          <a:p>
            <a:r>
              <a:rPr lang="en-US" dirty="0"/>
              <a:t>Essentially, this method allows a component to update its internal state in response to a change in props which previously was done through </a:t>
            </a:r>
            <a:r>
              <a:rPr lang="en-US" dirty="0" err="1"/>
              <a:t>componentWillReceiveProps</a:t>
            </a:r>
            <a:r>
              <a:rPr lang="en-US" dirty="0"/>
              <a:t>.</a:t>
            </a:r>
          </a:p>
        </p:txBody>
      </p:sp>
    </p:spTree>
    <p:extLst>
      <p:ext uri="{BB962C8B-B14F-4D97-AF65-F5344CB8AC3E}">
        <p14:creationId xmlns:p14="http://schemas.microsoft.com/office/powerpoint/2010/main" val="110612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8513-97FE-4DA3-8B52-D717881D33DD}"/>
              </a:ext>
            </a:extLst>
          </p:cNvPr>
          <p:cNvSpPr>
            <a:spLocks noGrp="1"/>
          </p:cNvSpPr>
          <p:nvPr>
            <p:ph type="title"/>
          </p:nvPr>
        </p:nvSpPr>
        <p:spPr/>
        <p:txBody>
          <a:bodyPr/>
          <a:lstStyle/>
          <a:p>
            <a:r>
              <a:rPr lang="en-US" dirty="0"/>
              <a:t>The mounting lifecycle methods</a:t>
            </a:r>
            <a:br>
              <a:rPr lang="en-US" dirty="0"/>
            </a:br>
            <a:endParaRPr lang="en-US" dirty="0"/>
          </a:p>
        </p:txBody>
      </p:sp>
      <p:sp>
        <p:nvSpPr>
          <p:cNvPr id="3" name="Content Placeholder 2">
            <a:extLst>
              <a:ext uri="{FF2B5EF4-FFF2-40B4-BE49-F238E27FC236}">
                <a16:creationId xmlns:a16="http://schemas.microsoft.com/office/drawing/2014/main" id="{6CE968DD-5D56-45D7-A677-6DC3E9BBBCC3}"/>
              </a:ext>
            </a:extLst>
          </p:cNvPr>
          <p:cNvSpPr>
            <a:spLocks noGrp="1"/>
          </p:cNvSpPr>
          <p:nvPr>
            <p:ph idx="1"/>
          </p:nvPr>
        </p:nvSpPr>
        <p:spPr/>
        <p:txBody>
          <a:bodyPr/>
          <a:lstStyle/>
          <a:p>
            <a:r>
              <a:rPr lang="en-US" b="1" dirty="0"/>
              <a:t>Render</a:t>
            </a:r>
          </a:p>
          <a:p>
            <a:pPr marL="0" indent="0">
              <a:buNone/>
            </a:pPr>
            <a:r>
              <a:rPr lang="en-US" dirty="0"/>
              <a:t>If you want to render elements to the DOM, the render method is where you write this (as shown above) i.e. returning some JSX.</a:t>
            </a:r>
          </a:p>
          <a:p>
            <a:pPr marL="0" indent="0">
              <a:buNone/>
            </a:pPr>
            <a:r>
              <a:rPr lang="en-US" dirty="0"/>
              <a:t>In the event that you don’t want to render anything, you could return a Boolean or NULL within the render method.</a:t>
            </a:r>
          </a:p>
          <a:p>
            <a:pPr marL="0" indent="0">
              <a:buNone/>
            </a:pPr>
            <a:r>
              <a:rPr lang="en-US" dirty="0"/>
              <a:t>An important thing to note about the render method is that the render function should be pure i.e. do not attempt to use setState or interact with the external APIs.</a:t>
            </a:r>
          </a:p>
          <a:p>
            <a:pPr marL="0" indent="0">
              <a:buNone/>
            </a:pPr>
            <a:endParaRPr lang="en-US" b="1" dirty="0"/>
          </a:p>
          <a:p>
            <a:endParaRPr lang="en-US" dirty="0"/>
          </a:p>
        </p:txBody>
      </p:sp>
    </p:spTree>
    <p:extLst>
      <p:ext uri="{BB962C8B-B14F-4D97-AF65-F5344CB8AC3E}">
        <p14:creationId xmlns:p14="http://schemas.microsoft.com/office/powerpoint/2010/main" val="239461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BE7F-FD5C-4E37-9C8C-35C6DC468E80}"/>
              </a:ext>
            </a:extLst>
          </p:cNvPr>
          <p:cNvSpPr>
            <a:spLocks noGrp="1"/>
          </p:cNvSpPr>
          <p:nvPr>
            <p:ph type="title"/>
          </p:nvPr>
        </p:nvSpPr>
        <p:spPr/>
        <p:txBody>
          <a:bodyPr/>
          <a:lstStyle/>
          <a:p>
            <a:r>
              <a:rPr lang="en-US" dirty="0"/>
              <a:t>The mounting lifecycle methods</a:t>
            </a:r>
            <a:br>
              <a:rPr lang="en-US" dirty="0"/>
            </a:br>
            <a:endParaRPr lang="en-US" dirty="0"/>
          </a:p>
        </p:txBody>
      </p:sp>
      <p:sp>
        <p:nvSpPr>
          <p:cNvPr id="3" name="Content Placeholder 2">
            <a:extLst>
              <a:ext uri="{FF2B5EF4-FFF2-40B4-BE49-F238E27FC236}">
                <a16:creationId xmlns:a16="http://schemas.microsoft.com/office/drawing/2014/main" id="{73D6A52C-0906-42CC-9A85-8F66D11DA17B}"/>
              </a:ext>
            </a:extLst>
          </p:cNvPr>
          <p:cNvSpPr>
            <a:spLocks noGrp="1"/>
          </p:cNvSpPr>
          <p:nvPr>
            <p:ph idx="1"/>
          </p:nvPr>
        </p:nvSpPr>
        <p:spPr/>
        <p:txBody>
          <a:bodyPr>
            <a:normAutofit lnSpcReduction="10000"/>
          </a:bodyPr>
          <a:lstStyle/>
          <a:p>
            <a:r>
              <a:rPr lang="en-US" b="1" dirty="0"/>
              <a:t>ComponentDidMount()</a:t>
            </a:r>
          </a:p>
          <a:p>
            <a:pPr marL="0" indent="0">
              <a:buNone/>
            </a:pPr>
            <a:r>
              <a:rPr lang="en-US" dirty="0"/>
              <a:t>This function is invoked immediately after the component is mounted to the DOM.</a:t>
            </a:r>
          </a:p>
          <a:p>
            <a:pPr marL="0" indent="0">
              <a:buNone/>
            </a:pPr>
            <a:r>
              <a:rPr lang="en-US" dirty="0"/>
              <a:t>Sometimes you need to grab a DOM node from the component tree immediately after it’s mounted. This is the right component lifecycle method to do this.</a:t>
            </a:r>
          </a:p>
          <a:p>
            <a:pPr marL="0" indent="0">
              <a:buNone/>
            </a:pPr>
            <a:r>
              <a:rPr lang="en-US" dirty="0"/>
              <a:t>For example, you could have a modal and want to render the content of the modal within a specific DOM element</a:t>
            </a:r>
          </a:p>
          <a:p>
            <a:pPr marL="0" indent="0">
              <a:buNone/>
            </a:pPr>
            <a:r>
              <a:rPr lang="en-US" dirty="0"/>
              <a:t>If you also want to make network requests as soon as the component is mounted to the DOM, this is a perfect place to do so as well.</a:t>
            </a:r>
          </a:p>
        </p:txBody>
      </p:sp>
    </p:spTree>
    <p:extLst>
      <p:ext uri="{BB962C8B-B14F-4D97-AF65-F5344CB8AC3E}">
        <p14:creationId xmlns:p14="http://schemas.microsoft.com/office/powerpoint/2010/main" val="72689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6D29-93E4-49F8-84DB-EB1D12388EBC}"/>
              </a:ext>
            </a:extLst>
          </p:cNvPr>
          <p:cNvSpPr>
            <a:spLocks noGrp="1"/>
          </p:cNvSpPr>
          <p:nvPr>
            <p:ph type="title"/>
          </p:nvPr>
        </p:nvSpPr>
        <p:spPr/>
        <p:txBody>
          <a:bodyPr/>
          <a:lstStyle/>
          <a:p>
            <a:r>
              <a:rPr lang="en-US" dirty="0"/>
              <a:t>The updating lifecycle methods</a:t>
            </a:r>
            <a:br>
              <a:rPr lang="en-US" dirty="0"/>
            </a:br>
            <a:endParaRPr lang="en-US" dirty="0"/>
          </a:p>
        </p:txBody>
      </p:sp>
      <p:sp>
        <p:nvSpPr>
          <p:cNvPr id="3" name="Content Placeholder 2">
            <a:extLst>
              <a:ext uri="{FF2B5EF4-FFF2-40B4-BE49-F238E27FC236}">
                <a16:creationId xmlns:a16="http://schemas.microsoft.com/office/drawing/2014/main" id="{1755C233-8447-4280-929E-697A4334DB6B}"/>
              </a:ext>
            </a:extLst>
          </p:cNvPr>
          <p:cNvSpPr>
            <a:spLocks noGrp="1"/>
          </p:cNvSpPr>
          <p:nvPr>
            <p:ph idx="1"/>
          </p:nvPr>
        </p:nvSpPr>
        <p:spPr/>
        <p:txBody>
          <a:bodyPr/>
          <a:lstStyle/>
          <a:p>
            <a:r>
              <a:rPr lang="en-US" dirty="0"/>
              <a:t>Whenever a change is made to the state or props of a react component, the component is re-rendered. In simple terms, the component is updated. This is the updating phase of the component lifecycle.</a:t>
            </a:r>
          </a:p>
          <a:p>
            <a:endParaRPr lang="en-US" dirty="0"/>
          </a:p>
          <a:p>
            <a:r>
              <a:rPr lang="en-US" b="1" dirty="0"/>
              <a:t>Static getDerivedStateFromProps()</a:t>
            </a:r>
          </a:p>
          <a:p>
            <a:endParaRPr lang="en-US" dirty="0"/>
          </a:p>
        </p:txBody>
      </p:sp>
    </p:spTree>
    <p:extLst>
      <p:ext uri="{BB962C8B-B14F-4D97-AF65-F5344CB8AC3E}">
        <p14:creationId xmlns:p14="http://schemas.microsoft.com/office/powerpoint/2010/main" val="276465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5417-32C0-4342-B7BE-419C94635E6E}"/>
              </a:ext>
            </a:extLst>
          </p:cNvPr>
          <p:cNvSpPr>
            <a:spLocks noGrp="1"/>
          </p:cNvSpPr>
          <p:nvPr>
            <p:ph type="title"/>
          </p:nvPr>
        </p:nvSpPr>
        <p:spPr/>
        <p:txBody>
          <a:bodyPr/>
          <a:lstStyle/>
          <a:p>
            <a:r>
              <a:rPr lang="en-US" b="1" dirty="0"/>
              <a:t>React lifecycle methods</a:t>
            </a:r>
            <a:br>
              <a:rPr lang="en-US" b="1" dirty="0"/>
            </a:br>
            <a:endParaRPr lang="en-US" dirty="0"/>
          </a:p>
        </p:txBody>
      </p:sp>
      <p:sp>
        <p:nvSpPr>
          <p:cNvPr id="3" name="Content Placeholder 2">
            <a:extLst>
              <a:ext uri="{FF2B5EF4-FFF2-40B4-BE49-F238E27FC236}">
                <a16:creationId xmlns:a16="http://schemas.microsoft.com/office/drawing/2014/main" id="{0EA2BC2B-2C84-44F6-8692-E9C43984CC1D}"/>
              </a:ext>
            </a:extLst>
          </p:cNvPr>
          <p:cNvSpPr>
            <a:spLocks noGrp="1"/>
          </p:cNvSpPr>
          <p:nvPr>
            <p:ph idx="1"/>
          </p:nvPr>
        </p:nvSpPr>
        <p:spPr/>
        <p:txBody>
          <a:bodyPr/>
          <a:lstStyle/>
          <a:p>
            <a:r>
              <a:rPr lang="en-US" dirty="0"/>
              <a:t>You can think of React lifecycle methods as the series of events that happen from the birth of a React component to its death.</a:t>
            </a:r>
          </a:p>
          <a:p>
            <a:endParaRPr lang="en-US" dirty="0"/>
          </a:p>
          <a:p>
            <a:endParaRPr lang="en-US" dirty="0"/>
          </a:p>
        </p:txBody>
      </p:sp>
    </p:spTree>
    <p:extLst>
      <p:ext uri="{BB962C8B-B14F-4D97-AF65-F5344CB8AC3E}">
        <p14:creationId xmlns:p14="http://schemas.microsoft.com/office/powerpoint/2010/main" val="3417257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A4E7-E160-4DF4-ABBE-709F6743ADD1}"/>
              </a:ext>
            </a:extLst>
          </p:cNvPr>
          <p:cNvSpPr>
            <a:spLocks noGrp="1"/>
          </p:cNvSpPr>
          <p:nvPr>
            <p:ph type="title"/>
          </p:nvPr>
        </p:nvSpPr>
        <p:spPr>
          <a:xfrm>
            <a:off x="1451579" y="804519"/>
            <a:ext cx="9603275" cy="1049235"/>
          </a:xfrm>
        </p:spPr>
        <p:txBody>
          <a:bodyPr>
            <a:normAutofit/>
          </a:bodyPr>
          <a:lstStyle/>
          <a:p>
            <a:r>
              <a:rPr lang="en-US" dirty="0"/>
              <a:t>The updating lifecycle methods</a:t>
            </a:r>
            <a:br>
              <a:rPr lang="en-US" dirty="0"/>
            </a:br>
            <a:endParaRPr lang="en-US" dirty="0"/>
          </a:p>
        </p:txBody>
      </p:sp>
      <p:sp>
        <p:nvSpPr>
          <p:cNvPr id="3" name="Content Placeholder 2">
            <a:extLst>
              <a:ext uri="{FF2B5EF4-FFF2-40B4-BE49-F238E27FC236}">
                <a16:creationId xmlns:a16="http://schemas.microsoft.com/office/drawing/2014/main" id="{9EEB8DA1-3A1E-4735-8A53-F2E662270E7D}"/>
              </a:ext>
            </a:extLst>
          </p:cNvPr>
          <p:cNvSpPr>
            <a:spLocks noGrp="1"/>
          </p:cNvSpPr>
          <p:nvPr>
            <p:ph idx="1"/>
          </p:nvPr>
        </p:nvSpPr>
        <p:spPr>
          <a:xfrm>
            <a:off x="1451579" y="2015734"/>
            <a:ext cx="4162555" cy="3450613"/>
          </a:xfrm>
        </p:spPr>
        <p:txBody>
          <a:bodyPr>
            <a:normAutofit/>
          </a:bodyPr>
          <a:lstStyle/>
          <a:p>
            <a:r>
              <a:rPr lang="en-US" b="1" dirty="0"/>
              <a:t>shouldComponentUpdate()</a:t>
            </a:r>
          </a:p>
          <a:p>
            <a:pPr marL="0" indent="0">
              <a:buNone/>
            </a:pPr>
            <a:endParaRPr lang="en-US" b="1" dirty="0"/>
          </a:p>
          <a:p>
            <a:pPr marL="0" indent="0">
              <a:buNone/>
            </a:pPr>
            <a:r>
              <a:rPr lang="en-US" dirty="0"/>
              <a:t>By default, or in most cases, you’ll want a component to re-render when state or props changes. However, you do have control over this behavior.</a:t>
            </a:r>
          </a:p>
          <a:p>
            <a:pPr marL="0" indent="0">
              <a:buNone/>
            </a:pPr>
            <a:endParaRPr lang="en-US" dirty="0"/>
          </a:p>
          <a:p>
            <a:pPr marL="0" indent="0">
              <a:buNone/>
            </a:pPr>
            <a:endParaRPr lang="en-US" dirty="0"/>
          </a:p>
          <a:p>
            <a:pPr marL="0" indent="0">
              <a:buNone/>
            </a:pPr>
            <a:endParaRPr lang="en-US" b="1" dirty="0"/>
          </a:p>
          <a:p>
            <a:pPr marL="0" indent="0">
              <a:buNone/>
            </a:pPr>
            <a:endParaRPr lang="en-US" dirty="0"/>
          </a:p>
        </p:txBody>
      </p:sp>
      <p:pic>
        <p:nvPicPr>
          <p:cNvPr id="4" name="Picture 3">
            <a:extLst>
              <a:ext uri="{FF2B5EF4-FFF2-40B4-BE49-F238E27FC236}">
                <a16:creationId xmlns:a16="http://schemas.microsoft.com/office/drawing/2014/main" id="{C997C871-E1D7-4A59-9BDB-7B59E97BDAAF}"/>
              </a:ext>
            </a:extLst>
          </p:cNvPr>
          <p:cNvPicPr>
            <a:picLocks noChangeAspect="1"/>
          </p:cNvPicPr>
          <p:nvPr/>
        </p:nvPicPr>
        <p:blipFill>
          <a:blip r:embed="rId2"/>
          <a:stretch>
            <a:fillRect/>
          </a:stretch>
        </p:blipFill>
        <p:spPr>
          <a:xfrm>
            <a:off x="6094411" y="2581537"/>
            <a:ext cx="4960443" cy="2319007"/>
          </a:xfrm>
          <a:prstGeom prst="rect">
            <a:avLst/>
          </a:prstGeom>
        </p:spPr>
      </p:pic>
    </p:spTree>
    <p:extLst>
      <p:ext uri="{BB962C8B-B14F-4D97-AF65-F5344CB8AC3E}">
        <p14:creationId xmlns:p14="http://schemas.microsoft.com/office/powerpoint/2010/main" val="265562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43D0-B5C1-4DC2-A9E4-0E7C64B3022B}"/>
              </a:ext>
            </a:extLst>
          </p:cNvPr>
          <p:cNvSpPr>
            <a:spLocks noGrp="1"/>
          </p:cNvSpPr>
          <p:nvPr>
            <p:ph type="title"/>
          </p:nvPr>
        </p:nvSpPr>
        <p:spPr/>
        <p:txBody>
          <a:bodyPr/>
          <a:lstStyle/>
          <a:p>
            <a:r>
              <a:rPr lang="en-US" dirty="0"/>
              <a:t>The updating lifecycle methods</a:t>
            </a:r>
          </a:p>
        </p:txBody>
      </p:sp>
      <p:sp>
        <p:nvSpPr>
          <p:cNvPr id="3" name="Content Placeholder 2">
            <a:extLst>
              <a:ext uri="{FF2B5EF4-FFF2-40B4-BE49-F238E27FC236}">
                <a16:creationId xmlns:a16="http://schemas.microsoft.com/office/drawing/2014/main" id="{BDFF6530-5B04-4D3D-B68D-897278CE82D2}"/>
              </a:ext>
            </a:extLst>
          </p:cNvPr>
          <p:cNvSpPr>
            <a:spLocks noGrp="1"/>
          </p:cNvSpPr>
          <p:nvPr>
            <p:ph idx="1"/>
          </p:nvPr>
        </p:nvSpPr>
        <p:spPr/>
        <p:txBody>
          <a:bodyPr/>
          <a:lstStyle/>
          <a:p>
            <a:r>
              <a:rPr lang="en-US" b="1" dirty="0"/>
              <a:t>shouldComponentUpdate()</a:t>
            </a:r>
          </a:p>
          <a:p>
            <a:pPr marL="0" indent="0">
              <a:buNone/>
            </a:pPr>
            <a:endParaRPr lang="en-US" dirty="0"/>
          </a:p>
          <a:p>
            <a:pPr marL="0" indent="0">
              <a:buNone/>
            </a:pPr>
            <a:r>
              <a:rPr lang="en-US" dirty="0"/>
              <a:t>This lifecycle method is mostly used for performance optimization measures. </a:t>
            </a:r>
          </a:p>
          <a:p>
            <a:pPr marL="0" indent="0">
              <a:buNone/>
            </a:pPr>
            <a:r>
              <a:rPr lang="en-US" dirty="0"/>
              <a:t>However, this is a very common use case, so you could use the built-in PureComponent when you don’t want a component to re-render if the state or props don’t change.</a:t>
            </a:r>
          </a:p>
          <a:p>
            <a:r>
              <a:rPr lang="en-US" b="1" dirty="0"/>
              <a:t>render()</a:t>
            </a:r>
          </a:p>
          <a:p>
            <a:pPr marL="0" indent="0">
              <a:buNone/>
            </a:pPr>
            <a:endParaRPr lang="en-US" dirty="0"/>
          </a:p>
        </p:txBody>
      </p:sp>
    </p:spTree>
    <p:extLst>
      <p:ext uri="{BB962C8B-B14F-4D97-AF65-F5344CB8AC3E}">
        <p14:creationId xmlns:p14="http://schemas.microsoft.com/office/powerpoint/2010/main" val="4280087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ABDCA-253A-45F2-9DEB-69BB651A4C8F}"/>
              </a:ext>
            </a:extLst>
          </p:cNvPr>
          <p:cNvSpPr>
            <a:spLocks noGrp="1"/>
          </p:cNvSpPr>
          <p:nvPr>
            <p:ph type="title"/>
          </p:nvPr>
        </p:nvSpPr>
        <p:spPr/>
        <p:txBody>
          <a:bodyPr/>
          <a:lstStyle/>
          <a:p>
            <a:r>
              <a:rPr lang="en-US" dirty="0"/>
              <a:t>The updating lifecycle methods</a:t>
            </a:r>
          </a:p>
        </p:txBody>
      </p:sp>
      <p:sp>
        <p:nvSpPr>
          <p:cNvPr id="3" name="Content Placeholder 2">
            <a:extLst>
              <a:ext uri="{FF2B5EF4-FFF2-40B4-BE49-F238E27FC236}">
                <a16:creationId xmlns:a16="http://schemas.microsoft.com/office/drawing/2014/main" id="{1C76BE00-12B6-43FA-8023-5546D487503A}"/>
              </a:ext>
            </a:extLst>
          </p:cNvPr>
          <p:cNvSpPr>
            <a:spLocks noGrp="1"/>
          </p:cNvSpPr>
          <p:nvPr>
            <p:ph idx="1"/>
          </p:nvPr>
        </p:nvSpPr>
        <p:spPr/>
        <p:txBody>
          <a:bodyPr>
            <a:normAutofit lnSpcReduction="10000"/>
          </a:bodyPr>
          <a:lstStyle/>
          <a:p>
            <a:r>
              <a:rPr lang="en-US" b="1" dirty="0"/>
              <a:t>getSnapshotBeforeUpdate()</a:t>
            </a:r>
          </a:p>
          <a:p>
            <a:pPr marL="0" indent="0">
              <a:buNone/>
            </a:pPr>
            <a:endParaRPr lang="en-US" dirty="0"/>
          </a:p>
          <a:p>
            <a:pPr marL="0" indent="0">
              <a:buNone/>
            </a:pPr>
            <a:r>
              <a:rPr lang="en-US" dirty="0"/>
              <a:t>Specifically used when you need to grab some information from the DOM (and potentially change it) just after an update is made.</a:t>
            </a:r>
          </a:p>
          <a:p>
            <a:pPr marL="0" indent="0">
              <a:buNone/>
            </a:pPr>
            <a:r>
              <a:rPr lang="en-US" dirty="0"/>
              <a:t>The value queried from the DOM in </a:t>
            </a:r>
            <a:r>
              <a:rPr lang="en-US" b="1" dirty="0"/>
              <a:t>getSnapshotBeforeUpdate()</a:t>
            </a:r>
          </a:p>
          <a:p>
            <a:pPr marL="0" indent="0">
              <a:buNone/>
            </a:pPr>
            <a:r>
              <a:rPr lang="en-US" dirty="0"/>
              <a:t> will refer to the value just before the DOM is updated. Even though the render method was previously called.</a:t>
            </a:r>
          </a:p>
          <a:p>
            <a:pPr marL="0" indent="0">
              <a:buNone/>
            </a:pPr>
            <a:r>
              <a:rPr lang="en-US" dirty="0"/>
              <a:t>An analogy that may help has to do with how you use version control systems such as git.</a:t>
            </a:r>
          </a:p>
          <a:p>
            <a:pPr marL="0" indent="0">
              <a:buNone/>
            </a:pPr>
            <a:endParaRPr lang="en-US" dirty="0"/>
          </a:p>
        </p:txBody>
      </p:sp>
    </p:spTree>
    <p:extLst>
      <p:ext uri="{BB962C8B-B14F-4D97-AF65-F5344CB8AC3E}">
        <p14:creationId xmlns:p14="http://schemas.microsoft.com/office/powerpoint/2010/main" val="32008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BAC3-4759-4B21-9838-9454226CB027}"/>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14D30320-DDC3-403F-AB98-4E4F1D3C3575}"/>
              </a:ext>
            </a:extLst>
          </p:cNvPr>
          <p:cNvSpPr>
            <a:spLocks noGrp="1"/>
          </p:cNvSpPr>
          <p:nvPr>
            <p:ph idx="1"/>
          </p:nvPr>
        </p:nvSpPr>
        <p:spPr/>
        <p:txBody>
          <a:bodyPr>
            <a:normAutofit lnSpcReduction="10000"/>
          </a:bodyPr>
          <a:lstStyle/>
          <a:p>
            <a:pPr marL="0" indent="0">
              <a:buNone/>
            </a:pPr>
            <a:r>
              <a:rPr lang="en-US" dirty="0"/>
              <a:t>A basic example is that you write code, and stage your changes before pushing to the repo.</a:t>
            </a:r>
          </a:p>
          <a:p>
            <a:pPr marL="0" indent="0">
              <a:buNone/>
            </a:pPr>
            <a:endParaRPr lang="en-US" dirty="0"/>
          </a:p>
          <a:p>
            <a:pPr marL="0" indent="0">
              <a:buNone/>
            </a:pPr>
            <a:r>
              <a:rPr lang="en-US" dirty="0"/>
              <a:t>In this case, assume the render function was called to stage your changes before actually pushing to the DOM. So, before the actual DOM update, information retrieved from this refers to those before the actual visual DOM update.</a:t>
            </a:r>
          </a:p>
          <a:p>
            <a:pPr marL="0" indent="0">
              <a:buNone/>
            </a:pPr>
            <a:endParaRPr lang="en-US" dirty="0"/>
          </a:p>
          <a:p>
            <a:pPr marL="0" indent="0">
              <a:buNone/>
            </a:pPr>
            <a:r>
              <a:rPr lang="en-US" dirty="0"/>
              <a:t>Actual updates to the DOM may be asynchronous, but the getSnapshotBeforeUpdate () lifecycle method will always be called immediately before the DOM is updated.</a:t>
            </a:r>
          </a:p>
        </p:txBody>
      </p:sp>
    </p:spTree>
    <p:extLst>
      <p:ext uri="{BB962C8B-B14F-4D97-AF65-F5344CB8AC3E}">
        <p14:creationId xmlns:p14="http://schemas.microsoft.com/office/powerpoint/2010/main" val="3730246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9E9-2A7F-48F3-A004-616D8989D17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44CD493-A83F-4A86-8D15-E2E9D04DE4D1}"/>
              </a:ext>
            </a:extLst>
          </p:cNvPr>
          <p:cNvSpPr>
            <a:spLocks noGrp="1"/>
          </p:cNvSpPr>
          <p:nvPr>
            <p:ph idx="1"/>
          </p:nvPr>
        </p:nvSpPr>
        <p:spPr/>
        <p:txBody>
          <a:bodyPr/>
          <a:lstStyle/>
          <a:p>
            <a:pPr marL="0" indent="0">
              <a:buNone/>
            </a:pPr>
            <a:r>
              <a:rPr lang="en-US" dirty="0"/>
              <a:t>lifecycle method works is that when it is invoked, it gets passed the previous props and state as arguments.</a:t>
            </a:r>
          </a:p>
          <a:p>
            <a:pPr marL="0" indent="0">
              <a:buNone/>
            </a:pPr>
            <a:r>
              <a:rPr lang="en-US" dirty="0"/>
              <a:t>Within this method, you’re expected to either return a value or NULL.</a:t>
            </a:r>
          </a:p>
          <a:p>
            <a:pPr marL="0" indent="0">
              <a:buNone/>
            </a:pPr>
            <a:r>
              <a:rPr lang="en-US" dirty="0"/>
              <a:t>lifecycle method doesn’t work on its own. It is meant to be used in conjunction with the componentDidUpdate.</a:t>
            </a:r>
          </a:p>
          <a:p>
            <a:endParaRPr lang="en-US" dirty="0"/>
          </a:p>
        </p:txBody>
      </p:sp>
    </p:spTree>
    <p:extLst>
      <p:ext uri="{BB962C8B-B14F-4D97-AF65-F5344CB8AC3E}">
        <p14:creationId xmlns:p14="http://schemas.microsoft.com/office/powerpoint/2010/main" val="2296267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94C9-9D5F-4421-8F3A-430DB4F577F7}"/>
              </a:ext>
            </a:extLst>
          </p:cNvPr>
          <p:cNvSpPr>
            <a:spLocks noGrp="1"/>
          </p:cNvSpPr>
          <p:nvPr>
            <p:ph type="title"/>
          </p:nvPr>
        </p:nvSpPr>
        <p:spPr/>
        <p:txBody>
          <a:bodyPr/>
          <a:lstStyle/>
          <a:p>
            <a:r>
              <a:rPr lang="en-US" dirty="0"/>
              <a:t>The updating lifecycle methods</a:t>
            </a:r>
          </a:p>
        </p:txBody>
      </p:sp>
      <p:sp>
        <p:nvSpPr>
          <p:cNvPr id="3" name="Content Placeholder 2">
            <a:extLst>
              <a:ext uri="{FF2B5EF4-FFF2-40B4-BE49-F238E27FC236}">
                <a16:creationId xmlns:a16="http://schemas.microsoft.com/office/drawing/2014/main" id="{F5C2ADDC-6140-43C1-A826-1E8E90D98CA4}"/>
              </a:ext>
            </a:extLst>
          </p:cNvPr>
          <p:cNvSpPr>
            <a:spLocks noGrp="1"/>
          </p:cNvSpPr>
          <p:nvPr>
            <p:ph idx="1"/>
          </p:nvPr>
        </p:nvSpPr>
        <p:spPr/>
        <p:txBody>
          <a:bodyPr/>
          <a:lstStyle/>
          <a:p>
            <a:r>
              <a:rPr lang="en-US" b="1" dirty="0"/>
              <a:t>componentDidUpdate()</a:t>
            </a:r>
          </a:p>
          <a:p>
            <a:pPr marL="0" indent="0">
              <a:buNone/>
            </a:pPr>
            <a:endParaRPr lang="en-US" b="1" dirty="0"/>
          </a:p>
          <a:p>
            <a:pPr marL="0" indent="0">
              <a:buNone/>
            </a:pPr>
            <a:r>
              <a:rPr lang="en-US" dirty="0"/>
              <a:t>method it receives the previous props and state as arguments:</a:t>
            </a:r>
          </a:p>
          <a:p>
            <a:pPr marL="0" indent="0">
              <a:buNone/>
            </a:pPr>
            <a:r>
              <a:rPr lang="en-US" dirty="0"/>
              <a:t>whatever value is returned from the getSnapshotBeforeUpdate lifecycle method is passed as the third argument to the componentDidUpdate method.</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32998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0CD4-7D61-4736-BD74-D2D90DB1C274}"/>
              </a:ext>
            </a:extLst>
          </p:cNvPr>
          <p:cNvSpPr>
            <a:spLocks noGrp="1"/>
          </p:cNvSpPr>
          <p:nvPr>
            <p:ph type="title"/>
          </p:nvPr>
        </p:nvSpPr>
        <p:spPr/>
        <p:txBody>
          <a:bodyPr/>
          <a:lstStyle/>
          <a:p>
            <a:r>
              <a:rPr lang="en-US" dirty="0"/>
              <a:t>The unmounting lifecycle method</a:t>
            </a:r>
            <a:br>
              <a:rPr lang="en-US" dirty="0"/>
            </a:br>
            <a:endParaRPr lang="en-US" dirty="0"/>
          </a:p>
        </p:txBody>
      </p:sp>
      <p:sp>
        <p:nvSpPr>
          <p:cNvPr id="3" name="Content Placeholder 2">
            <a:extLst>
              <a:ext uri="{FF2B5EF4-FFF2-40B4-BE49-F238E27FC236}">
                <a16:creationId xmlns:a16="http://schemas.microsoft.com/office/drawing/2014/main" id="{154B06D5-98BF-405C-9A88-6679EC91A5E8}"/>
              </a:ext>
            </a:extLst>
          </p:cNvPr>
          <p:cNvSpPr>
            <a:spLocks noGrp="1"/>
          </p:cNvSpPr>
          <p:nvPr>
            <p:ph idx="1"/>
          </p:nvPr>
        </p:nvSpPr>
        <p:spPr/>
        <p:txBody>
          <a:bodyPr/>
          <a:lstStyle/>
          <a:p>
            <a:r>
              <a:rPr lang="en-US" b="1" dirty="0"/>
              <a:t>componentWillUnmount()</a:t>
            </a:r>
          </a:p>
          <a:p>
            <a:pPr marL="0" indent="0">
              <a:buNone/>
            </a:pPr>
            <a:endParaRPr lang="en-US" dirty="0"/>
          </a:p>
          <a:p>
            <a:pPr marL="0" indent="0">
              <a:buNone/>
            </a:pPr>
            <a:endParaRPr lang="en-US" dirty="0"/>
          </a:p>
          <a:p>
            <a:pPr marL="0" indent="0">
              <a:buNone/>
            </a:pPr>
            <a:r>
              <a:rPr lang="en-US" dirty="0"/>
              <a:t>lifecycle method is invoked immediately before a component is unmounted and destroyed. This is the ideal place to perform any necessary cleanup such as clearing up timers, cancelling network requests, or cleaning up any subscriptions that were created in ComponentDidMount().</a:t>
            </a:r>
          </a:p>
        </p:txBody>
      </p:sp>
    </p:spTree>
    <p:extLst>
      <p:ext uri="{BB962C8B-B14F-4D97-AF65-F5344CB8AC3E}">
        <p14:creationId xmlns:p14="http://schemas.microsoft.com/office/powerpoint/2010/main" val="121096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887E-E1CF-463D-B40D-376C51ABA3CE}"/>
              </a:ext>
            </a:extLst>
          </p:cNvPr>
          <p:cNvSpPr>
            <a:spLocks noGrp="1"/>
          </p:cNvSpPr>
          <p:nvPr>
            <p:ph type="title"/>
          </p:nvPr>
        </p:nvSpPr>
        <p:spPr/>
        <p:txBody>
          <a:bodyPr>
            <a:normAutofit/>
          </a:bodyPr>
          <a:lstStyle/>
          <a:p>
            <a:r>
              <a:rPr lang="en-US" dirty="0"/>
              <a:t>The error handling lifecycle methods</a:t>
            </a:r>
            <a:br>
              <a:rPr lang="en-US" dirty="0"/>
            </a:br>
            <a:endParaRPr lang="en-US" dirty="0"/>
          </a:p>
        </p:txBody>
      </p:sp>
      <p:sp>
        <p:nvSpPr>
          <p:cNvPr id="3" name="Content Placeholder 2">
            <a:extLst>
              <a:ext uri="{FF2B5EF4-FFF2-40B4-BE49-F238E27FC236}">
                <a16:creationId xmlns:a16="http://schemas.microsoft.com/office/drawing/2014/main" id="{112C6538-F4F3-4EF8-A475-779A058FC70C}"/>
              </a:ext>
            </a:extLst>
          </p:cNvPr>
          <p:cNvSpPr>
            <a:spLocks noGrp="1"/>
          </p:cNvSpPr>
          <p:nvPr>
            <p:ph idx="1"/>
          </p:nvPr>
        </p:nvSpPr>
        <p:spPr/>
        <p:txBody>
          <a:bodyPr>
            <a:normAutofit lnSpcReduction="10000"/>
          </a:bodyPr>
          <a:lstStyle/>
          <a:p>
            <a:r>
              <a:rPr lang="en-US" dirty="0"/>
              <a:t>Sometimes things go bad, errors are thrown. The following methods are invoked when an error is thrown by a </a:t>
            </a:r>
            <a:r>
              <a:rPr lang="en-US" b="1" dirty="0"/>
              <a:t>descendant</a:t>
            </a:r>
            <a:r>
              <a:rPr lang="en-US" dirty="0"/>
              <a:t> component </a:t>
            </a:r>
            <a:r>
              <a:rPr lang="en-US" dirty="0" err="1"/>
              <a:t>i.e</a:t>
            </a:r>
            <a:r>
              <a:rPr lang="en-US" dirty="0"/>
              <a:t> a component below them.</a:t>
            </a:r>
          </a:p>
          <a:p>
            <a:endParaRPr lang="en-US" dirty="0"/>
          </a:p>
          <a:p>
            <a:r>
              <a:rPr lang="en-US" b="1" dirty="0"/>
              <a:t>static getDerivedStateFromError()</a:t>
            </a:r>
          </a:p>
          <a:p>
            <a:pPr marL="0" indent="0">
              <a:buNone/>
            </a:pPr>
            <a:r>
              <a:rPr lang="en-US" dirty="0"/>
              <a:t>Whenever an error is thrown in a descendant component, this method is called first, and the error thrown passed as an argument.</a:t>
            </a:r>
          </a:p>
          <a:p>
            <a:pPr marL="0" indent="0">
              <a:buNone/>
            </a:pPr>
            <a:r>
              <a:rPr lang="en-US" dirty="0"/>
              <a:t>Whatever value is returned from this method is used to update the state of the component.</a:t>
            </a:r>
          </a:p>
        </p:txBody>
      </p:sp>
    </p:spTree>
    <p:extLst>
      <p:ext uri="{BB962C8B-B14F-4D97-AF65-F5344CB8AC3E}">
        <p14:creationId xmlns:p14="http://schemas.microsoft.com/office/powerpoint/2010/main" val="405431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5E01-A4B5-4252-BFE5-6E7970A8565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2E4B38D3-009E-43EB-B849-3EB2C6D408EF}"/>
              </a:ext>
            </a:extLst>
          </p:cNvPr>
          <p:cNvSpPr>
            <a:spLocks noGrp="1"/>
          </p:cNvSpPr>
          <p:nvPr>
            <p:ph idx="1"/>
          </p:nvPr>
        </p:nvSpPr>
        <p:spPr/>
        <p:txBody>
          <a:bodyPr/>
          <a:lstStyle/>
          <a:p>
            <a:r>
              <a:rPr lang="en-US" b="1" dirty="0"/>
              <a:t>componentDidCatch()</a:t>
            </a:r>
          </a:p>
          <a:p>
            <a:endParaRPr lang="en-US" b="1" dirty="0"/>
          </a:p>
          <a:p>
            <a:pPr marL="0" indent="0">
              <a:buNone/>
            </a:pPr>
            <a:r>
              <a:rPr lang="en-US" dirty="0"/>
              <a:t>method is also called after an error in a descendant component is thrown. Apart from the error thrown, it is passed one more argument which represents more information about the error.</a:t>
            </a:r>
          </a:p>
          <a:p>
            <a:pPr marL="0" indent="0">
              <a:buNone/>
            </a:pPr>
            <a:r>
              <a:rPr lang="en-US" dirty="0"/>
              <a:t>In this method, you can send the error or info received to an external logging service. </a:t>
            </a:r>
            <a:endParaRPr lang="en-US" b="1" dirty="0"/>
          </a:p>
          <a:p>
            <a:endParaRPr lang="en-US" dirty="0"/>
          </a:p>
        </p:txBody>
      </p:sp>
    </p:spTree>
    <p:extLst>
      <p:ext uri="{BB962C8B-B14F-4D97-AF65-F5344CB8AC3E}">
        <p14:creationId xmlns:p14="http://schemas.microsoft.com/office/powerpoint/2010/main" val="1378262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C238BBA-24D7-419B-B3DB-98A2EF59100D}"/>
              </a:ext>
            </a:extLst>
          </p:cNvPr>
          <p:cNvPicPr>
            <a:picLocks noChangeAspect="1"/>
          </p:cNvPicPr>
          <p:nvPr/>
        </p:nvPicPr>
        <p:blipFill>
          <a:blip r:embed="rId2"/>
          <a:stretch>
            <a:fillRect/>
          </a:stretch>
        </p:blipFill>
        <p:spPr>
          <a:xfrm>
            <a:off x="2269237" y="1290322"/>
            <a:ext cx="7653528" cy="3563482"/>
          </a:xfrm>
          <a:prstGeom prst="rect">
            <a:avLst/>
          </a:prstGeom>
        </p:spPr>
      </p:pic>
    </p:spTree>
    <p:extLst>
      <p:ext uri="{BB962C8B-B14F-4D97-AF65-F5344CB8AC3E}">
        <p14:creationId xmlns:p14="http://schemas.microsoft.com/office/powerpoint/2010/main" val="377245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9" name="Picture 37">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0" name="Straight Connector 39">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41">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2" name="Rectangle 43">
            <a:extLst>
              <a:ext uri="{FF2B5EF4-FFF2-40B4-BE49-F238E27FC236}">
                <a16:creationId xmlns:a16="http://schemas.microsoft.com/office/drawing/2014/main" id="{94846310-0B3D-402C-B392-09061F938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45">
            <a:extLst>
              <a:ext uri="{FF2B5EF4-FFF2-40B4-BE49-F238E27FC236}">
                <a16:creationId xmlns:a16="http://schemas.microsoft.com/office/drawing/2014/main" id="{CB4A3A86-D41C-4CFC-896C-D90661C52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C5ADC79-A00E-4259-887F-C5B4B571D1AF}"/>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dirty="0"/>
              <a:t>REACT’s LIFECYCLE before   v16.0 </a:t>
            </a:r>
          </a:p>
        </p:txBody>
      </p:sp>
      <p:grpSp>
        <p:nvGrpSpPr>
          <p:cNvPr id="64" name="Group 47">
            <a:extLst>
              <a:ext uri="{FF2B5EF4-FFF2-40B4-BE49-F238E27FC236}">
                <a16:creationId xmlns:a16="http://schemas.microsoft.com/office/drawing/2014/main" id="{654F6C91-B667-4929-B60B-158C21B9E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7639235" y="600024"/>
            <a:chExt cx="3898557" cy="5222486"/>
          </a:xfrm>
        </p:grpSpPr>
        <p:sp>
          <p:nvSpPr>
            <p:cNvPr id="49" name="Rectangle 48">
              <a:extLst>
                <a:ext uri="{FF2B5EF4-FFF2-40B4-BE49-F238E27FC236}">
                  <a16:creationId xmlns:a16="http://schemas.microsoft.com/office/drawing/2014/main" id="{82188BD8-D89F-4620-9999-A7EA52237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3BE6818-79E6-4683-9F8E-9DE0B4BCF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Placeholder 5">
            <a:extLst>
              <a:ext uri="{FF2B5EF4-FFF2-40B4-BE49-F238E27FC236}">
                <a16:creationId xmlns:a16="http://schemas.microsoft.com/office/drawing/2014/main" id="{CB8D964D-26BE-4E6B-8BEC-68A1A903B53D}"/>
              </a:ext>
            </a:extLst>
          </p:cNvPr>
          <p:cNvPicPr>
            <a:picLocks noGrp="1" noChangeAspect="1"/>
          </p:cNvPicPr>
          <p:nvPr>
            <p:ph type="pic" idx="1"/>
          </p:nvPr>
        </p:nvPicPr>
        <p:blipFill rotWithShape="1">
          <a:blip r:embed="rId3"/>
          <a:srcRect t="13075" r="2" b="13079"/>
          <a:stretch/>
        </p:blipFill>
        <p:spPr>
          <a:xfrm>
            <a:off x="1948825" y="788694"/>
            <a:ext cx="8291838" cy="2719715"/>
          </a:xfrm>
          <a:prstGeom prst="rect">
            <a:avLst/>
          </a:prstGeom>
        </p:spPr>
      </p:pic>
      <p:cxnSp>
        <p:nvCxnSpPr>
          <p:cNvPr id="65" name="Straight Connector 51">
            <a:extLst>
              <a:ext uri="{FF2B5EF4-FFF2-40B4-BE49-F238E27FC236}">
                <a16:creationId xmlns:a16="http://schemas.microsoft.com/office/drawing/2014/main" id="{E412F86B-0657-48B2-BD05-BF3EED4DC9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6" name="Picture 53">
            <a:extLst>
              <a:ext uri="{FF2B5EF4-FFF2-40B4-BE49-F238E27FC236}">
                <a16:creationId xmlns:a16="http://schemas.microsoft.com/office/drawing/2014/main" id="{BD64DB3A-631F-479A-B041-4C1E38B76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55">
            <a:extLst>
              <a:ext uri="{FF2B5EF4-FFF2-40B4-BE49-F238E27FC236}">
                <a16:creationId xmlns:a16="http://schemas.microsoft.com/office/drawing/2014/main" id="{54FB2A90-ACBA-4B96-98AD-8BB04A8B1D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260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697FD67D-64B6-4578-9AD9-B372B24701F1}"/>
              </a:ext>
            </a:extLst>
          </p:cNvPr>
          <p:cNvPicPr>
            <a:picLocks noChangeAspect="1"/>
          </p:cNvPicPr>
          <p:nvPr/>
        </p:nvPicPr>
        <p:blipFill>
          <a:blip r:embed="rId2"/>
          <a:stretch>
            <a:fillRect/>
          </a:stretch>
        </p:blipFill>
        <p:spPr>
          <a:xfrm>
            <a:off x="2414226" y="1247835"/>
            <a:ext cx="7363550" cy="3648456"/>
          </a:xfrm>
          <a:prstGeom prst="rect">
            <a:avLst/>
          </a:prstGeom>
        </p:spPr>
      </p:pic>
    </p:spTree>
    <p:extLst>
      <p:ext uri="{BB962C8B-B14F-4D97-AF65-F5344CB8AC3E}">
        <p14:creationId xmlns:p14="http://schemas.microsoft.com/office/powerpoint/2010/main" val="798008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7A1B-EF78-4875-9C34-9B15FA7F4B34}"/>
              </a:ext>
            </a:extLst>
          </p:cNvPr>
          <p:cNvSpPr>
            <a:spLocks noGrp="1"/>
          </p:cNvSpPr>
          <p:nvPr>
            <p:ph type="ctrTitle"/>
          </p:nvPr>
        </p:nvSpPr>
        <p:spPr/>
        <p:txBody>
          <a:bodyPr/>
          <a:lstStyle/>
          <a:p>
            <a:r>
              <a:rPr lang="en-IN" dirty="0"/>
              <a:t>React Hooks</a:t>
            </a:r>
          </a:p>
        </p:txBody>
      </p:sp>
    </p:spTree>
    <p:extLst>
      <p:ext uri="{BB962C8B-B14F-4D97-AF65-F5344CB8AC3E}">
        <p14:creationId xmlns:p14="http://schemas.microsoft.com/office/powerpoint/2010/main" val="5129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4925-822E-43BA-A7F9-291BE21C4E2C}"/>
              </a:ext>
            </a:extLst>
          </p:cNvPr>
          <p:cNvSpPr>
            <a:spLocks noGrp="1"/>
          </p:cNvSpPr>
          <p:nvPr>
            <p:ph type="ctrTitle"/>
          </p:nvPr>
        </p:nvSpPr>
        <p:spPr/>
        <p:txBody>
          <a:bodyPr/>
          <a:lstStyle/>
          <a:p>
            <a:r>
              <a:rPr lang="en-IN" dirty="0"/>
              <a:t>UseState()</a:t>
            </a:r>
          </a:p>
        </p:txBody>
      </p:sp>
    </p:spTree>
    <p:extLst>
      <p:ext uri="{BB962C8B-B14F-4D97-AF65-F5344CB8AC3E}">
        <p14:creationId xmlns:p14="http://schemas.microsoft.com/office/powerpoint/2010/main" val="4158575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3E9C-982D-4430-B91D-51BE3EBCD3EC}"/>
              </a:ext>
            </a:extLst>
          </p:cNvPr>
          <p:cNvSpPr>
            <a:spLocks noGrp="1"/>
          </p:cNvSpPr>
          <p:nvPr>
            <p:ph type="title"/>
          </p:nvPr>
        </p:nvSpPr>
        <p:spPr>
          <a:xfrm>
            <a:off x="7555992" y="2307409"/>
            <a:ext cx="3157577" cy="3747316"/>
          </a:xfrm>
        </p:spPr>
        <p:txBody>
          <a:bodyPr anchor="t">
            <a:normAutofit/>
          </a:bodyPr>
          <a:lstStyle/>
          <a:p>
            <a:r>
              <a:rPr lang="en-US" sz="3000" b="1"/>
              <a:t>Refactoring from a class to functional component</a:t>
            </a:r>
            <a:br>
              <a:rPr lang="en-US" sz="3000" b="1"/>
            </a:br>
            <a:br>
              <a:rPr lang="en-US" sz="3000"/>
            </a:br>
            <a:endParaRPr lang="en-IN" sz="3000"/>
          </a:p>
        </p:txBody>
      </p:sp>
      <p:graphicFrame>
        <p:nvGraphicFramePr>
          <p:cNvPr id="4" name="Content Placeholder 3">
            <a:extLst>
              <a:ext uri="{FF2B5EF4-FFF2-40B4-BE49-F238E27FC236}">
                <a16:creationId xmlns:a16="http://schemas.microsoft.com/office/drawing/2014/main" id="{82E543BE-F529-4757-A5A8-F8AE6198A5C4}"/>
              </a:ext>
            </a:extLst>
          </p:cNvPr>
          <p:cNvGraphicFramePr>
            <a:graphicFrameLocks noGrp="1"/>
          </p:cNvGraphicFramePr>
          <p:nvPr>
            <p:ph idx="1"/>
            <p:extLst>
              <p:ext uri="{D42A27DB-BD31-4B8C-83A1-F6EECF244321}">
                <p14:modId xmlns:p14="http://schemas.microsoft.com/office/powerpoint/2010/main" val="2876479542"/>
              </p:ext>
            </p:extLst>
          </p:nvPr>
        </p:nvGraphicFramePr>
        <p:xfrm>
          <a:off x="2260315" y="1438382"/>
          <a:ext cx="4343750" cy="4506661"/>
        </p:xfrm>
        <a:graphic>
          <a:graphicData uri="http://schemas.openxmlformats.org/drawingml/2006/table">
            <a:tbl>
              <a:tblPr/>
              <a:tblGrid>
                <a:gridCol w="737719">
                  <a:extLst>
                    <a:ext uri="{9D8B030D-6E8A-4147-A177-3AD203B41FA5}">
                      <a16:colId xmlns:a16="http://schemas.microsoft.com/office/drawing/2014/main" val="4264510457"/>
                    </a:ext>
                  </a:extLst>
                </a:gridCol>
                <a:gridCol w="3606031">
                  <a:extLst>
                    <a:ext uri="{9D8B030D-6E8A-4147-A177-3AD203B41FA5}">
                      <a16:colId xmlns:a16="http://schemas.microsoft.com/office/drawing/2014/main" val="2718402914"/>
                    </a:ext>
                  </a:extLst>
                </a:gridCol>
              </a:tblGrid>
              <a:tr h="453626">
                <a:tc>
                  <a:txBody>
                    <a:bodyPr/>
                    <a:lstStyle/>
                    <a:p>
                      <a:pPr algn="l" fontAlgn="t">
                        <a:spcBef>
                          <a:spcPts val="0"/>
                        </a:spcBef>
                        <a:spcAft>
                          <a:spcPts val="0"/>
                        </a:spcAft>
                      </a:pPr>
                      <a:endParaRPr lang="en-US" sz="1300" b="0" i="0" u="none" strike="noStrike" dirty="0">
                        <a:effectLst/>
                        <a:latin typeface="Arial" panose="020B0604020202020204" pitchFamily="34" charset="0"/>
                      </a:endParaRPr>
                    </a:p>
                  </a:txBody>
                  <a:tcPr marL="44886" marR="44886" marT="17954" marB="4489">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64635" marR="64635" marT="32318" marB="32318">
                    <a:lnL>
                      <a:noFill/>
                    </a:lnL>
                    <a:lnR>
                      <a:noFill/>
                    </a:lnR>
                    <a:lnT>
                      <a:noFill/>
                    </a:lnT>
                    <a:lnB>
                      <a:noFill/>
                    </a:lnB>
                  </a:tcPr>
                </a:tc>
                <a:extLst>
                  <a:ext uri="{0D108BD9-81ED-4DB2-BD59-A6C34878D82A}">
                    <a16:rowId xmlns:a16="http://schemas.microsoft.com/office/drawing/2014/main" val="2472776231"/>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3829667255"/>
                  </a:ext>
                </a:extLst>
              </a:tr>
              <a:tr h="304313">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D73A49"/>
                          </a:solidFill>
                          <a:effectLst/>
                          <a:latin typeface="SFMono-Regular"/>
                        </a:rPr>
                        <a:t>export</a:t>
                      </a:r>
                      <a:r>
                        <a:rPr lang="en-IN" sz="1300" b="0" i="0" u="none" strike="noStrike">
                          <a:solidFill>
                            <a:srgbClr val="24292E"/>
                          </a:solidFill>
                          <a:effectLst/>
                          <a:latin typeface="SFMono-Regular"/>
                        </a:rPr>
                        <a:t> </a:t>
                      </a:r>
                      <a:r>
                        <a:rPr lang="en-IN" sz="1300" b="0" i="0" u="none" strike="noStrike">
                          <a:solidFill>
                            <a:srgbClr val="005CC5"/>
                          </a:solidFill>
                          <a:effectLst/>
                          <a:latin typeface="SFMono-Regular"/>
                        </a:rPr>
                        <a:t>default</a:t>
                      </a:r>
                      <a:r>
                        <a:rPr lang="en-IN" sz="1300" b="0" i="0" u="none" strike="noStrike">
                          <a:solidFill>
                            <a:srgbClr val="24292E"/>
                          </a:solidFill>
                          <a:effectLst/>
                          <a:latin typeface="SFMono-Regular"/>
                        </a:rPr>
                        <a:t> </a:t>
                      </a:r>
                      <a:r>
                        <a:rPr lang="en-IN" sz="1300" b="0" i="0" u="none" strike="noStrike">
                          <a:solidFill>
                            <a:srgbClr val="D73A49"/>
                          </a:solidFill>
                          <a:effectLst/>
                          <a:latin typeface="SFMono-Regular"/>
                        </a:rPr>
                        <a:t>class</a:t>
                      </a:r>
                      <a:r>
                        <a:rPr lang="en-IN" sz="1300" b="0" i="0" u="none" strike="noStrike">
                          <a:solidFill>
                            <a:srgbClr val="24292E"/>
                          </a:solidFill>
                          <a:effectLst/>
                          <a:latin typeface="SFMono-Regular"/>
                        </a:rPr>
                        <a:t> </a:t>
                      </a:r>
                      <a:r>
                        <a:rPr lang="en-IN" sz="1300" b="0" i="0" u="none" strike="noStrike">
                          <a:solidFill>
                            <a:srgbClr val="6F42C1"/>
                          </a:solidFill>
                          <a:effectLst/>
                          <a:latin typeface="SFMono-Regular"/>
                        </a:rPr>
                        <a:t>Planets</a:t>
                      </a:r>
                      <a:r>
                        <a:rPr lang="en-IN" sz="1300" b="0" i="0" u="none" strike="noStrike">
                          <a:solidFill>
                            <a:srgbClr val="24292E"/>
                          </a:solidFill>
                          <a:effectLst/>
                          <a:latin typeface="SFMono-Regular"/>
                        </a:rPr>
                        <a:t> </a:t>
                      </a:r>
                      <a:r>
                        <a:rPr lang="en-IN" sz="1300" b="0" i="0" u="none" strike="noStrike">
                          <a:solidFill>
                            <a:srgbClr val="D73A49"/>
                          </a:solidFill>
                          <a:effectLst/>
                          <a:latin typeface="SFMono-Regular"/>
                        </a:rPr>
                        <a:t>extends</a:t>
                      </a:r>
                      <a:r>
                        <a:rPr lang="en-IN" sz="1300" b="0" i="0" u="none" strike="noStrike">
                          <a:solidFill>
                            <a:srgbClr val="24292E"/>
                          </a:solidFill>
                          <a:effectLst/>
                          <a:latin typeface="SFMono-Regular"/>
                        </a:rPr>
                        <a:t> </a:t>
                      </a:r>
                      <a:r>
                        <a:rPr lang="en-IN" sz="1300" b="0" i="0" u="none" strike="noStrike">
                          <a:solidFill>
                            <a:srgbClr val="6F42C1"/>
                          </a:solidFill>
                          <a:effectLst/>
                          <a:latin typeface="SFMono-Regular"/>
                        </a:rPr>
                        <a:t>Component</a:t>
                      </a:r>
                      <a:r>
                        <a:rPr lang="en-IN" sz="1300" b="0" i="0" u="none" strike="noStrike">
                          <a:solidFill>
                            <a:srgbClr val="24292E"/>
                          </a:solidFill>
                          <a:effectLst/>
                          <a:latin typeface="SFMono-Regular"/>
                        </a:rPr>
                        <a:t> {</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1351841169"/>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state </a:t>
                      </a:r>
                      <a:r>
                        <a:rPr lang="en-IN" sz="1300" b="0" i="0" u="none" strike="noStrike">
                          <a:solidFill>
                            <a:srgbClr val="D73A49"/>
                          </a:solidFill>
                          <a:effectLst/>
                          <a:latin typeface="SFMono-Regular"/>
                        </a:rPr>
                        <a:t>=</a:t>
                      </a:r>
                      <a:r>
                        <a:rPr lang="en-IN" sz="1300" b="0" i="0" u="none" strike="noStrike">
                          <a:solidFill>
                            <a:srgbClr val="24292E"/>
                          </a:solidFill>
                          <a:effectLst/>
                          <a:latin typeface="SFMono-Regular"/>
                        </a:rPr>
                        <a:t> {</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468017641"/>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dirty="0">
                          <a:solidFill>
                            <a:srgbClr val="24292E"/>
                          </a:solidFill>
                          <a:effectLst/>
                          <a:latin typeface="SFMono-Regular"/>
                        </a:rPr>
                        <a:t>hasErrors</a:t>
                      </a:r>
                      <a:r>
                        <a:rPr lang="en-IN" sz="1300" b="0" i="0" u="none" strike="noStrike" dirty="0">
                          <a:solidFill>
                            <a:srgbClr val="D73A49"/>
                          </a:solidFill>
                          <a:effectLst/>
                          <a:latin typeface="SFMono-Regular"/>
                        </a:rPr>
                        <a:t>:</a:t>
                      </a:r>
                      <a:r>
                        <a:rPr lang="en-IN" sz="1300" b="0" i="0" u="none" strike="noStrike" dirty="0">
                          <a:solidFill>
                            <a:srgbClr val="24292E"/>
                          </a:solidFill>
                          <a:effectLst/>
                          <a:latin typeface="SFMono-Regular"/>
                        </a:rPr>
                        <a:t> </a:t>
                      </a:r>
                      <a:r>
                        <a:rPr lang="en-IN" sz="1300" b="0" i="0" u="none" strike="noStrike" dirty="0">
                          <a:solidFill>
                            <a:srgbClr val="005CC5"/>
                          </a:solidFill>
                          <a:effectLst/>
                          <a:latin typeface="SFMono-Regular"/>
                        </a:rPr>
                        <a:t>false</a:t>
                      </a:r>
                      <a:r>
                        <a:rPr lang="en-IN" sz="1300" b="0" i="0" u="none" strike="noStrike" dirty="0">
                          <a:solidFill>
                            <a:srgbClr val="24292E"/>
                          </a:solidFill>
                          <a:effectLst/>
                          <a:latin typeface="SFMono-Regular"/>
                        </a:rPr>
                        <a:t>,</a:t>
                      </a:r>
                      <a:endParaRPr lang="en-IN" sz="1300" b="0" i="0" u="none" strike="noStrike" dirty="0">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478415015"/>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planets</a:t>
                      </a:r>
                      <a:r>
                        <a:rPr lang="en-IN" sz="1300" b="0" i="0" u="none" strike="noStrike">
                          <a:solidFill>
                            <a:srgbClr val="D73A49"/>
                          </a:solidFill>
                          <a:effectLst/>
                          <a:latin typeface="SFMono-Regular"/>
                        </a:rPr>
                        <a:t>:</a:t>
                      </a:r>
                      <a:r>
                        <a:rPr lang="en-IN" sz="1300" b="0" i="0" u="none" strike="noStrike">
                          <a:solidFill>
                            <a:srgbClr val="24292E"/>
                          </a:solidFill>
                          <a:effectLst/>
                          <a:latin typeface="SFMono-Regular"/>
                        </a:rPr>
                        <a:t> {}</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51394792"/>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561646482"/>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484896212"/>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6F42C1"/>
                          </a:solidFill>
                          <a:effectLst/>
                          <a:latin typeface="SFMono-Regular"/>
                        </a:rPr>
                        <a:t>componentDidMount</a:t>
                      </a:r>
                      <a:r>
                        <a:rPr lang="en-IN" sz="1300" b="0" i="0" u="none" strike="noStrike">
                          <a:solidFill>
                            <a:srgbClr val="24292E"/>
                          </a:solidFill>
                          <a:effectLst/>
                          <a:latin typeface="SFMono-Regular"/>
                        </a:rPr>
                        <a:t>() {</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3137449241"/>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6F42C1"/>
                          </a:solidFill>
                          <a:effectLst/>
                          <a:latin typeface="SFMono-Regular"/>
                        </a:rPr>
                        <a:t>fetch</a:t>
                      </a:r>
                      <a:r>
                        <a:rPr lang="en-IN" sz="1300" b="0" i="0" u="none" strike="noStrike">
                          <a:solidFill>
                            <a:srgbClr val="24292E"/>
                          </a:solidFill>
                          <a:effectLst/>
                          <a:latin typeface="SFMono-Regular"/>
                        </a:rPr>
                        <a:t>(</a:t>
                      </a:r>
                      <a:r>
                        <a:rPr lang="en-IN" sz="1300" b="0" i="0" u="none" strike="noStrike">
                          <a:solidFill>
                            <a:srgbClr val="032F62"/>
                          </a:solidFill>
                          <a:effectLst/>
                          <a:latin typeface="SFMono-Regular"/>
                        </a:rPr>
                        <a:t>"https://swapi.co/api/planets/4/"</a:t>
                      </a: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866806471"/>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r>
                        <a:rPr lang="en-IN" sz="1300" b="0" i="0" u="none" strike="noStrike">
                          <a:solidFill>
                            <a:srgbClr val="005CC5"/>
                          </a:solidFill>
                          <a:effectLst/>
                          <a:latin typeface="SFMono-Regular"/>
                        </a:rPr>
                        <a:t>then</a:t>
                      </a:r>
                      <a:r>
                        <a:rPr lang="en-IN" sz="1300" b="0" i="0" u="none" strike="noStrike">
                          <a:solidFill>
                            <a:srgbClr val="24292E"/>
                          </a:solidFill>
                          <a:effectLst/>
                          <a:latin typeface="SFMono-Regular"/>
                        </a:rPr>
                        <a:t>(res </a:t>
                      </a:r>
                      <a:r>
                        <a:rPr lang="en-IN" sz="1300" b="0" i="0" u="none" strike="noStrike">
                          <a:solidFill>
                            <a:srgbClr val="D73A49"/>
                          </a:solidFill>
                          <a:effectLst/>
                          <a:latin typeface="SFMono-Regular"/>
                        </a:rPr>
                        <a:t>=&gt;</a:t>
                      </a:r>
                      <a:r>
                        <a:rPr lang="en-IN" sz="1300" b="0" i="0" u="none" strike="noStrike">
                          <a:solidFill>
                            <a:srgbClr val="24292E"/>
                          </a:solidFill>
                          <a:effectLst/>
                          <a:latin typeface="SFMono-Regular"/>
                        </a:rPr>
                        <a:t> res.</a:t>
                      </a:r>
                      <a:r>
                        <a:rPr lang="en-IN" sz="1300" b="0" i="0" u="none" strike="noStrike">
                          <a:solidFill>
                            <a:srgbClr val="6F42C1"/>
                          </a:solidFill>
                          <a:effectLst/>
                          <a:latin typeface="SFMono-Regular"/>
                        </a:rPr>
                        <a:t>json</a:t>
                      </a: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1251330263"/>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then</a:t>
                      </a:r>
                      <a:r>
                        <a:rPr lang="en-US" sz="1300" b="0" i="0" u="none" strike="noStrike">
                          <a:solidFill>
                            <a:srgbClr val="24292E"/>
                          </a:solidFill>
                          <a:effectLst/>
                          <a:latin typeface="SFMono-Regular"/>
                        </a:rPr>
                        <a:t>(res </a:t>
                      </a:r>
                      <a:r>
                        <a:rPr lang="en-US" sz="1300" b="0" i="0" u="none" strike="noStrike">
                          <a:solidFill>
                            <a:srgbClr val="D73A49"/>
                          </a:solidFill>
                          <a:effectLst/>
                          <a:latin typeface="SFMono-Regular"/>
                        </a:rPr>
                        <a:t>=&gt;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this</a:t>
                      </a:r>
                      <a:r>
                        <a:rPr lang="en-US" sz="1300" b="0" i="0" u="none" strike="noStrike">
                          <a:solidFill>
                            <a:srgbClr val="24292E"/>
                          </a:solidFill>
                          <a:effectLst/>
                          <a:latin typeface="SFMono-Regular"/>
                        </a:rPr>
                        <a:t>.</a:t>
                      </a:r>
                      <a:r>
                        <a:rPr lang="en-US" sz="1300" b="0" i="0" u="none" strike="noStrike">
                          <a:solidFill>
                            <a:srgbClr val="6F42C1"/>
                          </a:solidFill>
                          <a:effectLst/>
                          <a:latin typeface="SFMono-Regular"/>
                        </a:rPr>
                        <a:t>setState</a:t>
                      </a:r>
                      <a:r>
                        <a:rPr lang="en-US" sz="1300" b="0" i="0" u="none" strike="noStrike">
                          <a:solidFill>
                            <a:srgbClr val="24292E"/>
                          </a:solidFill>
                          <a:effectLst/>
                          <a:latin typeface="SFMono-Regular"/>
                        </a:rPr>
                        <a:t>({ planets</a:t>
                      </a:r>
                      <a:r>
                        <a:rPr lang="en-US" sz="1300" b="0" i="0" u="none" strike="noStrike">
                          <a:solidFill>
                            <a:srgbClr val="D73A49"/>
                          </a:solidFill>
                          <a:effectLst/>
                          <a:latin typeface="SFMono-Regular"/>
                        </a:rPr>
                        <a:t>:</a:t>
                      </a:r>
                      <a:r>
                        <a:rPr lang="en-US" sz="1300" b="0" i="0" u="none" strike="noStrike">
                          <a:solidFill>
                            <a:srgbClr val="24292E"/>
                          </a:solidFill>
                          <a:effectLst/>
                          <a:latin typeface="SFMono-Regular"/>
                        </a:rPr>
                        <a:t> res }))</a:t>
                      </a:r>
                      <a:endParaRPr lang="en-US"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1606304767"/>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catch</a:t>
                      </a:r>
                      <a:r>
                        <a:rPr lang="en-US" sz="1300" b="0" i="0" u="none" strike="noStrike">
                          <a:solidFill>
                            <a:srgbClr val="24292E"/>
                          </a:solidFill>
                          <a:effectLst/>
                          <a:latin typeface="SFMono-Regular"/>
                        </a:rPr>
                        <a:t>(() </a:t>
                      </a:r>
                      <a:r>
                        <a:rPr lang="en-US" sz="1300" b="0" i="0" u="none" strike="noStrike">
                          <a:solidFill>
                            <a:srgbClr val="D73A49"/>
                          </a:solidFill>
                          <a:effectLst/>
                          <a:latin typeface="SFMono-Regular"/>
                        </a:rPr>
                        <a:t>=&gt;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this</a:t>
                      </a:r>
                      <a:r>
                        <a:rPr lang="en-US" sz="1300" b="0" i="0" u="none" strike="noStrike">
                          <a:solidFill>
                            <a:srgbClr val="24292E"/>
                          </a:solidFill>
                          <a:effectLst/>
                          <a:latin typeface="SFMono-Regular"/>
                        </a:rPr>
                        <a:t>.</a:t>
                      </a:r>
                      <a:r>
                        <a:rPr lang="en-US" sz="1300" b="0" i="0" u="none" strike="noStrike">
                          <a:solidFill>
                            <a:srgbClr val="6F42C1"/>
                          </a:solidFill>
                          <a:effectLst/>
                          <a:latin typeface="SFMono-Regular"/>
                        </a:rPr>
                        <a:t>setState</a:t>
                      </a:r>
                      <a:r>
                        <a:rPr lang="en-US" sz="1300" b="0" i="0" u="none" strike="noStrike">
                          <a:solidFill>
                            <a:srgbClr val="24292E"/>
                          </a:solidFill>
                          <a:effectLst/>
                          <a:latin typeface="SFMono-Regular"/>
                        </a:rPr>
                        <a:t>({ hasErrors</a:t>
                      </a:r>
                      <a:r>
                        <a:rPr lang="en-US" sz="1300" b="0" i="0" u="none" strike="noStrike">
                          <a:solidFill>
                            <a:srgbClr val="D73A49"/>
                          </a:solidFill>
                          <a:effectLst/>
                          <a:latin typeface="SFMono-Regular"/>
                        </a:rPr>
                        <a: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true</a:t>
                      </a:r>
                      <a:r>
                        <a:rPr lang="en-US" sz="1300" b="0" i="0" u="none" strike="noStrike">
                          <a:solidFill>
                            <a:srgbClr val="24292E"/>
                          </a:solidFill>
                          <a:effectLst/>
                          <a:latin typeface="SFMono-Regular"/>
                        </a:rPr>
                        <a:t> }));</a:t>
                      </a:r>
                      <a:endParaRPr lang="en-US"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4148844655"/>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657480665"/>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753329159"/>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6F42C1"/>
                          </a:solidFill>
                          <a:effectLst/>
                          <a:latin typeface="SFMono-Regular"/>
                        </a:rPr>
                        <a:t>render</a:t>
                      </a:r>
                      <a:r>
                        <a:rPr lang="en-IN" sz="1300" b="0" i="0" u="none" strike="noStrike">
                          <a:solidFill>
                            <a:srgbClr val="24292E"/>
                          </a:solidFill>
                          <a:effectLst/>
                          <a:latin typeface="SFMono-Regular"/>
                        </a:rPr>
                        <a:t>() {</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681782179"/>
                  </a:ext>
                </a:extLst>
              </a:tr>
              <a:tr h="398642">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D73A49"/>
                          </a:solidFill>
                          <a:effectLst/>
                          <a:latin typeface="SFMono-Regular"/>
                        </a:rPr>
                        <a:t>return</a:t>
                      </a:r>
                      <a:r>
                        <a:rPr lang="en-IN" sz="1300" b="0" i="0" u="none" strike="noStrike">
                          <a:solidFill>
                            <a:srgbClr val="24292E"/>
                          </a:solidFill>
                          <a:effectLst/>
                          <a:latin typeface="SFMono-Regular"/>
                        </a:rPr>
                        <a:t> </a:t>
                      </a:r>
                      <a:r>
                        <a:rPr lang="en-IN" sz="1300" b="0" i="0" u="none" strike="noStrike">
                          <a:solidFill>
                            <a:srgbClr val="D73A49"/>
                          </a:solidFill>
                          <a:effectLst/>
                          <a:latin typeface="SFMono-Regular"/>
                        </a:rPr>
                        <a:t>&lt;</a:t>
                      </a:r>
                      <a:r>
                        <a:rPr lang="en-IN" sz="1300" b="0" i="0" u="none" strike="noStrike">
                          <a:solidFill>
                            <a:srgbClr val="24292E"/>
                          </a:solidFill>
                          <a:effectLst/>
                          <a:latin typeface="SFMono-Regular"/>
                        </a:rPr>
                        <a:t>div</a:t>
                      </a:r>
                      <a:r>
                        <a:rPr lang="en-IN" sz="1300" b="0" i="0" u="none" strike="noStrike">
                          <a:solidFill>
                            <a:srgbClr val="D73A49"/>
                          </a:solidFill>
                          <a:effectLst/>
                          <a:latin typeface="SFMono-Regular"/>
                        </a:rPr>
                        <a:t>&gt;</a:t>
                      </a:r>
                      <a:r>
                        <a:rPr lang="en-IN" sz="1300" b="0" i="0" u="none" strike="noStrike">
                          <a:solidFill>
                            <a:srgbClr val="24292E"/>
                          </a:solidFill>
                          <a:effectLst/>
                          <a:latin typeface="SFMono-Regular"/>
                        </a:rPr>
                        <a:t>{</a:t>
                      </a:r>
                      <a:r>
                        <a:rPr lang="en-IN" sz="1300" b="0" i="0" u="none" strike="noStrike">
                          <a:solidFill>
                            <a:srgbClr val="005CC5"/>
                          </a:solidFill>
                          <a:effectLst/>
                          <a:latin typeface="SFMono-Regular"/>
                        </a:rPr>
                        <a:t>JSON</a:t>
                      </a:r>
                      <a:r>
                        <a:rPr lang="en-IN" sz="1300" b="0" i="0" u="none" strike="noStrike">
                          <a:solidFill>
                            <a:srgbClr val="24292E"/>
                          </a:solidFill>
                          <a:effectLst/>
                          <a:latin typeface="SFMono-Regular"/>
                        </a:rPr>
                        <a:t>.</a:t>
                      </a:r>
                      <a:r>
                        <a:rPr lang="en-IN" sz="1300" b="0" i="0" u="none" strike="noStrike">
                          <a:solidFill>
                            <a:srgbClr val="005CC5"/>
                          </a:solidFill>
                          <a:effectLst/>
                          <a:latin typeface="SFMono-Regular"/>
                        </a:rPr>
                        <a:t>stringify</a:t>
                      </a:r>
                      <a:r>
                        <a:rPr lang="en-IN" sz="1300" b="0" i="0" u="none" strike="noStrike">
                          <a:solidFill>
                            <a:srgbClr val="24292E"/>
                          </a:solidFill>
                          <a:effectLst/>
                          <a:latin typeface="SFMono-Regular"/>
                        </a:rPr>
                        <a:t>(</a:t>
                      </a:r>
                      <a:r>
                        <a:rPr lang="en-IN" sz="1300" b="0" i="0" u="none" strike="noStrike">
                          <a:solidFill>
                            <a:srgbClr val="005CC5"/>
                          </a:solidFill>
                          <a:effectLst/>
                          <a:latin typeface="SFMono-Regular"/>
                        </a:rPr>
                        <a:t>this</a:t>
                      </a:r>
                      <a:r>
                        <a:rPr lang="en-IN" sz="1300" b="0" i="0" u="none" strike="noStrike">
                          <a:solidFill>
                            <a:srgbClr val="24292E"/>
                          </a:solidFill>
                          <a:effectLst/>
                          <a:latin typeface="SFMono-Regular"/>
                        </a:rPr>
                        <a:t>.state.planets)}</a:t>
                      </a:r>
                      <a:r>
                        <a:rPr lang="en-IN" sz="1300" b="0" i="0" u="none" strike="noStrike">
                          <a:solidFill>
                            <a:srgbClr val="D73A49"/>
                          </a:solidFill>
                          <a:effectLst/>
                          <a:latin typeface="SFMono-Regular"/>
                        </a:rPr>
                        <a:t>&lt;/</a:t>
                      </a:r>
                      <a:r>
                        <a:rPr lang="en-IN" sz="1300" b="0" i="0" u="none" strike="noStrike">
                          <a:solidFill>
                            <a:srgbClr val="24292E"/>
                          </a:solidFill>
                          <a:effectLst/>
                          <a:latin typeface="SFMono-Regular"/>
                        </a:rPr>
                        <a:t>div</a:t>
                      </a:r>
                      <a:r>
                        <a:rPr lang="en-IN" sz="1300" b="0" i="0" u="none" strike="noStrike">
                          <a:solidFill>
                            <a:srgbClr val="D73A49"/>
                          </a:solidFill>
                          <a:effectLst/>
                          <a:latin typeface="SFMono-Regular"/>
                        </a:rPr>
                        <a:t>&gt;</a:t>
                      </a: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645922191"/>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081742523"/>
                  </a:ext>
                </a:extLst>
              </a:tr>
              <a:tr h="208969">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886" marR="44886" marT="4489" marB="4489">
                    <a:lnL>
                      <a:noFill/>
                    </a:lnL>
                    <a:lnR>
                      <a:noFill/>
                    </a:lnR>
                    <a:lnT>
                      <a:noFill/>
                    </a:lnT>
                    <a:lnB>
                      <a:noFill/>
                    </a:lnB>
                  </a:tcPr>
                </a:tc>
                <a:tc>
                  <a:txBody>
                    <a:bodyPr/>
                    <a:lstStyle/>
                    <a:p>
                      <a:pPr algn="l" fontAlgn="t">
                        <a:spcBef>
                          <a:spcPts val="0"/>
                        </a:spcBef>
                        <a:spcAft>
                          <a:spcPts val="0"/>
                        </a:spcAft>
                      </a:pPr>
                      <a:r>
                        <a:rPr lang="en-IN" sz="1300" b="0" i="0" u="none" strike="noStrike" dirty="0">
                          <a:solidFill>
                            <a:srgbClr val="24292E"/>
                          </a:solidFill>
                          <a:effectLst/>
                          <a:latin typeface="SFMono-Regular"/>
                        </a:rPr>
                        <a:t>}</a:t>
                      </a:r>
                      <a:endParaRPr lang="en-IN" sz="1300" b="0" i="0" u="none" strike="noStrike" dirty="0">
                        <a:effectLst/>
                        <a:latin typeface="Arial" panose="020B0604020202020204" pitchFamily="34" charset="0"/>
                      </a:endParaRPr>
                    </a:p>
                  </a:txBody>
                  <a:tcPr marL="44886" marR="44886" marT="4489" marB="4489">
                    <a:lnL>
                      <a:noFill/>
                    </a:lnL>
                    <a:lnR>
                      <a:noFill/>
                    </a:lnR>
                    <a:lnT>
                      <a:noFill/>
                    </a:lnT>
                    <a:lnB>
                      <a:noFill/>
                    </a:lnB>
                  </a:tcPr>
                </a:tc>
                <a:extLst>
                  <a:ext uri="{0D108BD9-81ED-4DB2-BD59-A6C34878D82A}">
                    <a16:rowId xmlns:a16="http://schemas.microsoft.com/office/drawing/2014/main" val="2610451336"/>
                  </a:ext>
                </a:extLst>
              </a:tr>
            </a:tbl>
          </a:graphicData>
        </a:graphic>
      </p:graphicFrame>
    </p:spTree>
    <p:extLst>
      <p:ext uri="{BB962C8B-B14F-4D97-AF65-F5344CB8AC3E}">
        <p14:creationId xmlns:p14="http://schemas.microsoft.com/office/powerpoint/2010/main" val="2936693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B368904-434F-4E00-BA4F-F21B070F9A56}"/>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Convert to functional component</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4B590C2C-5E9A-4BD1-B2BC-B4C7F7B2699C}"/>
              </a:ext>
            </a:extLst>
          </p:cNvPr>
          <p:cNvGraphicFramePr>
            <a:graphicFrameLocks/>
          </p:cNvGraphicFramePr>
          <p:nvPr>
            <p:extLst>
              <p:ext uri="{D42A27DB-BD31-4B8C-83A1-F6EECF244321}">
                <p14:modId xmlns:p14="http://schemas.microsoft.com/office/powerpoint/2010/main" val="1025192050"/>
              </p:ext>
            </p:extLst>
          </p:nvPr>
        </p:nvGraphicFramePr>
        <p:xfrm>
          <a:off x="6094411" y="884972"/>
          <a:ext cx="4960442" cy="4501994"/>
        </p:xfrm>
        <a:graphic>
          <a:graphicData uri="http://schemas.openxmlformats.org/drawingml/2006/table">
            <a:tbl>
              <a:tblPr>
                <a:tableStyleId>{3B4B98B0-60AC-42C2-AFA5-B58CD77FA1E5}</a:tableStyleId>
              </a:tblPr>
              <a:tblGrid>
                <a:gridCol w="540962">
                  <a:extLst>
                    <a:ext uri="{9D8B030D-6E8A-4147-A177-3AD203B41FA5}">
                      <a16:colId xmlns:a16="http://schemas.microsoft.com/office/drawing/2014/main" val="822523806"/>
                    </a:ext>
                  </a:extLst>
                </a:gridCol>
                <a:gridCol w="4419480">
                  <a:extLst>
                    <a:ext uri="{9D8B030D-6E8A-4147-A177-3AD203B41FA5}">
                      <a16:colId xmlns:a16="http://schemas.microsoft.com/office/drawing/2014/main" val="1404129626"/>
                    </a:ext>
                  </a:extLst>
                </a:gridCol>
              </a:tblGrid>
              <a:tr h="304168">
                <a:tc>
                  <a:txBody>
                    <a:bodyPr/>
                    <a:lstStyle/>
                    <a:p>
                      <a:pPr algn="l" fontAlgn="t"/>
                      <a:endParaRPr lang="en-US" sz="1200">
                        <a:solidFill>
                          <a:srgbClr val="24292E"/>
                        </a:solidFill>
                        <a:effectLst/>
                        <a:latin typeface="SFMono-Regular"/>
                      </a:endParaRPr>
                    </a:p>
                  </a:txBody>
                  <a:tcPr marL="41933" marR="41933" marT="16774" marB="4194"/>
                </a:tc>
                <a:tc>
                  <a:txBody>
                    <a:bodyPr/>
                    <a:lstStyle/>
                    <a:p>
                      <a:endParaRPr lang="en-IN" sz="1200"/>
                    </a:p>
                  </a:txBody>
                  <a:tcPr marL="60384" marR="60384" marT="30191" marB="30191"/>
                </a:tc>
                <a:extLst>
                  <a:ext uri="{0D108BD9-81ED-4DB2-BD59-A6C34878D82A}">
                    <a16:rowId xmlns:a16="http://schemas.microsoft.com/office/drawing/2014/main" val="3026443034"/>
                  </a:ext>
                </a:extLst>
              </a:tr>
              <a:tr h="252174">
                <a:tc>
                  <a:txBody>
                    <a:bodyPr/>
                    <a:lstStyle/>
                    <a:p>
                      <a:pPr algn="r" fontAlgn="t"/>
                      <a:endParaRPr lang="en-IN" sz="1200">
                        <a:effectLst/>
                        <a:latin typeface="SFMono-Regular"/>
                      </a:endParaRPr>
                    </a:p>
                  </a:txBody>
                  <a:tcPr marL="41933" marR="41933" marT="4194" marB="4194"/>
                </a:tc>
                <a:tc>
                  <a:txBody>
                    <a:bodyPr/>
                    <a:lstStyle/>
                    <a:p>
                      <a:pPr algn="l" fontAlgn="t"/>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518936190"/>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const Planets = () =&gt; {</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1894911631"/>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US" sz="1200">
                          <a:effectLst/>
                        </a:rPr>
                        <a:t>const [hasError, setErrors] = useState(false)</a:t>
                      </a:r>
                      <a:endParaRPr lang="en-US" sz="1200">
                        <a:solidFill>
                          <a:srgbClr val="24292E"/>
                        </a:solidFill>
                        <a:effectLst/>
                        <a:latin typeface="SFMono-Regular"/>
                      </a:endParaRPr>
                    </a:p>
                  </a:txBody>
                  <a:tcPr marL="41933" marR="41933" marT="4194" marB="4194"/>
                </a:tc>
                <a:extLst>
                  <a:ext uri="{0D108BD9-81ED-4DB2-BD59-A6C34878D82A}">
                    <a16:rowId xmlns:a16="http://schemas.microsoft.com/office/drawing/2014/main" val="2760734429"/>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const [planets,setPlanets ]= useState({})</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3499065428"/>
                  </a:ext>
                </a:extLst>
              </a:tr>
              <a:tr h="252174">
                <a:tc>
                  <a:txBody>
                    <a:bodyPr/>
                    <a:lstStyle/>
                    <a:p>
                      <a:pPr algn="r" fontAlgn="t"/>
                      <a:endParaRPr lang="en-IN" sz="1200">
                        <a:effectLst/>
                        <a:latin typeface="SFMono-Regular"/>
                      </a:endParaRPr>
                    </a:p>
                  </a:txBody>
                  <a:tcPr marL="41933" marR="41933" marT="4194" marB="4194"/>
                </a:tc>
                <a:tc>
                  <a:txBody>
                    <a:bodyPr/>
                    <a:lstStyle/>
                    <a:p>
                      <a:pPr algn="l" fontAlgn="t"/>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742045059"/>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componentDidMount() {</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3168673980"/>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fetch("https://swapi.co/api/planets/4/")</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3553476451"/>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.then(res =&gt; res.json())</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2322166332"/>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US" sz="1200">
                          <a:effectLst/>
                        </a:rPr>
                        <a:t>.then(res =&gt; </a:t>
                      </a:r>
                      <a:r>
                        <a:rPr lang="en-US" sz="1200" err="1">
                          <a:effectLst/>
                        </a:rPr>
                        <a:t>this.setState</a:t>
                      </a:r>
                      <a:r>
                        <a:rPr lang="en-US" sz="1200">
                          <a:effectLst/>
                        </a:rPr>
                        <a:t>({ planets: res }))</a:t>
                      </a:r>
                      <a:endParaRPr lang="en-US" sz="1200">
                        <a:solidFill>
                          <a:srgbClr val="24292E"/>
                        </a:solidFill>
                        <a:effectLst/>
                        <a:latin typeface="SFMono-Regular"/>
                      </a:endParaRPr>
                    </a:p>
                  </a:txBody>
                  <a:tcPr marL="41933" marR="41933" marT="4194" marB="4194"/>
                </a:tc>
                <a:extLst>
                  <a:ext uri="{0D108BD9-81ED-4DB2-BD59-A6C34878D82A}">
                    <a16:rowId xmlns:a16="http://schemas.microsoft.com/office/drawing/2014/main" val="4076161940"/>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US" sz="1200">
                          <a:effectLst/>
                        </a:rPr>
                        <a:t>.catch(() =&gt; this.setState({ hasErrors: true }));</a:t>
                      </a:r>
                      <a:endParaRPr lang="en-US" sz="1200">
                        <a:solidFill>
                          <a:srgbClr val="24292E"/>
                        </a:solidFill>
                        <a:effectLst/>
                        <a:latin typeface="SFMono-Regular"/>
                      </a:endParaRPr>
                    </a:p>
                  </a:txBody>
                  <a:tcPr marL="41933" marR="41933" marT="4194" marB="4194"/>
                </a:tc>
                <a:extLst>
                  <a:ext uri="{0D108BD9-81ED-4DB2-BD59-A6C34878D82A}">
                    <a16:rowId xmlns:a16="http://schemas.microsoft.com/office/drawing/2014/main" val="3142736637"/>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2150647212"/>
                  </a:ext>
                </a:extLst>
              </a:tr>
              <a:tr h="252174">
                <a:tc>
                  <a:txBody>
                    <a:bodyPr/>
                    <a:lstStyle/>
                    <a:p>
                      <a:pPr algn="r" fontAlgn="t"/>
                      <a:endParaRPr lang="en-IN" sz="1200">
                        <a:effectLst/>
                        <a:latin typeface="SFMono-Regular"/>
                      </a:endParaRPr>
                    </a:p>
                  </a:txBody>
                  <a:tcPr marL="41933" marR="41933" marT="4194" marB="4194"/>
                </a:tc>
                <a:tc>
                  <a:txBody>
                    <a:bodyPr/>
                    <a:lstStyle/>
                    <a:p>
                      <a:pPr algn="l" fontAlgn="t"/>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946319755"/>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return (</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4120157400"/>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&lt;div&gt;{JSON.stringify(planets)}&lt;/div&gt;</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1865493316"/>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2842303306"/>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96748932"/>
                  </a:ext>
                </a:extLst>
              </a:tr>
              <a:tr h="252174">
                <a:tc>
                  <a:txBody>
                    <a:bodyPr/>
                    <a:lstStyle/>
                    <a:p>
                      <a:pPr algn="r" fontAlgn="t"/>
                      <a:endParaRPr lang="en-IN" sz="1200">
                        <a:effectLst/>
                        <a:latin typeface="SFMono-Regular"/>
                      </a:endParaRPr>
                    </a:p>
                  </a:txBody>
                  <a:tcPr marL="41933" marR="41933" marT="4194" marB="4194"/>
                </a:tc>
                <a:tc>
                  <a:txBody>
                    <a:bodyPr/>
                    <a:lstStyle/>
                    <a:p>
                      <a:pPr algn="l" fontAlgn="t"/>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4137223150"/>
                  </a:ext>
                </a:extLst>
              </a:tr>
              <a:tr h="227795">
                <a:tc>
                  <a:txBody>
                    <a:bodyPr/>
                    <a:lstStyle/>
                    <a:p>
                      <a:pPr algn="r" fontAlgn="t"/>
                      <a:endParaRPr lang="en-IN" sz="1200">
                        <a:effectLst/>
                        <a:latin typeface="SFMono-Regular"/>
                      </a:endParaRPr>
                    </a:p>
                  </a:txBody>
                  <a:tcPr marL="41933" marR="41933" marT="4194" marB="4194"/>
                </a:tc>
                <a:tc>
                  <a:txBody>
                    <a:bodyPr/>
                    <a:lstStyle/>
                    <a:p>
                      <a:pPr algn="l" fontAlgn="t"/>
                      <a:r>
                        <a:rPr lang="en-IN" sz="1200">
                          <a:effectLst/>
                        </a:rPr>
                        <a:t>export default Planets;</a:t>
                      </a:r>
                      <a:endParaRPr lang="en-IN" sz="1200">
                        <a:solidFill>
                          <a:srgbClr val="24292E"/>
                        </a:solidFill>
                        <a:effectLst/>
                        <a:latin typeface="SFMono-Regular"/>
                      </a:endParaRPr>
                    </a:p>
                  </a:txBody>
                  <a:tcPr marL="41933" marR="41933" marT="4194" marB="4194"/>
                </a:tc>
                <a:extLst>
                  <a:ext uri="{0D108BD9-81ED-4DB2-BD59-A6C34878D82A}">
                    <a16:rowId xmlns:a16="http://schemas.microsoft.com/office/drawing/2014/main" val="3615084850"/>
                  </a:ext>
                </a:extLst>
              </a:tr>
            </a:tbl>
          </a:graphicData>
        </a:graphic>
      </p:graphicFrame>
    </p:spTree>
    <p:extLst>
      <p:ext uri="{BB962C8B-B14F-4D97-AF65-F5344CB8AC3E}">
        <p14:creationId xmlns:p14="http://schemas.microsoft.com/office/powerpoint/2010/main" val="150623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DEB4-EE62-4607-B869-03DE186931B2}"/>
              </a:ext>
            </a:extLst>
          </p:cNvPr>
          <p:cNvSpPr>
            <a:spLocks noGrp="1"/>
          </p:cNvSpPr>
          <p:nvPr>
            <p:ph type="ctrTitle"/>
          </p:nvPr>
        </p:nvSpPr>
        <p:spPr/>
        <p:txBody>
          <a:bodyPr/>
          <a:lstStyle/>
          <a:p>
            <a:r>
              <a:rPr lang="en-IN" dirty="0"/>
              <a:t>useEffect()</a:t>
            </a:r>
          </a:p>
        </p:txBody>
      </p:sp>
    </p:spTree>
    <p:extLst>
      <p:ext uri="{BB962C8B-B14F-4D97-AF65-F5344CB8AC3E}">
        <p14:creationId xmlns:p14="http://schemas.microsoft.com/office/powerpoint/2010/main" val="1947826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981B-F3C0-4D48-8EA5-70FE4583535B}"/>
              </a:ext>
            </a:extLst>
          </p:cNvPr>
          <p:cNvSpPr>
            <a:spLocks noGrp="1"/>
          </p:cNvSpPr>
          <p:nvPr>
            <p:ph type="title"/>
          </p:nvPr>
        </p:nvSpPr>
        <p:spPr/>
        <p:txBody>
          <a:bodyPr/>
          <a:lstStyle/>
          <a:p>
            <a:r>
              <a:rPr lang="en-IN" dirty="0"/>
              <a:t>Effects</a:t>
            </a:r>
          </a:p>
        </p:txBody>
      </p:sp>
      <p:sp>
        <p:nvSpPr>
          <p:cNvPr id="3" name="Content Placeholder 2">
            <a:extLst>
              <a:ext uri="{FF2B5EF4-FFF2-40B4-BE49-F238E27FC236}">
                <a16:creationId xmlns:a16="http://schemas.microsoft.com/office/drawing/2014/main" id="{2181BF05-5CA3-40AE-8802-9D9F20056D13}"/>
              </a:ext>
            </a:extLst>
          </p:cNvPr>
          <p:cNvSpPr>
            <a:spLocks noGrp="1"/>
          </p:cNvSpPr>
          <p:nvPr>
            <p:ph idx="1"/>
          </p:nvPr>
        </p:nvSpPr>
        <p:spPr/>
        <p:txBody>
          <a:bodyPr/>
          <a:lstStyle/>
          <a:p>
            <a:r>
              <a:rPr lang="en-US" dirty="0"/>
              <a:t>lets you perform side effects in function components.</a:t>
            </a:r>
          </a:p>
          <a:p>
            <a:r>
              <a:rPr lang="en-US" dirty="0"/>
              <a:t>Data fetching, setting up a subscription, and manually changing the DOM in React components are all examples of side effects.</a:t>
            </a:r>
          </a:p>
          <a:p>
            <a:r>
              <a:rPr lang="en-US" dirty="0"/>
              <a:t> React hook which accepts a callback as it’s the first argument. Inside the first argument, we do all the effect related tasks.</a:t>
            </a:r>
            <a:endParaRPr lang="en-IN" dirty="0"/>
          </a:p>
        </p:txBody>
      </p:sp>
    </p:spTree>
    <p:extLst>
      <p:ext uri="{BB962C8B-B14F-4D97-AF65-F5344CB8AC3E}">
        <p14:creationId xmlns:p14="http://schemas.microsoft.com/office/powerpoint/2010/main" val="2528124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16F2D1A-06B2-46B4-840E-F891FBE7A43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Effects</a:t>
            </a:r>
          </a:p>
        </p:txBody>
      </p:sp>
      <p:cxnSp>
        <p:nvCxnSpPr>
          <p:cNvPr id="24" name="Straight Connector 2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F0322293-528C-44BA-BB46-1BF591BC32AF}"/>
              </a:ext>
            </a:extLst>
          </p:cNvPr>
          <p:cNvGraphicFramePr>
            <a:graphicFrameLocks/>
          </p:cNvGraphicFramePr>
          <p:nvPr>
            <p:extLst>
              <p:ext uri="{D42A27DB-BD31-4B8C-83A1-F6EECF244321}">
                <p14:modId xmlns:p14="http://schemas.microsoft.com/office/powerpoint/2010/main" val="148974224"/>
              </p:ext>
            </p:extLst>
          </p:nvPr>
        </p:nvGraphicFramePr>
        <p:xfrm>
          <a:off x="6123635" y="805583"/>
          <a:ext cx="5075196" cy="4660769"/>
        </p:xfrm>
        <a:graphic>
          <a:graphicData uri="http://schemas.openxmlformats.org/drawingml/2006/table">
            <a:tbl>
              <a:tblPr/>
              <a:tblGrid>
                <a:gridCol w="400455">
                  <a:extLst>
                    <a:ext uri="{9D8B030D-6E8A-4147-A177-3AD203B41FA5}">
                      <a16:colId xmlns:a16="http://schemas.microsoft.com/office/drawing/2014/main" val="319551488"/>
                    </a:ext>
                  </a:extLst>
                </a:gridCol>
                <a:gridCol w="4674741">
                  <a:extLst>
                    <a:ext uri="{9D8B030D-6E8A-4147-A177-3AD203B41FA5}">
                      <a16:colId xmlns:a16="http://schemas.microsoft.com/office/drawing/2014/main" val="565328942"/>
                    </a:ext>
                  </a:extLst>
                </a:gridCol>
              </a:tblGrid>
              <a:tr h="442763">
                <a:tc>
                  <a:txBody>
                    <a:bodyPr/>
                    <a:lstStyle/>
                    <a:p>
                      <a:pPr algn="l" fontAlgn="t">
                        <a:spcBef>
                          <a:spcPts val="0"/>
                        </a:spcBef>
                        <a:spcAft>
                          <a:spcPts val="0"/>
                        </a:spcAft>
                      </a:pPr>
                      <a:endParaRPr lang="en-US" sz="1300" b="0" i="0" u="none" strike="noStrike" dirty="0">
                        <a:effectLst/>
                        <a:latin typeface="Arial" panose="020B0604020202020204" pitchFamily="34" charset="0"/>
                      </a:endParaRPr>
                    </a:p>
                  </a:txBody>
                  <a:tcPr marL="44072" marR="44072" marT="17629" marB="4407">
                    <a:lnL>
                      <a:noFill/>
                    </a:lnL>
                    <a:lnR>
                      <a:noFill/>
                    </a:lnR>
                    <a:lnT>
                      <a:noFill/>
                    </a:lnT>
                    <a:lnB>
                      <a:noFill/>
                    </a:lnB>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300" b="0" i="0" u="none" strike="noStrike" dirty="0">
                          <a:solidFill>
                            <a:srgbClr val="D73A49"/>
                          </a:solidFill>
                          <a:effectLst/>
                          <a:latin typeface="SFMono-Regular"/>
                        </a:rPr>
                        <a:t>import</a:t>
                      </a:r>
                      <a:r>
                        <a:rPr lang="en-US" sz="1300" b="0" i="0" u="none" strike="noStrike" dirty="0">
                          <a:solidFill>
                            <a:srgbClr val="24292E"/>
                          </a:solidFill>
                          <a:effectLst/>
                          <a:latin typeface="SFMono-Regular"/>
                        </a:rPr>
                        <a:t> React, { useState, useEffect } </a:t>
                      </a:r>
                      <a:r>
                        <a:rPr lang="en-US" sz="1300" b="0" i="0" u="none" strike="noStrike" dirty="0">
                          <a:solidFill>
                            <a:srgbClr val="D73A49"/>
                          </a:solidFill>
                          <a:effectLst/>
                          <a:latin typeface="SFMono-Regular"/>
                        </a:rPr>
                        <a:t>from</a:t>
                      </a:r>
                      <a:r>
                        <a:rPr lang="en-US" sz="1300" b="0" i="0" u="none" strike="noStrike" dirty="0">
                          <a:solidFill>
                            <a:srgbClr val="24292E"/>
                          </a:solidFill>
                          <a:effectLst/>
                          <a:latin typeface="SFMono-Regular"/>
                        </a:rPr>
                        <a:t> </a:t>
                      </a:r>
                      <a:r>
                        <a:rPr lang="en-US" sz="1300" b="0" i="0" u="none" strike="noStrike" dirty="0">
                          <a:solidFill>
                            <a:srgbClr val="032F62"/>
                          </a:solidFill>
                          <a:effectLst/>
                          <a:latin typeface="SFMono-Regular"/>
                        </a:rPr>
                        <a:t>"react"</a:t>
                      </a:r>
                      <a:r>
                        <a:rPr lang="en-US" sz="1300" b="0" i="0" u="none" strike="noStrike" dirty="0">
                          <a:solidFill>
                            <a:srgbClr val="24292E"/>
                          </a:solidFill>
                          <a:effectLst/>
                          <a:latin typeface="SFMono-Regular"/>
                        </a:rPr>
                        <a:t>;</a:t>
                      </a:r>
                      <a:endParaRPr lang="en-US" sz="1300" b="0" i="0" u="none" strike="noStrike" dirty="0">
                        <a:effectLst/>
                        <a:latin typeface="Arial" panose="020B0604020202020204" pitchFamily="34" charset="0"/>
                      </a:endParaRPr>
                    </a:p>
                  </a:txBody>
                  <a:tcPr marL="63464" marR="63464" marT="31731" marB="31731">
                    <a:lnL>
                      <a:noFill/>
                    </a:lnL>
                    <a:lnR>
                      <a:noFill/>
                    </a:lnR>
                    <a:lnT>
                      <a:noFill/>
                    </a:lnT>
                    <a:lnB>
                      <a:noFill/>
                    </a:lnB>
                  </a:tcPr>
                </a:tc>
                <a:extLst>
                  <a:ext uri="{0D108BD9-81ED-4DB2-BD59-A6C34878D82A}">
                    <a16:rowId xmlns:a16="http://schemas.microsoft.com/office/drawing/2014/main" val="1845262817"/>
                  </a:ext>
                </a:extLst>
              </a:tr>
              <a:tr h="265596">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3876806029"/>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D73A49"/>
                          </a:solidFill>
                          <a:effectLst/>
                          <a:latin typeface="SFMono-Regular"/>
                        </a:rPr>
                        <a:t>const</a:t>
                      </a:r>
                      <a:r>
                        <a:rPr lang="en-IN" sz="1300" b="0" i="0" u="none" strike="noStrike">
                          <a:solidFill>
                            <a:srgbClr val="24292E"/>
                          </a:solidFill>
                          <a:effectLst/>
                          <a:latin typeface="SFMono-Regular"/>
                        </a:rPr>
                        <a:t> </a:t>
                      </a:r>
                      <a:r>
                        <a:rPr lang="en-IN" sz="1300" b="0" i="0" u="none" strike="noStrike">
                          <a:solidFill>
                            <a:srgbClr val="005CC5"/>
                          </a:solidFill>
                          <a:effectLst/>
                          <a:latin typeface="SFMono-Regular"/>
                        </a:rPr>
                        <a:t>Planets</a:t>
                      </a:r>
                      <a:r>
                        <a:rPr lang="en-IN" sz="1300" b="0" i="0" u="none" strike="noStrike">
                          <a:solidFill>
                            <a:srgbClr val="24292E"/>
                          </a:solidFill>
                          <a:effectLst/>
                          <a:latin typeface="SFMono-Regular"/>
                        </a:rPr>
                        <a:t> </a:t>
                      </a:r>
                      <a:r>
                        <a:rPr lang="en-IN" sz="1300" b="0" i="0" u="none" strike="noStrike">
                          <a:solidFill>
                            <a:srgbClr val="D73A49"/>
                          </a:solidFill>
                          <a:effectLst/>
                          <a:latin typeface="SFMono-Regular"/>
                        </a:rPr>
                        <a:t>=</a:t>
                      </a:r>
                      <a:r>
                        <a:rPr lang="en-IN" sz="1300" b="0" i="0" u="none" strike="noStrike">
                          <a:solidFill>
                            <a:srgbClr val="24292E"/>
                          </a:solidFill>
                          <a:effectLst/>
                          <a:latin typeface="SFMono-Regular"/>
                        </a:rPr>
                        <a:t> () </a:t>
                      </a:r>
                      <a:r>
                        <a:rPr lang="en-IN" sz="1300" b="0" i="0" u="none" strike="noStrike">
                          <a:solidFill>
                            <a:srgbClr val="D73A49"/>
                          </a:solidFill>
                          <a:effectLst/>
                          <a:latin typeface="SFMono-Regular"/>
                        </a:rPr>
                        <a:t>=&gt;</a:t>
                      </a:r>
                      <a:r>
                        <a:rPr lang="en-IN" sz="1300" b="0" i="0" u="none" strike="noStrike">
                          <a:solidFill>
                            <a:srgbClr val="24292E"/>
                          </a:solidFill>
                          <a:effectLst/>
                          <a:latin typeface="SFMono-Regular"/>
                        </a:rPr>
                        <a:t> {</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1895706039"/>
                  </a:ext>
                </a:extLst>
              </a:tr>
              <a:tr h="429541">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US" sz="1300" b="0" i="0" u="none" strike="noStrike">
                          <a:solidFill>
                            <a:srgbClr val="D73A49"/>
                          </a:solidFill>
                          <a:effectLst/>
                          <a:latin typeface="SFMono-Regular"/>
                        </a:rPr>
                        <a:t>const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hasError</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setErrors</a:t>
                      </a:r>
                      <a:r>
                        <a:rPr lang="en-US" sz="1300" b="0" i="0" u="none" strike="noStrike">
                          <a:solidFill>
                            <a:srgbClr val="24292E"/>
                          </a:solidFill>
                          <a:effectLst/>
                          <a:latin typeface="SFMono-Regular"/>
                        </a:rPr>
                        <a:t>] </a:t>
                      </a:r>
                      <a:r>
                        <a:rPr lang="en-US" sz="1300" b="0" i="0" u="none" strike="noStrike">
                          <a:solidFill>
                            <a:srgbClr val="D73A49"/>
                          </a:solidFill>
                          <a:effectLst/>
                          <a:latin typeface="SFMono-Regular"/>
                        </a:rPr>
                        <a:t>=</a:t>
                      </a:r>
                      <a:r>
                        <a:rPr lang="en-US" sz="1300" b="0" i="0" u="none" strike="noStrike">
                          <a:solidFill>
                            <a:srgbClr val="24292E"/>
                          </a:solidFill>
                          <a:effectLst/>
                          <a:latin typeface="SFMono-Regular"/>
                        </a:rPr>
                        <a:t> </a:t>
                      </a:r>
                      <a:r>
                        <a:rPr lang="en-US" sz="1300" b="0" i="0" u="none" strike="noStrike">
                          <a:solidFill>
                            <a:srgbClr val="6F42C1"/>
                          </a:solidFill>
                          <a:effectLst/>
                          <a:latin typeface="SFMono-Regular"/>
                        </a:rPr>
                        <a:t>useState</a:t>
                      </a: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false</a:t>
                      </a:r>
                      <a:r>
                        <a:rPr lang="en-US" sz="1300" b="0" i="0" u="none" strike="noStrike">
                          <a:solidFill>
                            <a:srgbClr val="24292E"/>
                          </a:solidFill>
                          <a:effectLst/>
                          <a:latin typeface="SFMono-Regular"/>
                        </a:rPr>
                        <a:t>);</a:t>
                      </a:r>
                      <a:endParaRPr lang="en-US"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3941007692"/>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D73A49"/>
                          </a:solidFill>
                          <a:effectLst/>
                          <a:latin typeface="SFMono-Regular"/>
                        </a:rPr>
                        <a:t>const</a:t>
                      </a:r>
                      <a:r>
                        <a:rPr lang="en-IN" sz="1300" b="0" i="0" u="none" strike="noStrike">
                          <a:solidFill>
                            <a:srgbClr val="24292E"/>
                          </a:solidFill>
                          <a:effectLst/>
                          <a:latin typeface="SFMono-Regular"/>
                        </a:rPr>
                        <a:t> [</a:t>
                      </a:r>
                      <a:r>
                        <a:rPr lang="en-IN" sz="1300" b="0" i="0" u="none" strike="noStrike">
                          <a:solidFill>
                            <a:srgbClr val="005CC5"/>
                          </a:solidFill>
                          <a:effectLst/>
                          <a:latin typeface="SFMono-Regular"/>
                        </a:rPr>
                        <a:t>planets</a:t>
                      </a:r>
                      <a:r>
                        <a:rPr lang="en-IN" sz="1300" b="0" i="0" u="none" strike="noStrike">
                          <a:solidFill>
                            <a:srgbClr val="24292E"/>
                          </a:solidFill>
                          <a:effectLst/>
                          <a:latin typeface="SFMono-Regular"/>
                        </a:rPr>
                        <a:t>, </a:t>
                      </a:r>
                      <a:r>
                        <a:rPr lang="en-IN" sz="1300" b="0" i="0" u="none" strike="noStrike">
                          <a:solidFill>
                            <a:srgbClr val="005CC5"/>
                          </a:solidFill>
                          <a:effectLst/>
                          <a:latin typeface="SFMono-Regular"/>
                        </a:rPr>
                        <a:t>setPlanets</a:t>
                      </a:r>
                      <a:r>
                        <a:rPr lang="en-IN" sz="1300" b="0" i="0" u="none" strike="noStrike">
                          <a:solidFill>
                            <a:srgbClr val="24292E"/>
                          </a:solidFill>
                          <a:effectLst/>
                          <a:latin typeface="SFMono-Regular"/>
                        </a:rPr>
                        <a:t>] </a:t>
                      </a:r>
                      <a:r>
                        <a:rPr lang="en-IN" sz="1300" b="0" i="0" u="none" strike="noStrike">
                          <a:solidFill>
                            <a:srgbClr val="D73A49"/>
                          </a:solidFill>
                          <a:effectLst/>
                          <a:latin typeface="SFMono-Regular"/>
                        </a:rPr>
                        <a:t>=</a:t>
                      </a:r>
                      <a:r>
                        <a:rPr lang="en-IN" sz="1300" b="0" i="0" u="none" strike="noStrike">
                          <a:solidFill>
                            <a:srgbClr val="24292E"/>
                          </a:solidFill>
                          <a:effectLst/>
                          <a:latin typeface="SFMono-Regular"/>
                        </a:rPr>
                        <a:t> </a:t>
                      </a:r>
                      <a:r>
                        <a:rPr lang="en-IN" sz="1300" b="0" i="0" u="none" strike="noStrike">
                          <a:solidFill>
                            <a:srgbClr val="6F42C1"/>
                          </a:solidFill>
                          <a:effectLst/>
                          <a:latin typeface="SFMono-Regular"/>
                        </a:rPr>
                        <a:t>useState</a:t>
                      </a: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1991659704"/>
                  </a:ext>
                </a:extLst>
              </a:tr>
              <a:tr h="265596">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804006835"/>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6F42C1"/>
                          </a:solidFill>
                          <a:effectLst/>
                          <a:latin typeface="SFMono-Regular"/>
                        </a:rPr>
                        <a:t>useEffect</a:t>
                      </a:r>
                      <a:r>
                        <a:rPr lang="en-IN" sz="1300" b="0" i="0" u="none" strike="noStrike">
                          <a:solidFill>
                            <a:srgbClr val="24292E"/>
                          </a:solidFill>
                          <a:effectLst/>
                          <a:latin typeface="SFMono-Regular"/>
                        </a:rPr>
                        <a:t>(() </a:t>
                      </a:r>
                      <a:r>
                        <a:rPr lang="en-IN" sz="1300" b="0" i="0" u="none" strike="noStrike">
                          <a:solidFill>
                            <a:srgbClr val="D73A49"/>
                          </a:solidFill>
                          <a:effectLst/>
                          <a:latin typeface="SFMono-Regular"/>
                        </a:rPr>
                        <a:t>=&gt;</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1619099007"/>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6F42C1"/>
                          </a:solidFill>
                          <a:effectLst/>
                          <a:latin typeface="SFMono-Regular"/>
                        </a:rPr>
                        <a:t>fetch</a:t>
                      </a:r>
                      <a:r>
                        <a:rPr lang="en-IN" sz="1300" b="0" i="0" u="none" strike="noStrike">
                          <a:solidFill>
                            <a:srgbClr val="24292E"/>
                          </a:solidFill>
                          <a:effectLst/>
                          <a:latin typeface="SFMono-Regular"/>
                        </a:rPr>
                        <a:t>(</a:t>
                      </a:r>
                      <a:r>
                        <a:rPr lang="en-IN" sz="1300" b="0" i="0" u="none" strike="noStrike">
                          <a:solidFill>
                            <a:srgbClr val="032F62"/>
                          </a:solidFill>
                          <a:effectLst/>
                          <a:latin typeface="SFMono-Regular"/>
                        </a:rPr>
                        <a:t>"https://swapi.co/api/planets/4/"</a:t>
                      </a: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3964059201"/>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r>
                        <a:rPr lang="en-IN" sz="1300" b="0" i="0" u="none" strike="noStrike">
                          <a:solidFill>
                            <a:srgbClr val="005CC5"/>
                          </a:solidFill>
                          <a:effectLst/>
                          <a:latin typeface="SFMono-Regular"/>
                        </a:rPr>
                        <a:t>then</a:t>
                      </a:r>
                      <a:r>
                        <a:rPr lang="en-IN" sz="1300" b="0" i="0" u="none" strike="noStrike">
                          <a:solidFill>
                            <a:srgbClr val="24292E"/>
                          </a:solidFill>
                          <a:effectLst/>
                          <a:latin typeface="SFMono-Regular"/>
                        </a:rPr>
                        <a:t>(res </a:t>
                      </a:r>
                      <a:r>
                        <a:rPr lang="en-IN" sz="1300" b="0" i="0" u="none" strike="noStrike">
                          <a:solidFill>
                            <a:srgbClr val="D73A49"/>
                          </a:solidFill>
                          <a:effectLst/>
                          <a:latin typeface="SFMono-Regular"/>
                        </a:rPr>
                        <a:t>=&gt;</a:t>
                      </a:r>
                      <a:r>
                        <a:rPr lang="en-IN" sz="1300" b="0" i="0" u="none" strike="noStrike">
                          <a:solidFill>
                            <a:srgbClr val="24292E"/>
                          </a:solidFill>
                          <a:effectLst/>
                          <a:latin typeface="SFMono-Regular"/>
                        </a:rPr>
                        <a:t> res.</a:t>
                      </a:r>
                      <a:r>
                        <a:rPr lang="en-IN" sz="1300" b="0" i="0" u="none" strike="noStrike">
                          <a:solidFill>
                            <a:srgbClr val="6F42C1"/>
                          </a:solidFill>
                          <a:effectLst/>
                          <a:latin typeface="SFMono-Regular"/>
                        </a:rPr>
                        <a:t>json</a:t>
                      </a: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182715312"/>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then</a:t>
                      </a:r>
                      <a:r>
                        <a:rPr lang="en-US" sz="1300" b="0" i="0" u="none" strike="noStrike">
                          <a:solidFill>
                            <a:srgbClr val="24292E"/>
                          </a:solidFill>
                          <a:effectLst/>
                          <a:latin typeface="SFMono-Regular"/>
                        </a:rPr>
                        <a:t>(res </a:t>
                      </a:r>
                      <a:r>
                        <a:rPr lang="en-US" sz="1300" b="0" i="0" u="none" strike="noStrike">
                          <a:solidFill>
                            <a:srgbClr val="D73A49"/>
                          </a:solidFill>
                          <a:effectLst/>
                          <a:latin typeface="SFMono-Regular"/>
                        </a:rPr>
                        <a:t>=&gt;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this</a:t>
                      </a:r>
                      <a:r>
                        <a:rPr lang="en-US" sz="1300" b="0" i="0" u="none" strike="noStrike">
                          <a:solidFill>
                            <a:srgbClr val="24292E"/>
                          </a:solidFill>
                          <a:effectLst/>
                          <a:latin typeface="SFMono-Regular"/>
                        </a:rPr>
                        <a:t>.</a:t>
                      </a:r>
                      <a:r>
                        <a:rPr lang="en-US" sz="1300" b="0" i="0" u="none" strike="noStrike">
                          <a:solidFill>
                            <a:srgbClr val="6F42C1"/>
                          </a:solidFill>
                          <a:effectLst/>
                          <a:latin typeface="SFMono-Regular"/>
                        </a:rPr>
                        <a:t>setState</a:t>
                      </a:r>
                      <a:r>
                        <a:rPr lang="en-US" sz="1300" b="0" i="0" u="none" strike="noStrike">
                          <a:solidFill>
                            <a:srgbClr val="24292E"/>
                          </a:solidFill>
                          <a:effectLst/>
                          <a:latin typeface="SFMono-Regular"/>
                        </a:rPr>
                        <a:t>({ planets</a:t>
                      </a:r>
                      <a:r>
                        <a:rPr lang="en-US" sz="1300" b="0" i="0" u="none" strike="noStrike">
                          <a:solidFill>
                            <a:srgbClr val="D73A49"/>
                          </a:solidFill>
                          <a:effectLst/>
                          <a:latin typeface="SFMono-Regular"/>
                        </a:rPr>
                        <a:t>:</a:t>
                      </a:r>
                      <a:r>
                        <a:rPr lang="en-US" sz="1300" b="0" i="0" u="none" strike="noStrike">
                          <a:solidFill>
                            <a:srgbClr val="24292E"/>
                          </a:solidFill>
                          <a:effectLst/>
                          <a:latin typeface="SFMono-Regular"/>
                        </a:rPr>
                        <a:t> res }))</a:t>
                      </a:r>
                      <a:endParaRPr lang="en-US"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939270983"/>
                  </a:ext>
                </a:extLst>
              </a:tr>
              <a:tr h="429541">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catch</a:t>
                      </a:r>
                      <a:r>
                        <a:rPr lang="en-US" sz="1300" b="0" i="0" u="none" strike="noStrike">
                          <a:solidFill>
                            <a:srgbClr val="24292E"/>
                          </a:solidFill>
                          <a:effectLst/>
                          <a:latin typeface="SFMono-Regular"/>
                        </a:rPr>
                        <a:t>(() </a:t>
                      </a:r>
                      <a:r>
                        <a:rPr lang="en-US" sz="1300" b="0" i="0" u="none" strike="noStrike">
                          <a:solidFill>
                            <a:srgbClr val="D73A49"/>
                          </a:solidFill>
                          <a:effectLst/>
                          <a:latin typeface="SFMono-Regular"/>
                        </a:rPr>
                        <a:t>=&gt;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this</a:t>
                      </a:r>
                      <a:r>
                        <a:rPr lang="en-US" sz="1300" b="0" i="0" u="none" strike="noStrike">
                          <a:solidFill>
                            <a:srgbClr val="24292E"/>
                          </a:solidFill>
                          <a:effectLst/>
                          <a:latin typeface="SFMono-Regular"/>
                        </a:rPr>
                        <a:t>.</a:t>
                      </a:r>
                      <a:r>
                        <a:rPr lang="en-US" sz="1300" b="0" i="0" u="none" strike="noStrike">
                          <a:solidFill>
                            <a:srgbClr val="6F42C1"/>
                          </a:solidFill>
                          <a:effectLst/>
                          <a:latin typeface="SFMono-Regular"/>
                        </a:rPr>
                        <a:t>setState</a:t>
                      </a:r>
                      <a:r>
                        <a:rPr lang="en-US" sz="1300" b="0" i="0" u="none" strike="noStrike">
                          <a:solidFill>
                            <a:srgbClr val="24292E"/>
                          </a:solidFill>
                          <a:effectLst/>
                          <a:latin typeface="SFMono-Regular"/>
                        </a:rPr>
                        <a:t>({ hasErrors</a:t>
                      </a:r>
                      <a:r>
                        <a:rPr lang="en-US" sz="1300" b="0" i="0" u="none" strike="noStrike">
                          <a:solidFill>
                            <a:srgbClr val="D73A49"/>
                          </a:solidFill>
                          <a:effectLst/>
                          <a:latin typeface="SFMono-Regular"/>
                        </a:rPr>
                        <a:t>:</a:t>
                      </a:r>
                      <a:r>
                        <a:rPr lang="en-US" sz="1300" b="0" i="0" u="none" strike="noStrike">
                          <a:solidFill>
                            <a:srgbClr val="24292E"/>
                          </a:solidFill>
                          <a:effectLst/>
                          <a:latin typeface="SFMono-Regular"/>
                        </a:rPr>
                        <a:t> </a:t>
                      </a:r>
                      <a:r>
                        <a:rPr lang="en-US" sz="1300" b="0" i="0" u="none" strike="noStrike">
                          <a:solidFill>
                            <a:srgbClr val="005CC5"/>
                          </a:solidFill>
                          <a:effectLst/>
                          <a:latin typeface="SFMono-Regular"/>
                        </a:rPr>
                        <a:t>true</a:t>
                      </a:r>
                      <a:r>
                        <a:rPr lang="en-US" sz="1300" b="0" i="0" u="none" strike="noStrike">
                          <a:solidFill>
                            <a:srgbClr val="24292E"/>
                          </a:solidFill>
                          <a:effectLst/>
                          <a:latin typeface="SFMono-Regular"/>
                        </a:rPr>
                        <a:t> }))</a:t>
                      </a:r>
                      <a:endParaRPr lang="en-US"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3749953631"/>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574069759"/>
                  </a:ext>
                </a:extLst>
              </a:tr>
              <a:tr h="265596">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1431611406"/>
                  </a:ext>
                </a:extLst>
              </a:tr>
              <a:tr h="429541">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US" sz="1300" b="0" i="0" u="none" strike="noStrike">
                          <a:solidFill>
                            <a:srgbClr val="D73A49"/>
                          </a:solidFill>
                          <a:effectLst/>
                          <a:latin typeface="SFMono-Regular"/>
                        </a:rPr>
                        <a:t>return</a:t>
                      </a:r>
                      <a:r>
                        <a:rPr lang="en-US" sz="1300" b="0" i="0" u="none" strike="noStrike">
                          <a:solidFill>
                            <a:srgbClr val="24292E"/>
                          </a:solidFill>
                          <a:effectLst/>
                          <a:latin typeface="SFMono-Regular"/>
                        </a:rPr>
                        <a:t> </a:t>
                      </a:r>
                      <a:r>
                        <a:rPr lang="en-US" sz="1300" b="0" i="0" u="none" strike="noStrike">
                          <a:solidFill>
                            <a:srgbClr val="D73A49"/>
                          </a:solidFill>
                          <a:effectLst/>
                          <a:latin typeface="SFMono-Regular"/>
                        </a:rPr>
                        <a:t>&lt;</a:t>
                      </a:r>
                      <a:r>
                        <a:rPr lang="en-US" sz="1300" b="0" i="0" u="none" strike="noStrike">
                          <a:solidFill>
                            <a:srgbClr val="24292E"/>
                          </a:solidFill>
                          <a:effectLst/>
                          <a:latin typeface="SFMono-Regular"/>
                        </a:rPr>
                        <a:t>div</a:t>
                      </a:r>
                      <a:r>
                        <a:rPr lang="en-US" sz="1300" b="0" i="0" u="none" strike="noStrike">
                          <a:solidFill>
                            <a:srgbClr val="D73A49"/>
                          </a:solidFill>
                          <a:effectLst/>
                          <a:latin typeface="SFMono-Regular"/>
                        </a:rPr>
                        <a:t>&gt;</a:t>
                      </a: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JSON</a:t>
                      </a:r>
                      <a:r>
                        <a:rPr lang="en-US" sz="1300" b="0" i="0" u="none" strike="noStrike">
                          <a:solidFill>
                            <a:srgbClr val="24292E"/>
                          </a:solidFill>
                          <a:effectLst/>
                          <a:latin typeface="SFMono-Regular"/>
                        </a:rPr>
                        <a:t>.</a:t>
                      </a:r>
                      <a:r>
                        <a:rPr lang="en-US" sz="1300" b="0" i="0" u="none" strike="noStrike">
                          <a:solidFill>
                            <a:srgbClr val="005CC5"/>
                          </a:solidFill>
                          <a:effectLst/>
                          <a:latin typeface="SFMono-Regular"/>
                        </a:rPr>
                        <a:t>stringify</a:t>
                      </a:r>
                      <a:r>
                        <a:rPr lang="en-US" sz="1300" b="0" i="0" u="none" strike="noStrike">
                          <a:solidFill>
                            <a:srgbClr val="24292E"/>
                          </a:solidFill>
                          <a:effectLst/>
                          <a:latin typeface="SFMono-Regular"/>
                        </a:rPr>
                        <a:t>(planets)}</a:t>
                      </a:r>
                      <a:r>
                        <a:rPr lang="en-US" sz="1300" b="0" i="0" u="none" strike="noStrike">
                          <a:solidFill>
                            <a:srgbClr val="D73A49"/>
                          </a:solidFill>
                          <a:effectLst/>
                          <a:latin typeface="SFMono-Regular"/>
                        </a:rPr>
                        <a:t>&lt;/</a:t>
                      </a:r>
                      <a:r>
                        <a:rPr lang="en-US" sz="1300" b="0" i="0" u="none" strike="noStrike">
                          <a:solidFill>
                            <a:srgbClr val="24292E"/>
                          </a:solidFill>
                          <a:effectLst/>
                          <a:latin typeface="SFMono-Regular"/>
                        </a:rPr>
                        <a:t>div</a:t>
                      </a:r>
                      <a:r>
                        <a:rPr lang="en-US" sz="1300" b="0" i="0" u="none" strike="noStrike">
                          <a:solidFill>
                            <a:srgbClr val="D73A49"/>
                          </a:solidFill>
                          <a:effectLst/>
                          <a:latin typeface="SFMono-Regular"/>
                        </a:rPr>
                        <a:t>&gt;</a:t>
                      </a:r>
                      <a:r>
                        <a:rPr lang="en-US" sz="1300" b="0" i="0" u="none" strike="noStrike">
                          <a:solidFill>
                            <a:srgbClr val="24292E"/>
                          </a:solidFill>
                          <a:effectLst/>
                          <a:latin typeface="SFMono-Regular"/>
                        </a:rPr>
                        <a:t>;</a:t>
                      </a:r>
                      <a:endParaRPr lang="en-US"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1193038881"/>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a:solidFill>
                            <a:srgbClr val="24292E"/>
                          </a:solidFill>
                          <a:effectLst/>
                          <a:latin typeface="SFMono-Regular"/>
                        </a:rPr>
                        <a:t>};</a:t>
                      </a: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824742876"/>
                  </a:ext>
                </a:extLst>
              </a:tr>
              <a:tr h="236955">
                <a:tc>
                  <a:txBody>
                    <a:bodyPr/>
                    <a:lstStyle/>
                    <a:p>
                      <a:pPr algn="r" fontAlgn="t">
                        <a:spcBef>
                          <a:spcPts val="0"/>
                        </a:spcBef>
                        <a:spcAft>
                          <a:spcPts val="0"/>
                        </a:spcAft>
                      </a:pPr>
                      <a:endParaRPr lang="en-IN" sz="1300" b="0" i="0" u="none" strike="noStrike">
                        <a:effectLst/>
                        <a:latin typeface="Arial" panose="020B0604020202020204" pitchFamily="34" charset="0"/>
                      </a:endParaRPr>
                    </a:p>
                  </a:txBody>
                  <a:tcPr marL="44072" marR="44072" marT="4407" marB="4407">
                    <a:lnL>
                      <a:noFill/>
                    </a:lnL>
                    <a:lnR>
                      <a:noFill/>
                    </a:lnR>
                    <a:lnT>
                      <a:noFill/>
                    </a:lnT>
                    <a:lnB>
                      <a:noFill/>
                    </a:lnB>
                  </a:tcPr>
                </a:tc>
                <a:tc>
                  <a:txBody>
                    <a:bodyPr/>
                    <a:lstStyle/>
                    <a:p>
                      <a:pPr algn="l" fontAlgn="t">
                        <a:spcBef>
                          <a:spcPts val="0"/>
                        </a:spcBef>
                        <a:spcAft>
                          <a:spcPts val="0"/>
                        </a:spcAft>
                      </a:pPr>
                      <a:r>
                        <a:rPr lang="en-IN" sz="1300" b="0" i="0" u="none" strike="noStrike" dirty="0">
                          <a:solidFill>
                            <a:srgbClr val="D73A49"/>
                          </a:solidFill>
                          <a:effectLst/>
                          <a:latin typeface="SFMono-Regular"/>
                        </a:rPr>
                        <a:t>export</a:t>
                      </a:r>
                      <a:r>
                        <a:rPr lang="en-IN" sz="1300" b="0" i="0" u="none" strike="noStrike" dirty="0">
                          <a:solidFill>
                            <a:srgbClr val="24292E"/>
                          </a:solidFill>
                          <a:effectLst/>
                          <a:latin typeface="SFMono-Regular"/>
                        </a:rPr>
                        <a:t> </a:t>
                      </a:r>
                      <a:r>
                        <a:rPr lang="en-IN" sz="1300" b="0" i="0" u="none" strike="noStrike" dirty="0">
                          <a:solidFill>
                            <a:srgbClr val="005CC5"/>
                          </a:solidFill>
                          <a:effectLst/>
                          <a:latin typeface="SFMono-Regular"/>
                        </a:rPr>
                        <a:t>default</a:t>
                      </a:r>
                      <a:r>
                        <a:rPr lang="en-IN" sz="1300" b="0" i="0" u="none" strike="noStrike" dirty="0">
                          <a:solidFill>
                            <a:srgbClr val="24292E"/>
                          </a:solidFill>
                          <a:effectLst/>
                          <a:latin typeface="SFMono-Regular"/>
                        </a:rPr>
                        <a:t> Planets;</a:t>
                      </a:r>
                      <a:endParaRPr lang="en-IN" sz="1300" b="0" i="0" u="none" strike="noStrike" dirty="0">
                        <a:effectLst/>
                        <a:latin typeface="Arial" panose="020B0604020202020204" pitchFamily="34" charset="0"/>
                      </a:endParaRPr>
                    </a:p>
                  </a:txBody>
                  <a:tcPr marL="44072" marR="44072" marT="4407" marB="4407">
                    <a:lnL>
                      <a:noFill/>
                    </a:lnL>
                    <a:lnR>
                      <a:noFill/>
                    </a:lnR>
                    <a:lnT>
                      <a:noFill/>
                    </a:lnT>
                    <a:lnB>
                      <a:noFill/>
                    </a:lnB>
                  </a:tcPr>
                </a:tc>
                <a:extLst>
                  <a:ext uri="{0D108BD9-81ED-4DB2-BD59-A6C34878D82A}">
                    <a16:rowId xmlns:a16="http://schemas.microsoft.com/office/drawing/2014/main" val="2215872257"/>
                  </a:ext>
                </a:extLst>
              </a:tr>
            </a:tbl>
          </a:graphicData>
        </a:graphic>
      </p:graphicFrame>
    </p:spTree>
    <p:extLst>
      <p:ext uri="{BB962C8B-B14F-4D97-AF65-F5344CB8AC3E}">
        <p14:creationId xmlns:p14="http://schemas.microsoft.com/office/powerpoint/2010/main" val="1960586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A7EA-C004-423B-82AF-869BA3D04582}"/>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E69447D-BEFA-4503-9DFE-9E4A9CFC00B2}"/>
              </a:ext>
            </a:extLst>
          </p:cNvPr>
          <p:cNvSpPr>
            <a:spLocks noGrp="1"/>
          </p:cNvSpPr>
          <p:nvPr>
            <p:ph idx="1"/>
          </p:nvPr>
        </p:nvSpPr>
        <p:spPr/>
        <p:txBody>
          <a:bodyPr/>
          <a:lstStyle/>
          <a:p>
            <a:r>
              <a:rPr lang="en-US" dirty="0"/>
              <a:t>By using this Hook, you tell React that your component needs to do something after render. React will remember the function you passed (we’ll refer to it as our “effect”) and call it later after performing the DOM updates.</a:t>
            </a:r>
          </a:p>
          <a:p>
            <a:endParaRPr lang="en-US" dirty="0"/>
          </a:p>
          <a:p>
            <a:r>
              <a:rPr lang="en-US" dirty="0"/>
              <a:t>Could be used with functional components only.</a:t>
            </a:r>
            <a:endParaRPr lang="en-IN" dirty="0"/>
          </a:p>
        </p:txBody>
      </p:sp>
    </p:spTree>
    <p:extLst>
      <p:ext uri="{BB962C8B-B14F-4D97-AF65-F5344CB8AC3E}">
        <p14:creationId xmlns:p14="http://schemas.microsoft.com/office/powerpoint/2010/main" val="2089799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B7904-4120-49B7-8A0F-1668A4461BA7}"/>
              </a:ext>
            </a:extLst>
          </p:cNvPr>
          <p:cNvSpPr>
            <a:spLocks noGrp="1"/>
          </p:cNvSpPr>
          <p:nvPr>
            <p:ph idx="1"/>
          </p:nvPr>
        </p:nvSpPr>
        <p:spPr/>
        <p:txBody>
          <a:bodyPr>
            <a:normAutofit/>
          </a:bodyPr>
          <a:lstStyle/>
          <a:p>
            <a:pPr marL="0" indent="0">
              <a:buNone/>
            </a:pPr>
            <a:r>
              <a:rPr lang="en-IN" sz="3600" dirty="0"/>
              <a:t>Changing setState to hooks </a:t>
            </a:r>
          </a:p>
        </p:txBody>
      </p:sp>
    </p:spTree>
    <p:extLst>
      <p:ext uri="{BB962C8B-B14F-4D97-AF65-F5344CB8AC3E}">
        <p14:creationId xmlns:p14="http://schemas.microsoft.com/office/powerpoint/2010/main" val="270182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4" name="Rectangle 3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5A4C774-DB4C-46EC-9395-DAA22900345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Lifecycle v16.0</a:t>
            </a:r>
          </a:p>
        </p:txBody>
      </p:sp>
      <p:cxnSp>
        <p:nvCxnSpPr>
          <p:cNvPr id="38" name="Straight Connector 3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0" name="Group 3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41" name="Rectangle 4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ABE767EE-166F-49FE-BF7D-7B2C1EEA27E2}"/>
              </a:ext>
            </a:extLst>
          </p:cNvPr>
          <p:cNvPicPr>
            <a:picLocks noGrp="1" noChangeAspect="1"/>
          </p:cNvPicPr>
          <p:nvPr>
            <p:ph type="pic" idx="1"/>
          </p:nvPr>
        </p:nvPicPr>
        <p:blipFill rotWithShape="1">
          <a:blip r:embed="rId3"/>
          <a:srcRect r="1561"/>
          <a:stretch/>
        </p:blipFill>
        <p:spPr>
          <a:xfrm>
            <a:off x="4502924" y="1125415"/>
            <a:ext cx="6398369" cy="3854541"/>
          </a:xfrm>
          <a:prstGeom prst="rect">
            <a:avLst/>
          </a:prstGeom>
        </p:spPr>
      </p:pic>
      <p:pic>
        <p:nvPicPr>
          <p:cNvPr id="46" name="Picture 4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648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F4EDFBD-7E83-48E0-A2D7-B7916605CF2F}"/>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Final Example </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6920AD5-ED7A-4DC4-8B3D-9956DEAFE050}"/>
              </a:ext>
            </a:extLst>
          </p:cNvPr>
          <p:cNvGraphicFramePr>
            <a:graphicFrameLocks noGrp="1"/>
          </p:cNvGraphicFramePr>
          <p:nvPr>
            <p:ph idx="1"/>
          </p:nvPr>
        </p:nvGraphicFramePr>
        <p:xfrm>
          <a:off x="6094411" y="957810"/>
          <a:ext cx="4960443" cy="4356310"/>
        </p:xfrm>
        <a:graphic>
          <a:graphicData uri="http://schemas.openxmlformats.org/drawingml/2006/table">
            <a:tbl>
              <a:tblPr firstRow="1" bandRow="1"/>
              <a:tblGrid>
                <a:gridCol w="402131">
                  <a:extLst>
                    <a:ext uri="{9D8B030D-6E8A-4147-A177-3AD203B41FA5}">
                      <a16:colId xmlns:a16="http://schemas.microsoft.com/office/drawing/2014/main" val="2642446706"/>
                    </a:ext>
                  </a:extLst>
                </a:gridCol>
                <a:gridCol w="4558312">
                  <a:extLst>
                    <a:ext uri="{9D8B030D-6E8A-4147-A177-3AD203B41FA5}">
                      <a16:colId xmlns:a16="http://schemas.microsoft.com/office/drawing/2014/main" val="3087450664"/>
                    </a:ext>
                  </a:extLst>
                </a:gridCol>
              </a:tblGrid>
              <a:tr h="211075">
                <a:tc>
                  <a:txBody>
                    <a:bodyPr/>
                    <a:lstStyle/>
                    <a:p>
                      <a:pPr algn="l"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err="1">
                          <a:effectLst/>
                          <a:latin typeface="Arial" panose="020B0604020202020204" pitchFamily="34" charset="0"/>
                        </a:rPr>
                        <a:t>Const</a:t>
                      </a:r>
                      <a:r>
                        <a:rPr lang="en-IN" sz="900" b="0" i="0" u="none" strike="noStrike">
                          <a:effectLst/>
                          <a:latin typeface="Arial" panose="020B0604020202020204" pitchFamily="34" charset="0"/>
                        </a:rPr>
                        <a:t> Planets = () =&gt; {</a:t>
                      </a:r>
                    </a:p>
                  </a:txBody>
                  <a:tcPr marL="46796" marR="46796" marT="23398" marB="23398">
                    <a:lnL>
                      <a:noFill/>
                    </a:lnL>
                    <a:lnR>
                      <a:noFill/>
                    </a:lnR>
                    <a:lnT>
                      <a:noFill/>
                    </a:lnT>
                    <a:lnB>
                      <a:noFill/>
                    </a:lnB>
                  </a:tcPr>
                </a:tc>
                <a:extLst>
                  <a:ext uri="{0D108BD9-81ED-4DB2-BD59-A6C34878D82A}">
                    <a16:rowId xmlns:a16="http://schemas.microsoft.com/office/drawing/2014/main" val="1141125849"/>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US" sz="900" b="0" i="0" u="none" strike="noStrike">
                          <a:solidFill>
                            <a:srgbClr val="D73A49"/>
                          </a:solidFill>
                          <a:effectLst/>
                          <a:latin typeface="SFMono-Regular"/>
                        </a:rPr>
                        <a:t>const</a:t>
                      </a:r>
                      <a:r>
                        <a:rPr lang="en-US" sz="900" b="0" i="0" u="none" strike="noStrike">
                          <a:solidFill>
                            <a:srgbClr val="24292E"/>
                          </a:solidFill>
                          <a:effectLst/>
                          <a:latin typeface="SFMono-Regular"/>
                        </a:rPr>
                        <a:t> [</a:t>
                      </a:r>
                      <a:r>
                        <a:rPr lang="en-US" sz="900" b="0" i="0" u="none" strike="noStrike">
                          <a:solidFill>
                            <a:srgbClr val="005CC5"/>
                          </a:solidFill>
                          <a:effectLst/>
                          <a:latin typeface="SFMono-Regular"/>
                        </a:rPr>
                        <a:t>hasError</a:t>
                      </a:r>
                      <a:r>
                        <a:rPr lang="en-US" sz="900" b="0" i="0" u="none" strike="noStrike">
                          <a:solidFill>
                            <a:srgbClr val="24292E"/>
                          </a:solidFill>
                          <a:effectLst/>
                          <a:latin typeface="SFMono-Regular"/>
                        </a:rPr>
                        <a:t>, </a:t>
                      </a:r>
                      <a:r>
                        <a:rPr lang="en-US" sz="900" b="0" i="0" u="none" strike="noStrike">
                          <a:solidFill>
                            <a:srgbClr val="005CC5"/>
                          </a:solidFill>
                          <a:effectLst/>
                          <a:latin typeface="SFMono-Regular"/>
                        </a:rPr>
                        <a:t>setErrors</a:t>
                      </a:r>
                      <a:r>
                        <a:rPr lang="en-US" sz="900" b="0" i="0" u="none" strike="noStrike">
                          <a:solidFill>
                            <a:srgbClr val="24292E"/>
                          </a:solidFill>
                          <a:effectLst/>
                          <a:latin typeface="SFMono-Regular"/>
                        </a:rPr>
                        <a:t>] </a:t>
                      </a:r>
                      <a:r>
                        <a:rPr lang="en-US" sz="900" b="0" i="0" u="none" strike="noStrike">
                          <a:solidFill>
                            <a:srgbClr val="D73A49"/>
                          </a:solidFill>
                          <a:effectLst/>
                          <a:latin typeface="SFMono-Regular"/>
                        </a:rPr>
                        <a:t>=</a:t>
                      </a:r>
                      <a:r>
                        <a:rPr lang="en-US" sz="900" b="0" i="0" u="none" strike="noStrike">
                          <a:solidFill>
                            <a:srgbClr val="24292E"/>
                          </a:solidFill>
                          <a:effectLst/>
                          <a:latin typeface="SFMono-Regular"/>
                        </a:rPr>
                        <a:t> </a:t>
                      </a:r>
                      <a:r>
                        <a:rPr lang="en-US" sz="900" b="0" i="0" u="none" strike="noStrike">
                          <a:solidFill>
                            <a:srgbClr val="6F42C1"/>
                          </a:solidFill>
                          <a:effectLst/>
                          <a:latin typeface="SFMono-Regular"/>
                        </a:rPr>
                        <a:t>useState</a:t>
                      </a:r>
                      <a:r>
                        <a:rPr lang="en-US" sz="900" b="0" i="0" u="none" strike="noStrike">
                          <a:solidFill>
                            <a:srgbClr val="24292E"/>
                          </a:solidFill>
                          <a:effectLst/>
                          <a:latin typeface="SFMono-Regular"/>
                        </a:rPr>
                        <a:t>(</a:t>
                      </a:r>
                      <a:r>
                        <a:rPr lang="en-US" sz="900" b="0" i="0" u="none" strike="noStrike">
                          <a:solidFill>
                            <a:srgbClr val="005CC5"/>
                          </a:solidFill>
                          <a:effectLst/>
                          <a:latin typeface="SFMono-Regular"/>
                        </a:rPr>
                        <a:t>false</a:t>
                      </a:r>
                      <a:r>
                        <a:rPr lang="en-US" sz="900" b="0" i="0" u="none" strike="noStrike">
                          <a:solidFill>
                            <a:srgbClr val="24292E"/>
                          </a:solidFill>
                          <a:effectLst/>
                          <a:latin typeface="SFMono-Regular"/>
                        </a:rPr>
                        <a:t>);</a:t>
                      </a:r>
                      <a:endParaRPr lang="en-US"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1593640458"/>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const</a:t>
                      </a:r>
                      <a:r>
                        <a:rPr lang="en-IN" sz="900" b="0" i="0" u="none" strike="noStrike">
                          <a:solidFill>
                            <a:srgbClr val="24292E"/>
                          </a:solidFill>
                          <a:effectLst/>
                          <a:latin typeface="SFMono-Regular"/>
                        </a:rPr>
                        <a:t> [</a:t>
                      </a:r>
                      <a:r>
                        <a:rPr lang="en-IN" sz="900" b="0" i="0" u="none" strike="noStrike">
                          <a:solidFill>
                            <a:srgbClr val="005CC5"/>
                          </a:solidFill>
                          <a:effectLst/>
                          <a:latin typeface="SFMono-Regular"/>
                        </a:rPr>
                        <a:t>planets</a:t>
                      </a:r>
                      <a:r>
                        <a:rPr lang="en-IN" sz="900" b="0" i="0" u="none" strike="noStrike">
                          <a:solidFill>
                            <a:srgbClr val="24292E"/>
                          </a:solidFill>
                          <a:effectLst/>
                          <a:latin typeface="SFMono-Regular"/>
                        </a:rPr>
                        <a:t>, </a:t>
                      </a:r>
                      <a:r>
                        <a:rPr lang="en-IN" sz="900" b="0" i="0" u="none" strike="noStrike">
                          <a:solidFill>
                            <a:srgbClr val="005CC5"/>
                          </a:solidFill>
                          <a:effectLst/>
                          <a:latin typeface="SFMono-Regular"/>
                        </a:rPr>
                        <a:t>setPlanets</a:t>
                      </a:r>
                      <a:r>
                        <a:rPr lang="en-IN" sz="900" b="0" i="0" u="none" strike="noStrike">
                          <a:solidFill>
                            <a:srgbClr val="24292E"/>
                          </a:solidFill>
                          <a:effectLst/>
                          <a:latin typeface="SFMono-Regular"/>
                        </a:rPr>
                        <a:t>] </a:t>
                      </a:r>
                      <a:r>
                        <a:rPr lang="en-IN" sz="900" b="0" i="0" u="none" strike="noStrike">
                          <a:solidFill>
                            <a:srgbClr val="D73A49"/>
                          </a:solidFill>
                          <a:effectLst/>
                          <a:latin typeface="SFMono-Regular"/>
                        </a:rPr>
                        <a:t>=</a:t>
                      </a:r>
                      <a:r>
                        <a:rPr lang="en-IN" sz="900" b="0" i="0" u="none" strike="noStrike">
                          <a:solidFill>
                            <a:srgbClr val="24292E"/>
                          </a:solidFill>
                          <a:effectLst/>
                          <a:latin typeface="SFMono-Regular"/>
                        </a:rPr>
                        <a:t> </a:t>
                      </a:r>
                      <a:r>
                        <a:rPr lang="en-IN" sz="900" b="0" i="0" u="none" strike="noStrike">
                          <a:solidFill>
                            <a:srgbClr val="6F42C1"/>
                          </a:solidFill>
                          <a:effectLst/>
                          <a:latin typeface="SFMono-Regular"/>
                        </a:rPr>
                        <a:t>useState</a:t>
                      </a: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393044412"/>
                  </a:ext>
                </a:extLst>
              </a:tr>
              <a:tr h="186306">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3185554218"/>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async</a:t>
                      </a:r>
                      <a:r>
                        <a:rPr lang="en-IN" sz="900" b="0" i="0" u="none" strike="noStrike">
                          <a:solidFill>
                            <a:srgbClr val="24292E"/>
                          </a:solidFill>
                          <a:effectLst/>
                          <a:latin typeface="SFMono-Regular"/>
                        </a:rPr>
                        <a:t> </a:t>
                      </a:r>
                      <a:r>
                        <a:rPr lang="en-IN" sz="900" b="0" i="0" u="none" strike="noStrike">
                          <a:solidFill>
                            <a:srgbClr val="D73A49"/>
                          </a:solidFill>
                          <a:effectLst/>
                          <a:latin typeface="SFMono-Regular"/>
                        </a:rPr>
                        <a:t>function</a:t>
                      </a:r>
                      <a:r>
                        <a:rPr lang="en-IN" sz="900" b="0" i="0" u="none" strike="noStrike">
                          <a:solidFill>
                            <a:srgbClr val="24292E"/>
                          </a:solidFill>
                          <a:effectLst/>
                          <a:latin typeface="SFMono-Regular"/>
                        </a:rPr>
                        <a:t> </a:t>
                      </a:r>
                      <a:r>
                        <a:rPr lang="en-IN" sz="900" b="0" i="0" u="none" strike="noStrike">
                          <a:solidFill>
                            <a:srgbClr val="6F42C1"/>
                          </a:solidFill>
                          <a:effectLst/>
                          <a:latin typeface="SFMono-Regular"/>
                        </a:rPr>
                        <a:t>fetchData</a:t>
                      </a:r>
                      <a:r>
                        <a:rPr lang="en-IN" sz="900" b="0" i="0" u="none" strike="noStrike">
                          <a:solidFill>
                            <a:srgbClr val="24292E"/>
                          </a:solidFill>
                          <a:effectLst/>
                          <a:latin typeface="SFMono-Regular"/>
                        </a:rPr>
                        <a:t>() {</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125112192"/>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fr-FR" sz="900" b="0" i="0" u="none" strike="noStrike">
                          <a:solidFill>
                            <a:srgbClr val="D73A49"/>
                          </a:solidFill>
                          <a:effectLst/>
                          <a:latin typeface="SFMono-Regular"/>
                        </a:rPr>
                        <a:t>const</a:t>
                      </a:r>
                      <a:r>
                        <a:rPr lang="fr-FR" sz="900" b="0" i="0" u="none" strike="noStrike">
                          <a:solidFill>
                            <a:srgbClr val="24292E"/>
                          </a:solidFill>
                          <a:effectLst/>
                          <a:latin typeface="SFMono-Regular"/>
                        </a:rPr>
                        <a:t> </a:t>
                      </a:r>
                      <a:r>
                        <a:rPr lang="fr-FR" sz="900" b="0" i="0" u="none" strike="noStrike">
                          <a:solidFill>
                            <a:srgbClr val="005CC5"/>
                          </a:solidFill>
                          <a:effectLst/>
                          <a:latin typeface="SFMono-Regular"/>
                        </a:rPr>
                        <a:t>res</a:t>
                      </a:r>
                      <a:r>
                        <a:rPr lang="fr-FR" sz="900" b="0" i="0" u="none" strike="noStrike">
                          <a:solidFill>
                            <a:srgbClr val="24292E"/>
                          </a:solidFill>
                          <a:effectLst/>
                          <a:latin typeface="SFMono-Regular"/>
                        </a:rPr>
                        <a:t> </a:t>
                      </a:r>
                      <a:r>
                        <a:rPr lang="fr-FR" sz="900" b="0" i="0" u="none" strike="noStrike">
                          <a:solidFill>
                            <a:srgbClr val="D73A49"/>
                          </a:solidFill>
                          <a:effectLst/>
                          <a:latin typeface="SFMono-Regular"/>
                        </a:rPr>
                        <a:t>=</a:t>
                      </a:r>
                      <a:r>
                        <a:rPr lang="fr-FR" sz="900" b="0" i="0" u="none" strike="noStrike">
                          <a:solidFill>
                            <a:srgbClr val="24292E"/>
                          </a:solidFill>
                          <a:effectLst/>
                          <a:latin typeface="SFMono-Regular"/>
                        </a:rPr>
                        <a:t> </a:t>
                      </a:r>
                      <a:r>
                        <a:rPr lang="fr-FR" sz="900" b="0" i="0" u="none" strike="noStrike">
                          <a:solidFill>
                            <a:srgbClr val="D73A49"/>
                          </a:solidFill>
                          <a:effectLst/>
                          <a:latin typeface="SFMono-Regular"/>
                        </a:rPr>
                        <a:t>await</a:t>
                      </a:r>
                      <a:r>
                        <a:rPr lang="fr-FR" sz="900" b="0" i="0" u="none" strike="noStrike">
                          <a:solidFill>
                            <a:srgbClr val="24292E"/>
                          </a:solidFill>
                          <a:effectLst/>
                          <a:latin typeface="SFMono-Regular"/>
                        </a:rPr>
                        <a:t> </a:t>
                      </a:r>
                      <a:r>
                        <a:rPr lang="fr-FR" sz="900" b="0" i="0" u="none" strike="noStrike">
                          <a:solidFill>
                            <a:srgbClr val="6F42C1"/>
                          </a:solidFill>
                          <a:effectLst/>
                          <a:latin typeface="SFMono-Regular"/>
                        </a:rPr>
                        <a:t>fetch</a:t>
                      </a:r>
                      <a:r>
                        <a:rPr lang="fr-FR" sz="900" b="0" i="0" u="none" strike="noStrike">
                          <a:solidFill>
                            <a:srgbClr val="24292E"/>
                          </a:solidFill>
                          <a:effectLst/>
                          <a:latin typeface="SFMono-Regular"/>
                        </a:rPr>
                        <a:t>(</a:t>
                      </a:r>
                      <a:r>
                        <a:rPr lang="fr-FR" sz="900" b="0" i="0" u="none" strike="noStrike">
                          <a:solidFill>
                            <a:srgbClr val="032F62"/>
                          </a:solidFill>
                          <a:effectLst/>
                          <a:latin typeface="SFMono-Regular"/>
                        </a:rPr>
                        <a:t>"https://swapi.co/api/planets/4/"</a:t>
                      </a:r>
                      <a:r>
                        <a:rPr lang="fr-FR" sz="900" b="0" i="0" u="none" strike="noStrike">
                          <a:solidFill>
                            <a:srgbClr val="24292E"/>
                          </a:solidFill>
                          <a:effectLst/>
                          <a:latin typeface="SFMono-Regular"/>
                        </a:rPr>
                        <a:t>);</a:t>
                      </a:r>
                      <a:endParaRPr lang="fr-FR"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547083415"/>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res</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699644935"/>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r>
                        <a:rPr lang="en-IN" sz="900" b="0" i="0" u="none" strike="noStrike">
                          <a:solidFill>
                            <a:srgbClr val="6F42C1"/>
                          </a:solidFill>
                          <a:effectLst/>
                          <a:latin typeface="SFMono-Regular"/>
                        </a:rPr>
                        <a:t>json</a:t>
                      </a: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823235414"/>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r>
                        <a:rPr lang="en-IN" sz="900" b="0" i="0" u="none" strike="noStrike">
                          <a:solidFill>
                            <a:srgbClr val="005CC5"/>
                          </a:solidFill>
                          <a:effectLst/>
                          <a:latin typeface="SFMono-Regular"/>
                        </a:rPr>
                        <a:t>then</a:t>
                      </a:r>
                      <a:r>
                        <a:rPr lang="en-IN" sz="900" b="0" i="0" u="none" strike="noStrike">
                          <a:solidFill>
                            <a:srgbClr val="24292E"/>
                          </a:solidFill>
                          <a:effectLst/>
                          <a:latin typeface="SFMono-Regular"/>
                        </a:rPr>
                        <a:t>(res </a:t>
                      </a:r>
                      <a:r>
                        <a:rPr lang="en-IN" sz="900" b="0" i="0" u="none" strike="noStrike">
                          <a:solidFill>
                            <a:srgbClr val="D73A49"/>
                          </a:solidFill>
                          <a:effectLst/>
                          <a:latin typeface="SFMono-Regular"/>
                        </a:rPr>
                        <a:t>=&gt;</a:t>
                      </a:r>
                      <a:r>
                        <a:rPr lang="en-IN" sz="900" b="0" i="0" u="none" strike="noStrike">
                          <a:solidFill>
                            <a:srgbClr val="24292E"/>
                          </a:solidFill>
                          <a:effectLst/>
                          <a:latin typeface="SFMono-Regular"/>
                        </a:rPr>
                        <a:t> </a:t>
                      </a:r>
                      <a:r>
                        <a:rPr lang="en-IN" sz="900" b="0" i="0" u="none" strike="noStrike">
                          <a:solidFill>
                            <a:srgbClr val="6F42C1"/>
                          </a:solidFill>
                          <a:effectLst/>
                          <a:latin typeface="SFMono-Regular"/>
                        </a:rPr>
                        <a:t>setPlanets</a:t>
                      </a:r>
                      <a:r>
                        <a:rPr lang="en-IN" sz="900" b="0" i="0" u="none" strike="noStrike">
                          <a:solidFill>
                            <a:srgbClr val="24292E"/>
                          </a:solidFill>
                          <a:effectLst/>
                          <a:latin typeface="SFMono-Regular"/>
                        </a:rPr>
                        <a:t>(res))</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737236495"/>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r>
                        <a:rPr lang="en-IN" sz="900" b="0" i="0" u="none" strike="noStrike">
                          <a:solidFill>
                            <a:srgbClr val="005CC5"/>
                          </a:solidFill>
                          <a:effectLst/>
                          <a:latin typeface="SFMono-Regular"/>
                        </a:rPr>
                        <a:t>catch</a:t>
                      </a:r>
                      <a:r>
                        <a:rPr lang="en-IN" sz="900" b="0" i="0" u="none" strike="noStrike">
                          <a:solidFill>
                            <a:srgbClr val="24292E"/>
                          </a:solidFill>
                          <a:effectLst/>
                          <a:latin typeface="SFMono-Regular"/>
                        </a:rPr>
                        <a:t>(err </a:t>
                      </a:r>
                      <a:r>
                        <a:rPr lang="en-IN" sz="900" b="0" i="0" u="none" strike="noStrike">
                          <a:solidFill>
                            <a:srgbClr val="D73A49"/>
                          </a:solidFill>
                          <a:effectLst/>
                          <a:latin typeface="SFMono-Regular"/>
                        </a:rPr>
                        <a:t>=&gt;</a:t>
                      </a:r>
                      <a:r>
                        <a:rPr lang="en-IN" sz="900" b="0" i="0" u="none" strike="noStrike">
                          <a:solidFill>
                            <a:srgbClr val="24292E"/>
                          </a:solidFill>
                          <a:effectLst/>
                          <a:latin typeface="SFMono-Regular"/>
                        </a:rPr>
                        <a:t> </a:t>
                      </a:r>
                      <a:r>
                        <a:rPr lang="en-IN" sz="900" b="0" i="0" u="none" strike="noStrike">
                          <a:solidFill>
                            <a:srgbClr val="6F42C1"/>
                          </a:solidFill>
                          <a:effectLst/>
                          <a:latin typeface="SFMono-Regular"/>
                        </a:rPr>
                        <a:t>setErrors</a:t>
                      </a:r>
                      <a:r>
                        <a:rPr lang="en-IN" sz="900" b="0" i="0" u="none" strike="noStrike">
                          <a:solidFill>
                            <a:srgbClr val="24292E"/>
                          </a:solidFill>
                          <a:effectLst/>
                          <a:latin typeface="SFMono-Regular"/>
                        </a:rPr>
                        <a:t>(err));</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93615157"/>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683143767"/>
                  </a:ext>
                </a:extLst>
              </a:tr>
              <a:tr h="186306">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3632620586"/>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6F42C1"/>
                          </a:solidFill>
                          <a:effectLst/>
                          <a:latin typeface="SFMono-Regular"/>
                        </a:rPr>
                        <a:t>useEffect</a:t>
                      </a:r>
                      <a:r>
                        <a:rPr lang="en-IN" sz="900" b="0" i="0" u="none" strike="noStrike">
                          <a:solidFill>
                            <a:srgbClr val="24292E"/>
                          </a:solidFill>
                          <a:effectLst/>
                          <a:latin typeface="SFMono-Regular"/>
                        </a:rPr>
                        <a:t>(() </a:t>
                      </a:r>
                      <a:r>
                        <a:rPr lang="en-IN" sz="900" b="0" i="0" u="none" strike="noStrike">
                          <a:solidFill>
                            <a:srgbClr val="D73A49"/>
                          </a:solidFill>
                          <a:effectLst/>
                          <a:latin typeface="SFMono-Regular"/>
                        </a:rPr>
                        <a:t>=&gt;</a:t>
                      </a:r>
                      <a:r>
                        <a:rPr lang="en-IN" sz="900" b="0" i="0" u="none" strike="noStrike">
                          <a:solidFill>
                            <a:srgbClr val="24292E"/>
                          </a:solidFill>
                          <a:effectLst/>
                          <a:latin typeface="SFMono-Regular"/>
                        </a:rPr>
                        <a:t> {</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1321946661"/>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6F42C1"/>
                          </a:solidFill>
                          <a:effectLst/>
                          <a:latin typeface="SFMono-Regular"/>
                        </a:rPr>
                        <a:t>fetchData</a:t>
                      </a: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1849032471"/>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050596290"/>
                  </a:ext>
                </a:extLst>
              </a:tr>
              <a:tr h="186306">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305288913"/>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return</a:t>
                      </a:r>
                      <a:r>
                        <a:rPr lang="en-IN" sz="900" b="0" i="0" u="none" strike="noStrike">
                          <a:solidFill>
                            <a:srgbClr val="24292E"/>
                          </a:solidFill>
                          <a:effectLst/>
                          <a:latin typeface="SFMono-Regular"/>
                        </a:rPr>
                        <a:t> (</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911382024"/>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div</a:t>
                      </a:r>
                      <a:r>
                        <a:rPr lang="en-IN" sz="900" b="0" i="0" u="none" strike="noStrike">
                          <a:solidFill>
                            <a:srgbClr val="D73A49"/>
                          </a:solidFill>
                          <a:effectLst/>
                          <a:latin typeface="SFMono-Regular"/>
                        </a:rPr>
                        <a:t>&gt;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3042404724"/>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span</a:t>
                      </a:r>
                      <a:r>
                        <a:rPr lang="en-IN" sz="900" b="0" i="0" u="none" strike="noStrike">
                          <a:solidFill>
                            <a:srgbClr val="D73A49"/>
                          </a:solidFill>
                          <a:effectLst/>
                          <a:latin typeface="SFMono-Regular"/>
                        </a:rPr>
                        <a:t>&gt;</a:t>
                      </a:r>
                      <a:r>
                        <a:rPr lang="en-IN" sz="900" b="0" i="0" u="none" strike="noStrike">
                          <a:solidFill>
                            <a:srgbClr val="24292E"/>
                          </a:solidFill>
                          <a:effectLst/>
                          <a:latin typeface="SFMono-Regular"/>
                        </a:rPr>
                        <a:t>{</a:t>
                      </a:r>
                      <a:r>
                        <a:rPr lang="en-IN" sz="900" b="0" i="0" u="none" strike="noStrike">
                          <a:solidFill>
                            <a:srgbClr val="005CC5"/>
                          </a:solidFill>
                          <a:effectLst/>
                          <a:latin typeface="SFMono-Regular"/>
                        </a:rPr>
                        <a:t>JSON</a:t>
                      </a:r>
                      <a:r>
                        <a:rPr lang="en-IN" sz="900" b="0" i="0" u="none" strike="noStrike">
                          <a:solidFill>
                            <a:srgbClr val="24292E"/>
                          </a:solidFill>
                          <a:effectLst/>
                          <a:latin typeface="SFMono-Regular"/>
                        </a:rPr>
                        <a:t>.</a:t>
                      </a:r>
                      <a:r>
                        <a:rPr lang="en-IN" sz="900" b="0" i="0" u="none" strike="noStrike">
                          <a:solidFill>
                            <a:srgbClr val="005CC5"/>
                          </a:solidFill>
                          <a:effectLst/>
                          <a:latin typeface="SFMono-Regular"/>
                        </a:rPr>
                        <a:t>stringify</a:t>
                      </a:r>
                      <a:r>
                        <a:rPr lang="en-IN" sz="900" b="0" i="0" u="none" strike="noStrike">
                          <a:solidFill>
                            <a:srgbClr val="24292E"/>
                          </a:solidFill>
                          <a:effectLst/>
                          <a:latin typeface="SFMono-Regular"/>
                        </a:rPr>
                        <a:t>(planets)}</a:t>
                      </a: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span</a:t>
                      </a:r>
                      <a:r>
                        <a:rPr lang="en-IN" sz="900" b="0" i="0" u="none" strike="noStrike">
                          <a:solidFill>
                            <a:srgbClr val="D73A49"/>
                          </a:solidFill>
                          <a:effectLst/>
                          <a:latin typeface="SFMono-Regular"/>
                        </a:rPr>
                        <a:t>&gt;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992312655"/>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hr </a:t>
                      </a:r>
                      <a:r>
                        <a:rPr lang="en-IN" sz="900" b="0" i="0" u="none" strike="noStrike">
                          <a:solidFill>
                            <a:srgbClr val="D73A49"/>
                          </a:solidFill>
                          <a:effectLst/>
                          <a:latin typeface="SFMono-Regular"/>
                        </a:rPr>
                        <a:t>/&gt;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3817271749"/>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span</a:t>
                      </a:r>
                      <a:r>
                        <a:rPr lang="en-IN" sz="900" b="0" i="0" u="none" strike="noStrike">
                          <a:solidFill>
                            <a:srgbClr val="D73A49"/>
                          </a:solidFill>
                          <a:effectLst/>
                          <a:latin typeface="SFMono-Regular"/>
                        </a:rPr>
                        <a:t>&gt;</a:t>
                      </a:r>
                      <a:r>
                        <a:rPr lang="en-IN" sz="900" b="0" i="0" u="none" strike="noStrike">
                          <a:solidFill>
                            <a:srgbClr val="24292E"/>
                          </a:solidFill>
                          <a:effectLst/>
                          <a:latin typeface="SFMono-Regular"/>
                        </a:rPr>
                        <a:t>Has error</a:t>
                      </a:r>
                      <a:r>
                        <a:rPr lang="en-IN" sz="900" b="0" i="0" u="none" strike="noStrike">
                          <a:solidFill>
                            <a:srgbClr val="D73A49"/>
                          </a:solidFill>
                          <a:effectLst/>
                          <a:latin typeface="SFMono-Regular"/>
                        </a:rPr>
                        <a:t>:</a:t>
                      </a:r>
                      <a:r>
                        <a:rPr lang="en-IN" sz="900" b="0" i="0" u="none" strike="noStrike">
                          <a:solidFill>
                            <a:srgbClr val="24292E"/>
                          </a:solidFill>
                          <a:effectLst/>
                          <a:latin typeface="SFMono-Regular"/>
                        </a:rPr>
                        <a:t> {</a:t>
                      </a:r>
                      <a:r>
                        <a:rPr lang="en-IN" sz="900" b="0" i="0" u="none" strike="noStrike">
                          <a:solidFill>
                            <a:srgbClr val="005CC5"/>
                          </a:solidFill>
                          <a:effectLst/>
                          <a:latin typeface="SFMono-Regular"/>
                        </a:rPr>
                        <a:t>JSON</a:t>
                      </a:r>
                      <a:r>
                        <a:rPr lang="en-IN" sz="900" b="0" i="0" u="none" strike="noStrike">
                          <a:solidFill>
                            <a:srgbClr val="24292E"/>
                          </a:solidFill>
                          <a:effectLst/>
                          <a:latin typeface="SFMono-Regular"/>
                        </a:rPr>
                        <a:t>.</a:t>
                      </a:r>
                      <a:r>
                        <a:rPr lang="en-IN" sz="900" b="0" i="0" u="none" strike="noStrike">
                          <a:solidFill>
                            <a:srgbClr val="005CC5"/>
                          </a:solidFill>
                          <a:effectLst/>
                          <a:latin typeface="SFMono-Regular"/>
                        </a:rPr>
                        <a:t>stringify</a:t>
                      </a:r>
                      <a:r>
                        <a:rPr lang="en-IN" sz="900" b="0" i="0" u="none" strike="noStrike">
                          <a:solidFill>
                            <a:srgbClr val="24292E"/>
                          </a:solidFill>
                          <a:effectLst/>
                          <a:latin typeface="SFMono-Regular"/>
                        </a:rPr>
                        <a:t>(hasError)}</a:t>
                      </a: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span</a:t>
                      </a:r>
                      <a:r>
                        <a:rPr lang="en-IN" sz="900" b="0" i="0" u="none" strike="noStrike">
                          <a:solidFill>
                            <a:srgbClr val="D73A49"/>
                          </a:solidFill>
                          <a:effectLst/>
                          <a:latin typeface="SFMono-Regular"/>
                        </a:rPr>
                        <a:t>&gt;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3362037644"/>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&lt;/</a:t>
                      </a:r>
                      <a:r>
                        <a:rPr lang="en-IN" sz="900" b="0" i="0" u="none" strike="noStrike">
                          <a:solidFill>
                            <a:srgbClr val="24292E"/>
                          </a:solidFill>
                          <a:effectLst/>
                          <a:latin typeface="SFMono-Regular"/>
                        </a:rPr>
                        <a:t>div</a:t>
                      </a:r>
                      <a:r>
                        <a:rPr lang="en-IN" sz="900" b="0" i="0" u="none" strike="noStrike">
                          <a:solidFill>
                            <a:srgbClr val="D73A49"/>
                          </a:solidFill>
                          <a:effectLst/>
                          <a:latin typeface="SFMono-Regular"/>
                        </a:rPr>
                        <a:t>&gt;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3857549028"/>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288906036"/>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24292E"/>
                          </a:solidFill>
                          <a:effectLst/>
                          <a:latin typeface="SFMono-Regular"/>
                        </a:rPr>
                        <a:t>};</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1014066488"/>
                  </a:ext>
                </a:extLst>
              </a:tr>
              <a:tr h="170777">
                <a:tc>
                  <a:txBody>
                    <a:bodyPr/>
                    <a:lstStyle/>
                    <a:p>
                      <a:pPr algn="r" fontAlgn="t">
                        <a:spcBef>
                          <a:spcPts val="0"/>
                        </a:spcBef>
                        <a:spcAft>
                          <a:spcPts val="0"/>
                        </a:spcAft>
                      </a:pP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tc>
                  <a:txBody>
                    <a:bodyPr/>
                    <a:lstStyle/>
                    <a:p>
                      <a:pPr algn="l" fontAlgn="t">
                        <a:spcBef>
                          <a:spcPts val="0"/>
                        </a:spcBef>
                        <a:spcAft>
                          <a:spcPts val="0"/>
                        </a:spcAft>
                      </a:pPr>
                      <a:r>
                        <a:rPr lang="en-IN" sz="900" b="0" i="0" u="none" strike="noStrike">
                          <a:solidFill>
                            <a:srgbClr val="D73A49"/>
                          </a:solidFill>
                          <a:effectLst/>
                          <a:latin typeface="SFMono-Regular"/>
                        </a:rPr>
                        <a:t>export</a:t>
                      </a:r>
                      <a:r>
                        <a:rPr lang="en-IN" sz="900" b="0" i="0" u="none" strike="noStrike">
                          <a:solidFill>
                            <a:srgbClr val="24292E"/>
                          </a:solidFill>
                          <a:effectLst/>
                          <a:latin typeface="SFMono-Regular"/>
                        </a:rPr>
                        <a:t> </a:t>
                      </a:r>
                      <a:r>
                        <a:rPr lang="en-IN" sz="900" b="0" i="0" u="none" strike="noStrike">
                          <a:solidFill>
                            <a:srgbClr val="005CC5"/>
                          </a:solidFill>
                          <a:effectLst/>
                          <a:latin typeface="SFMono-Regular"/>
                        </a:rPr>
                        <a:t>default</a:t>
                      </a:r>
                      <a:r>
                        <a:rPr lang="en-IN" sz="900" b="0" i="0" u="none" strike="noStrike">
                          <a:solidFill>
                            <a:srgbClr val="24292E"/>
                          </a:solidFill>
                          <a:effectLst/>
                          <a:latin typeface="SFMono-Regular"/>
                        </a:rPr>
                        <a:t> Planets;</a:t>
                      </a:r>
                      <a:endParaRPr lang="en-IN" sz="900" b="0" i="0" u="none" strike="noStrike">
                        <a:effectLst/>
                        <a:latin typeface="Arial" panose="020B0604020202020204" pitchFamily="34" charset="0"/>
                      </a:endParaRPr>
                    </a:p>
                  </a:txBody>
                  <a:tcPr marL="32497" marR="32497" marT="3250" marB="3250">
                    <a:lnL>
                      <a:noFill/>
                    </a:lnL>
                    <a:lnR>
                      <a:noFill/>
                    </a:lnR>
                    <a:lnT>
                      <a:noFill/>
                    </a:lnT>
                    <a:lnB>
                      <a:noFill/>
                    </a:lnB>
                  </a:tcPr>
                </a:tc>
                <a:extLst>
                  <a:ext uri="{0D108BD9-81ED-4DB2-BD59-A6C34878D82A}">
                    <a16:rowId xmlns:a16="http://schemas.microsoft.com/office/drawing/2014/main" val="151442658"/>
                  </a:ext>
                </a:extLst>
              </a:tr>
            </a:tbl>
          </a:graphicData>
        </a:graphic>
      </p:graphicFrame>
    </p:spTree>
    <p:extLst>
      <p:ext uri="{BB962C8B-B14F-4D97-AF65-F5344CB8AC3E}">
        <p14:creationId xmlns:p14="http://schemas.microsoft.com/office/powerpoint/2010/main" val="2580912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DDED-0D57-4EDC-83B1-E8C27919A592}"/>
              </a:ext>
            </a:extLst>
          </p:cNvPr>
          <p:cNvSpPr>
            <a:spLocks noGrp="1"/>
          </p:cNvSpPr>
          <p:nvPr>
            <p:ph type="title"/>
          </p:nvPr>
        </p:nvSpPr>
        <p:spPr/>
        <p:txBody>
          <a:bodyPr>
            <a:normAutofit fontScale="90000"/>
          </a:bodyPr>
          <a:lstStyle/>
          <a:p>
            <a:br>
              <a:rPr lang="en-IN" dirty="0"/>
            </a:br>
            <a:r>
              <a:rPr lang="en-IN" sz="4000" dirty="0">
                <a:solidFill>
                  <a:schemeClr val="accent1">
                    <a:lumMod val="75000"/>
                  </a:schemeClr>
                </a:solidFill>
              </a:rPr>
              <a:t>Thank You </a:t>
            </a:r>
            <a:r>
              <a:rPr lang="en-IN" sz="4000" dirty="0">
                <a:solidFill>
                  <a:schemeClr val="accent1">
                    <a:lumMod val="75000"/>
                  </a:schemeClr>
                </a:solidFill>
                <a:sym typeface="Wingdings" panose="05000000000000000000" pitchFamily="2" charset="2"/>
              </a:rPr>
              <a:t></a:t>
            </a:r>
            <a:endParaRPr lang="en-IN" sz="4000" dirty="0">
              <a:solidFill>
                <a:schemeClr val="accent1">
                  <a:lumMod val="75000"/>
                </a:schemeClr>
              </a:solidFill>
            </a:endParaRPr>
          </a:p>
        </p:txBody>
      </p:sp>
    </p:spTree>
    <p:extLst>
      <p:ext uri="{BB962C8B-B14F-4D97-AF65-F5344CB8AC3E}">
        <p14:creationId xmlns:p14="http://schemas.microsoft.com/office/powerpoint/2010/main" val="2185810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D056-A36D-4636-8D34-90A229ED3922}"/>
              </a:ext>
            </a:extLst>
          </p:cNvPr>
          <p:cNvSpPr>
            <a:spLocks noGrp="1"/>
          </p:cNvSpPr>
          <p:nvPr>
            <p:ph type="title"/>
          </p:nvPr>
        </p:nvSpPr>
        <p:spPr/>
        <p:txBody>
          <a:bodyPr>
            <a:normAutofit fontScale="90000"/>
          </a:bodyPr>
          <a:lstStyle/>
          <a:p>
            <a:r>
              <a:rPr lang="en-US" b="1" dirty="0"/>
              <a:t>What’s the deal with lifecycle methods anyway?</a:t>
            </a:r>
            <a:br>
              <a:rPr lang="en-US" b="1" dirty="0"/>
            </a:br>
            <a:endParaRPr lang="en-US" dirty="0"/>
          </a:p>
        </p:txBody>
      </p:sp>
      <p:sp>
        <p:nvSpPr>
          <p:cNvPr id="4" name="Rectangle 1">
            <a:extLst>
              <a:ext uri="{FF2B5EF4-FFF2-40B4-BE49-F238E27FC236}">
                <a16:creationId xmlns:a16="http://schemas.microsoft.com/office/drawing/2014/main" id="{CA9AABA6-10EA-4BCB-8823-CB095CBBBE22}"/>
              </a:ext>
            </a:extLst>
          </p:cNvPr>
          <p:cNvSpPr>
            <a:spLocks noGrp="1" noChangeArrowheads="1"/>
          </p:cNvSpPr>
          <p:nvPr>
            <p:ph idx="1"/>
          </p:nvPr>
        </p:nvSpPr>
        <p:spPr bwMode="auto">
          <a:xfrm>
            <a:off x="1451578" y="470920"/>
            <a:ext cx="9603275" cy="654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class HelloWorld extends React.Component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 render()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return &lt;h1&gt; Hello World &lt;/h1&gt;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lvl="0" indent="0" eaLnBrk="0" fontAlgn="base" hangingPunct="0">
              <a:lnSpc>
                <a:spcPct val="100000"/>
              </a:lnSpc>
              <a:spcBef>
                <a:spcPct val="0"/>
              </a:spcBef>
              <a:spcAft>
                <a:spcPct val="0"/>
              </a:spcAft>
              <a:buClrTx/>
              <a:buSzTx/>
              <a:buNone/>
            </a:pPr>
            <a:r>
              <a:rPr lang="en-US" sz="1800" dirty="0"/>
              <a:t>When this component is rendered and viewed on a client, The component had gone through a couple of phases before getting here. These phases are generally referred to as the component lifecycle.</a:t>
            </a:r>
            <a:endParaRPr kumimoji="0" lang="en-US" altLang="en-US" sz="18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lvl="0" indent="0" eaLnBrk="0" fontAlgn="base" hangingPunct="0">
              <a:lnSpc>
                <a:spcPct val="100000"/>
              </a:lnSpc>
              <a:spcBef>
                <a:spcPct val="0"/>
              </a:spcBef>
              <a:spcAft>
                <a:spcPct val="0"/>
              </a:spcAft>
              <a:buClrTx/>
              <a:buSzTx/>
              <a:buNone/>
            </a:pPr>
            <a:r>
              <a:rPr lang="en-US" dirty="0"/>
              <a:t>For humans, we get, child, adult, elderly. For React components, we have, m</a:t>
            </a:r>
            <a:r>
              <a:rPr lang="en-US" b="1" dirty="0"/>
              <a:t>ounting, updating and unmounting</a:t>
            </a:r>
            <a:r>
              <a:rPr lang="en-US" sz="1000" b="1" dirty="0"/>
              <a:t>.</a:t>
            </a: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82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26E6-4018-43B9-920F-B76BA913CED4}"/>
              </a:ext>
            </a:extLst>
          </p:cNvPr>
          <p:cNvSpPr>
            <a:spLocks noGrp="1"/>
          </p:cNvSpPr>
          <p:nvPr>
            <p:ph type="title"/>
          </p:nvPr>
        </p:nvSpPr>
        <p:spPr/>
        <p:txBody>
          <a:bodyPr/>
          <a:lstStyle/>
          <a:p>
            <a:r>
              <a:rPr lang="en-US" dirty="0"/>
              <a:t>Mounting</a:t>
            </a:r>
          </a:p>
        </p:txBody>
      </p:sp>
      <p:sp>
        <p:nvSpPr>
          <p:cNvPr id="3" name="Content Placeholder 2">
            <a:extLst>
              <a:ext uri="{FF2B5EF4-FFF2-40B4-BE49-F238E27FC236}">
                <a16:creationId xmlns:a16="http://schemas.microsoft.com/office/drawing/2014/main" id="{526BEE4C-2D84-4F6E-802D-E20807EEF5E2}"/>
              </a:ext>
            </a:extLst>
          </p:cNvPr>
          <p:cNvSpPr>
            <a:spLocks noGrp="1"/>
          </p:cNvSpPr>
          <p:nvPr>
            <p:ph idx="1"/>
          </p:nvPr>
        </p:nvSpPr>
        <p:spPr/>
        <p:txBody>
          <a:bodyPr/>
          <a:lstStyle/>
          <a:p>
            <a:r>
              <a:rPr lang="en-US" dirty="0"/>
              <a:t>This is the component’s first glimpse of life. </a:t>
            </a:r>
          </a:p>
          <a:p>
            <a:endParaRPr lang="en-US" dirty="0"/>
          </a:p>
          <a:p>
            <a:r>
              <a:rPr lang="en-US" dirty="0"/>
              <a:t>This is the very first phase the component goes through</a:t>
            </a:r>
          </a:p>
          <a:p>
            <a:endParaRPr lang="en-US" dirty="0"/>
          </a:p>
          <a:p>
            <a:r>
              <a:rPr lang="en-US" dirty="0"/>
              <a:t>It is at this phase the component is created (your code, and </a:t>
            </a:r>
            <a:r>
              <a:rPr lang="en-US" dirty="0" err="1"/>
              <a:t>react’s</a:t>
            </a:r>
            <a:r>
              <a:rPr lang="en-US" dirty="0"/>
              <a:t> internals) then inserted into the DOM.</a:t>
            </a:r>
          </a:p>
        </p:txBody>
      </p:sp>
    </p:spTree>
    <p:extLst>
      <p:ext uri="{BB962C8B-B14F-4D97-AF65-F5344CB8AC3E}">
        <p14:creationId xmlns:p14="http://schemas.microsoft.com/office/powerpoint/2010/main" val="235329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3046-3AEC-44DF-876D-AA3E6D55ABD1}"/>
              </a:ext>
            </a:extLst>
          </p:cNvPr>
          <p:cNvSpPr>
            <a:spLocks noGrp="1"/>
          </p:cNvSpPr>
          <p:nvPr>
            <p:ph type="title"/>
          </p:nvPr>
        </p:nvSpPr>
        <p:spPr/>
        <p:txBody>
          <a:bodyPr/>
          <a:lstStyle/>
          <a:p>
            <a:r>
              <a:rPr lang="en-US" dirty="0"/>
              <a:t>Updating</a:t>
            </a:r>
          </a:p>
        </p:txBody>
      </p:sp>
      <p:sp>
        <p:nvSpPr>
          <p:cNvPr id="3" name="Content Placeholder 2">
            <a:extLst>
              <a:ext uri="{FF2B5EF4-FFF2-40B4-BE49-F238E27FC236}">
                <a16:creationId xmlns:a16="http://schemas.microsoft.com/office/drawing/2014/main" id="{355DC7C3-44BD-40FD-9205-5519D7189F76}"/>
              </a:ext>
            </a:extLst>
          </p:cNvPr>
          <p:cNvSpPr>
            <a:spLocks noGrp="1"/>
          </p:cNvSpPr>
          <p:nvPr>
            <p:ph idx="1"/>
          </p:nvPr>
        </p:nvSpPr>
        <p:spPr/>
        <p:txBody>
          <a:bodyPr/>
          <a:lstStyle/>
          <a:p>
            <a:r>
              <a:rPr lang="en-US" dirty="0"/>
              <a:t>For react components, without updates, the component will remain as they were when they were created in the DOM world.</a:t>
            </a:r>
          </a:p>
          <a:p>
            <a:endParaRPr lang="en-US" dirty="0"/>
          </a:p>
          <a:p>
            <a:r>
              <a:rPr lang="en-US" dirty="0"/>
              <a:t>A good number of components you write get updated — whether that’s via a change in state or props. Consequently, they go through this phase as well. </a:t>
            </a:r>
            <a:r>
              <a:rPr lang="en-US" b="1" dirty="0"/>
              <a:t>the updating phase</a:t>
            </a:r>
            <a:r>
              <a:rPr lang="en-US" dirty="0"/>
              <a:t>.</a:t>
            </a:r>
          </a:p>
        </p:txBody>
      </p:sp>
    </p:spTree>
    <p:extLst>
      <p:ext uri="{BB962C8B-B14F-4D97-AF65-F5344CB8AC3E}">
        <p14:creationId xmlns:p14="http://schemas.microsoft.com/office/powerpoint/2010/main" val="242113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8C72-33F5-4FA3-8DFA-30A70162D678}"/>
              </a:ext>
            </a:extLst>
          </p:cNvPr>
          <p:cNvSpPr>
            <a:spLocks noGrp="1"/>
          </p:cNvSpPr>
          <p:nvPr>
            <p:ph type="title"/>
          </p:nvPr>
        </p:nvSpPr>
        <p:spPr/>
        <p:txBody>
          <a:bodyPr/>
          <a:lstStyle/>
          <a:p>
            <a:r>
              <a:rPr lang="en-US" dirty="0"/>
              <a:t>unmounting</a:t>
            </a:r>
          </a:p>
        </p:txBody>
      </p:sp>
      <p:sp>
        <p:nvSpPr>
          <p:cNvPr id="3" name="Content Placeholder 2">
            <a:extLst>
              <a:ext uri="{FF2B5EF4-FFF2-40B4-BE49-F238E27FC236}">
                <a16:creationId xmlns:a16="http://schemas.microsoft.com/office/drawing/2014/main" id="{B0934305-02F8-4D0E-90C3-8C1E9858455B}"/>
              </a:ext>
            </a:extLst>
          </p:cNvPr>
          <p:cNvSpPr>
            <a:spLocks noGrp="1"/>
          </p:cNvSpPr>
          <p:nvPr>
            <p:ph idx="1"/>
          </p:nvPr>
        </p:nvSpPr>
        <p:spPr/>
        <p:txBody>
          <a:bodyPr/>
          <a:lstStyle/>
          <a:p>
            <a:r>
              <a:rPr lang="en-US" dirty="0"/>
              <a:t>At this stage, the component “dies”. In React lingo, it is being removed from its world — the DOM.</a:t>
            </a:r>
          </a:p>
        </p:txBody>
      </p:sp>
    </p:spTree>
    <p:extLst>
      <p:ext uri="{BB962C8B-B14F-4D97-AF65-F5344CB8AC3E}">
        <p14:creationId xmlns:p14="http://schemas.microsoft.com/office/powerpoint/2010/main" val="889606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AABB-D4F3-4A3F-A985-809D7F711CA7}"/>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E82343AF-C006-4501-A331-224A916B10E1}"/>
              </a:ext>
            </a:extLst>
          </p:cNvPr>
          <p:cNvSpPr>
            <a:spLocks noGrp="1"/>
          </p:cNvSpPr>
          <p:nvPr>
            <p:ph idx="1"/>
          </p:nvPr>
        </p:nvSpPr>
        <p:spPr/>
        <p:txBody>
          <a:bodyPr/>
          <a:lstStyle/>
          <a:p>
            <a:r>
              <a:rPr lang="en-US" dirty="0"/>
              <a:t>There’s one more phase a React component goes through. Sometimes code doesn’t run or there’s a bug somewhere. Well, don’t fret. The component is going through the </a:t>
            </a:r>
            <a:r>
              <a:rPr lang="en-US" b="1" dirty="0"/>
              <a:t>error handling</a:t>
            </a:r>
            <a:r>
              <a:rPr lang="en-US" dirty="0"/>
              <a:t> phase. Similar to a human visiting the doctor.</a:t>
            </a:r>
          </a:p>
        </p:txBody>
      </p:sp>
    </p:spTree>
    <p:extLst>
      <p:ext uri="{BB962C8B-B14F-4D97-AF65-F5344CB8AC3E}">
        <p14:creationId xmlns:p14="http://schemas.microsoft.com/office/powerpoint/2010/main" val="41819050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TotalTime>
  <Words>2001</Words>
  <Application>Microsoft Office PowerPoint</Application>
  <PresentationFormat>Widescreen</PresentationFormat>
  <Paragraphs>237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Unicode MS</vt:lpstr>
      <vt:lpstr>Gill Sans MT</vt:lpstr>
      <vt:lpstr>SFMono-Regular</vt:lpstr>
      <vt:lpstr>Gallery</vt:lpstr>
      <vt:lpstr>React Lifecycle methods &amp; hooks</vt:lpstr>
      <vt:lpstr>React lifecycle methods </vt:lpstr>
      <vt:lpstr>REACT’s LIFECYCLE before   v16.0 </vt:lpstr>
      <vt:lpstr>Lifecycle v16.0</vt:lpstr>
      <vt:lpstr>What’s the deal with lifecycle methods anyway? </vt:lpstr>
      <vt:lpstr>Mounting</vt:lpstr>
      <vt:lpstr>Updating</vt:lpstr>
      <vt:lpstr>unmounting</vt:lpstr>
      <vt:lpstr>error handling</vt:lpstr>
      <vt:lpstr>overview</vt:lpstr>
      <vt:lpstr>Key :</vt:lpstr>
      <vt:lpstr>PowerPoint Presentation</vt:lpstr>
      <vt:lpstr>The mounting lifecycle methods </vt:lpstr>
      <vt:lpstr>Continue…</vt:lpstr>
      <vt:lpstr>The mounting lifecycle methods </vt:lpstr>
      <vt:lpstr>Continue…</vt:lpstr>
      <vt:lpstr>The mounting lifecycle methods </vt:lpstr>
      <vt:lpstr>The mounting lifecycle methods </vt:lpstr>
      <vt:lpstr>The updating lifecycle methods </vt:lpstr>
      <vt:lpstr>The updating lifecycle methods </vt:lpstr>
      <vt:lpstr>The updating lifecycle methods</vt:lpstr>
      <vt:lpstr>The updating lifecycle methods</vt:lpstr>
      <vt:lpstr>CONTINUE…</vt:lpstr>
      <vt:lpstr>Continue…</vt:lpstr>
      <vt:lpstr>The updating lifecycle methods</vt:lpstr>
      <vt:lpstr>The unmounting lifecycle method </vt:lpstr>
      <vt:lpstr>The error handling lifecycle methods </vt:lpstr>
      <vt:lpstr>Continue…</vt:lpstr>
      <vt:lpstr>PowerPoint Presentation</vt:lpstr>
      <vt:lpstr>PowerPoint Presentation</vt:lpstr>
      <vt:lpstr>React Hooks</vt:lpstr>
      <vt:lpstr>UseState()</vt:lpstr>
      <vt:lpstr>Refactoring from a class to functional component  </vt:lpstr>
      <vt:lpstr>Convert to functional component</vt:lpstr>
      <vt:lpstr>useEffect()</vt:lpstr>
      <vt:lpstr>Effects</vt:lpstr>
      <vt:lpstr>Effects</vt:lpstr>
      <vt:lpstr>Advantages…</vt:lpstr>
      <vt:lpstr>PowerPoint Presentation</vt:lpstr>
      <vt:lpstr>Final Example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Lifecycle methods &amp; hooks</dc:title>
  <dc:creator>shubham arora</dc:creator>
  <cp:lastModifiedBy>shubham arora</cp:lastModifiedBy>
  <cp:revision>5</cp:revision>
  <dcterms:created xsi:type="dcterms:W3CDTF">2019-10-14T13:03:19Z</dcterms:created>
  <dcterms:modified xsi:type="dcterms:W3CDTF">2020-02-13T15:02:50Z</dcterms:modified>
</cp:coreProperties>
</file>