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352" r:id="rId2"/>
    <p:sldId id="257" r:id="rId3"/>
    <p:sldId id="259" r:id="rId4"/>
    <p:sldId id="270" r:id="rId5"/>
    <p:sldId id="271" r:id="rId6"/>
    <p:sldId id="266" r:id="rId7"/>
    <p:sldId id="263" r:id="rId8"/>
    <p:sldId id="269" r:id="rId9"/>
    <p:sldId id="272" r:id="rId10"/>
    <p:sldId id="273" r:id="rId11"/>
    <p:sldId id="258" r:id="rId12"/>
    <p:sldId id="260" r:id="rId13"/>
    <p:sldId id="261" r:id="rId14"/>
    <p:sldId id="262" r:id="rId15"/>
    <p:sldId id="264" r:id="rId16"/>
    <p:sldId id="265" r:id="rId17"/>
    <p:sldId id="267" r:id="rId18"/>
    <p:sldId id="268" r:id="rId19"/>
    <p:sldId id="35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2D209-E88C-4E6C-B049-FBBCDC5580DD}" type="datetimeFigureOut">
              <a:rPr lang="en-IN" smtClean="0"/>
              <a:t>13-02-2020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E1E9-10AD-4970-95F1-CCD1AE68CD25}" type="slidenum">
              <a:rPr lang="en-IN" smtClean="0"/>
              <a:t>‹#›</a:t>
            </a:fld>
            <a:endParaRPr lang="en-IN"/>
          </a:p>
        </p:txBody>
      </p:sp>
    </p:spTree>
    <p:extLst>
      <p:ext uri="{BB962C8B-B14F-4D97-AF65-F5344CB8AC3E}">
        <p14:creationId xmlns:p14="http://schemas.microsoft.com/office/powerpoint/2010/main" val="1929600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2386789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A0D56020-7CBC-4A8B-B216-9737FEB0F19D}"/>
              </a:ext>
            </a:extLst>
          </p:cNvPr>
          <p:cNvSpPr/>
          <p:nvPr/>
        </p:nvSpPr>
        <p:spPr>
          <a:xfrm>
            <a:off x="2382038" y="1286859"/>
            <a:ext cx="7610803" cy="221413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05740" rtlCol="0" anchor="t"/>
          <a:lstStyle/>
          <a:p>
            <a:pPr algn="ctr"/>
            <a:r>
              <a:rPr lang="en-US" sz="4050" b="1" cap="all" dirty="0"/>
              <a:t>Lorem Ipsum</a:t>
            </a:r>
          </a:p>
        </p:txBody>
      </p:sp>
      <p:sp>
        <p:nvSpPr>
          <p:cNvPr id="78" name="Rectangle 77">
            <a:extLst>
              <a:ext uri="{FF2B5EF4-FFF2-40B4-BE49-F238E27FC236}">
                <a16:creationId xmlns:a16="http://schemas.microsoft.com/office/drawing/2014/main" id="{3B9556B9-1AE6-496E-B9F5-9FCD1BD58E87}"/>
              </a:ext>
            </a:extLst>
          </p:cNvPr>
          <p:cNvSpPr/>
          <p:nvPr/>
        </p:nvSpPr>
        <p:spPr>
          <a:xfrm>
            <a:off x="2382038" y="3770338"/>
            <a:ext cx="2236733" cy="215196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05740" rtlCol="0" anchor="t"/>
          <a:lstStyle/>
          <a:p>
            <a:pPr algn="ctr"/>
            <a:endParaRPr lang="en-US" sz="4050" b="1" cap="all" noProof="1"/>
          </a:p>
        </p:txBody>
      </p:sp>
      <p:sp>
        <p:nvSpPr>
          <p:cNvPr id="79" name="Rectangle 78">
            <a:extLst>
              <a:ext uri="{FF2B5EF4-FFF2-40B4-BE49-F238E27FC236}">
                <a16:creationId xmlns:a16="http://schemas.microsoft.com/office/drawing/2014/main" id="{E3C052E4-526B-4C8D-9402-9637F6BB96AD}"/>
              </a:ext>
            </a:extLst>
          </p:cNvPr>
          <p:cNvSpPr/>
          <p:nvPr/>
        </p:nvSpPr>
        <p:spPr>
          <a:xfrm>
            <a:off x="5063604" y="3770338"/>
            <a:ext cx="2242201" cy="215196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05740" rtlCol="0" anchor="t"/>
          <a:lstStyle/>
          <a:p>
            <a:pPr algn="ctr"/>
            <a:endParaRPr lang="en-US" sz="4050" b="1" cap="all" noProof="1"/>
          </a:p>
        </p:txBody>
      </p:sp>
      <p:sp>
        <p:nvSpPr>
          <p:cNvPr id="80" name="Rectangle 79">
            <a:extLst>
              <a:ext uri="{FF2B5EF4-FFF2-40B4-BE49-F238E27FC236}">
                <a16:creationId xmlns:a16="http://schemas.microsoft.com/office/drawing/2014/main" id="{CDB84A3B-4C18-4334-8199-DB46F3E9488F}"/>
              </a:ext>
            </a:extLst>
          </p:cNvPr>
          <p:cNvSpPr/>
          <p:nvPr/>
        </p:nvSpPr>
        <p:spPr>
          <a:xfrm>
            <a:off x="7756108" y="3770338"/>
            <a:ext cx="2236733" cy="215196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205740" rtlCol="0" anchor="t"/>
          <a:lstStyle/>
          <a:p>
            <a:pPr algn="ctr"/>
            <a:endParaRPr lang="en-US" sz="4050" b="1" cap="all" noProof="1"/>
          </a:p>
        </p:txBody>
      </p:sp>
      <p:sp>
        <p:nvSpPr>
          <p:cNvPr id="33" name="Rectangle 32">
            <a:extLst>
              <a:ext uri="{FF2B5EF4-FFF2-40B4-BE49-F238E27FC236}">
                <a16:creationId xmlns:a16="http://schemas.microsoft.com/office/drawing/2014/main" id="{926D45F2-0574-466F-BEE1-AED13006106B}"/>
              </a:ext>
            </a:extLst>
          </p:cNvPr>
          <p:cNvSpPr/>
          <p:nvPr/>
        </p:nvSpPr>
        <p:spPr>
          <a:xfrm>
            <a:off x="2290598" y="1210493"/>
            <a:ext cx="7610804" cy="22003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205740" rtlCol="0" anchor="t"/>
          <a:lstStyle/>
          <a:p>
            <a:pPr algn="ctr"/>
            <a:r>
              <a:rPr lang="en-US" sz="4050" b="1" cap="all" dirty="0"/>
              <a:t>AGENDA</a:t>
            </a:r>
          </a:p>
        </p:txBody>
      </p:sp>
      <p:sp>
        <p:nvSpPr>
          <p:cNvPr id="35" name="Rectangle 34">
            <a:extLst>
              <a:ext uri="{FF2B5EF4-FFF2-40B4-BE49-F238E27FC236}">
                <a16:creationId xmlns:a16="http://schemas.microsoft.com/office/drawing/2014/main" id="{4C15B54F-D7B4-4EE3-9B71-575FDFFEAD9D}"/>
              </a:ext>
            </a:extLst>
          </p:cNvPr>
          <p:cNvSpPr/>
          <p:nvPr/>
        </p:nvSpPr>
        <p:spPr>
          <a:xfrm>
            <a:off x="2290599" y="3678899"/>
            <a:ext cx="2236733" cy="21519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rIns="102870" bIns="137160" rtlCol="0" anchor="b"/>
          <a:lstStyle/>
          <a:p>
            <a:pPr algn="just">
              <a:spcAft>
                <a:spcPts val="1200"/>
              </a:spcAft>
            </a:pPr>
            <a:endParaRPr lang="en-US" sz="1050" noProof="1">
              <a:solidFill>
                <a:schemeClr val="tx1">
                  <a:lumMod val="75000"/>
                  <a:lumOff val="25000"/>
                </a:schemeClr>
              </a:solidFill>
            </a:endParaRPr>
          </a:p>
        </p:txBody>
      </p:sp>
      <p:sp>
        <p:nvSpPr>
          <p:cNvPr id="36" name="Oval 35">
            <a:extLst>
              <a:ext uri="{FF2B5EF4-FFF2-40B4-BE49-F238E27FC236}">
                <a16:creationId xmlns:a16="http://schemas.microsoft.com/office/drawing/2014/main" id="{A05908D7-324C-4283-85D4-DCE4D819CDEE}"/>
              </a:ext>
            </a:extLst>
          </p:cNvPr>
          <p:cNvSpPr/>
          <p:nvPr/>
        </p:nvSpPr>
        <p:spPr>
          <a:xfrm>
            <a:off x="2778346" y="2855152"/>
            <a:ext cx="1261241" cy="1261241"/>
          </a:xfrm>
          <a:prstGeom prst="ellipse">
            <a:avLst/>
          </a:prstGeom>
          <a:solidFill>
            <a:schemeClr val="bg1"/>
          </a:solidFill>
          <a:ln>
            <a:noFill/>
          </a:ln>
          <a:effectLst>
            <a:outerShdw blurRad="1016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A7A86E24-396D-48D7-A833-D12B44E3F60E}"/>
              </a:ext>
            </a:extLst>
          </p:cNvPr>
          <p:cNvSpPr/>
          <p:nvPr/>
        </p:nvSpPr>
        <p:spPr>
          <a:xfrm>
            <a:off x="4977635" y="3678899"/>
            <a:ext cx="2236733" cy="21519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rIns="102870" bIns="137160" rtlCol="0" anchor="b"/>
          <a:lstStyle/>
          <a:p>
            <a:pPr algn="just">
              <a:spcAft>
                <a:spcPts val="1200"/>
              </a:spcAft>
            </a:pPr>
            <a:endParaRPr lang="en-US" sz="1050" noProof="1">
              <a:solidFill>
                <a:schemeClr val="tx1">
                  <a:lumMod val="75000"/>
                  <a:lumOff val="25000"/>
                </a:schemeClr>
              </a:solidFill>
            </a:endParaRPr>
          </a:p>
        </p:txBody>
      </p:sp>
      <p:sp>
        <p:nvSpPr>
          <p:cNvPr id="39" name="Oval 38">
            <a:extLst>
              <a:ext uri="{FF2B5EF4-FFF2-40B4-BE49-F238E27FC236}">
                <a16:creationId xmlns:a16="http://schemas.microsoft.com/office/drawing/2014/main" id="{CFC13F5E-5D03-45FD-B785-719CA5E67C18}"/>
              </a:ext>
            </a:extLst>
          </p:cNvPr>
          <p:cNvSpPr/>
          <p:nvPr/>
        </p:nvSpPr>
        <p:spPr>
          <a:xfrm>
            <a:off x="5465381" y="2855152"/>
            <a:ext cx="1261241" cy="1261241"/>
          </a:xfrm>
          <a:prstGeom prst="ellipse">
            <a:avLst/>
          </a:prstGeom>
          <a:solidFill>
            <a:schemeClr val="bg1"/>
          </a:solidFill>
          <a:ln>
            <a:noFill/>
          </a:ln>
          <a:effectLst>
            <a:outerShdw blurRad="1016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39AF5C4E-99F7-4739-9F4D-9FF0897E33E6}"/>
              </a:ext>
            </a:extLst>
          </p:cNvPr>
          <p:cNvSpPr/>
          <p:nvPr/>
        </p:nvSpPr>
        <p:spPr>
          <a:xfrm>
            <a:off x="7664670" y="3678899"/>
            <a:ext cx="2236733" cy="21519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rIns="102870" bIns="137160" rtlCol="0" anchor="b"/>
          <a:lstStyle/>
          <a:p>
            <a:pPr algn="just">
              <a:spcAft>
                <a:spcPts val="1200"/>
              </a:spcAft>
            </a:pPr>
            <a:endParaRPr lang="en-US" sz="1050" noProof="1">
              <a:solidFill>
                <a:schemeClr val="bg1"/>
              </a:solidFill>
            </a:endParaRPr>
          </a:p>
        </p:txBody>
      </p:sp>
      <p:sp>
        <p:nvSpPr>
          <p:cNvPr id="42" name="Oval 41">
            <a:extLst>
              <a:ext uri="{FF2B5EF4-FFF2-40B4-BE49-F238E27FC236}">
                <a16:creationId xmlns:a16="http://schemas.microsoft.com/office/drawing/2014/main" id="{815E2B77-5F16-4705-8AB0-D82BB023E091}"/>
              </a:ext>
            </a:extLst>
          </p:cNvPr>
          <p:cNvSpPr/>
          <p:nvPr/>
        </p:nvSpPr>
        <p:spPr>
          <a:xfrm>
            <a:off x="8152417" y="2855152"/>
            <a:ext cx="1261241" cy="1261241"/>
          </a:xfrm>
          <a:prstGeom prst="ellipse">
            <a:avLst/>
          </a:prstGeom>
          <a:solidFill>
            <a:schemeClr val="bg1"/>
          </a:solidFill>
          <a:ln>
            <a:noFill/>
          </a:ln>
          <a:effectLst>
            <a:outerShdw blurRad="1016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A09E868F-03D1-42A4-BA41-1ABD89BAB5B8}"/>
              </a:ext>
            </a:extLst>
          </p:cNvPr>
          <p:cNvSpPr/>
          <p:nvPr/>
        </p:nvSpPr>
        <p:spPr>
          <a:xfrm>
            <a:off x="3006933" y="2431256"/>
            <a:ext cx="804067" cy="369332"/>
          </a:xfrm>
          <a:prstGeom prst="rect">
            <a:avLst/>
          </a:prstGeom>
        </p:spPr>
        <p:txBody>
          <a:bodyPr wrap="none" anchor="ctr">
            <a:spAutoFit/>
          </a:bodyPr>
          <a:lstStyle/>
          <a:p>
            <a:pPr algn="ctr"/>
            <a:r>
              <a:rPr lang="en-US" b="1" noProof="1">
                <a:solidFill>
                  <a:schemeClr val="bg1"/>
                </a:solidFill>
              </a:rPr>
              <a:t>Props</a:t>
            </a:r>
          </a:p>
        </p:txBody>
      </p:sp>
      <p:sp>
        <p:nvSpPr>
          <p:cNvPr id="76" name="Rectangle 75">
            <a:extLst>
              <a:ext uri="{FF2B5EF4-FFF2-40B4-BE49-F238E27FC236}">
                <a16:creationId xmlns:a16="http://schemas.microsoft.com/office/drawing/2014/main" id="{8FC507B9-A8F7-4729-839B-352BBDF92201}"/>
              </a:ext>
            </a:extLst>
          </p:cNvPr>
          <p:cNvSpPr/>
          <p:nvPr/>
        </p:nvSpPr>
        <p:spPr>
          <a:xfrm>
            <a:off x="5716729" y="2431256"/>
            <a:ext cx="758541" cy="369332"/>
          </a:xfrm>
          <a:prstGeom prst="rect">
            <a:avLst/>
          </a:prstGeom>
        </p:spPr>
        <p:txBody>
          <a:bodyPr wrap="none" anchor="ctr">
            <a:spAutoFit/>
          </a:bodyPr>
          <a:lstStyle/>
          <a:p>
            <a:pPr algn="ctr"/>
            <a:r>
              <a:rPr lang="en-US" b="1" noProof="1">
                <a:solidFill>
                  <a:schemeClr val="bg1"/>
                </a:solidFill>
              </a:rPr>
              <a:t>State</a:t>
            </a:r>
          </a:p>
        </p:txBody>
      </p:sp>
      <p:sp>
        <p:nvSpPr>
          <p:cNvPr id="77" name="Rectangle 76">
            <a:extLst>
              <a:ext uri="{FF2B5EF4-FFF2-40B4-BE49-F238E27FC236}">
                <a16:creationId xmlns:a16="http://schemas.microsoft.com/office/drawing/2014/main" id="{E92CC37A-36F6-4CCE-81F5-233431B4F8B7}"/>
              </a:ext>
            </a:extLst>
          </p:cNvPr>
          <p:cNvSpPr/>
          <p:nvPr/>
        </p:nvSpPr>
        <p:spPr>
          <a:xfrm>
            <a:off x="7569884" y="2431256"/>
            <a:ext cx="2426305" cy="369332"/>
          </a:xfrm>
          <a:prstGeom prst="rect">
            <a:avLst/>
          </a:prstGeom>
        </p:spPr>
        <p:txBody>
          <a:bodyPr wrap="none" anchor="ctr">
            <a:spAutoFit/>
          </a:bodyPr>
          <a:lstStyle/>
          <a:p>
            <a:pPr algn="ctr"/>
            <a:r>
              <a:rPr lang="en-US" b="1" noProof="1">
                <a:solidFill>
                  <a:schemeClr val="bg1"/>
                </a:solidFill>
              </a:rPr>
              <a:t>Type of Components</a:t>
            </a:r>
          </a:p>
        </p:txBody>
      </p:sp>
      <p:grpSp>
        <p:nvGrpSpPr>
          <p:cNvPr id="5" name="Graphic 74" descr="Rocket">
            <a:extLst>
              <a:ext uri="{FF2B5EF4-FFF2-40B4-BE49-F238E27FC236}">
                <a16:creationId xmlns:a16="http://schemas.microsoft.com/office/drawing/2014/main" id="{74788932-AABF-4F8D-9EFD-BCE0E5D99A08}"/>
              </a:ext>
            </a:extLst>
          </p:cNvPr>
          <p:cNvGrpSpPr/>
          <p:nvPr/>
        </p:nvGrpSpPr>
        <p:grpSpPr>
          <a:xfrm>
            <a:off x="3066065" y="3142871"/>
            <a:ext cx="685800" cy="685800"/>
            <a:chOff x="2056086" y="3431626"/>
            <a:chExt cx="914400" cy="914400"/>
          </a:xfrm>
        </p:grpSpPr>
        <p:sp>
          <p:nvSpPr>
            <p:cNvPr id="6" name="Freeform: Shape 5">
              <a:extLst>
                <a:ext uri="{FF2B5EF4-FFF2-40B4-BE49-F238E27FC236}">
                  <a16:creationId xmlns:a16="http://schemas.microsoft.com/office/drawing/2014/main" id="{6BD9BF09-86D9-4C88-B424-F2BFB907D3BE}"/>
                </a:ext>
              </a:extLst>
            </p:cNvPr>
            <p:cNvSpPr/>
            <p:nvPr/>
          </p:nvSpPr>
          <p:spPr>
            <a:xfrm>
              <a:off x="2721883" y="3506593"/>
              <a:ext cx="174747" cy="167919"/>
            </a:xfrm>
            <a:custGeom>
              <a:avLst/>
              <a:gdLst>
                <a:gd name="connsiteX0" fmla="*/ 170498 w 174747"/>
                <a:gd name="connsiteY0" fmla="*/ 5042 h 167919"/>
                <a:gd name="connsiteX1" fmla="*/ 0 w 174747"/>
                <a:gd name="connsiteY1" fmla="*/ 25997 h 167919"/>
                <a:gd name="connsiteX2" fmla="*/ 78105 w 174747"/>
                <a:gd name="connsiteY2" fmla="*/ 87910 h 167919"/>
                <a:gd name="connsiteX3" fmla="*/ 140970 w 174747"/>
                <a:gd name="connsiteY3" fmla="*/ 167920 h 167919"/>
                <a:gd name="connsiteX4" fmla="*/ 170498 w 174747"/>
                <a:gd name="connsiteY4" fmla="*/ 5042 h 16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47" h="167919">
                  <a:moveTo>
                    <a:pt x="170498" y="5042"/>
                  </a:moveTo>
                  <a:cubicBezTo>
                    <a:pt x="157163" y="-8293"/>
                    <a:pt x="71438" y="6947"/>
                    <a:pt x="0" y="25997"/>
                  </a:cubicBezTo>
                  <a:cubicBezTo>
                    <a:pt x="25717" y="41237"/>
                    <a:pt x="52388" y="62192"/>
                    <a:pt x="78105" y="87910"/>
                  </a:cubicBezTo>
                  <a:cubicBezTo>
                    <a:pt x="104775" y="114580"/>
                    <a:pt x="125730" y="141250"/>
                    <a:pt x="140970" y="167920"/>
                  </a:cubicBezTo>
                  <a:cubicBezTo>
                    <a:pt x="160020" y="94577"/>
                    <a:pt x="184785" y="18377"/>
                    <a:pt x="170498" y="5042"/>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 name="Freeform: Shape 6">
              <a:extLst>
                <a:ext uri="{FF2B5EF4-FFF2-40B4-BE49-F238E27FC236}">
                  <a16:creationId xmlns:a16="http://schemas.microsoft.com/office/drawing/2014/main" id="{6A3CE273-1357-4216-AE27-351975C07F19}"/>
                </a:ext>
              </a:extLst>
            </p:cNvPr>
            <p:cNvSpPr/>
            <p:nvPr/>
          </p:nvSpPr>
          <p:spPr>
            <a:xfrm>
              <a:off x="2129492" y="3768453"/>
              <a:ext cx="232345" cy="222232"/>
            </a:xfrm>
            <a:custGeom>
              <a:avLst/>
              <a:gdLst>
                <a:gd name="connsiteX0" fmla="*/ 232346 w 232345"/>
                <a:gd name="connsiteY0" fmla="*/ 14645 h 222232"/>
                <a:gd name="connsiteX1" fmla="*/ 199961 w 232345"/>
                <a:gd name="connsiteY1" fmla="*/ 2262 h 222232"/>
                <a:gd name="connsiteX2" fmla="*/ 161861 w 232345"/>
                <a:gd name="connsiteY2" fmla="*/ 9882 h 222232"/>
                <a:gd name="connsiteX3" fmla="*/ 10413 w 232345"/>
                <a:gd name="connsiteY3" fmla="*/ 161330 h 222232"/>
                <a:gd name="connsiteX4" fmla="*/ 42798 w 232345"/>
                <a:gd name="connsiteY4" fmla="*/ 221337 h 222232"/>
                <a:gd name="connsiteX5" fmla="*/ 169481 w 232345"/>
                <a:gd name="connsiteY5" fmla="*/ 192762 h 222232"/>
                <a:gd name="connsiteX6" fmla="*/ 232346 w 232345"/>
                <a:gd name="connsiteY6" fmla="*/ 14645 h 22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345" h="222232">
                  <a:moveTo>
                    <a:pt x="232346" y="14645"/>
                  </a:moveTo>
                  <a:lnTo>
                    <a:pt x="199961" y="2262"/>
                  </a:lnTo>
                  <a:cubicBezTo>
                    <a:pt x="186626" y="-2500"/>
                    <a:pt x="172338" y="357"/>
                    <a:pt x="161861" y="9882"/>
                  </a:cubicBezTo>
                  <a:lnTo>
                    <a:pt x="10413" y="161330"/>
                  </a:lnTo>
                  <a:cubicBezTo>
                    <a:pt x="-14352" y="186095"/>
                    <a:pt x="8508" y="228957"/>
                    <a:pt x="42798" y="221337"/>
                  </a:cubicBezTo>
                  <a:lnTo>
                    <a:pt x="169481" y="192762"/>
                  </a:lnTo>
                  <a:cubicBezTo>
                    <a:pt x="179958" y="145137"/>
                    <a:pt x="197103" y="81320"/>
                    <a:pt x="232346" y="14645"/>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8" name="Freeform: Shape 7">
              <a:extLst>
                <a:ext uri="{FF2B5EF4-FFF2-40B4-BE49-F238E27FC236}">
                  <a16:creationId xmlns:a16="http://schemas.microsoft.com/office/drawing/2014/main" id="{A4A581D6-42FF-4ADD-8F16-2EA8AD125FFC}"/>
                </a:ext>
              </a:extLst>
            </p:cNvPr>
            <p:cNvSpPr/>
            <p:nvPr/>
          </p:nvSpPr>
          <p:spPr>
            <a:xfrm>
              <a:off x="2409504" y="4031701"/>
              <a:ext cx="222671" cy="239431"/>
            </a:xfrm>
            <a:custGeom>
              <a:avLst/>
              <a:gdLst>
                <a:gd name="connsiteX0" fmla="*/ 204747 w 222671"/>
                <a:gd name="connsiteY0" fmla="*/ 0 h 239431"/>
                <a:gd name="connsiteX1" fmla="*/ 30439 w 222671"/>
                <a:gd name="connsiteY1" fmla="*/ 60960 h 239431"/>
                <a:gd name="connsiteX2" fmla="*/ 912 w 222671"/>
                <a:gd name="connsiteY2" fmla="*/ 196215 h 239431"/>
                <a:gd name="connsiteX3" fmla="*/ 60919 w 222671"/>
                <a:gd name="connsiteY3" fmla="*/ 228600 h 239431"/>
                <a:gd name="connsiteX4" fmla="*/ 212367 w 222671"/>
                <a:gd name="connsiteY4" fmla="*/ 77152 h 239431"/>
                <a:gd name="connsiteX5" fmla="*/ 219987 w 222671"/>
                <a:gd name="connsiteY5" fmla="*/ 39052 h 239431"/>
                <a:gd name="connsiteX6" fmla="*/ 204747 w 222671"/>
                <a:gd name="connsiteY6" fmla="*/ 0 h 23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671" h="239431">
                  <a:moveTo>
                    <a:pt x="204747" y="0"/>
                  </a:moveTo>
                  <a:cubicBezTo>
                    <a:pt x="140929" y="33338"/>
                    <a:pt x="79969" y="51435"/>
                    <a:pt x="30439" y="60960"/>
                  </a:cubicBezTo>
                  <a:lnTo>
                    <a:pt x="912" y="196215"/>
                  </a:lnTo>
                  <a:cubicBezTo>
                    <a:pt x="-6708" y="230505"/>
                    <a:pt x="35202" y="254317"/>
                    <a:pt x="60919" y="228600"/>
                  </a:cubicBezTo>
                  <a:lnTo>
                    <a:pt x="212367" y="77152"/>
                  </a:lnTo>
                  <a:cubicBezTo>
                    <a:pt x="221892" y="67627"/>
                    <a:pt x="225702" y="52388"/>
                    <a:pt x="219987" y="39052"/>
                  </a:cubicBezTo>
                  <a:lnTo>
                    <a:pt x="204747" y="0"/>
                  </a:ln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9" name="Freeform: Shape 8">
              <a:extLst>
                <a:ext uri="{FF2B5EF4-FFF2-40B4-BE49-F238E27FC236}">
                  <a16:creationId xmlns:a16="http://schemas.microsoft.com/office/drawing/2014/main" id="{EA925C0C-D8C5-460A-9540-FF93AA1EBF79}"/>
                </a:ext>
              </a:extLst>
            </p:cNvPr>
            <p:cNvSpPr/>
            <p:nvPr/>
          </p:nvSpPr>
          <p:spPr>
            <a:xfrm>
              <a:off x="2332311" y="3549735"/>
              <a:ext cx="512445" cy="511492"/>
            </a:xfrm>
            <a:custGeom>
              <a:avLst/>
              <a:gdLst>
                <a:gd name="connsiteX0" fmla="*/ 338138 w 512445"/>
                <a:gd name="connsiteY0" fmla="*/ 0 h 511492"/>
                <a:gd name="connsiteX1" fmla="*/ 156210 w 512445"/>
                <a:gd name="connsiteY1" fmla="*/ 123825 h 511492"/>
                <a:gd name="connsiteX2" fmla="*/ 0 w 512445"/>
                <a:gd name="connsiteY2" fmla="*/ 452438 h 511492"/>
                <a:gd name="connsiteX3" fmla="*/ 59055 w 512445"/>
                <a:gd name="connsiteY3" fmla="*/ 511493 h 511492"/>
                <a:gd name="connsiteX4" fmla="*/ 388620 w 512445"/>
                <a:gd name="connsiteY4" fmla="*/ 356235 h 511492"/>
                <a:gd name="connsiteX5" fmla="*/ 512445 w 512445"/>
                <a:gd name="connsiteY5" fmla="*/ 175260 h 511492"/>
                <a:gd name="connsiteX6" fmla="*/ 440055 w 512445"/>
                <a:gd name="connsiteY6" fmla="*/ 70485 h 511492"/>
                <a:gd name="connsiteX7" fmla="*/ 338138 w 512445"/>
                <a:gd name="connsiteY7" fmla="*/ 0 h 511492"/>
                <a:gd name="connsiteX8" fmla="*/ 386715 w 512445"/>
                <a:gd name="connsiteY8" fmla="*/ 205740 h 511492"/>
                <a:gd name="connsiteX9" fmla="*/ 305753 w 512445"/>
                <a:gd name="connsiteY9" fmla="*/ 205740 h 511492"/>
                <a:gd name="connsiteX10" fmla="*/ 305753 w 512445"/>
                <a:gd name="connsiteY10" fmla="*/ 124778 h 511492"/>
                <a:gd name="connsiteX11" fmla="*/ 386715 w 512445"/>
                <a:gd name="connsiteY11" fmla="*/ 124778 h 511492"/>
                <a:gd name="connsiteX12" fmla="*/ 386715 w 512445"/>
                <a:gd name="connsiteY12" fmla="*/ 205740 h 51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2445" h="511492">
                  <a:moveTo>
                    <a:pt x="338138" y="0"/>
                  </a:moveTo>
                  <a:cubicBezTo>
                    <a:pt x="281940" y="22860"/>
                    <a:pt x="218123" y="61913"/>
                    <a:pt x="156210" y="123825"/>
                  </a:cubicBezTo>
                  <a:cubicBezTo>
                    <a:pt x="42863" y="237173"/>
                    <a:pt x="9525" y="374333"/>
                    <a:pt x="0" y="452438"/>
                  </a:cubicBezTo>
                  <a:lnTo>
                    <a:pt x="59055" y="511493"/>
                  </a:lnTo>
                  <a:cubicBezTo>
                    <a:pt x="137160" y="501968"/>
                    <a:pt x="275273" y="469583"/>
                    <a:pt x="388620" y="356235"/>
                  </a:cubicBezTo>
                  <a:cubicBezTo>
                    <a:pt x="450533" y="294323"/>
                    <a:pt x="489585" y="231458"/>
                    <a:pt x="512445" y="175260"/>
                  </a:cubicBezTo>
                  <a:cubicBezTo>
                    <a:pt x="500063" y="143828"/>
                    <a:pt x="475298" y="106680"/>
                    <a:pt x="440055" y="70485"/>
                  </a:cubicBezTo>
                  <a:cubicBezTo>
                    <a:pt x="405765" y="37147"/>
                    <a:pt x="369570" y="12383"/>
                    <a:pt x="338138" y="0"/>
                  </a:cubicBezTo>
                  <a:close/>
                  <a:moveTo>
                    <a:pt x="386715" y="205740"/>
                  </a:moveTo>
                  <a:cubicBezTo>
                    <a:pt x="364808" y="227648"/>
                    <a:pt x="328613" y="227648"/>
                    <a:pt x="305753" y="205740"/>
                  </a:cubicBezTo>
                  <a:cubicBezTo>
                    <a:pt x="283845" y="183833"/>
                    <a:pt x="283845" y="147638"/>
                    <a:pt x="305753" y="124778"/>
                  </a:cubicBezTo>
                  <a:cubicBezTo>
                    <a:pt x="327660" y="102870"/>
                    <a:pt x="363855" y="102870"/>
                    <a:pt x="386715" y="124778"/>
                  </a:cubicBezTo>
                  <a:cubicBezTo>
                    <a:pt x="408623" y="147638"/>
                    <a:pt x="408623" y="183833"/>
                    <a:pt x="386715" y="205740"/>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 name="Freeform: Shape 9">
              <a:extLst>
                <a:ext uri="{FF2B5EF4-FFF2-40B4-BE49-F238E27FC236}">
                  <a16:creationId xmlns:a16="http://schemas.microsoft.com/office/drawing/2014/main" id="{FA6EF9FD-D467-46DA-95C9-A5E754612D90}"/>
                </a:ext>
              </a:extLst>
            </p:cNvPr>
            <p:cNvSpPr/>
            <p:nvPr/>
          </p:nvSpPr>
          <p:spPr>
            <a:xfrm>
              <a:off x="2220123" y="4037753"/>
              <a:ext cx="135662" cy="135943"/>
            </a:xfrm>
            <a:custGeom>
              <a:avLst/>
              <a:gdLst>
                <a:gd name="connsiteX0" fmla="*/ 111235 w 135662"/>
                <a:gd name="connsiteY0" fmla="*/ 24428 h 135943"/>
                <a:gd name="connsiteX1" fmla="*/ 66467 w 135662"/>
                <a:gd name="connsiteY1" fmla="*/ 14903 h 135943"/>
                <a:gd name="connsiteX2" fmla="*/ 2650 w 135662"/>
                <a:gd name="connsiteY2" fmla="*/ 133013 h 135943"/>
                <a:gd name="connsiteX3" fmla="*/ 120760 w 135662"/>
                <a:gd name="connsiteY3" fmla="*/ 69195 h 135943"/>
                <a:gd name="connsiteX4" fmla="*/ 111235 w 135662"/>
                <a:gd name="connsiteY4" fmla="*/ 24428 h 135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62" h="135943">
                  <a:moveTo>
                    <a:pt x="111235" y="24428"/>
                  </a:moveTo>
                  <a:cubicBezTo>
                    <a:pt x="95995" y="9188"/>
                    <a:pt x="97900" y="-16530"/>
                    <a:pt x="66467" y="14903"/>
                  </a:cubicBezTo>
                  <a:cubicBezTo>
                    <a:pt x="35035" y="46335"/>
                    <a:pt x="-11638" y="117773"/>
                    <a:pt x="2650" y="133013"/>
                  </a:cubicBezTo>
                  <a:cubicBezTo>
                    <a:pt x="17890" y="148253"/>
                    <a:pt x="89327" y="100628"/>
                    <a:pt x="120760" y="69195"/>
                  </a:cubicBezTo>
                  <a:cubicBezTo>
                    <a:pt x="152192" y="36810"/>
                    <a:pt x="126475" y="38715"/>
                    <a:pt x="111235" y="24428"/>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1" name="Graphic 73" descr="Lightbulb">
            <a:extLst>
              <a:ext uri="{FF2B5EF4-FFF2-40B4-BE49-F238E27FC236}">
                <a16:creationId xmlns:a16="http://schemas.microsoft.com/office/drawing/2014/main" id="{4B113022-8F64-4E63-B289-9C0C00EFD7D7}"/>
              </a:ext>
            </a:extLst>
          </p:cNvPr>
          <p:cNvGrpSpPr/>
          <p:nvPr/>
        </p:nvGrpSpPr>
        <p:grpSpPr>
          <a:xfrm>
            <a:off x="5753100" y="3142871"/>
            <a:ext cx="685800" cy="685800"/>
            <a:chOff x="5638800" y="3431626"/>
            <a:chExt cx="914400" cy="914400"/>
          </a:xfrm>
        </p:grpSpPr>
        <p:sp>
          <p:nvSpPr>
            <p:cNvPr id="12" name="Freeform: Shape 11">
              <a:extLst>
                <a:ext uri="{FF2B5EF4-FFF2-40B4-BE49-F238E27FC236}">
                  <a16:creationId xmlns:a16="http://schemas.microsoft.com/office/drawing/2014/main" id="{E96876A2-2029-45CA-B353-82C6A5C4F1E4}"/>
                </a:ext>
              </a:extLst>
            </p:cNvPr>
            <p:cNvSpPr/>
            <p:nvPr/>
          </p:nvSpPr>
          <p:spPr>
            <a:xfrm>
              <a:off x="5972175" y="4041226"/>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3" name="Freeform: Shape 12">
              <a:extLst>
                <a:ext uri="{FF2B5EF4-FFF2-40B4-BE49-F238E27FC236}">
                  <a16:creationId xmlns:a16="http://schemas.microsoft.com/office/drawing/2014/main" id="{60B3DDE3-301F-4DCC-81D9-61F1A24DF3B2}"/>
                </a:ext>
              </a:extLst>
            </p:cNvPr>
            <p:cNvSpPr/>
            <p:nvPr/>
          </p:nvSpPr>
          <p:spPr>
            <a:xfrm>
              <a:off x="5972175" y="4136476"/>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4" name="Freeform: Shape 13">
              <a:extLst>
                <a:ext uri="{FF2B5EF4-FFF2-40B4-BE49-F238E27FC236}">
                  <a16:creationId xmlns:a16="http://schemas.microsoft.com/office/drawing/2014/main" id="{2068681A-7C01-465B-8D3A-1D6DE14E0515}"/>
                </a:ext>
              </a:extLst>
            </p:cNvPr>
            <p:cNvSpPr/>
            <p:nvPr/>
          </p:nvSpPr>
          <p:spPr>
            <a:xfrm>
              <a:off x="6034087" y="4231726"/>
              <a:ext cx="123825" cy="57150"/>
            </a:xfrm>
            <a:custGeom>
              <a:avLst/>
              <a:gdLst>
                <a:gd name="connsiteX0" fmla="*/ 0 w 123825"/>
                <a:gd name="connsiteY0" fmla="*/ 0 h 57150"/>
                <a:gd name="connsiteX1" fmla="*/ 61913 w 123825"/>
                <a:gd name="connsiteY1" fmla="*/ 57150 h 57150"/>
                <a:gd name="connsiteX2" fmla="*/ 123825 w 123825"/>
                <a:gd name="connsiteY2" fmla="*/ 0 h 57150"/>
                <a:gd name="connsiteX3" fmla="*/ 0 w 123825"/>
                <a:gd name="connsiteY3" fmla="*/ 0 h 57150"/>
              </a:gdLst>
              <a:ahLst/>
              <a:cxnLst>
                <a:cxn ang="0">
                  <a:pos x="connsiteX0" y="connsiteY0"/>
                </a:cxn>
                <a:cxn ang="0">
                  <a:pos x="connsiteX1" y="connsiteY1"/>
                </a:cxn>
                <a:cxn ang="0">
                  <a:pos x="connsiteX2" y="connsiteY2"/>
                </a:cxn>
                <a:cxn ang="0">
                  <a:pos x="connsiteX3" y="connsiteY3"/>
                </a:cxn>
              </a:cxnLst>
              <a:rect l="l" t="t" r="r" b="b"/>
              <a:pathLst>
                <a:path w="123825" h="57150">
                  <a:moveTo>
                    <a:pt x="0" y="0"/>
                  </a:moveTo>
                  <a:cubicBezTo>
                    <a:pt x="2857" y="32385"/>
                    <a:pt x="29527" y="57150"/>
                    <a:pt x="61913" y="57150"/>
                  </a:cubicBezTo>
                  <a:cubicBezTo>
                    <a:pt x="94298" y="57150"/>
                    <a:pt x="120968" y="32385"/>
                    <a:pt x="123825" y="0"/>
                  </a:cubicBezTo>
                  <a:lnTo>
                    <a:pt x="0" y="0"/>
                  </a:ln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5" name="Freeform: Shape 14">
              <a:extLst>
                <a:ext uri="{FF2B5EF4-FFF2-40B4-BE49-F238E27FC236}">
                  <a16:creationId xmlns:a16="http://schemas.microsoft.com/office/drawing/2014/main" id="{FDECB2CC-0854-4311-A2B6-D352331A1958}"/>
                </a:ext>
              </a:extLst>
            </p:cNvPr>
            <p:cNvSpPr/>
            <p:nvPr/>
          </p:nvSpPr>
          <p:spPr>
            <a:xfrm>
              <a:off x="5848350" y="3488776"/>
              <a:ext cx="495300" cy="514350"/>
            </a:xfrm>
            <a:custGeom>
              <a:avLst/>
              <a:gdLst>
                <a:gd name="connsiteX0" fmla="*/ 247650 w 495300"/>
                <a:gd name="connsiteY0" fmla="*/ 0 h 514350"/>
                <a:gd name="connsiteX1" fmla="*/ 247650 w 495300"/>
                <a:gd name="connsiteY1" fmla="*/ 0 h 514350"/>
                <a:gd name="connsiteX2" fmla="*/ 247650 w 495300"/>
                <a:gd name="connsiteY2" fmla="*/ 0 h 514350"/>
                <a:gd name="connsiteX3" fmla="*/ 0 w 495300"/>
                <a:gd name="connsiteY3" fmla="*/ 244793 h 514350"/>
                <a:gd name="connsiteX4" fmla="*/ 0 w 495300"/>
                <a:gd name="connsiteY4" fmla="*/ 253365 h 514350"/>
                <a:gd name="connsiteX5" fmla="*/ 17145 w 495300"/>
                <a:gd name="connsiteY5" fmla="*/ 339090 h 514350"/>
                <a:gd name="connsiteX6" fmla="*/ 60007 w 495300"/>
                <a:gd name="connsiteY6" fmla="*/ 409575 h 514350"/>
                <a:gd name="connsiteX7" fmla="*/ 118110 w 495300"/>
                <a:gd name="connsiteY7" fmla="*/ 503873 h 514350"/>
                <a:gd name="connsiteX8" fmla="*/ 135255 w 495300"/>
                <a:gd name="connsiteY8" fmla="*/ 514350 h 514350"/>
                <a:gd name="connsiteX9" fmla="*/ 360045 w 495300"/>
                <a:gd name="connsiteY9" fmla="*/ 514350 h 514350"/>
                <a:gd name="connsiteX10" fmla="*/ 377190 w 495300"/>
                <a:gd name="connsiteY10" fmla="*/ 503873 h 514350"/>
                <a:gd name="connsiteX11" fmla="*/ 435292 w 495300"/>
                <a:gd name="connsiteY11" fmla="*/ 409575 h 514350"/>
                <a:gd name="connsiteX12" fmla="*/ 478155 w 495300"/>
                <a:gd name="connsiteY12" fmla="*/ 339090 h 514350"/>
                <a:gd name="connsiteX13" fmla="*/ 495300 w 495300"/>
                <a:gd name="connsiteY13" fmla="*/ 253365 h 514350"/>
                <a:gd name="connsiteX14" fmla="*/ 495300 w 495300"/>
                <a:gd name="connsiteY14" fmla="*/ 244793 h 514350"/>
                <a:gd name="connsiteX15" fmla="*/ 247650 w 495300"/>
                <a:gd name="connsiteY15" fmla="*/ 0 h 514350"/>
                <a:gd name="connsiteX16" fmla="*/ 438150 w 495300"/>
                <a:gd name="connsiteY16" fmla="*/ 252413 h 514350"/>
                <a:gd name="connsiteX17" fmla="*/ 424815 w 495300"/>
                <a:gd name="connsiteY17" fmla="*/ 319088 h 514350"/>
                <a:gd name="connsiteX18" fmla="*/ 392430 w 495300"/>
                <a:gd name="connsiteY18" fmla="*/ 371475 h 514350"/>
                <a:gd name="connsiteX19" fmla="*/ 337185 w 495300"/>
                <a:gd name="connsiteY19" fmla="*/ 457200 h 514350"/>
                <a:gd name="connsiteX20" fmla="*/ 247650 w 495300"/>
                <a:gd name="connsiteY20" fmla="*/ 457200 h 514350"/>
                <a:gd name="connsiteX21" fmla="*/ 159068 w 495300"/>
                <a:gd name="connsiteY21" fmla="*/ 457200 h 514350"/>
                <a:gd name="connsiteX22" fmla="*/ 103823 w 495300"/>
                <a:gd name="connsiteY22" fmla="*/ 371475 h 514350"/>
                <a:gd name="connsiteX23" fmla="*/ 71438 w 495300"/>
                <a:gd name="connsiteY23" fmla="*/ 319088 h 514350"/>
                <a:gd name="connsiteX24" fmla="*/ 58103 w 495300"/>
                <a:gd name="connsiteY24" fmla="*/ 252413 h 514350"/>
                <a:gd name="connsiteX25" fmla="*/ 58103 w 495300"/>
                <a:gd name="connsiteY25" fmla="*/ 244793 h 514350"/>
                <a:gd name="connsiteX26" fmla="*/ 248602 w 495300"/>
                <a:gd name="connsiteY26" fmla="*/ 56197 h 514350"/>
                <a:gd name="connsiteX27" fmla="*/ 248602 w 495300"/>
                <a:gd name="connsiteY27" fmla="*/ 56197 h 514350"/>
                <a:gd name="connsiteX28" fmla="*/ 248602 w 495300"/>
                <a:gd name="connsiteY28" fmla="*/ 56197 h 514350"/>
                <a:gd name="connsiteX29" fmla="*/ 248602 w 495300"/>
                <a:gd name="connsiteY29" fmla="*/ 56197 h 514350"/>
                <a:gd name="connsiteX30" fmla="*/ 248602 w 495300"/>
                <a:gd name="connsiteY30" fmla="*/ 56197 h 514350"/>
                <a:gd name="connsiteX31" fmla="*/ 248602 w 495300"/>
                <a:gd name="connsiteY31" fmla="*/ 56197 h 514350"/>
                <a:gd name="connsiteX32" fmla="*/ 248602 w 495300"/>
                <a:gd name="connsiteY32" fmla="*/ 56197 h 514350"/>
                <a:gd name="connsiteX33" fmla="*/ 439103 w 495300"/>
                <a:gd name="connsiteY33" fmla="*/ 244793 h 514350"/>
                <a:gd name="connsiteX34" fmla="*/ 439103 w 495300"/>
                <a:gd name="connsiteY34" fmla="*/ 252413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5300" h="514350">
                  <a:moveTo>
                    <a:pt x="247650" y="0"/>
                  </a:moveTo>
                  <a:cubicBezTo>
                    <a:pt x="247650" y="0"/>
                    <a:pt x="247650" y="0"/>
                    <a:pt x="247650" y="0"/>
                  </a:cubicBezTo>
                  <a:cubicBezTo>
                    <a:pt x="247650" y="0"/>
                    <a:pt x="247650" y="0"/>
                    <a:pt x="247650" y="0"/>
                  </a:cubicBezTo>
                  <a:cubicBezTo>
                    <a:pt x="112395" y="952"/>
                    <a:pt x="2857" y="109538"/>
                    <a:pt x="0" y="244793"/>
                  </a:cubicBezTo>
                  <a:lnTo>
                    <a:pt x="0" y="253365"/>
                  </a:lnTo>
                  <a:cubicBezTo>
                    <a:pt x="953" y="282893"/>
                    <a:pt x="6668" y="311468"/>
                    <a:pt x="17145" y="339090"/>
                  </a:cubicBezTo>
                  <a:cubicBezTo>
                    <a:pt x="27622" y="364808"/>
                    <a:pt x="41910" y="388620"/>
                    <a:pt x="60007" y="409575"/>
                  </a:cubicBezTo>
                  <a:cubicBezTo>
                    <a:pt x="82868" y="434340"/>
                    <a:pt x="107632" y="482918"/>
                    <a:pt x="118110" y="503873"/>
                  </a:cubicBezTo>
                  <a:cubicBezTo>
                    <a:pt x="120968" y="510540"/>
                    <a:pt x="127635" y="514350"/>
                    <a:pt x="135255" y="514350"/>
                  </a:cubicBezTo>
                  <a:lnTo>
                    <a:pt x="360045" y="514350"/>
                  </a:lnTo>
                  <a:cubicBezTo>
                    <a:pt x="367665" y="514350"/>
                    <a:pt x="374333" y="510540"/>
                    <a:pt x="377190" y="503873"/>
                  </a:cubicBezTo>
                  <a:cubicBezTo>
                    <a:pt x="387668" y="482918"/>
                    <a:pt x="412433" y="434340"/>
                    <a:pt x="435292" y="409575"/>
                  </a:cubicBezTo>
                  <a:cubicBezTo>
                    <a:pt x="453390" y="388620"/>
                    <a:pt x="468630" y="364808"/>
                    <a:pt x="478155" y="339090"/>
                  </a:cubicBezTo>
                  <a:cubicBezTo>
                    <a:pt x="488633" y="311468"/>
                    <a:pt x="494348" y="282893"/>
                    <a:pt x="495300" y="253365"/>
                  </a:cubicBezTo>
                  <a:lnTo>
                    <a:pt x="495300" y="244793"/>
                  </a:lnTo>
                  <a:cubicBezTo>
                    <a:pt x="492442" y="109538"/>
                    <a:pt x="382905" y="952"/>
                    <a:pt x="247650" y="0"/>
                  </a:cubicBezTo>
                  <a:close/>
                  <a:moveTo>
                    <a:pt x="438150" y="252413"/>
                  </a:moveTo>
                  <a:cubicBezTo>
                    <a:pt x="437198" y="275273"/>
                    <a:pt x="432435" y="298133"/>
                    <a:pt x="424815" y="319088"/>
                  </a:cubicBezTo>
                  <a:cubicBezTo>
                    <a:pt x="417195" y="338138"/>
                    <a:pt x="406717" y="356235"/>
                    <a:pt x="392430" y="371475"/>
                  </a:cubicBezTo>
                  <a:cubicBezTo>
                    <a:pt x="370523" y="398145"/>
                    <a:pt x="351473" y="426720"/>
                    <a:pt x="337185" y="457200"/>
                  </a:cubicBezTo>
                  <a:lnTo>
                    <a:pt x="247650" y="457200"/>
                  </a:lnTo>
                  <a:lnTo>
                    <a:pt x="159068" y="457200"/>
                  </a:lnTo>
                  <a:cubicBezTo>
                    <a:pt x="143827" y="426720"/>
                    <a:pt x="124777" y="398145"/>
                    <a:pt x="103823" y="371475"/>
                  </a:cubicBezTo>
                  <a:cubicBezTo>
                    <a:pt x="90488" y="356235"/>
                    <a:pt x="79057" y="338138"/>
                    <a:pt x="71438" y="319088"/>
                  </a:cubicBezTo>
                  <a:cubicBezTo>
                    <a:pt x="62865" y="298133"/>
                    <a:pt x="59055" y="275273"/>
                    <a:pt x="58103" y="252413"/>
                  </a:cubicBezTo>
                  <a:lnTo>
                    <a:pt x="58103" y="244793"/>
                  </a:lnTo>
                  <a:cubicBezTo>
                    <a:pt x="60007" y="140970"/>
                    <a:pt x="144780" y="57150"/>
                    <a:pt x="248602" y="56197"/>
                  </a:cubicBezTo>
                  <a:lnTo>
                    <a:pt x="248602" y="56197"/>
                  </a:lnTo>
                  <a:lnTo>
                    <a:pt x="248602" y="56197"/>
                  </a:lnTo>
                  <a:cubicBezTo>
                    <a:pt x="248602" y="56197"/>
                    <a:pt x="248602" y="56197"/>
                    <a:pt x="248602" y="56197"/>
                  </a:cubicBezTo>
                  <a:cubicBezTo>
                    <a:pt x="248602" y="56197"/>
                    <a:pt x="248602" y="56197"/>
                    <a:pt x="248602" y="56197"/>
                  </a:cubicBezTo>
                  <a:lnTo>
                    <a:pt x="248602" y="56197"/>
                  </a:lnTo>
                  <a:lnTo>
                    <a:pt x="248602" y="56197"/>
                  </a:lnTo>
                  <a:cubicBezTo>
                    <a:pt x="352425" y="57150"/>
                    <a:pt x="437198" y="140018"/>
                    <a:pt x="439103" y="244793"/>
                  </a:cubicBezTo>
                  <a:lnTo>
                    <a:pt x="439103" y="252413"/>
                  </a:ln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grpSp>
        <p:nvGrpSpPr>
          <p:cNvPr id="16" name="Graphic 72" descr="Users">
            <a:extLst>
              <a:ext uri="{FF2B5EF4-FFF2-40B4-BE49-F238E27FC236}">
                <a16:creationId xmlns:a16="http://schemas.microsoft.com/office/drawing/2014/main" id="{DF1D7298-99A9-4AC5-9C97-7794014F6602}"/>
              </a:ext>
            </a:extLst>
          </p:cNvPr>
          <p:cNvGrpSpPr/>
          <p:nvPr/>
        </p:nvGrpSpPr>
        <p:grpSpPr>
          <a:xfrm>
            <a:off x="8482999" y="3298605"/>
            <a:ext cx="600075" cy="374332"/>
            <a:chOff x="9278664" y="3639271"/>
            <a:chExt cx="800100" cy="499109"/>
          </a:xfrm>
          <a:solidFill>
            <a:srgbClr val="000000"/>
          </a:solidFill>
        </p:grpSpPr>
        <p:sp>
          <p:nvSpPr>
            <p:cNvPr id="17" name="Freeform: Shape 16">
              <a:extLst>
                <a:ext uri="{FF2B5EF4-FFF2-40B4-BE49-F238E27FC236}">
                  <a16:creationId xmlns:a16="http://schemas.microsoft.com/office/drawing/2014/main" id="{9D8741DF-BF65-4DA7-8CCA-E6D1B39782F4}"/>
                </a:ext>
              </a:extLst>
            </p:cNvPr>
            <p:cNvSpPr/>
            <p:nvPr/>
          </p:nvSpPr>
          <p:spPr>
            <a:xfrm>
              <a:off x="9364389" y="3639271"/>
              <a:ext cx="171450" cy="171449"/>
            </a:xfrm>
            <a:custGeom>
              <a:avLst/>
              <a:gdLst>
                <a:gd name="connsiteX0" fmla="*/ 171450 w 171450"/>
                <a:gd name="connsiteY0" fmla="*/ 85725 h 171449"/>
                <a:gd name="connsiteX1" fmla="*/ 85725 w 171450"/>
                <a:gd name="connsiteY1" fmla="*/ 171450 h 171449"/>
                <a:gd name="connsiteX2" fmla="*/ 0 w 171450"/>
                <a:gd name="connsiteY2" fmla="*/ 85725 h 171449"/>
                <a:gd name="connsiteX3" fmla="*/ 85725 w 171450"/>
                <a:gd name="connsiteY3" fmla="*/ 0 h 171449"/>
                <a:gd name="connsiteX4" fmla="*/ 171450 w 171450"/>
                <a:gd name="connsiteY4" fmla="*/ 85725 h 1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49">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8" name="Freeform: Shape 17">
              <a:extLst>
                <a:ext uri="{FF2B5EF4-FFF2-40B4-BE49-F238E27FC236}">
                  <a16:creationId xmlns:a16="http://schemas.microsoft.com/office/drawing/2014/main" id="{FADCB8FA-7521-4552-BD66-FAC9C12FE3BD}"/>
                </a:ext>
              </a:extLst>
            </p:cNvPr>
            <p:cNvSpPr/>
            <p:nvPr/>
          </p:nvSpPr>
          <p:spPr>
            <a:xfrm>
              <a:off x="9821589" y="3639271"/>
              <a:ext cx="171450" cy="171449"/>
            </a:xfrm>
            <a:custGeom>
              <a:avLst/>
              <a:gdLst>
                <a:gd name="connsiteX0" fmla="*/ 171450 w 171450"/>
                <a:gd name="connsiteY0" fmla="*/ 85725 h 171449"/>
                <a:gd name="connsiteX1" fmla="*/ 85725 w 171450"/>
                <a:gd name="connsiteY1" fmla="*/ 171450 h 171449"/>
                <a:gd name="connsiteX2" fmla="*/ 0 w 171450"/>
                <a:gd name="connsiteY2" fmla="*/ 85725 h 171449"/>
                <a:gd name="connsiteX3" fmla="*/ 85725 w 171450"/>
                <a:gd name="connsiteY3" fmla="*/ 0 h 171449"/>
                <a:gd name="connsiteX4" fmla="*/ 171450 w 171450"/>
                <a:gd name="connsiteY4" fmla="*/ 85725 h 1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49">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9" name="Freeform: Shape 18">
              <a:extLst>
                <a:ext uri="{FF2B5EF4-FFF2-40B4-BE49-F238E27FC236}">
                  <a16:creationId xmlns:a16="http://schemas.microsoft.com/office/drawing/2014/main" id="{D09F92CB-FD94-478B-86A2-0C467E9381E7}"/>
                </a:ext>
              </a:extLst>
            </p:cNvPr>
            <p:cNvSpPr/>
            <p:nvPr/>
          </p:nvSpPr>
          <p:spPr>
            <a:xfrm>
              <a:off x="9507264" y="3966931"/>
              <a:ext cx="342900" cy="171449"/>
            </a:xfrm>
            <a:custGeom>
              <a:avLst/>
              <a:gdLst>
                <a:gd name="connsiteX0" fmla="*/ 342900 w 342900"/>
                <a:gd name="connsiteY0" fmla="*/ 171450 h 171449"/>
                <a:gd name="connsiteX1" fmla="*/ 342900 w 342900"/>
                <a:gd name="connsiteY1" fmla="*/ 85725 h 171449"/>
                <a:gd name="connsiteX2" fmla="*/ 325755 w 342900"/>
                <a:gd name="connsiteY2" fmla="*/ 51435 h 171449"/>
                <a:gd name="connsiteX3" fmla="*/ 241935 w 342900"/>
                <a:gd name="connsiteY3" fmla="*/ 11430 h 171449"/>
                <a:gd name="connsiteX4" fmla="*/ 171450 w 342900"/>
                <a:gd name="connsiteY4" fmla="*/ 0 h 171449"/>
                <a:gd name="connsiteX5" fmla="*/ 100965 w 342900"/>
                <a:gd name="connsiteY5" fmla="*/ 11430 h 171449"/>
                <a:gd name="connsiteX6" fmla="*/ 17145 w 342900"/>
                <a:gd name="connsiteY6" fmla="*/ 51435 h 171449"/>
                <a:gd name="connsiteX7" fmla="*/ 0 w 342900"/>
                <a:gd name="connsiteY7" fmla="*/ 85725 h 171449"/>
                <a:gd name="connsiteX8" fmla="*/ 0 w 342900"/>
                <a:gd name="connsiteY8" fmla="*/ 171450 h 171449"/>
                <a:gd name="connsiteX9" fmla="*/ 342900 w 342900"/>
                <a:gd name="connsiteY9" fmla="*/ 171450 h 17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171449">
                  <a:moveTo>
                    <a:pt x="342900" y="171450"/>
                  </a:moveTo>
                  <a:lnTo>
                    <a:pt x="342900" y="85725"/>
                  </a:lnTo>
                  <a:cubicBezTo>
                    <a:pt x="342900" y="72390"/>
                    <a:pt x="337185" y="59055"/>
                    <a:pt x="325755" y="51435"/>
                  </a:cubicBezTo>
                  <a:cubicBezTo>
                    <a:pt x="302895" y="32385"/>
                    <a:pt x="272415" y="19050"/>
                    <a:pt x="241935" y="11430"/>
                  </a:cubicBezTo>
                  <a:cubicBezTo>
                    <a:pt x="220980" y="5715"/>
                    <a:pt x="196215" y="0"/>
                    <a:pt x="171450" y="0"/>
                  </a:cubicBezTo>
                  <a:cubicBezTo>
                    <a:pt x="148590" y="0"/>
                    <a:pt x="123825" y="3810"/>
                    <a:pt x="100965" y="11430"/>
                  </a:cubicBezTo>
                  <a:cubicBezTo>
                    <a:pt x="70485" y="19050"/>
                    <a:pt x="41910" y="34290"/>
                    <a:pt x="17145" y="51435"/>
                  </a:cubicBezTo>
                  <a:cubicBezTo>
                    <a:pt x="5715" y="60960"/>
                    <a:pt x="0" y="72390"/>
                    <a:pt x="0" y="85725"/>
                  </a:cubicBezTo>
                  <a:lnTo>
                    <a:pt x="0" y="171450"/>
                  </a:lnTo>
                  <a:lnTo>
                    <a:pt x="342900" y="171450"/>
                  </a:ln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0" name="Freeform: Shape 19">
              <a:extLst>
                <a:ext uri="{FF2B5EF4-FFF2-40B4-BE49-F238E27FC236}">
                  <a16:creationId xmlns:a16="http://schemas.microsoft.com/office/drawing/2014/main" id="{2733FB8F-549F-4BED-9C11-3A281ED2AFCF}"/>
                </a:ext>
              </a:extLst>
            </p:cNvPr>
            <p:cNvSpPr/>
            <p:nvPr/>
          </p:nvSpPr>
          <p:spPr>
            <a:xfrm>
              <a:off x="9592989" y="3772621"/>
              <a:ext cx="171450" cy="171450"/>
            </a:xfrm>
            <a:custGeom>
              <a:avLst/>
              <a:gdLst>
                <a:gd name="connsiteX0" fmla="*/ 171450 w 171450"/>
                <a:gd name="connsiteY0" fmla="*/ 85725 h 171450"/>
                <a:gd name="connsiteX1" fmla="*/ 85725 w 171450"/>
                <a:gd name="connsiteY1" fmla="*/ 171450 h 171450"/>
                <a:gd name="connsiteX2" fmla="*/ 0 w 171450"/>
                <a:gd name="connsiteY2" fmla="*/ 85725 h 171450"/>
                <a:gd name="connsiteX3" fmla="*/ 85725 w 171450"/>
                <a:gd name="connsiteY3" fmla="*/ 0 h 171450"/>
                <a:gd name="connsiteX4" fmla="*/ 171450 w 171450"/>
                <a:gd name="connsiteY4" fmla="*/ 85725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71450" y="85725"/>
                  </a:moveTo>
                  <a:cubicBezTo>
                    <a:pt x="171450" y="133070"/>
                    <a:pt x="133070" y="171450"/>
                    <a:pt x="85725" y="171450"/>
                  </a:cubicBezTo>
                  <a:cubicBezTo>
                    <a:pt x="38380" y="171450"/>
                    <a:pt x="0" y="133070"/>
                    <a:pt x="0" y="85725"/>
                  </a:cubicBezTo>
                  <a:cubicBezTo>
                    <a:pt x="0" y="38380"/>
                    <a:pt x="38380" y="0"/>
                    <a:pt x="85725" y="0"/>
                  </a:cubicBezTo>
                  <a:cubicBezTo>
                    <a:pt x="133070" y="0"/>
                    <a:pt x="171450" y="38380"/>
                    <a:pt x="171450" y="85725"/>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1" name="Freeform: Shape 20">
              <a:extLst>
                <a:ext uri="{FF2B5EF4-FFF2-40B4-BE49-F238E27FC236}">
                  <a16:creationId xmlns:a16="http://schemas.microsoft.com/office/drawing/2014/main" id="{C3AFC20D-92FB-42DF-8932-686608D7E9EE}"/>
                </a:ext>
              </a:extLst>
            </p:cNvPr>
            <p:cNvSpPr/>
            <p:nvPr/>
          </p:nvSpPr>
          <p:spPr>
            <a:xfrm>
              <a:off x="9768249" y="3833581"/>
              <a:ext cx="310514" cy="171450"/>
            </a:xfrm>
            <a:custGeom>
              <a:avLst/>
              <a:gdLst>
                <a:gd name="connsiteX0" fmla="*/ 293370 w 310514"/>
                <a:gd name="connsiteY0" fmla="*/ 51435 h 171450"/>
                <a:gd name="connsiteX1" fmla="*/ 209550 w 310514"/>
                <a:gd name="connsiteY1" fmla="*/ 11430 h 171450"/>
                <a:gd name="connsiteX2" fmla="*/ 139065 w 310514"/>
                <a:gd name="connsiteY2" fmla="*/ 0 h 171450"/>
                <a:gd name="connsiteX3" fmla="*/ 68580 w 310514"/>
                <a:gd name="connsiteY3" fmla="*/ 11430 h 171450"/>
                <a:gd name="connsiteX4" fmla="*/ 34290 w 310514"/>
                <a:gd name="connsiteY4" fmla="*/ 24765 h 171450"/>
                <a:gd name="connsiteX5" fmla="*/ 34290 w 310514"/>
                <a:gd name="connsiteY5" fmla="*/ 26670 h 171450"/>
                <a:gd name="connsiteX6" fmla="*/ 0 w 310514"/>
                <a:gd name="connsiteY6" fmla="*/ 110490 h 171450"/>
                <a:gd name="connsiteX7" fmla="*/ 87630 w 310514"/>
                <a:gd name="connsiteY7" fmla="*/ 154305 h 171450"/>
                <a:gd name="connsiteX8" fmla="*/ 102870 w 310514"/>
                <a:gd name="connsiteY8" fmla="*/ 171450 h 171450"/>
                <a:gd name="connsiteX9" fmla="*/ 310515 w 310514"/>
                <a:gd name="connsiteY9" fmla="*/ 171450 h 171450"/>
                <a:gd name="connsiteX10" fmla="*/ 310515 w 310514"/>
                <a:gd name="connsiteY10" fmla="*/ 85725 h 171450"/>
                <a:gd name="connsiteX11" fmla="*/ 293370 w 310514"/>
                <a:gd name="connsiteY11" fmla="*/ 5143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0514" h="171450">
                  <a:moveTo>
                    <a:pt x="293370" y="51435"/>
                  </a:moveTo>
                  <a:cubicBezTo>
                    <a:pt x="270510" y="32385"/>
                    <a:pt x="240030" y="19050"/>
                    <a:pt x="209550" y="11430"/>
                  </a:cubicBezTo>
                  <a:cubicBezTo>
                    <a:pt x="188595" y="5715"/>
                    <a:pt x="163830" y="0"/>
                    <a:pt x="139065" y="0"/>
                  </a:cubicBezTo>
                  <a:cubicBezTo>
                    <a:pt x="116205" y="0"/>
                    <a:pt x="91440" y="3810"/>
                    <a:pt x="68580" y="11430"/>
                  </a:cubicBezTo>
                  <a:cubicBezTo>
                    <a:pt x="57150" y="15240"/>
                    <a:pt x="45720" y="19050"/>
                    <a:pt x="34290" y="24765"/>
                  </a:cubicBezTo>
                  <a:lnTo>
                    <a:pt x="34290" y="26670"/>
                  </a:lnTo>
                  <a:cubicBezTo>
                    <a:pt x="34290" y="59055"/>
                    <a:pt x="20955" y="89535"/>
                    <a:pt x="0" y="110490"/>
                  </a:cubicBezTo>
                  <a:cubicBezTo>
                    <a:pt x="36195" y="121920"/>
                    <a:pt x="64770" y="137160"/>
                    <a:pt x="87630" y="154305"/>
                  </a:cubicBezTo>
                  <a:cubicBezTo>
                    <a:pt x="93345" y="160020"/>
                    <a:pt x="99060" y="163830"/>
                    <a:pt x="102870" y="171450"/>
                  </a:cubicBezTo>
                  <a:lnTo>
                    <a:pt x="310515" y="171450"/>
                  </a:lnTo>
                  <a:lnTo>
                    <a:pt x="310515" y="85725"/>
                  </a:lnTo>
                  <a:cubicBezTo>
                    <a:pt x="310515" y="72390"/>
                    <a:pt x="304800" y="59055"/>
                    <a:pt x="293370" y="51435"/>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22" name="Freeform: Shape 21">
              <a:extLst>
                <a:ext uri="{FF2B5EF4-FFF2-40B4-BE49-F238E27FC236}">
                  <a16:creationId xmlns:a16="http://schemas.microsoft.com/office/drawing/2014/main" id="{EA45FA54-FF4A-48FC-AC0F-FDE99FD03A98}"/>
                </a:ext>
              </a:extLst>
            </p:cNvPr>
            <p:cNvSpPr/>
            <p:nvPr/>
          </p:nvSpPr>
          <p:spPr>
            <a:xfrm>
              <a:off x="9278664" y="3833581"/>
              <a:ext cx="310514" cy="171450"/>
            </a:xfrm>
            <a:custGeom>
              <a:avLst/>
              <a:gdLst>
                <a:gd name="connsiteX0" fmla="*/ 222885 w 310514"/>
                <a:gd name="connsiteY0" fmla="*/ 154305 h 171450"/>
                <a:gd name="connsiteX1" fmla="*/ 222885 w 310514"/>
                <a:gd name="connsiteY1" fmla="*/ 154305 h 171450"/>
                <a:gd name="connsiteX2" fmla="*/ 310515 w 310514"/>
                <a:gd name="connsiteY2" fmla="*/ 110490 h 171450"/>
                <a:gd name="connsiteX3" fmla="*/ 276225 w 310514"/>
                <a:gd name="connsiteY3" fmla="*/ 26670 h 171450"/>
                <a:gd name="connsiteX4" fmla="*/ 276225 w 310514"/>
                <a:gd name="connsiteY4" fmla="*/ 22860 h 171450"/>
                <a:gd name="connsiteX5" fmla="*/ 241935 w 310514"/>
                <a:gd name="connsiteY5" fmla="*/ 11430 h 171450"/>
                <a:gd name="connsiteX6" fmla="*/ 171450 w 310514"/>
                <a:gd name="connsiteY6" fmla="*/ 0 h 171450"/>
                <a:gd name="connsiteX7" fmla="*/ 100965 w 310514"/>
                <a:gd name="connsiteY7" fmla="*/ 11430 h 171450"/>
                <a:gd name="connsiteX8" fmla="*/ 17145 w 310514"/>
                <a:gd name="connsiteY8" fmla="*/ 51435 h 171450"/>
                <a:gd name="connsiteX9" fmla="*/ 0 w 310514"/>
                <a:gd name="connsiteY9" fmla="*/ 85725 h 171450"/>
                <a:gd name="connsiteX10" fmla="*/ 0 w 310514"/>
                <a:gd name="connsiteY10" fmla="*/ 171450 h 171450"/>
                <a:gd name="connsiteX11" fmla="*/ 205740 w 310514"/>
                <a:gd name="connsiteY11" fmla="*/ 171450 h 171450"/>
                <a:gd name="connsiteX12" fmla="*/ 222885 w 310514"/>
                <a:gd name="connsiteY12" fmla="*/ 15430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0514" h="171450">
                  <a:moveTo>
                    <a:pt x="222885" y="154305"/>
                  </a:moveTo>
                  <a:lnTo>
                    <a:pt x="222885" y="154305"/>
                  </a:lnTo>
                  <a:cubicBezTo>
                    <a:pt x="249555" y="135255"/>
                    <a:pt x="280035" y="120015"/>
                    <a:pt x="310515" y="110490"/>
                  </a:cubicBezTo>
                  <a:cubicBezTo>
                    <a:pt x="289560" y="87630"/>
                    <a:pt x="276225" y="59055"/>
                    <a:pt x="276225" y="26670"/>
                  </a:cubicBezTo>
                  <a:cubicBezTo>
                    <a:pt x="276225" y="24765"/>
                    <a:pt x="276225" y="24765"/>
                    <a:pt x="276225" y="22860"/>
                  </a:cubicBezTo>
                  <a:cubicBezTo>
                    <a:pt x="264795" y="19050"/>
                    <a:pt x="253365" y="13335"/>
                    <a:pt x="241935" y="11430"/>
                  </a:cubicBezTo>
                  <a:cubicBezTo>
                    <a:pt x="220980" y="5715"/>
                    <a:pt x="196215" y="0"/>
                    <a:pt x="171450" y="0"/>
                  </a:cubicBezTo>
                  <a:cubicBezTo>
                    <a:pt x="148590" y="0"/>
                    <a:pt x="123825" y="3810"/>
                    <a:pt x="100965" y="11430"/>
                  </a:cubicBezTo>
                  <a:cubicBezTo>
                    <a:pt x="70485" y="20955"/>
                    <a:pt x="41910" y="34290"/>
                    <a:pt x="17145" y="51435"/>
                  </a:cubicBezTo>
                  <a:cubicBezTo>
                    <a:pt x="5715" y="59055"/>
                    <a:pt x="0" y="72390"/>
                    <a:pt x="0" y="85725"/>
                  </a:cubicBezTo>
                  <a:lnTo>
                    <a:pt x="0" y="171450"/>
                  </a:lnTo>
                  <a:lnTo>
                    <a:pt x="205740" y="171450"/>
                  </a:lnTo>
                  <a:cubicBezTo>
                    <a:pt x="211455" y="163830"/>
                    <a:pt x="215265" y="160020"/>
                    <a:pt x="222885" y="154305"/>
                  </a:cubicBezTo>
                  <a:close/>
                </a:path>
              </a:pathLst>
            </a:custGeom>
            <a:solidFill>
              <a:srgbClr val="000000"/>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pic>
        <p:nvPicPr>
          <p:cNvPr id="3" name="Picture 2" descr="A close up of a logo&#10;&#10;Description automatically generated">
            <a:extLst>
              <a:ext uri="{FF2B5EF4-FFF2-40B4-BE49-F238E27FC236}">
                <a16:creationId xmlns:a16="http://schemas.microsoft.com/office/drawing/2014/main" id="{BBC1E0C2-398C-4A54-A395-401E25E8F6EF}"/>
              </a:ext>
            </a:extLst>
          </p:cNvPr>
          <p:cNvPicPr>
            <a:picLocks noChangeAspect="1"/>
          </p:cNvPicPr>
          <p:nvPr/>
        </p:nvPicPr>
        <p:blipFill>
          <a:blip r:embed="rId3"/>
          <a:stretch>
            <a:fillRect/>
          </a:stretch>
        </p:blipFill>
        <p:spPr>
          <a:xfrm>
            <a:off x="9992841" y="5350130"/>
            <a:ext cx="2199159" cy="749339"/>
          </a:xfrm>
          <a:prstGeom prst="rect">
            <a:avLst/>
          </a:prstGeom>
        </p:spPr>
      </p:pic>
    </p:spTree>
    <p:extLst>
      <p:ext uri="{BB962C8B-B14F-4D97-AF65-F5344CB8AC3E}">
        <p14:creationId xmlns:p14="http://schemas.microsoft.com/office/powerpoint/2010/main" val="1181267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458A-A027-4FB6-B40F-20092FEA32F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B04EBD9-9249-4CB0-9537-E20BFA15883A}"/>
              </a:ext>
            </a:extLst>
          </p:cNvPr>
          <p:cNvSpPr>
            <a:spLocks noGrp="1"/>
          </p:cNvSpPr>
          <p:nvPr>
            <p:ph idx="1"/>
          </p:nvPr>
        </p:nvSpPr>
        <p:spPr>
          <a:xfrm>
            <a:off x="1451579" y="2015732"/>
            <a:ext cx="9603275" cy="4037749"/>
          </a:xfrm>
        </p:spPr>
        <p:txBody>
          <a:bodyPr>
            <a:normAutofit fontScale="85000" lnSpcReduction="20000"/>
          </a:bodyPr>
          <a:lstStyle/>
          <a:p>
            <a:pPr marL="0" indent="0">
              <a:buNone/>
            </a:pPr>
            <a:r>
              <a:rPr lang="en-US" dirty="0"/>
              <a:t>class Header extends React.Component { </a:t>
            </a:r>
          </a:p>
          <a:p>
            <a:pPr marL="0" indent="0">
              <a:buNone/>
            </a:pPr>
            <a:r>
              <a:rPr lang="en-US" dirty="0"/>
              <a:t>render() { </a:t>
            </a:r>
          </a:p>
          <a:p>
            <a:pPr marL="0" indent="0">
              <a:buNone/>
            </a:pPr>
            <a:r>
              <a:rPr lang="en-US" dirty="0"/>
              <a:t>return ( &lt;div&gt; &lt;h1&gt;{</a:t>
            </a:r>
            <a:r>
              <a:rPr lang="en-US" dirty="0" err="1"/>
              <a:t>this.props.headerProp</a:t>
            </a:r>
            <a:r>
              <a:rPr lang="en-US" dirty="0"/>
              <a:t>}&lt;/h1&gt; &lt;/div&gt; ); </a:t>
            </a:r>
          </a:p>
          <a:p>
            <a:pPr marL="0" indent="0">
              <a:buNone/>
            </a:pPr>
            <a:r>
              <a:rPr lang="en-US" dirty="0"/>
              <a:t>} }</a:t>
            </a:r>
          </a:p>
          <a:p>
            <a:endParaRPr lang="en-US" dirty="0"/>
          </a:p>
          <a:p>
            <a:pPr marL="0" indent="0">
              <a:buNone/>
            </a:pPr>
            <a:r>
              <a:rPr lang="en-US" dirty="0"/>
              <a:t> class Content extends React.Component { </a:t>
            </a:r>
          </a:p>
          <a:p>
            <a:pPr marL="0" indent="0">
              <a:buNone/>
            </a:pPr>
            <a:r>
              <a:rPr lang="en-US" dirty="0"/>
              <a:t>render() {</a:t>
            </a:r>
          </a:p>
          <a:p>
            <a:pPr marL="0" indent="0">
              <a:buNone/>
            </a:pPr>
            <a:r>
              <a:rPr lang="en-US" dirty="0"/>
              <a:t> return ( &lt;div&gt; &lt;h2&gt;{</a:t>
            </a:r>
            <a:r>
              <a:rPr lang="en-US" dirty="0" err="1"/>
              <a:t>this.props.contentProp</a:t>
            </a:r>
            <a:r>
              <a:rPr lang="en-US" dirty="0"/>
              <a:t>}&lt;/h2&gt; &lt;/div&gt; ); </a:t>
            </a:r>
          </a:p>
          <a:p>
            <a:pPr marL="0" indent="0">
              <a:buNone/>
            </a:pPr>
            <a:r>
              <a:rPr lang="en-US" dirty="0"/>
              <a:t>} } </a:t>
            </a:r>
          </a:p>
          <a:p>
            <a:pPr marL="0" indent="0">
              <a:buNone/>
            </a:pPr>
            <a:r>
              <a:rPr lang="en-US" dirty="0"/>
              <a:t>export default App;</a:t>
            </a:r>
          </a:p>
          <a:p>
            <a:endParaRPr lang="en-US" dirty="0"/>
          </a:p>
        </p:txBody>
      </p:sp>
    </p:spTree>
    <p:extLst>
      <p:ext uri="{BB962C8B-B14F-4D97-AF65-F5344CB8AC3E}">
        <p14:creationId xmlns:p14="http://schemas.microsoft.com/office/powerpoint/2010/main" val="2381641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3EFE-5F88-4A21-A68D-DBFD6C301DA9}"/>
              </a:ext>
            </a:extLst>
          </p:cNvPr>
          <p:cNvSpPr>
            <a:spLocks noGrp="1"/>
          </p:cNvSpPr>
          <p:nvPr>
            <p:ph type="title"/>
          </p:nvPr>
        </p:nvSpPr>
        <p:spPr/>
        <p:txBody>
          <a:bodyPr/>
          <a:lstStyle/>
          <a:p>
            <a:r>
              <a:rPr lang="en-US" b="1" dirty="0"/>
              <a:t>Components</a:t>
            </a:r>
            <a:endParaRPr lang="en-US" dirty="0"/>
          </a:p>
        </p:txBody>
      </p:sp>
      <p:sp>
        <p:nvSpPr>
          <p:cNvPr id="3" name="Content Placeholder 2">
            <a:extLst>
              <a:ext uri="{FF2B5EF4-FFF2-40B4-BE49-F238E27FC236}">
                <a16:creationId xmlns:a16="http://schemas.microsoft.com/office/drawing/2014/main" id="{A27F9C43-A3D1-4FD9-89CE-5252F8182F17}"/>
              </a:ext>
            </a:extLst>
          </p:cNvPr>
          <p:cNvSpPr>
            <a:spLocks noGrp="1"/>
          </p:cNvSpPr>
          <p:nvPr>
            <p:ph idx="1"/>
          </p:nvPr>
        </p:nvSpPr>
        <p:spPr>
          <a:xfrm>
            <a:off x="1451579" y="3525078"/>
            <a:ext cx="9603275" cy="2528403"/>
          </a:xfrm>
        </p:spPr>
        <p:txBody>
          <a:bodyPr/>
          <a:lstStyle/>
          <a:p>
            <a:r>
              <a:rPr lang="en-US" dirty="0"/>
              <a:t>Conceptually, components are like JavaScript functions. They accept arbitrary inputs (called “props”) and return React elements describing what should appear on the screen.</a:t>
            </a:r>
          </a:p>
        </p:txBody>
      </p:sp>
    </p:spTree>
    <p:extLst>
      <p:ext uri="{BB962C8B-B14F-4D97-AF65-F5344CB8AC3E}">
        <p14:creationId xmlns:p14="http://schemas.microsoft.com/office/powerpoint/2010/main" val="21738151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0238-2A5E-49DC-8E5B-0A65F66167B8}"/>
              </a:ext>
            </a:extLst>
          </p:cNvPr>
          <p:cNvSpPr>
            <a:spLocks noGrp="1"/>
          </p:cNvSpPr>
          <p:nvPr>
            <p:ph type="title"/>
          </p:nvPr>
        </p:nvSpPr>
        <p:spPr/>
        <p:txBody>
          <a:bodyPr/>
          <a:lstStyle/>
          <a:p>
            <a:r>
              <a:rPr lang="en-US" dirty="0"/>
              <a:t>Component types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CE7F9976-CB54-4AC2-B3B3-A50D2971B3C1}"/>
              </a:ext>
            </a:extLst>
          </p:cNvPr>
          <p:cNvSpPr>
            <a:spLocks noGrp="1"/>
          </p:cNvSpPr>
          <p:nvPr>
            <p:ph idx="1"/>
          </p:nvPr>
        </p:nvSpPr>
        <p:spPr>
          <a:xfrm>
            <a:off x="1451579" y="2557670"/>
            <a:ext cx="9603275" cy="2908675"/>
          </a:xfrm>
        </p:spPr>
        <p:txBody>
          <a:bodyPr/>
          <a:lstStyle/>
          <a:p>
            <a:r>
              <a:rPr lang="en-US" b="1" dirty="0"/>
              <a:t>Functional Components</a:t>
            </a:r>
          </a:p>
          <a:p>
            <a:r>
              <a:rPr lang="en-US" b="1" dirty="0"/>
              <a:t>Class Components</a:t>
            </a:r>
          </a:p>
          <a:p>
            <a:r>
              <a:rPr lang="en-US" b="1" dirty="0"/>
              <a:t>Composing Components  </a:t>
            </a:r>
          </a:p>
          <a:p>
            <a:r>
              <a:rPr lang="en-US" b="1" dirty="0"/>
              <a:t>Stateless Components </a:t>
            </a:r>
          </a:p>
          <a:p>
            <a:r>
              <a:rPr lang="en-US" b="1" dirty="0"/>
              <a:t>Stateful Components</a:t>
            </a:r>
            <a:endParaRPr lang="en-US" dirty="0"/>
          </a:p>
        </p:txBody>
      </p:sp>
    </p:spTree>
    <p:extLst>
      <p:ext uri="{BB962C8B-B14F-4D97-AF65-F5344CB8AC3E}">
        <p14:creationId xmlns:p14="http://schemas.microsoft.com/office/powerpoint/2010/main" val="3146531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B052-2F9C-4535-BA7A-1F811A4555FB}"/>
              </a:ext>
            </a:extLst>
          </p:cNvPr>
          <p:cNvSpPr>
            <a:spLocks noGrp="1"/>
          </p:cNvSpPr>
          <p:nvPr>
            <p:ph type="title"/>
          </p:nvPr>
        </p:nvSpPr>
        <p:spPr/>
        <p:txBody>
          <a:bodyPr/>
          <a:lstStyle/>
          <a:p>
            <a:r>
              <a:rPr lang="en-US" dirty="0"/>
              <a:t>Functional Components </a:t>
            </a:r>
          </a:p>
        </p:txBody>
      </p:sp>
      <p:sp>
        <p:nvSpPr>
          <p:cNvPr id="4" name="Rectangle 1">
            <a:extLst>
              <a:ext uri="{FF2B5EF4-FFF2-40B4-BE49-F238E27FC236}">
                <a16:creationId xmlns:a16="http://schemas.microsoft.com/office/drawing/2014/main" id="{3EF285A1-5D74-43B6-B745-88901F3CA894}"/>
              </a:ext>
            </a:extLst>
          </p:cNvPr>
          <p:cNvSpPr>
            <a:spLocks noGrp="1" noChangeArrowheads="1"/>
          </p:cNvSpPr>
          <p:nvPr>
            <p:ph idx="1"/>
          </p:nvPr>
        </p:nvSpPr>
        <p:spPr bwMode="auto">
          <a:xfrm>
            <a:off x="1451580" y="2448380"/>
            <a:ext cx="960327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sz="1800" dirty="0"/>
              <a:t>This function is a valid React component because it accepts a single “props” (which stands for properties) object argument with data and returns a React element. We call such components “function components” because they are literally JavaScript functions.</a:t>
            </a:r>
          </a:p>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p:txBody>
      </p:sp>
      <p:sp>
        <p:nvSpPr>
          <p:cNvPr id="6" name="Rectangle 3">
            <a:extLst>
              <a:ext uri="{FF2B5EF4-FFF2-40B4-BE49-F238E27FC236}">
                <a16:creationId xmlns:a16="http://schemas.microsoft.com/office/drawing/2014/main" id="{2FB92EBA-43B3-44DA-AF88-AE48D1779A54}"/>
              </a:ext>
            </a:extLst>
          </p:cNvPr>
          <p:cNvSpPr>
            <a:spLocks noChangeArrowheads="1"/>
          </p:cNvSpPr>
          <p:nvPr/>
        </p:nvSpPr>
        <p:spPr bwMode="auto">
          <a:xfrm>
            <a:off x="1703370" y="4127086"/>
            <a:ext cx="74141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f</a:t>
            </a:r>
            <a:r>
              <a:rPr kumimoji="0" lang="en-US" altLang="en-US" sz="1800" b="0" i="0" u="none" strike="noStrike" cap="none" normalizeH="0" baseline="0" dirty="0">
                <a:ln>
                  <a:noFill/>
                </a:ln>
                <a:solidFill>
                  <a:schemeClr val="tx1"/>
                </a:solidFill>
                <a:effectLst/>
                <a:latin typeface="Arial" panose="020B0604020202020204" pitchFamily="34" charset="0"/>
              </a:rPr>
              <a:t>unction welcome(props)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return &lt;h1&gt;Hello {props.name}&lt;/h1&gt;;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4441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B9BB-1340-4707-87C1-3BB686481880}"/>
              </a:ext>
            </a:extLst>
          </p:cNvPr>
          <p:cNvSpPr>
            <a:spLocks noGrp="1"/>
          </p:cNvSpPr>
          <p:nvPr>
            <p:ph type="title"/>
          </p:nvPr>
        </p:nvSpPr>
        <p:spPr/>
        <p:txBody>
          <a:bodyPr/>
          <a:lstStyle/>
          <a:p>
            <a:r>
              <a:rPr lang="en-US" dirty="0"/>
              <a:t>Class components</a:t>
            </a:r>
          </a:p>
        </p:txBody>
      </p:sp>
      <p:sp>
        <p:nvSpPr>
          <p:cNvPr id="3" name="Content Placeholder 2">
            <a:extLst>
              <a:ext uri="{FF2B5EF4-FFF2-40B4-BE49-F238E27FC236}">
                <a16:creationId xmlns:a16="http://schemas.microsoft.com/office/drawing/2014/main" id="{887B52D7-7D7A-4183-A69A-CE2519DC7CA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class welcome extends React. Component {</a:t>
            </a:r>
          </a:p>
          <a:p>
            <a:pPr marL="0" indent="0">
              <a:buNone/>
            </a:pPr>
            <a:r>
              <a:rPr lang="en-US" dirty="0"/>
              <a:t>render() {</a:t>
            </a:r>
          </a:p>
          <a:p>
            <a:pPr marL="0" indent="0">
              <a:buNone/>
            </a:pPr>
            <a:r>
              <a:rPr lang="en-US" altLang="en-US" dirty="0">
                <a:latin typeface="Arial" panose="020B0604020202020204" pitchFamily="34" charset="0"/>
              </a:rPr>
              <a:t>return &lt;h1&gt;Hello {this.props.name}&lt;/h1&gt;;</a:t>
            </a:r>
          </a:p>
          <a:p>
            <a:pPr marL="0" indent="0">
              <a:buNone/>
            </a:pPr>
            <a:r>
              <a:rPr lang="en-US" altLang="en-US" dirty="0">
                <a:latin typeface="Arial" panose="020B0604020202020204" pitchFamily="34" charset="0"/>
              </a:rPr>
              <a:t> }</a:t>
            </a:r>
          </a:p>
          <a:p>
            <a:pPr marL="0" indent="0">
              <a:buNone/>
            </a:pPr>
            <a:r>
              <a:rPr lang="en-US" altLang="en-US" dirty="0">
                <a:latin typeface="Arial" panose="020B0604020202020204" pitchFamily="34" charset="0"/>
              </a:rPr>
              <a:t>}</a:t>
            </a:r>
          </a:p>
          <a:p>
            <a:pPr marL="0" indent="0">
              <a:buNone/>
            </a:pPr>
            <a:endParaRPr lang="en-US" dirty="0"/>
          </a:p>
          <a:p>
            <a:endParaRPr lang="en-US" dirty="0"/>
          </a:p>
        </p:txBody>
      </p:sp>
    </p:spTree>
    <p:extLst>
      <p:ext uri="{BB962C8B-B14F-4D97-AF65-F5344CB8AC3E}">
        <p14:creationId xmlns:p14="http://schemas.microsoft.com/office/powerpoint/2010/main" val="1686528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EBC4-7768-478E-B7F6-3F83A8DA39D8}"/>
              </a:ext>
            </a:extLst>
          </p:cNvPr>
          <p:cNvSpPr>
            <a:spLocks noGrp="1"/>
          </p:cNvSpPr>
          <p:nvPr>
            <p:ph type="title"/>
          </p:nvPr>
        </p:nvSpPr>
        <p:spPr/>
        <p:txBody>
          <a:bodyPr/>
          <a:lstStyle/>
          <a:p>
            <a:r>
              <a:rPr lang="en-US" b="1" dirty="0"/>
              <a:t>Composing Components </a:t>
            </a:r>
            <a:endParaRPr lang="en-US" dirty="0"/>
          </a:p>
        </p:txBody>
      </p:sp>
      <p:sp>
        <p:nvSpPr>
          <p:cNvPr id="3" name="Content Placeholder 2">
            <a:extLst>
              <a:ext uri="{FF2B5EF4-FFF2-40B4-BE49-F238E27FC236}">
                <a16:creationId xmlns:a16="http://schemas.microsoft.com/office/drawing/2014/main" id="{23CB04C4-1096-4883-9240-AB20D3EDBBD3}"/>
              </a:ext>
            </a:extLst>
          </p:cNvPr>
          <p:cNvSpPr>
            <a:spLocks noGrp="1"/>
          </p:cNvSpPr>
          <p:nvPr>
            <p:ph idx="1"/>
          </p:nvPr>
        </p:nvSpPr>
        <p:spPr>
          <a:xfrm>
            <a:off x="1451579" y="2015732"/>
            <a:ext cx="9603275" cy="3450613"/>
          </a:xfrm>
        </p:spPr>
        <p:txBody>
          <a:bodyPr/>
          <a:lstStyle/>
          <a:p>
            <a:pPr marL="0" indent="0">
              <a:buNone/>
            </a:pPr>
            <a:r>
              <a:rPr lang="en-US" dirty="0"/>
              <a:t>Components can refer to other components in their output. This lets us use the same component abstraction for any level of detail. A button, a form, a dialog, a screen: in React apps, all those are commonly expressed as components.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968521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C770-3FFC-478F-AF3F-F29BCC0AF87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Composing components </a:t>
            </a:r>
          </a:p>
        </p:txBody>
      </p:sp>
      <p:sp>
        <p:nvSpPr>
          <p:cNvPr id="3" name="Content Placeholder 2">
            <a:extLst>
              <a:ext uri="{FF2B5EF4-FFF2-40B4-BE49-F238E27FC236}">
                <a16:creationId xmlns:a16="http://schemas.microsoft.com/office/drawing/2014/main" id="{0FEA5AA7-40D2-4A13-90DD-B328C656813B}"/>
              </a:ext>
            </a:extLst>
          </p:cNvPr>
          <p:cNvSpPr>
            <a:spLocks noGrp="1"/>
          </p:cNvSpPr>
          <p:nvPr>
            <p:ph idx="1"/>
          </p:nvPr>
        </p:nvSpPr>
        <p:spPr>
          <a:xfrm>
            <a:off x="1451579" y="2015732"/>
            <a:ext cx="9603275" cy="3921242"/>
          </a:xfrm>
        </p:spPr>
        <p:txBody>
          <a:bodyPr>
            <a:noAutofit/>
          </a:bodyPr>
          <a:lstStyle/>
          <a:p>
            <a:pPr marL="0" indent="0">
              <a:buNone/>
            </a:pPr>
            <a:r>
              <a:rPr lang="en-US" sz="1100" dirty="0"/>
              <a:t>function Welcome(props) {</a:t>
            </a:r>
          </a:p>
          <a:p>
            <a:pPr marL="0" indent="0">
              <a:buNone/>
            </a:pPr>
            <a:r>
              <a:rPr lang="en-US" sz="1100" dirty="0"/>
              <a:t>return &lt;h1&gt;Hello, {props.name}&lt;/h1&gt;;}</a:t>
            </a:r>
          </a:p>
          <a:p>
            <a:pPr marL="0" indent="0">
              <a:buNone/>
            </a:pPr>
            <a:r>
              <a:rPr lang="en-US" sz="1100" dirty="0"/>
              <a:t>function App() {</a:t>
            </a:r>
          </a:p>
          <a:p>
            <a:pPr marL="0" indent="0">
              <a:buNone/>
            </a:pPr>
            <a:r>
              <a:rPr lang="en-US" sz="1100" dirty="0"/>
              <a:t>  return (</a:t>
            </a:r>
          </a:p>
          <a:p>
            <a:pPr marL="0" indent="0">
              <a:buNone/>
            </a:pPr>
            <a:r>
              <a:rPr lang="en-US" sz="1100" dirty="0"/>
              <a:t>&lt;div&gt;</a:t>
            </a:r>
          </a:p>
          <a:p>
            <a:pPr marL="0" indent="0">
              <a:buNone/>
            </a:pPr>
            <a:r>
              <a:rPr lang="en-US" sz="1100" dirty="0"/>
              <a:t>&lt;Welcome name="Sara" /&gt;</a:t>
            </a:r>
          </a:p>
          <a:p>
            <a:pPr marL="0" indent="0">
              <a:buNone/>
            </a:pPr>
            <a:r>
              <a:rPr lang="en-US" sz="1100" dirty="0"/>
              <a:t> &lt;Welcome name="</a:t>
            </a:r>
            <a:r>
              <a:rPr lang="en-US" sz="1100" dirty="0" err="1"/>
              <a:t>Cahal</a:t>
            </a:r>
            <a:r>
              <a:rPr lang="en-US" sz="1100" dirty="0"/>
              <a:t>" /&gt;</a:t>
            </a:r>
          </a:p>
          <a:p>
            <a:pPr marL="0" indent="0">
              <a:buNone/>
            </a:pPr>
            <a:r>
              <a:rPr lang="en-US" sz="1100" dirty="0"/>
              <a:t> &lt;Welcome name="</a:t>
            </a:r>
            <a:r>
              <a:rPr lang="en-US" sz="1100" dirty="0" err="1"/>
              <a:t>Edite</a:t>
            </a:r>
            <a:r>
              <a:rPr lang="en-US" sz="1100" dirty="0"/>
              <a:t>" /&gt;</a:t>
            </a:r>
          </a:p>
          <a:p>
            <a:pPr marL="0" indent="0">
              <a:buNone/>
            </a:pPr>
            <a:r>
              <a:rPr lang="en-US" sz="1100" dirty="0"/>
              <a:t>&lt;/div&gt;); }</a:t>
            </a:r>
          </a:p>
          <a:p>
            <a:endParaRPr lang="en-US" sz="1100" dirty="0"/>
          </a:p>
          <a:p>
            <a:pPr marL="0" indent="0">
              <a:buNone/>
            </a:pPr>
            <a:r>
              <a:rPr lang="en-US" sz="1100" dirty="0" err="1"/>
              <a:t>ReactDOM.render</a:t>
            </a:r>
            <a:r>
              <a:rPr lang="en-US" sz="1100" dirty="0"/>
              <a:t>( &lt;App /&gt;, </a:t>
            </a:r>
            <a:r>
              <a:rPr lang="en-US" sz="1100" dirty="0" err="1"/>
              <a:t>document.getElementById</a:t>
            </a:r>
            <a:r>
              <a:rPr lang="en-US" sz="1100" dirty="0"/>
              <a:t>('root'));</a:t>
            </a:r>
          </a:p>
          <a:p>
            <a:endParaRPr lang="en-US" sz="1100" dirty="0"/>
          </a:p>
        </p:txBody>
      </p:sp>
    </p:spTree>
    <p:extLst>
      <p:ext uri="{BB962C8B-B14F-4D97-AF65-F5344CB8AC3E}">
        <p14:creationId xmlns:p14="http://schemas.microsoft.com/office/powerpoint/2010/main" val="2556871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CA4B-6425-4045-B92A-28E8B1F09776}"/>
              </a:ext>
            </a:extLst>
          </p:cNvPr>
          <p:cNvSpPr>
            <a:spLocks noGrp="1"/>
          </p:cNvSpPr>
          <p:nvPr>
            <p:ph type="title"/>
          </p:nvPr>
        </p:nvSpPr>
        <p:spPr/>
        <p:txBody>
          <a:bodyPr/>
          <a:lstStyle/>
          <a:p>
            <a:r>
              <a:rPr lang="en-US" dirty="0"/>
              <a:t>Stateless Components</a:t>
            </a:r>
          </a:p>
        </p:txBody>
      </p:sp>
      <p:sp>
        <p:nvSpPr>
          <p:cNvPr id="3" name="Content Placeholder 2">
            <a:extLst>
              <a:ext uri="{FF2B5EF4-FFF2-40B4-BE49-F238E27FC236}">
                <a16:creationId xmlns:a16="http://schemas.microsoft.com/office/drawing/2014/main" id="{92FF1DBF-93CB-4BE6-A922-D54522D2D317}"/>
              </a:ext>
            </a:extLst>
          </p:cNvPr>
          <p:cNvSpPr>
            <a:spLocks noGrp="1"/>
          </p:cNvSpPr>
          <p:nvPr>
            <p:ph idx="1"/>
          </p:nvPr>
        </p:nvSpPr>
        <p:spPr>
          <a:xfrm>
            <a:off x="1451579" y="1974574"/>
            <a:ext cx="9603275" cy="4078907"/>
          </a:xfrm>
        </p:spPr>
        <p:txBody>
          <a:bodyPr>
            <a:noAutofit/>
          </a:bodyPr>
          <a:lstStyle/>
          <a:p>
            <a:pPr marL="0" indent="0">
              <a:buNone/>
            </a:pPr>
            <a:r>
              <a:rPr lang="en-US" sz="1000" dirty="0"/>
              <a:t>import React from 'react’; </a:t>
            </a:r>
          </a:p>
          <a:p>
            <a:pPr marL="0" indent="0">
              <a:buNone/>
            </a:pPr>
            <a:r>
              <a:rPr lang="en-US" sz="1000" dirty="0">
                <a:solidFill>
                  <a:srgbClr val="FF0000"/>
                </a:solidFill>
              </a:rPr>
              <a:t>class App extends React.Component  { </a:t>
            </a:r>
          </a:p>
          <a:p>
            <a:pPr marL="0" indent="0">
              <a:buNone/>
            </a:pPr>
            <a:r>
              <a:rPr lang="en-US" sz="1000" dirty="0">
                <a:solidFill>
                  <a:srgbClr val="FF0000"/>
                </a:solidFill>
              </a:rPr>
              <a:t>render() { </a:t>
            </a:r>
          </a:p>
          <a:p>
            <a:pPr marL="0" indent="0">
              <a:buNone/>
            </a:pPr>
            <a:r>
              <a:rPr lang="en-US" sz="1000" dirty="0">
                <a:solidFill>
                  <a:srgbClr val="FF0000"/>
                </a:solidFill>
              </a:rPr>
              <a:t>return ( &lt;div&gt; &lt;Header/&gt; &lt;Content/&gt; &lt;/div&gt; );</a:t>
            </a:r>
          </a:p>
          <a:p>
            <a:pPr marL="0" indent="0">
              <a:buNone/>
            </a:pPr>
            <a:r>
              <a:rPr lang="en-US" sz="1000" dirty="0">
                <a:solidFill>
                  <a:srgbClr val="FF0000"/>
                </a:solidFill>
              </a:rPr>
              <a:t> } } </a:t>
            </a:r>
          </a:p>
          <a:p>
            <a:pPr marL="0" indent="0">
              <a:buNone/>
            </a:pPr>
            <a:r>
              <a:rPr lang="en-US" sz="1000" dirty="0">
                <a:solidFill>
                  <a:srgbClr val="00B0F0"/>
                </a:solidFill>
              </a:rPr>
              <a:t>class Header extends React.Component  { </a:t>
            </a:r>
          </a:p>
          <a:p>
            <a:pPr marL="0" indent="0">
              <a:buNone/>
            </a:pPr>
            <a:r>
              <a:rPr lang="en-US" sz="1000" dirty="0">
                <a:solidFill>
                  <a:srgbClr val="00B0F0"/>
                </a:solidFill>
              </a:rPr>
              <a:t>render() { </a:t>
            </a:r>
          </a:p>
          <a:p>
            <a:pPr marL="0" indent="0">
              <a:buNone/>
            </a:pPr>
            <a:r>
              <a:rPr lang="en-US" sz="1000" dirty="0">
                <a:solidFill>
                  <a:srgbClr val="00B0F0"/>
                </a:solidFill>
              </a:rPr>
              <a:t>return ( &lt;div&gt; &lt;h1&gt;Header&lt;/h1&gt; &lt;/div&gt; );</a:t>
            </a:r>
          </a:p>
          <a:p>
            <a:pPr marL="0" indent="0">
              <a:buNone/>
            </a:pPr>
            <a:r>
              <a:rPr lang="en-US" sz="1000" dirty="0">
                <a:solidFill>
                  <a:srgbClr val="00B0F0"/>
                </a:solidFill>
              </a:rPr>
              <a:t> } } </a:t>
            </a:r>
          </a:p>
          <a:p>
            <a:pPr marL="0" indent="0">
              <a:buNone/>
            </a:pPr>
            <a:r>
              <a:rPr lang="en-US" sz="1000" dirty="0"/>
              <a:t>class Content extends React.Component {</a:t>
            </a:r>
          </a:p>
          <a:p>
            <a:pPr marL="0" indent="0">
              <a:buNone/>
            </a:pPr>
            <a:r>
              <a:rPr lang="en-US" sz="1000" dirty="0"/>
              <a:t> render() { </a:t>
            </a:r>
          </a:p>
          <a:p>
            <a:pPr marL="0" indent="0">
              <a:buNone/>
            </a:pPr>
            <a:r>
              <a:rPr lang="en-US" sz="1000" dirty="0"/>
              <a:t>return ( &lt;div&gt; &lt;h2&gt;Content&lt;/h2&gt; &lt;p&gt;The content text!!!&lt;/p&gt; &lt;/div&gt; );</a:t>
            </a:r>
          </a:p>
          <a:p>
            <a:pPr marL="0" indent="0">
              <a:buNone/>
            </a:pPr>
            <a:r>
              <a:rPr lang="en-US" sz="1000" dirty="0"/>
              <a:t> } }</a:t>
            </a:r>
          </a:p>
          <a:p>
            <a:pPr marL="0" indent="0">
              <a:buNone/>
            </a:pPr>
            <a:r>
              <a:rPr lang="en-US" sz="1000" dirty="0"/>
              <a:t> </a:t>
            </a:r>
          </a:p>
        </p:txBody>
      </p:sp>
    </p:spTree>
    <p:extLst>
      <p:ext uri="{BB962C8B-B14F-4D97-AF65-F5344CB8AC3E}">
        <p14:creationId xmlns:p14="http://schemas.microsoft.com/office/powerpoint/2010/main" val="796943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AFBF-531A-446B-BC65-C2EB7E696435}"/>
              </a:ext>
            </a:extLst>
          </p:cNvPr>
          <p:cNvSpPr>
            <a:spLocks noGrp="1"/>
          </p:cNvSpPr>
          <p:nvPr>
            <p:ph type="title"/>
          </p:nvPr>
        </p:nvSpPr>
        <p:spPr/>
        <p:txBody>
          <a:bodyPr/>
          <a:lstStyle/>
          <a:p>
            <a:r>
              <a:rPr lang="en-US" dirty="0"/>
              <a:t>Stateful Components</a:t>
            </a:r>
          </a:p>
        </p:txBody>
      </p:sp>
      <p:sp>
        <p:nvSpPr>
          <p:cNvPr id="3" name="Content Placeholder 2">
            <a:extLst>
              <a:ext uri="{FF2B5EF4-FFF2-40B4-BE49-F238E27FC236}">
                <a16:creationId xmlns:a16="http://schemas.microsoft.com/office/drawing/2014/main" id="{07FFD70D-66D7-40EE-9335-C6D4FE172455}"/>
              </a:ext>
            </a:extLst>
          </p:cNvPr>
          <p:cNvSpPr>
            <a:spLocks noGrp="1"/>
          </p:cNvSpPr>
          <p:nvPr>
            <p:ph idx="1"/>
          </p:nvPr>
        </p:nvSpPr>
        <p:spPr>
          <a:xfrm>
            <a:off x="1451579" y="2015732"/>
            <a:ext cx="9603275" cy="4037749"/>
          </a:xfrm>
        </p:spPr>
        <p:txBody>
          <a:bodyPr>
            <a:normAutofit fontScale="55000" lnSpcReduction="20000"/>
          </a:bodyPr>
          <a:lstStyle/>
          <a:p>
            <a:pPr marL="0" indent="0">
              <a:buNone/>
            </a:pPr>
            <a:r>
              <a:rPr lang="en-US" dirty="0"/>
              <a:t>import React from 'react’; </a:t>
            </a:r>
          </a:p>
          <a:p>
            <a:pPr marL="0" indent="0">
              <a:buNone/>
            </a:pPr>
            <a:r>
              <a:rPr lang="en-US" dirty="0">
                <a:solidFill>
                  <a:srgbClr val="FF0000"/>
                </a:solidFill>
              </a:rPr>
              <a:t>class App extends React.Component { </a:t>
            </a:r>
          </a:p>
          <a:p>
            <a:pPr marL="0" indent="0">
              <a:buNone/>
            </a:pPr>
            <a:r>
              <a:rPr lang="en-US" dirty="0">
                <a:solidFill>
                  <a:srgbClr val="FF0000"/>
                </a:solidFill>
              </a:rPr>
              <a:t>constructor() { </a:t>
            </a:r>
          </a:p>
          <a:p>
            <a:pPr marL="0" indent="0">
              <a:buNone/>
            </a:pPr>
            <a:r>
              <a:rPr lang="en-US" dirty="0">
                <a:solidFill>
                  <a:srgbClr val="FF0000"/>
                </a:solidFill>
              </a:rPr>
              <a:t>super(); </a:t>
            </a:r>
          </a:p>
          <a:p>
            <a:pPr marL="0" indent="0">
              <a:buNone/>
            </a:pPr>
            <a:r>
              <a:rPr lang="en-US" dirty="0" err="1">
                <a:solidFill>
                  <a:srgbClr val="FF0000"/>
                </a:solidFill>
              </a:rPr>
              <a:t>this.state</a:t>
            </a:r>
            <a:r>
              <a:rPr lang="en-US" dirty="0">
                <a:solidFill>
                  <a:srgbClr val="FF0000"/>
                </a:solidFill>
              </a:rPr>
              <a:t> = { </a:t>
            </a:r>
          </a:p>
          <a:p>
            <a:pPr marL="0" indent="0">
              <a:buNone/>
            </a:pPr>
            <a:r>
              <a:rPr lang="en-US" dirty="0">
                <a:solidFill>
                  <a:srgbClr val="FF0000"/>
                </a:solidFill>
              </a:rPr>
              <a:t>data: [ { "id":1, "</a:t>
            </a:r>
            <a:r>
              <a:rPr lang="en-US" dirty="0" err="1">
                <a:solidFill>
                  <a:srgbClr val="FF0000"/>
                </a:solidFill>
              </a:rPr>
              <a:t>name":"Foo</a:t>
            </a:r>
            <a:r>
              <a:rPr lang="en-US" dirty="0">
                <a:solidFill>
                  <a:srgbClr val="FF0000"/>
                </a:solidFill>
              </a:rPr>
              <a:t>", "age":"20" }, { "id":2, "</a:t>
            </a:r>
            <a:r>
              <a:rPr lang="en-US" dirty="0" err="1">
                <a:solidFill>
                  <a:srgbClr val="FF0000"/>
                </a:solidFill>
              </a:rPr>
              <a:t>name":"Bar</a:t>
            </a:r>
            <a:r>
              <a:rPr lang="en-US" dirty="0">
                <a:solidFill>
                  <a:srgbClr val="FF0000"/>
                </a:solidFill>
              </a:rPr>
              <a:t>", "age":"30" }, { "id":3, "</a:t>
            </a:r>
            <a:r>
              <a:rPr lang="en-US" dirty="0" err="1">
                <a:solidFill>
                  <a:srgbClr val="FF0000"/>
                </a:solidFill>
              </a:rPr>
              <a:t>name":"Baz</a:t>
            </a:r>
            <a:r>
              <a:rPr lang="en-US" dirty="0">
                <a:solidFill>
                  <a:srgbClr val="FF0000"/>
                </a:solidFill>
              </a:rPr>
              <a:t>", "age":"40" } ]</a:t>
            </a:r>
          </a:p>
          <a:p>
            <a:pPr marL="0" indent="0">
              <a:buNone/>
            </a:pPr>
            <a:r>
              <a:rPr lang="en-US" dirty="0">
                <a:solidFill>
                  <a:srgbClr val="FF0000"/>
                </a:solidFill>
              </a:rPr>
              <a:t> } }</a:t>
            </a:r>
          </a:p>
          <a:p>
            <a:pPr marL="0" indent="0">
              <a:buNone/>
            </a:pPr>
            <a:r>
              <a:rPr lang="en-US" dirty="0">
                <a:solidFill>
                  <a:srgbClr val="FF0000"/>
                </a:solidFill>
              </a:rPr>
              <a:t> render() { </a:t>
            </a:r>
          </a:p>
          <a:p>
            <a:pPr marL="0" indent="0">
              <a:buNone/>
            </a:pPr>
            <a:r>
              <a:rPr lang="en-US" dirty="0">
                <a:solidFill>
                  <a:srgbClr val="FF0000"/>
                </a:solidFill>
              </a:rPr>
              <a:t>return ( &lt;div&gt; &lt;Header/&gt; &lt;table&gt; &lt;</a:t>
            </a:r>
            <a:r>
              <a:rPr lang="en-US" dirty="0" err="1">
                <a:solidFill>
                  <a:srgbClr val="FF0000"/>
                </a:solidFill>
              </a:rPr>
              <a:t>tbody</a:t>
            </a:r>
            <a:r>
              <a:rPr lang="en-US" dirty="0">
                <a:solidFill>
                  <a:srgbClr val="FF0000"/>
                </a:solidFill>
              </a:rPr>
              <a:t>&gt; {</a:t>
            </a:r>
            <a:r>
              <a:rPr lang="en-US" dirty="0" err="1">
                <a:solidFill>
                  <a:srgbClr val="FF0000"/>
                </a:solidFill>
              </a:rPr>
              <a:t>this.state.data.map</a:t>
            </a:r>
            <a:r>
              <a:rPr lang="en-US" dirty="0">
                <a:solidFill>
                  <a:srgbClr val="FF0000"/>
                </a:solidFill>
              </a:rPr>
              <a:t>((person, </a:t>
            </a:r>
            <a:r>
              <a:rPr lang="en-US" dirty="0" err="1">
                <a:solidFill>
                  <a:srgbClr val="FF0000"/>
                </a:solidFill>
              </a:rPr>
              <a:t>i</a:t>
            </a:r>
            <a:r>
              <a:rPr lang="en-US" dirty="0">
                <a:solidFill>
                  <a:srgbClr val="FF0000"/>
                </a:solidFill>
              </a:rPr>
              <a:t>) =&gt; &lt;</a:t>
            </a:r>
            <a:r>
              <a:rPr lang="en-US" dirty="0" err="1">
                <a:solidFill>
                  <a:srgbClr val="FF0000"/>
                </a:solidFill>
              </a:rPr>
              <a:t>TableRow</a:t>
            </a:r>
            <a:r>
              <a:rPr lang="en-US" dirty="0">
                <a:solidFill>
                  <a:srgbClr val="FF0000"/>
                </a:solidFill>
              </a:rPr>
              <a:t> key = {</a:t>
            </a:r>
            <a:r>
              <a:rPr lang="en-US" dirty="0" err="1">
                <a:solidFill>
                  <a:srgbClr val="FF0000"/>
                </a:solidFill>
              </a:rPr>
              <a:t>i</a:t>
            </a:r>
            <a:r>
              <a:rPr lang="en-US" dirty="0">
                <a:solidFill>
                  <a:srgbClr val="FF0000"/>
                </a:solidFill>
              </a:rPr>
              <a:t>} data = {person} /&gt;)} &lt;/</a:t>
            </a:r>
            <a:r>
              <a:rPr lang="en-US" dirty="0" err="1">
                <a:solidFill>
                  <a:srgbClr val="FF0000"/>
                </a:solidFill>
              </a:rPr>
              <a:t>tbody</a:t>
            </a:r>
            <a:r>
              <a:rPr lang="en-US" dirty="0">
                <a:solidFill>
                  <a:srgbClr val="FF0000"/>
                </a:solidFill>
              </a:rPr>
              <a:t>&gt; &lt;/table&gt; &lt;/div&gt; ); } } </a:t>
            </a:r>
          </a:p>
          <a:p>
            <a:endParaRPr lang="en-US" dirty="0">
              <a:solidFill>
                <a:srgbClr val="FF0000"/>
              </a:solidFill>
            </a:endParaRPr>
          </a:p>
          <a:p>
            <a:pPr marL="0" indent="0">
              <a:buNone/>
            </a:pPr>
            <a:r>
              <a:rPr lang="en-US" dirty="0"/>
              <a:t>class </a:t>
            </a:r>
            <a:r>
              <a:rPr lang="en-US" dirty="0" err="1"/>
              <a:t>TableRow</a:t>
            </a:r>
            <a:r>
              <a:rPr lang="en-US" dirty="0"/>
              <a:t> extends React.Component { </a:t>
            </a:r>
          </a:p>
          <a:p>
            <a:pPr marL="0" indent="0">
              <a:buNone/>
            </a:pPr>
            <a:r>
              <a:rPr lang="en-US" dirty="0"/>
              <a:t>render() { </a:t>
            </a:r>
          </a:p>
          <a:p>
            <a:pPr marL="0" indent="0">
              <a:buNone/>
            </a:pPr>
            <a:r>
              <a:rPr lang="en-US" dirty="0"/>
              <a:t>return ( &lt;tr&gt; &lt;td&gt;{this.props.data.id}&lt;/td&gt; &lt;td&gt;{this.props.data.name}&lt;/td&gt; &lt;td&gt;{</a:t>
            </a:r>
            <a:r>
              <a:rPr lang="en-US" dirty="0" err="1"/>
              <a:t>this.props.data.age</a:t>
            </a:r>
            <a:r>
              <a:rPr lang="en-US" dirty="0"/>
              <a:t>}&lt;/td&gt; &lt;/tr&gt; ); } }</a:t>
            </a:r>
          </a:p>
        </p:txBody>
      </p:sp>
    </p:spTree>
    <p:extLst>
      <p:ext uri="{BB962C8B-B14F-4D97-AF65-F5344CB8AC3E}">
        <p14:creationId xmlns:p14="http://schemas.microsoft.com/office/powerpoint/2010/main" val="2789092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A237-AD6A-4BB6-8872-726910EBFC54}"/>
              </a:ext>
            </a:extLst>
          </p:cNvPr>
          <p:cNvSpPr>
            <a:spLocks noGrp="1"/>
          </p:cNvSpPr>
          <p:nvPr>
            <p:ph type="title"/>
          </p:nvPr>
        </p:nvSpPr>
        <p:spPr>
          <a:xfrm>
            <a:off x="1451580" y="1171575"/>
            <a:ext cx="4082446" cy="1304925"/>
          </a:xfrm>
        </p:spPr>
        <p:txBody>
          <a:bodyPr>
            <a:normAutofit/>
          </a:bodyPr>
          <a:lstStyle/>
          <a:p>
            <a:r>
              <a:rPr lang="en-IN" sz="4400" dirty="0">
                <a:solidFill>
                  <a:schemeClr val="accent1">
                    <a:lumMod val="75000"/>
                  </a:schemeClr>
                </a:solidFill>
              </a:rPr>
              <a:t>Thank You </a:t>
            </a:r>
            <a:r>
              <a:rPr lang="en-IN" sz="4400" dirty="0">
                <a:solidFill>
                  <a:schemeClr val="accent1">
                    <a:lumMod val="75000"/>
                  </a:schemeClr>
                </a:solidFill>
                <a:sym typeface="Wingdings" panose="05000000000000000000" pitchFamily="2" charset="2"/>
              </a:rPr>
              <a:t></a:t>
            </a:r>
            <a:endParaRPr lang="en-IN" sz="4400" dirty="0">
              <a:solidFill>
                <a:schemeClr val="accent1">
                  <a:lumMod val="75000"/>
                </a:schemeClr>
              </a:solidFill>
            </a:endParaRPr>
          </a:p>
        </p:txBody>
      </p:sp>
    </p:spTree>
    <p:extLst>
      <p:ext uri="{BB962C8B-B14F-4D97-AF65-F5344CB8AC3E}">
        <p14:creationId xmlns:p14="http://schemas.microsoft.com/office/powerpoint/2010/main" val="8554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8400946-8134-4CE0-939F-AACDAFF0E98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Props</a:t>
            </a:r>
          </a:p>
        </p:txBody>
      </p:sp>
      <p:cxnSp>
        <p:nvCxnSpPr>
          <p:cNvPr id="23" name="Straight Connector 22">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6" name="Rectangle 25">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Placeholder 5">
            <a:extLst>
              <a:ext uri="{FF2B5EF4-FFF2-40B4-BE49-F238E27FC236}">
                <a16:creationId xmlns:a16="http://schemas.microsoft.com/office/drawing/2014/main" id="{AED7D2BF-BA4C-4A5E-A003-4962F8F7A9F5}"/>
              </a:ext>
            </a:extLst>
          </p:cNvPr>
          <p:cNvPicPr>
            <a:picLocks noGrp="1" noChangeAspect="1"/>
          </p:cNvPicPr>
          <p:nvPr>
            <p:ph type="pic" idx="1"/>
          </p:nvPr>
        </p:nvPicPr>
        <p:blipFill rotWithShape="1">
          <a:blip r:embed="rId3"/>
          <a:srcRect l="5811" r="8870" b="-2"/>
          <a:stretch/>
        </p:blipFill>
        <p:spPr>
          <a:xfrm>
            <a:off x="4618374" y="1116345"/>
            <a:ext cx="6227817" cy="3866172"/>
          </a:xfrm>
          <a:prstGeom prst="rect">
            <a:avLst/>
          </a:prstGeom>
        </p:spPr>
      </p:pic>
      <p:pic>
        <p:nvPicPr>
          <p:cNvPr id="29" name="Picture 28">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7549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8248-CE16-42C8-9370-588D25167104}"/>
              </a:ext>
            </a:extLst>
          </p:cNvPr>
          <p:cNvSpPr>
            <a:spLocks noGrp="1"/>
          </p:cNvSpPr>
          <p:nvPr>
            <p:ph type="title"/>
          </p:nvPr>
        </p:nvSpPr>
        <p:spPr>
          <a:xfrm>
            <a:off x="1451579" y="804519"/>
            <a:ext cx="9603275" cy="1011029"/>
          </a:xfrm>
        </p:spPr>
        <p:txBody>
          <a:bodyPr/>
          <a:lstStyle/>
          <a:p>
            <a:r>
              <a:rPr lang="en-US" dirty="0"/>
              <a:t>Props</a:t>
            </a:r>
          </a:p>
        </p:txBody>
      </p:sp>
      <p:sp>
        <p:nvSpPr>
          <p:cNvPr id="3" name="Content Placeholder 2">
            <a:extLst>
              <a:ext uri="{FF2B5EF4-FFF2-40B4-BE49-F238E27FC236}">
                <a16:creationId xmlns:a16="http://schemas.microsoft.com/office/drawing/2014/main" id="{943965A3-3E3D-46AC-8B15-C9F9F22407FB}"/>
              </a:ext>
            </a:extLst>
          </p:cNvPr>
          <p:cNvSpPr>
            <a:spLocks noGrp="1"/>
          </p:cNvSpPr>
          <p:nvPr>
            <p:ph idx="1"/>
          </p:nvPr>
        </p:nvSpPr>
        <p:spPr>
          <a:xfrm>
            <a:off x="1451579" y="2358888"/>
            <a:ext cx="9603275" cy="3107458"/>
          </a:xfrm>
        </p:spPr>
        <p:txBody>
          <a:bodyPr>
            <a:normAutofit/>
          </a:bodyPr>
          <a:lstStyle/>
          <a:p>
            <a:r>
              <a:rPr lang="en-US" dirty="0"/>
              <a:t>Props (short for </a:t>
            </a:r>
            <a:r>
              <a:rPr lang="en-US" b="1" dirty="0"/>
              <a:t>properties) in React are a set of data that can be transferred from a parent component to its child component</a:t>
            </a:r>
            <a:r>
              <a:rPr lang="en-US" dirty="0"/>
              <a:t> and then can be used by a render() function to generate the view. The important thing to remember about props is that they are immutable.</a:t>
            </a:r>
          </a:p>
          <a:p>
            <a:endParaRPr lang="en-US" dirty="0"/>
          </a:p>
          <a:p>
            <a:r>
              <a:rPr lang="en-US" dirty="0"/>
              <a:t>When we need immutable data in our component, we can just add props to </a:t>
            </a:r>
            <a:r>
              <a:rPr lang="en-US" b="1" dirty="0" err="1"/>
              <a:t>reactDOM.render</a:t>
            </a:r>
            <a:r>
              <a:rPr lang="en-US" b="1" dirty="0"/>
              <a:t>()</a:t>
            </a:r>
            <a:r>
              <a:rPr lang="en-US" dirty="0"/>
              <a:t> function in </a:t>
            </a:r>
            <a:r>
              <a:rPr lang="en-US" b="1" dirty="0"/>
              <a:t>main.js</a:t>
            </a:r>
            <a:r>
              <a:rPr lang="en-US" dirty="0"/>
              <a:t> and use it inside our component.</a:t>
            </a:r>
          </a:p>
          <a:p>
            <a:endParaRPr lang="en-US" dirty="0"/>
          </a:p>
        </p:txBody>
      </p:sp>
    </p:spTree>
    <p:extLst>
      <p:ext uri="{BB962C8B-B14F-4D97-AF65-F5344CB8AC3E}">
        <p14:creationId xmlns:p14="http://schemas.microsoft.com/office/powerpoint/2010/main" val="306338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7D67-A656-4EEB-B6CB-D48279A80A2D}"/>
              </a:ext>
            </a:extLst>
          </p:cNvPr>
          <p:cNvSpPr>
            <a:spLocks noGrp="1"/>
          </p:cNvSpPr>
          <p:nvPr>
            <p:ph type="title"/>
          </p:nvPr>
        </p:nvSpPr>
        <p:spPr/>
        <p:txBody>
          <a:bodyPr/>
          <a:lstStyle/>
          <a:p>
            <a:r>
              <a:rPr lang="en-US" dirty="0"/>
              <a:t>PROPS</a:t>
            </a:r>
            <a:br>
              <a:rPr lang="en-US" dirty="0"/>
            </a:br>
            <a:endParaRPr lang="en-US" dirty="0"/>
          </a:p>
        </p:txBody>
      </p:sp>
      <p:sp>
        <p:nvSpPr>
          <p:cNvPr id="3" name="Content Placeholder 2">
            <a:extLst>
              <a:ext uri="{FF2B5EF4-FFF2-40B4-BE49-F238E27FC236}">
                <a16:creationId xmlns:a16="http://schemas.microsoft.com/office/drawing/2014/main" id="{890A8643-6184-411C-A8BD-FCE6EFB0F6B6}"/>
              </a:ext>
            </a:extLst>
          </p:cNvPr>
          <p:cNvSpPr>
            <a:spLocks noGrp="1"/>
          </p:cNvSpPr>
          <p:nvPr>
            <p:ph idx="1"/>
          </p:nvPr>
        </p:nvSpPr>
        <p:spPr>
          <a:xfrm>
            <a:off x="1451579" y="2015732"/>
            <a:ext cx="9603275" cy="3921242"/>
          </a:xfrm>
        </p:spPr>
        <p:txBody>
          <a:bodyPr>
            <a:normAutofit fontScale="70000" lnSpcReduction="20000"/>
          </a:bodyPr>
          <a:lstStyle/>
          <a:p>
            <a:pPr marL="0" indent="0">
              <a:buNone/>
            </a:pPr>
            <a:r>
              <a:rPr lang="en-US" dirty="0"/>
              <a:t>import React from 'react’; </a:t>
            </a:r>
          </a:p>
          <a:p>
            <a:pPr marL="0" indent="0">
              <a:buNone/>
            </a:pPr>
            <a:r>
              <a:rPr lang="en-US" dirty="0"/>
              <a:t>class App extends React.Component { </a:t>
            </a:r>
          </a:p>
          <a:p>
            <a:pPr marL="0" indent="0">
              <a:buNone/>
            </a:pPr>
            <a:r>
              <a:rPr lang="en-US" dirty="0"/>
              <a:t>render() { </a:t>
            </a:r>
          </a:p>
          <a:p>
            <a:pPr marL="0" indent="0">
              <a:buNone/>
            </a:pPr>
            <a:r>
              <a:rPr lang="en-US" dirty="0"/>
              <a:t>return (</a:t>
            </a:r>
          </a:p>
          <a:p>
            <a:pPr marL="0" indent="0">
              <a:buNone/>
            </a:pPr>
            <a:r>
              <a:rPr lang="en-US" dirty="0"/>
              <a:t> &lt;div&gt; &lt;h1&gt;{</a:t>
            </a:r>
            <a:r>
              <a:rPr lang="en-US" dirty="0" err="1"/>
              <a:t>this.props.headerProp</a:t>
            </a:r>
            <a:r>
              <a:rPr lang="en-US" dirty="0"/>
              <a:t>}&lt;/h1&gt;</a:t>
            </a:r>
          </a:p>
          <a:p>
            <a:pPr marL="0" indent="0">
              <a:buNone/>
            </a:pPr>
            <a:r>
              <a:rPr lang="en-US" dirty="0"/>
              <a:t> &lt;h2&gt;{</a:t>
            </a:r>
            <a:r>
              <a:rPr lang="en-US" dirty="0" err="1"/>
              <a:t>this.props.contentProp</a:t>
            </a:r>
            <a:r>
              <a:rPr lang="en-US" dirty="0"/>
              <a:t>}&lt;/h2&gt;</a:t>
            </a:r>
          </a:p>
          <a:p>
            <a:pPr marL="0" indent="0">
              <a:buNone/>
            </a:pPr>
            <a:r>
              <a:rPr lang="en-US" dirty="0"/>
              <a:t> &lt;/div&gt; );</a:t>
            </a:r>
          </a:p>
          <a:p>
            <a:pPr marL="0" indent="0">
              <a:buNone/>
            </a:pPr>
            <a:r>
              <a:rPr lang="en-US" dirty="0"/>
              <a:t> } } </a:t>
            </a:r>
          </a:p>
          <a:p>
            <a:pPr marL="0" indent="0">
              <a:buNone/>
            </a:pPr>
            <a:r>
              <a:rPr lang="en-US" dirty="0"/>
              <a:t>export default App;</a:t>
            </a:r>
          </a:p>
          <a:p>
            <a:pPr marL="0" indent="0">
              <a:buNone/>
            </a:pPr>
            <a:endParaRPr lang="en-US" dirty="0"/>
          </a:p>
          <a:p>
            <a:pPr marL="0" indent="0">
              <a:buNone/>
            </a:pPr>
            <a:r>
              <a:rPr lang="en-US" dirty="0"/>
              <a:t>&lt;App </a:t>
            </a:r>
            <a:r>
              <a:rPr lang="en-US" dirty="0" err="1"/>
              <a:t>headerProp</a:t>
            </a:r>
            <a:r>
              <a:rPr lang="en-US" dirty="0"/>
              <a:t> = "Header from props..." </a:t>
            </a:r>
            <a:r>
              <a:rPr lang="en-US" dirty="0" err="1"/>
              <a:t>contentProp</a:t>
            </a:r>
            <a:r>
              <a:rPr lang="en-US" dirty="0"/>
              <a:t> = "Content from props..."/&gt;</a:t>
            </a:r>
          </a:p>
        </p:txBody>
      </p:sp>
    </p:spTree>
    <p:extLst>
      <p:ext uri="{BB962C8B-B14F-4D97-AF65-F5344CB8AC3E}">
        <p14:creationId xmlns:p14="http://schemas.microsoft.com/office/powerpoint/2010/main" val="14971505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F222-165C-4E87-B1A5-4733320AD251}"/>
              </a:ext>
            </a:extLst>
          </p:cNvPr>
          <p:cNvSpPr>
            <a:spLocks noGrp="1"/>
          </p:cNvSpPr>
          <p:nvPr>
            <p:ph type="title"/>
          </p:nvPr>
        </p:nvSpPr>
        <p:spPr/>
        <p:txBody>
          <a:bodyPr/>
          <a:lstStyle/>
          <a:p>
            <a:r>
              <a:rPr lang="en-US" b="1" dirty="0"/>
              <a:t>Default Props</a:t>
            </a:r>
            <a:endParaRPr lang="en-US" dirty="0"/>
          </a:p>
        </p:txBody>
      </p:sp>
      <p:sp>
        <p:nvSpPr>
          <p:cNvPr id="3" name="Content Placeholder 2">
            <a:extLst>
              <a:ext uri="{FF2B5EF4-FFF2-40B4-BE49-F238E27FC236}">
                <a16:creationId xmlns:a16="http://schemas.microsoft.com/office/drawing/2014/main" id="{1D731DB5-EDB3-4D06-9548-B6E10327D358}"/>
              </a:ext>
            </a:extLst>
          </p:cNvPr>
          <p:cNvSpPr>
            <a:spLocks noGrp="1"/>
          </p:cNvSpPr>
          <p:nvPr>
            <p:ph idx="1"/>
          </p:nvPr>
        </p:nvSpPr>
        <p:spPr>
          <a:xfrm>
            <a:off x="1451579" y="2015732"/>
            <a:ext cx="9603275" cy="4037749"/>
          </a:xfrm>
        </p:spPr>
        <p:txBody>
          <a:bodyPr>
            <a:noAutofit/>
          </a:bodyPr>
          <a:lstStyle/>
          <a:p>
            <a:pPr marL="0" indent="0">
              <a:buNone/>
            </a:pPr>
            <a:r>
              <a:rPr lang="en-US" sz="1050" dirty="0"/>
              <a:t>import React from 'react’; </a:t>
            </a:r>
          </a:p>
          <a:p>
            <a:pPr marL="0" indent="0">
              <a:buNone/>
            </a:pPr>
            <a:r>
              <a:rPr lang="en-US" sz="1050" dirty="0"/>
              <a:t>class App extends React.Component { </a:t>
            </a:r>
          </a:p>
          <a:p>
            <a:pPr marL="0" indent="0">
              <a:buNone/>
            </a:pPr>
            <a:r>
              <a:rPr lang="en-US" sz="1050" dirty="0"/>
              <a:t>render() { </a:t>
            </a:r>
          </a:p>
          <a:p>
            <a:pPr marL="0" indent="0">
              <a:buNone/>
            </a:pPr>
            <a:r>
              <a:rPr lang="en-US" sz="1050" dirty="0"/>
              <a:t>return ( </a:t>
            </a:r>
          </a:p>
          <a:p>
            <a:pPr marL="0" indent="0">
              <a:buNone/>
            </a:pPr>
            <a:r>
              <a:rPr lang="en-US" sz="1050" dirty="0"/>
              <a:t>&lt;div&gt; &lt;h1&gt;{</a:t>
            </a:r>
            <a:r>
              <a:rPr lang="en-US" sz="1050" dirty="0" err="1"/>
              <a:t>this.props.headerProp</a:t>
            </a:r>
            <a:r>
              <a:rPr lang="en-US" sz="1050" dirty="0"/>
              <a:t>}&lt;/h1&gt;</a:t>
            </a:r>
          </a:p>
          <a:p>
            <a:pPr marL="0" indent="0">
              <a:buNone/>
            </a:pPr>
            <a:r>
              <a:rPr lang="en-US" sz="1050" dirty="0"/>
              <a:t> &lt;h2&gt;{</a:t>
            </a:r>
            <a:r>
              <a:rPr lang="en-US" sz="1050" dirty="0" err="1"/>
              <a:t>this.props.contentProp</a:t>
            </a:r>
            <a:r>
              <a:rPr lang="en-US" sz="1050" dirty="0"/>
              <a:t>}&lt;/h2&gt; &lt;/div&gt;</a:t>
            </a:r>
          </a:p>
          <a:p>
            <a:pPr marL="0" indent="0">
              <a:buNone/>
            </a:pPr>
            <a:r>
              <a:rPr lang="en-US" sz="1050" dirty="0"/>
              <a:t> );} } </a:t>
            </a:r>
          </a:p>
          <a:p>
            <a:endParaRPr lang="en-US" sz="1050" dirty="0"/>
          </a:p>
          <a:p>
            <a:pPr marL="0" indent="0">
              <a:buNone/>
            </a:pPr>
            <a:r>
              <a:rPr lang="en-US" sz="1050" dirty="0" err="1"/>
              <a:t>App.defaultProps</a:t>
            </a:r>
            <a:r>
              <a:rPr lang="en-US" sz="1050" dirty="0"/>
              <a:t> = {</a:t>
            </a:r>
          </a:p>
          <a:p>
            <a:pPr marL="0" indent="0">
              <a:buNone/>
            </a:pPr>
            <a:r>
              <a:rPr lang="en-US" sz="1050" dirty="0"/>
              <a:t> </a:t>
            </a:r>
            <a:r>
              <a:rPr lang="en-US" sz="1050" dirty="0" err="1"/>
              <a:t>headerProp</a:t>
            </a:r>
            <a:r>
              <a:rPr lang="en-US" sz="1050" dirty="0"/>
              <a:t>: "Header from props...",</a:t>
            </a:r>
          </a:p>
          <a:p>
            <a:pPr marL="0" indent="0">
              <a:buNone/>
            </a:pPr>
            <a:r>
              <a:rPr lang="en-US" sz="1050" dirty="0"/>
              <a:t> </a:t>
            </a:r>
            <a:r>
              <a:rPr lang="en-US" sz="1050" dirty="0" err="1"/>
              <a:t>contentProp</a:t>
            </a:r>
            <a:r>
              <a:rPr lang="en-US" sz="1050" dirty="0"/>
              <a:t>:"Content from props...“</a:t>
            </a:r>
          </a:p>
          <a:p>
            <a:pPr marL="0" indent="0">
              <a:buNone/>
            </a:pPr>
            <a:r>
              <a:rPr lang="en-US" sz="1050" dirty="0"/>
              <a:t> }</a:t>
            </a:r>
          </a:p>
          <a:p>
            <a:pPr marL="0" indent="0">
              <a:buNone/>
            </a:pPr>
            <a:r>
              <a:rPr lang="en-US" sz="1050" dirty="0"/>
              <a:t> export default App;</a:t>
            </a:r>
          </a:p>
        </p:txBody>
      </p:sp>
    </p:spTree>
    <p:extLst>
      <p:ext uri="{BB962C8B-B14F-4D97-AF65-F5344CB8AC3E}">
        <p14:creationId xmlns:p14="http://schemas.microsoft.com/office/powerpoint/2010/main" val="210531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315B18DF-1A4F-456F-8E0E-8CFE4C808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334CD9B-39EA-42AE-8A1F-0D40028F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5DC22D8-CE9E-414A-97C1-C679015DE1BF}"/>
              </a:ext>
            </a:extLst>
          </p:cNvPr>
          <p:cNvSpPr>
            <a:spLocks noGrp="1"/>
          </p:cNvSpPr>
          <p:nvPr>
            <p:ph type="title"/>
          </p:nvPr>
        </p:nvSpPr>
        <p:spPr>
          <a:xfrm>
            <a:off x="1452616" y="962902"/>
            <a:ext cx="3525640" cy="2380828"/>
          </a:xfrm>
        </p:spPr>
        <p:txBody>
          <a:bodyPr vert="horz" lIns="91440" tIns="45720" rIns="91440" bIns="0" rtlCol="0" anchor="b">
            <a:normAutofit/>
          </a:bodyPr>
          <a:lstStyle/>
          <a:p>
            <a:r>
              <a:rPr lang="en-US" sz="4800"/>
              <a:t>STATE</a:t>
            </a:r>
          </a:p>
        </p:txBody>
      </p:sp>
      <p:cxnSp>
        <p:nvCxnSpPr>
          <p:cNvPr id="23" name="Straight Connector 22">
            <a:extLst>
              <a:ext uri="{FF2B5EF4-FFF2-40B4-BE49-F238E27FC236}">
                <a16:creationId xmlns:a16="http://schemas.microsoft.com/office/drawing/2014/main" id="{E7C3AE2A-04FA-4B67-9C14-0D990CA6AE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24C6E9FA-459B-47A6-93ED-A57860553C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6" name="Rectangle 25">
              <a:extLst>
                <a:ext uri="{FF2B5EF4-FFF2-40B4-BE49-F238E27FC236}">
                  <a16:creationId xmlns:a16="http://schemas.microsoft.com/office/drawing/2014/main" id="{47C1C93F-E23C-45AE-9DA2-42554BD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8F65DC-4B7C-4988-82E8-131C26140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Placeholder 5">
            <a:extLst>
              <a:ext uri="{FF2B5EF4-FFF2-40B4-BE49-F238E27FC236}">
                <a16:creationId xmlns:a16="http://schemas.microsoft.com/office/drawing/2014/main" id="{F5BB9C51-1587-4667-B433-0DE0AD63668E}"/>
              </a:ext>
            </a:extLst>
          </p:cNvPr>
          <p:cNvPicPr>
            <a:picLocks noGrp="1" noChangeAspect="1"/>
          </p:cNvPicPr>
          <p:nvPr>
            <p:ph type="pic" idx="1"/>
          </p:nvPr>
        </p:nvPicPr>
        <p:blipFill rotWithShape="1">
          <a:blip r:embed="rId3"/>
          <a:srcRect t="19302" r="1" b="514"/>
          <a:stretch/>
        </p:blipFill>
        <p:spPr>
          <a:xfrm>
            <a:off x="6093926" y="1116345"/>
            <a:ext cx="4821551" cy="3866172"/>
          </a:xfrm>
          <a:prstGeom prst="rect">
            <a:avLst/>
          </a:prstGeom>
        </p:spPr>
      </p:pic>
      <p:pic>
        <p:nvPicPr>
          <p:cNvPr id="29" name="Picture 28">
            <a:extLst>
              <a:ext uri="{FF2B5EF4-FFF2-40B4-BE49-F238E27FC236}">
                <a16:creationId xmlns:a16="http://schemas.microsoft.com/office/drawing/2014/main" id="{8E7CFEF1-65E1-4CEE-91CA-B6B73B84BC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FCA742D8-7814-4F8A-AEF8-1857FB21F0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6636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ABB2-FF2F-460C-B949-3C0B041B25FF}"/>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643D1870-9C7F-488D-9828-CE5F501AAE73}"/>
              </a:ext>
            </a:extLst>
          </p:cNvPr>
          <p:cNvSpPr>
            <a:spLocks noGrp="1"/>
          </p:cNvSpPr>
          <p:nvPr>
            <p:ph idx="1"/>
          </p:nvPr>
        </p:nvSpPr>
        <p:spPr/>
        <p:txBody>
          <a:bodyPr/>
          <a:lstStyle/>
          <a:p>
            <a:pPr marL="0" indent="0">
              <a:buNone/>
            </a:pPr>
            <a:r>
              <a:rPr lang="en-US" b="1" dirty="0"/>
              <a:t>State</a:t>
            </a:r>
            <a:r>
              <a:rPr lang="en-US" dirty="0"/>
              <a:t> allows React components to change their output over time in response to user actions, network responses, and anything else, without violating this rule.</a:t>
            </a:r>
          </a:p>
          <a:p>
            <a:pPr marL="0" indent="0">
              <a:buNone/>
            </a:pPr>
            <a:endParaRPr lang="en-US" dirty="0"/>
          </a:p>
          <a:p>
            <a:pPr marL="0" indent="0">
              <a:buNone/>
            </a:pPr>
            <a:r>
              <a:rPr lang="en-US" b="1" dirty="0"/>
              <a:t>State</a:t>
            </a:r>
            <a:r>
              <a:rPr lang="en-US" dirty="0"/>
              <a:t> is the place where the data comes from. We should always try to make our state as simple as possible and minimize the number of stateful components. If we have, for example, ten components that need data from the state, we should create one container component that will keep the state for all of them.</a:t>
            </a:r>
          </a:p>
        </p:txBody>
      </p:sp>
    </p:spTree>
    <p:extLst>
      <p:ext uri="{BB962C8B-B14F-4D97-AF65-F5344CB8AC3E}">
        <p14:creationId xmlns:p14="http://schemas.microsoft.com/office/powerpoint/2010/main" val="118627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72F7-CE96-4465-BCCD-5F4A3AB7DC82}"/>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B417CE8D-0A71-48F4-A5E0-4E4F37D6E13F}"/>
              </a:ext>
            </a:extLst>
          </p:cNvPr>
          <p:cNvSpPr>
            <a:spLocks noGrp="1"/>
          </p:cNvSpPr>
          <p:nvPr>
            <p:ph idx="1"/>
          </p:nvPr>
        </p:nvSpPr>
        <p:spPr>
          <a:xfrm>
            <a:off x="1451579" y="2015732"/>
            <a:ext cx="9603275" cy="4037749"/>
          </a:xfrm>
        </p:spPr>
        <p:txBody>
          <a:bodyPr>
            <a:normAutofit fontScale="62500" lnSpcReduction="20000"/>
          </a:bodyPr>
          <a:lstStyle/>
          <a:p>
            <a:pPr marL="0" indent="0">
              <a:buNone/>
            </a:pPr>
            <a:r>
              <a:rPr lang="en-US" dirty="0"/>
              <a:t>import React from 'react’; </a:t>
            </a:r>
          </a:p>
          <a:p>
            <a:pPr marL="0" indent="0">
              <a:buNone/>
            </a:pPr>
            <a:r>
              <a:rPr lang="en-US" dirty="0"/>
              <a:t>class App extends React.Component {</a:t>
            </a:r>
          </a:p>
          <a:p>
            <a:pPr marL="0" indent="0">
              <a:buNone/>
            </a:pPr>
            <a:r>
              <a:rPr lang="en-US" dirty="0"/>
              <a:t> constructor(props) { </a:t>
            </a:r>
          </a:p>
          <a:p>
            <a:pPr marL="0" indent="0">
              <a:buNone/>
            </a:pPr>
            <a:r>
              <a:rPr lang="en-US" dirty="0"/>
              <a:t>super(props); </a:t>
            </a:r>
          </a:p>
          <a:p>
            <a:pPr marL="0" indent="0">
              <a:buNone/>
            </a:pPr>
            <a:r>
              <a:rPr lang="en-US" dirty="0" err="1"/>
              <a:t>this.state</a:t>
            </a:r>
            <a:r>
              <a:rPr lang="en-US" dirty="0"/>
              <a:t> = { </a:t>
            </a:r>
          </a:p>
          <a:p>
            <a:pPr marL="0" indent="0">
              <a:buNone/>
            </a:pPr>
            <a:r>
              <a:rPr lang="en-US" dirty="0"/>
              <a:t>header: "Header from state...", </a:t>
            </a:r>
          </a:p>
          <a:p>
            <a:pPr marL="0" indent="0">
              <a:buNone/>
            </a:pPr>
            <a:r>
              <a:rPr lang="en-US" dirty="0"/>
              <a:t>content: "Content from state..." </a:t>
            </a:r>
          </a:p>
          <a:p>
            <a:pPr marL="0" indent="0">
              <a:buNone/>
            </a:pPr>
            <a:r>
              <a:rPr lang="en-US" dirty="0"/>
              <a:t>} } </a:t>
            </a:r>
          </a:p>
          <a:p>
            <a:pPr marL="0" indent="0">
              <a:buNone/>
            </a:pPr>
            <a:r>
              <a:rPr lang="en-US" dirty="0"/>
              <a:t>render() { </a:t>
            </a:r>
          </a:p>
          <a:p>
            <a:pPr marL="0" indent="0">
              <a:buNone/>
            </a:pPr>
            <a:r>
              <a:rPr lang="en-US" dirty="0"/>
              <a:t>return ( &lt;div&gt; &lt;h1&gt;{</a:t>
            </a:r>
            <a:r>
              <a:rPr lang="en-US" dirty="0" err="1"/>
              <a:t>this.state.header</a:t>
            </a:r>
            <a:r>
              <a:rPr lang="en-US" dirty="0"/>
              <a:t>}&lt;/h1&gt; &lt;h2&gt;{</a:t>
            </a:r>
            <a:r>
              <a:rPr lang="en-US" dirty="0" err="1"/>
              <a:t>this.state.content</a:t>
            </a:r>
            <a:r>
              <a:rPr lang="en-US" dirty="0"/>
              <a:t>}&lt;/h2&gt; &lt;/div&gt; );</a:t>
            </a:r>
          </a:p>
          <a:p>
            <a:pPr marL="0" indent="0">
              <a:buNone/>
            </a:pPr>
            <a:r>
              <a:rPr lang="en-US" dirty="0"/>
              <a:t> } }</a:t>
            </a:r>
          </a:p>
          <a:p>
            <a:pPr marL="0" indent="0">
              <a:buNone/>
            </a:pPr>
            <a:r>
              <a:rPr lang="en-US" dirty="0"/>
              <a:t> export default App;</a:t>
            </a:r>
          </a:p>
        </p:txBody>
      </p:sp>
    </p:spTree>
    <p:extLst>
      <p:ext uri="{BB962C8B-B14F-4D97-AF65-F5344CB8AC3E}">
        <p14:creationId xmlns:p14="http://schemas.microsoft.com/office/powerpoint/2010/main" val="3711561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9F70-7A96-4893-AD69-D035C68F63CD}"/>
              </a:ext>
            </a:extLst>
          </p:cNvPr>
          <p:cNvSpPr>
            <a:spLocks noGrp="1"/>
          </p:cNvSpPr>
          <p:nvPr>
            <p:ph type="title"/>
          </p:nvPr>
        </p:nvSpPr>
        <p:spPr/>
        <p:txBody>
          <a:bodyPr/>
          <a:lstStyle/>
          <a:p>
            <a:r>
              <a:rPr lang="en-US" dirty="0"/>
              <a:t>Props &amp; State</a:t>
            </a:r>
          </a:p>
        </p:txBody>
      </p:sp>
      <p:sp>
        <p:nvSpPr>
          <p:cNvPr id="3" name="Content Placeholder 2">
            <a:extLst>
              <a:ext uri="{FF2B5EF4-FFF2-40B4-BE49-F238E27FC236}">
                <a16:creationId xmlns:a16="http://schemas.microsoft.com/office/drawing/2014/main" id="{A0E1710C-4FFB-4360-82F0-0BA95D0BBF26}"/>
              </a:ext>
            </a:extLst>
          </p:cNvPr>
          <p:cNvSpPr>
            <a:spLocks noGrp="1"/>
          </p:cNvSpPr>
          <p:nvPr>
            <p:ph idx="1"/>
          </p:nvPr>
        </p:nvSpPr>
        <p:spPr>
          <a:xfrm>
            <a:off x="1451579" y="2015732"/>
            <a:ext cx="9603275" cy="4037749"/>
          </a:xfrm>
        </p:spPr>
        <p:txBody>
          <a:bodyPr>
            <a:normAutofit fontScale="47500" lnSpcReduction="20000"/>
          </a:bodyPr>
          <a:lstStyle/>
          <a:p>
            <a:pPr marL="0" indent="0">
              <a:buNone/>
            </a:pPr>
            <a:r>
              <a:rPr lang="en-US" dirty="0"/>
              <a:t>import React from 'react’; </a:t>
            </a:r>
          </a:p>
          <a:p>
            <a:pPr marL="0" indent="0">
              <a:buNone/>
            </a:pPr>
            <a:r>
              <a:rPr lang="en-US" dirty="0"/>
              <a:t>class App extends React.Component {</a:t>
            </a:r>
          </a:p>
          <a:p>
            <a:pPr marL="0" indent="0">
              <a:buNone/>
            </a:pPr>
            <a:r>
              <a:rPr lang="en-US" dirty="0"/>
              <a:t> constructor(props) { </a:t>
            </a:r>
          </a:p>
          <a:p>
            <a:pPr marL="0" indent="0">
              <a:buNone/>
            </a:pPr>
            <a:r>
              <a:rPr lang="en-US" dirty="0"/>
              <a:t>super(props); </a:t>
            </a:r>
          </a:p>
          <a:p>
            <a:pPr marL="0" indent="0">
              <a:buNone/>
            </a:pPr>
            <a:r>
              <a:rPr lang="en-US" dirty="0" err="1"/>
              <a:t>this.state</a:t>
            </a:r>
            <a:r>
              <a:rPr lang="en-US" dirty="0"/>
              <a:t> = { </a:t>
            </a:r>
          </a:p>
          <a:p>
            <a:pPr marL="0" indent="0">
              <a:buNone/>
            </a:pPr>
            <a:r>
              <a:rPr lang="en-US" dirty="0"/>
              <a:t>header: "Header from props...", </a:t>
            </a:r>
          </a:p>
          <a:p>
            <a:pPr marL="0" indent="0">
              <a:buNone/>
            </a:pPr>
            <a:r>
              <a:rPr lang="en-US" dirty="0"/>
              <a:t>content: "Content from props...“</a:t>
            </a:r>
          </a:p>
          <a:p>
            <a:pPr marL="0" indent="0">
              <a:buNone/>
            </a:pPr>
            <a:r>
              <a:rPr lang="en-US" dirty="0"/>
              <a:t> } } </a:t>
            </a:r>
          </a:p>
          <a:p>
            <a:pPr marL="0" indent="0">
              <a:buNone/>
            </a:pPr>
            <a:r>
              <a:rPr lang="en-US" dirty="0"/>
              <a:t>render() { </a:t>
            </a:r>
          </a:p>
          <a:p>
            <a:pPr marL="0" indent="0">
              <a:buNone/>
            </a:pPr>
            <a:r>
              <a:rPr lang="en-US" dirty="0"/>
              <a:t>return ( </a:t>
            </a:r>
          </a:p>
          <a:p>
            <a:pPr marL="0" indent="0">
              <a:buNone/>
            </a:pPr>
            <a:r>
              <a:rPr lang="en-US" dirty="0"/>
              <a:t>&lt;div&gt; </a:t>
            </a:r>
          </a:p>
          <a:p>
            <a:pPr marL="0" indent="0">
              <a:buNone/>
            </a:pPr>
            <a:r>
              <a:rPr lang="en-US" dirty="0"/>
              <a:t>&lt;Header </a:t>
            </a:r>
            <a:r>
              <a:rPr lang="en-US" dirty="0" err="1"/>
              <a:t>headerProp</a:t>
            </a:r>
            <a:r>
              <a:rPr lang="en-US" dirty="0"/>
              <a:t> = {</a:t>
            </a:r>
            <a:r>
              <a:rPr lang="en-US" dirty="0" err="1"/>
              <a:t>this.state.header</a:t>
            </a:r>
            <a:r>
              <a:rPr lang="en-US" dirty="0"/>
              <a:t>}/&gt;</a:t>
            </a:r>
          </a:p>
          <a:p>
            <a:pPr marL="0" indent="0">
              <a:buNone/>
            </a:pPr>
            <a:r>
              <a:rPr lang="en-US" dirty="0"/>
              <a:t> &lt;Content </a:t>
            </a:r>
            <a:r>
              <a:rPr lang="en-US" dirty="0" err="1"/>
              <a:t>contentProp</a:t>
            </a:r>
            <a:r>
              <a:rPr lang="en-US" dirty="0"/>
              <a:t> = {</a:t>
            </a:r>
            <a:r>
              <a:rPr lang="en-US" dirty="0" err="1"/>
              <a:t>this.state.content</a:t>
            </a:r>
            <a:r>
              <a:rPr lang="en-US" dirty="0"/>
              <a:t>}/&gt; &lt;/div&gt; ); </a:t>
            </a:r>
          </a:p>
          <a:p>
            <a:pPr marL="0" indent="0">
              <a:buNone/>
            </a:pPr>
            <a:r>
              <a:rPr lang="en-US" dirty="0"/>
              <a:t>} }</a:t>
            </a:r>
          </a:p>
        </p:txBody>
      </p:sp>
    </p:spTree>
    <p:extLst>
      <p:ext uri="{BB962C8B-B14F-4D97-AF65-F5344CB8AC3E}">
        <p14:creationId xmlns:p14="http://schemas.microsoft.com/office/powerpoint/2010/main" val="2889916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1161</Words>
  <Application>Microsoft Office PowerPoint</Application>
  <PresentationFormat>Widescreen</PresentationFormat>
  <Paragraphs>152</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PowerPoint Presentation</vt:lpstr>
      <vt:lpstr>Props</vt:lpstr>
      <vt:lpstr>Props</vt:lpstr>
      <vt:lpstr>PROPS </vt:lpstr>
      <vt:lpstr>Default Props</vt:lpstr>
      <vt:lpstr>STATE</vt:lpstr>
      <vt:lpstr>State</vt:lpstr>
      <vt:lpstr>state</vt:lpstr>
      <vt:lpstr>Props &amp; State</vt:lpstr>
      <vt:lpstr>Continue…</vt:lpstr>
      <vt:lpstr>Components</vt:lpstr>
      <vt:lpstr>Component types </vt:lpstr>
      <vt:lpstr>Functional Components </vt:lpstr>
      <vt:lpstr>Class components</vt:lpstr>
      <vt:lpstr>Composing Components </vt:lpstr>
      <vt:lpstr>Composing components </vt:lpstr>
      <vt:lpstr>Stateless Components</vt:lpstr>
      <vt:lpstr>Stateful Components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Props</dc:title>
  <dc:creator>Pranjal Verma</dc:creator>
  <cp:lastModifiedBy>shubham arora</cp:lastModifiedBy>
  <cp:revision>21</cp:revision>
  <dcterms:created xsi:type="dcterms:W3CDTF">2019-09-19T15:14:56Z</dcterms:created>
  <dcterms:modified xsi:type="dcterms:W3CDTF">2020-02-13T14:54:08Z</dcterms:modified>
</cp:coreProperties>
</file>