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1" r:id="rId6"/>
    <p:sldId id="258"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5230-E335-43BC-8634-22DB2D1C21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95B0E1-746E-4177-AD9E-66633C1C3A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7656A7-1A30-41D9-AA3F-6CAF55BDB77B}"/>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61D01535-604C-4857-B857-DDCF39DC2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2268F6-671E-468E-9735-4F8688FA8D80}"/>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48837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F724-F0F1-4F82-8D9E-FB87804E1C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E97C9-41E3-4A97-84C1-7338A972B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F5C6A-946E-41BC-9D31-F3A76727BE6B}"/>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BC70F110-0950-49F0-A207-15555A285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FC3BD-685C-4995-8811-9587D1E7BC03}"/>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249809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20630-C458-43F3-9FA8-0F3B15E6F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B93614-FF42-4BD0-8A45-8F8ECA1A2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41445-106E-4AFF-B247-D5D5FA961D9F}"/>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CF54A4FC-F4E7-48B5-9F6F-F6A7AC677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2307-9349-4676-9879-E5711D166343}"/>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42778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C3AA-E7A1-4C2E-8875-E27514824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966CD2-7E44-4866-974D-DADBAEB5AB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91EE3-E68B-4648-AFE5-155F0D7F97EC}"/>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124BCD9F-1187-49C1-9F3B-180D23D4C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3C69A-2419-43D0-9B58-CC41367ADA83}"/>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333239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4642-7723-47C6-8F83-0DE891841D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E75D7E-95C2-4554-856E-CE5B86CA2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220D07-9B28-4E1F-A285-A4F22446A102}"/>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438AD9ED-CA64-4F41-B1D6-14952D944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9136B-E817-426F-BE03-D3F6E9A4A2C9}"/>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162850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4C98-71C2-49C7-88AC-C3D241357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3EFCF-6238-4FAB-810B-8EFBF28D7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FEF31-962E-4FEB-9741-094BD5EFE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BA2217-CF1A-4584-9A1C-8BCE382B2A20}"/>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6" name="Footer Placeholder 5">
            <a:extLst>
              <a:ext uri="{FF2B5EF4-FFF2-40B4-BE49-F238E27FC236}">
                <a16:creationId xmlns:a16="http://schemas.microsoft.com/office/drawing/2014/main" id="{B7208C48-C301-483E-884A-8D3D2DC2B8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A8F01C-617D-4601-8E52-3148FE5B9030}"/>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85314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CA8A-44F6-4EA8-8D6D-AAE321053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A57AD3-78B4-4B21-B2CA-315F0D4E5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C6B7F-6ABE-4EA9-B10A-33A275193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D84AEA-141A-4366-AA35-00450B58A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FB635-B7D2-42B9-9624-9A562A364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ED157B-FC67-41C6-9E32-0AB6FCD3F1BD}"/>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8" name="Footer Placeholder 7">
            <a:extLst>
              <a:ext uri="{FF2B5EF4-FFF2-40B4-BE49-F238E27FC236}">
                <a16:creationId xmlns:a16="http://schemas.microsoft.com/office/drawing/2014/main" id="{B8F605D2-3EB4-42B9-823A-31149575E4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8A86DB-8275-4A47-A46B-864108C10D17}"/>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186699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53E2-11FD-4FD5-B130-273B5E90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BB1D91-DC37-410C-BB75-A4F4ADA40AF1}"/>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4" name="Footer Placeholder 3">
            <a:extLst>
              <a:ext uri="{FF2B5EF4-FFF2-40B4-BE49-F238E27FC236}">
                <a16:creationId xmlns:a16="http://schemas.microsoft.com/office/drawing/2014/main" id="{8610CE18-E86B-4962-89B3-5338A8617E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60481F-1BCB-4C28-9F26-FD8D9B0C5E9B}"/>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161407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E1811-1296-4DE7-ACAF-CEA0D92E682F}"/>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3" name="Footer Placeholder 2">
            <a:extLst>
              <a:ext uri="{FF2B5EF4-FFF2-40B4-BE49-F238E27FC236}">
                <a16:creationId xmlns:a16="http://schemas.microsoft.com/office/drawing/2014/main" id="{6EC25868-714D-47A7-A475-2B238083F2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D8F05-569B-43A8-AF8C-AE143A6FF286}"/>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170673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091E-BC67-4B19-8A9A-F1A1AA11B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807851-EF1C-4E3C-BB46-1F9F288B4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24B990-CA95-4A28-8E70-D5CC5A7A9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09B78-9101-4BA5-AA9B-FA95D3057AB3}"/>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6" name="Footer Placeholder 5">
            <a:extLst>
              <a:ext uri="{FF2B5EF4-FFF2-40B4-BE49-F238E27FC236}">
                <a16:creationId xmlns:a16="http://schemas.microsoft.com/office/drawing/2014/main" id="{0C876D8C-DF15-46CC-A890-31C87E97EA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27972F-EE08-4E99-9F8D-7D6139CA75C7}"/>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187317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958D-782B-419B-9506-8B7E2DCB9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79126-6ED7-492B-B930-C9B0CD24E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3B9B3E-C8DB-4987-94A9-B2A6FF1D9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6E3C-9497-40B6-B02B-3974DBB0C979}"/>
              </a:ext>
            </a:extLst>
          </p:cNvPr>
          <p:cNvSpPr>
            <a:spLocks noGrp="1"/>
          </p:cNvSpPr>
          <p:nvPr>
            <p:ph type="dt" sz="half" idx="10"/>
          </p:nvPr>
        </p:nvSpPr>
        <p:spPr/>
        <p:txBody>
          <a:bodyPr/>
          <a:lstStyle/>
          <a:p>
            <a:fld id="{9260A97A-737E-4F26-87BA-B15688485394}" type="datetimeFigureOut">
              <a:rPr lang="en-IN" smtClean="0"/>
              <a:t>18-12-2021</a:t>
            </a:fld>
            <a:endParaRPr lang="en-IN"/>
          </a:p>
        </p:txBody>
      </p:sp>
      <p:sp>
        <p:nvSpPr>
          <p:cNvPr id="6" name="Footer Placeholder 5">
            <a:extLst>
              <a:ext uri="{FF2B5EF4-FFF2-40B4-BE49-F238E27FC236}">
                <a16:creationId xmlns:a16="http://schemas.microsoft.com/office/drawing/2014/main" id="{94FA82EE-0D67-4FB4-AC50-D2B8D1F9FC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BDBED2-CA8A-47AD-88C5-AEB90626B044}"/>
              </a:ext>
            </a:extLst>
          </p:cNvPr>
          <p:cNvSpPr>
            <a:spLocks noGrp="1"/>
          </p:cNvSpPr>
          <p:nvPr>
            <p:ph type="sldNum" sz="quarter" idx="12"/>
          </p:nvPr>
        </p:nvSpPr>
        <p:spPr/>
        <p:txBody>
          <a:bodyPr/>
          <a:lstStyle/>
          <a:p>
            <a:fld id="{512DBFE8-4003-42F1-9590-4BCD0A190A3C}" type="slidenum">
              <a:rPr lang="en-IN" smtClean="0"/>
              <a:t>‹#›</a:t>
            </a:fld>
            <a:endParaRPr lang="en-IN"/>
          </a:p>
        </p:txBody>
      </p:sp>
    </p:spTree>
    <p:extLst>
      <p:ext uri="{BB962C8B-B14F-4D97-AF65-F5344CB8AC3E}">
        <p14:creationId xmlns:p14="http://schemas.microsoft.com/office/powerpoint/2010/main" val="328801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82FDE-4E92-44FC-B99B-0B2C36BA4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6FD9B9-4A8E-48B3-BCA9-EF7A2DA4E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207F9-3B0D-4990-BA9C-2B34335EE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0A97A-737E-4F26-87BA-B15688485394}" type="datetimeFigureOut">
              <a:rPr lang="en-IN" smtClean="0"/>
              <a:t>18-12-2021</a:t>
            </a:fld>
            <a:endParaRPr lang="en-IN"/>
          </a:p>
        </p:txBody>
      </p:sp>
      <p:sp>
        <p:nvSpPr>
          <p:cNvPr id="5" name="Footer Placeholder 4">
            <a:extLst>
              <a:ext uri="{FF2B5EF4-FFF2-40B4-BE49-F238E27FC236}">
                <a16:creationId xmlns:a16="http://schemas.microsoft.com/office/drawing/2014/main" id="{A27278F1-75D2-4010-AD6C-31234CC6C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4C9166-E4B4-4BF4-A97B-1B9D616DE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DBFE8-4003-42F1-9590-4BCD0A190A3C}" type="slidenum">
              <a:rPr lang="en-IN" smtClean="0"/>
              <a:t>‹#›</a:t>
            </a:fld>
            <a:endParaRPr lang="en-IN"/>
          </a:p>
        </p:txBody>
      </p:sp>
    </p:spTree>
    <p:extLst>
      <p:ext uri="{BB962C8B-B14F-4D97-AF65-F5344CB8AC3E}">
        <p14:creationId xmlns:p14="http://schemas.microsoft.com/office/powerpoint/2010/main" val="127739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m.wikipedia.org/wiki/Credit_card_frau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53" name="Freeform: Shape 5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DC1837-3C11-41FB-B595-D3A00FB98CB1}"/>
              </a:ext>
            </a:extLst>
          </p:cNvPr>
          <p:cNvSpPr>
            <a:spLocks noGrp="1"/>
          </p:cNvSpPr>
          <p:nvPr>
            <p:ph type="ctrTitle"/>
          </p:nvPr>
        </p:nvSpPr>
        <p:spPr>
          <a:xfrm>
            <a:off x="2329742" y="173862"/>
            <a:ext cx="6728533" cy="1837349"/>
          </a:xfrm>
        </p:spPr>
        <p:txBody>
          <a:bodyPr vert="horz" lIns="91440" tIns="45720" rIns="91440" bIns="45720" rtlCol="0" anchor="ctr">
            <a:normAutofit/>
          </a:bodyPr>
          <a:lstStyle/>
          <a:p>
            <a:r>
              <a:rPr lang="en-US" sz="4000" b="1" kern="1200" dirty="0">
                <a:solidFill>
                  <a:schemeClr val="tx2"/>
                </a:solidFill>
                <a:latin typeface="+mj-lt"/>
                <a:ea typeface="+mj-ea"/>
                <a:cs typeface="+mj-cs"/>
              </a:rPr>
              <a:t>    Credit Card Fraud Detection</a:t>
            </a:r>
            <a:endParaRPr lang="en-US" sz="4000"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C43E6B35-6BD0-4B0D-B9EF-23D27B3C5737}"/>
              </a:ext>
            </a:extLst>
          </p:cNvPr>
          <p:cNvSpPr>
            <a:spLocks noGrp="1"/>
          </p:cNvSpPr>
          <p:nvPr>
            <p:ph type="subTitle" idx="1"/>
          </p:nvPr>
        </p:nvSpPr>
        <p:spPr>
          <a:xfrm>
            <a:off x="543339" y="2047398"/>
            <a:ext cx="11224591" cy="4371425"/>
          </a:xfrm>
        </p:spPr>
        <p:txBody>
          <a:bodyPr vert="horz" lIns="91440" tIns="45720" rIns="91440" bIns="45720" rtlCol="0" anchor="t">
            <a:normAutofit fontScale="25000" lnSpcReduction="20000"/>
          </a:bodyPr>
          <a:lstStyle/>
          <a:p>
            <a:pPr algn="r"/>
            <a:r>
              <a:rPr lang="en-US" sz="16000" dirty="0">
                <a:solidFill>
                  <a:schemeClr val="tx2"/>
                </a:solidFill>
              </a:rPr>
              <a:t>GUIDED BY:</a:t>
            </a:r>
          </a:p>
          <a:p>
            <a:pPr algn="r"/>
            <a:r>
              <a:rPr lang="en-US" sz="16000" dirty="0">
                <a:solidFill>
                  <a:schemeClr val="tx2"/>
                </a:solidFill>
              </a:rPr>
              <a:t>DR. GOPIKRISHNAN S</a:t>
            </a:r>
          </a:p>
          <a:p>
            <a:pPr algn="l"/>
            <a:r>
              <a:rPr lang="en-US" sz="16000" dirty="0">
                <a:solidFill>
                  <a:schemeClr val="tx2"/>
                </a:solidFill>
              </a:rPr>
              <a:t>PRESENTED BY:</a:t>
            </a:r>
          </a:p>
          <a:p>
            <a:pPr algn="l"/>
            <a:r>
              <a:rPr lang="en-US" sz="16000" dirty="0">
                <a:solidFill>
                  <a:schemeClr val="tx2"/>
                </a:solidFill>
              </a:rPr>
              <a:t>L BHARADHWAJ REDDY</a:t>
            </a:r>
          </a:p>
          <a:p>
            <a:pPr algn="l"/>
            <a:r>
              <a:rPr lang="en-US" sz="16000" dirty="0">
                <a:solidFill>
                  <a:schemeClr val="tx2"/>
                </a:solidFill>
              </a:rPr>
              <a:t>R. NAGA SAI RAM</a:t>
            </a:r>
          </a:p>
          <a:p>
            <a:pPr algn="l"/>
            <a:r>
              <a:rPr lang="en-US" sz="16000" dirty="0">
                <a:solidFill>
                  <a:schemeClr val="tx2"/>
                </a:solidFill>
              </a:rPr>
              <a:t>B N V R ROHITH</a:t>
            </a:r>
          </a:p>
          <a:p>
            <a:pPr algn="l"/>
            <a:r>
              <a:rPr lang="en-US" sz="16000" dirty="0">
                <a:solidFill>
                  <a:schemeClr val="tx2"/>
                </a:solidFill>
              </a:rPr>
              <a:t>D V L SAI SRUTHI</a:t>
            </a:r>
          </a:p>
          <a:p>
            <a:pPr indent="-228600" algn="l">
              <a:buFont typeface="Arial" panose="020B0604020202020204" pitchFamily="34" charset="0"/>
              <a:buChar char="•"/>
            </a:pPr>
            <a:endParaRPr lang="en-US" sz="1600" dirty="0">
              <a:solidFill>
                <a:schemeClr val="tx2"/>
              </a:solidFill>
            </a:endParaRPr>
          </a:p>
        </p:txBody>
      </p:sp>
      <p:grpSp>
        <p:nvGrpSpPr>
          <p:cNvPr id="58" name="Group 5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9" name="Freeform: Shape 5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2" name="Freeform: Shape 6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5050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2BAB-592C-448A-83EA-C080D3330B5F}"/>
              </a:ext>
            </a:extLst>
          </p:cNvPr>
          <p:cNvSpPr>
            <a:spLocks noGrp="1"/>
          </p:cNvSpPr>
          <p:nvPr>
            <p:ph type="title"/>
          </p:nvPr>
        </p:nvSpPr>
        <p:spPr>
          <a:xfrm>
            <a:off x="119270" y="-43335"/>
            <a:ext cx="11807687" cy="1726361"/>
          </a:xfrm>
        </p:spPr>
        <p:txBody>
          <a:bodyPr vert="horz" lIns="91440" tIns="45720" rIns="91440" bIns="45720" rtlCol="0" anchor="b">
            <a:normAutofit/>
          </a:bodyPr>
          <a:lstStyle/>
          <a:p>
            <a:r>
              <a:rPr lang="en-US" sz="4000" kern="1200" dirty="0">
                <a:solidFill>
                  <a:schemeClr val="tx2"/>
                </a:solidFill>
                <a:latin typeface="+mn-lt"/>
                <a:ea typeface="+mj-ea"/>
                <a:cs typeface="+mj-cs"/>
              </a:rPr>
              <a:t>SPECIFICITY</a:t>
            </a:r>
            <a:br>
              <a:rPr lang="en-US" sz="5200" kern="1200" dirty="0">
                <a:solidFill>
                  <a:schemeClr val="tx2"/>
                </a:solidFill>
                <a:latin typeface="+mj-lt"/>
                <a:ea typeface="+mj-ea"/>
                <a:cs typeface="+mj-cs"/>
              </a:rPr>
            </a:br>
            <a:endParaRPr lang="en-US" sz="52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10;&#10;Description automatically generated">
            <a:extLst>
              <a:ext uri="{FF2B5EF4-FFF2-40B4-BE49-F238E27FC236}">
                <a16:creationId xmlns:a16="http://schemas.microsoft.com/office/drawing/2014/main" id="{66116CA0-D964-45EF-A946-58A56A8F9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601" y="1880971"/>
            <a:ext cx="6258798" cy="3096057"/>
          </a:xfrm>
          <a:prstGeom prst="rect">
            <a:avLst/>
          </a:prstGeom>
        </p:spPr>
      </p:pic>
    </p:spTree>
    <p:extLst>
      <p:ext uri="{BB962C8B-B14F-4D97-AF65-F5344CB8AC3E}">
        <p14:creationId xmlns:p14="http://schemas.microsoft.com/office/powerpoint/2010/main" val="286625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4CA1A-EFFF-43D2-9DB8-B42D563E47EF}"/>
              </a:ext>
            </a:extLst>
          </p:cNvPr>
          <p:cNvSpPr>
            <a:spLocks noGrp="1"/>
          </p:cNvSpPr>
          <p:nvPr>
            <p:ph type="title"/>
          </p:nvPr>
        </p:nvSpPr>
        <p:spPr>
          <a:xfrm>
            <a:off x="0" y="1198485"/>
            <a:ext cx="11966713" cy="4856085"/>
          </a:xfrm>
        </p:spPr>
        <p:txBody>
          <a:bodyPr vert="horz" lIns="91440" tIns="45720" rIns="91440" bIns="45720" rtlCol="0" anchor="b">
            <a:noAutofit/>
          </a:bodyPr>
          <a:lstStyle/>
          <a:p>
            <a:r>
              <a:rPr lang="en-US" sz="3200" b="1" kern="1200" dirty="0">
                <a:solidFill>
                  <a:schemeClr val="tx2"/>
                </a:solidFill>
                <a:latin typeface="+mn-lt"/>
                <a:ea typeface="+mj-ea"/>
                <a:cs typeface="+mj-cs"/>
              </a:rPr>
              <a:t>CONCLUSION</a:t>
            </a:r>
            <a:br>
              <a:rPr lang="en-US" sz="3200" b="1" kern="1200" dirty="0">
                <a:solidFill>
                  <a:schemeClr val="tx2"/>
                </a:solidFill>
                <a:latin typeface="+mn-lt"/>
                <a:ea typeface="+mj-ea"/>
                <a:cs typeface="+mj-cs"/>
              </a:rPr>
            </a:br>
            <a:br>
              <a:rPr lang="en-US" sz="3200" kern="1200" dirty="0">
                <a:solidFill>
                  <a:schemeClr val="tx2"/>
                </a:solidFill>
                <a:latin typeface="+mn-lt"/>
                <a:ea typeface="+mj-ea"/>
                <a:cs typeface="+mj-cs"/>
              </a:rPr>
            </a:br>
            <a:r>
              <a:rPr lang="en-US" sz="3200" kern="1200" dirty="0">
                <a:solidFill>
                  <a:schemeClr val="tx2"/>
                </a:solidFill>
                <a:latin typeface="+mn-lt"/>
                <a:ea typeface="+mj-ea"/>
                <a:cs typeface="+mj-cs"/>
              </a:rPr>
              <a:t>In this credit card fraud detection project we saw how common people are getting exploited using fraudulent activities</a:t>
            </a:r>
            <a:r>
              <a:rPr lang="en-US" sz="3200" dirty="0">
                <a:solidFill>
                  <a:schemeClr val="tx2"/>
                </a:solidFill>
                <a:latin typeface="+mn-lt"/>
              </a:rPr>
              <a:t>. </a:t>
            </a:r>
            <a:r>
              <a:rPr lang="en-US" sz="3200" kern="1200" dirty="0">
                <a:solidFill>
                  <a:schemeClr val="tx2"/>
                </a:solidFill>
                <a:latin typeface="+mn-lt"/>
                <a:ea typeface="+mj-ea"/>
                <a:cs typeface="+mj-cs"/>
              </a:rPr>
              <a:t>In the previously designed models like Hidden Markov Model which is learning algorithm. It detects the transaction as fraud when a user belongs to low category and perform shigh category payments or vice versa We designed a model that predicts the transaction is fraudulent or not with the help of some ML algorithms like logistic Regression, decision tree, gradient based method and also other methods like mean median mode, KNN. Whenever a fraudulent transaction is carried out the information will be sent to the data analyst.</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852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67EDB-B3A5-4C2A-89BE-DE8F0E641986}"/>
              </a:ext>
            </a:extLst>
          </p:cNvPr>
          <p:cNvSpPr>
            <a:spLocks noGrp="1"/>
          </p:cNvSpPr>
          <p:nvPr>
            <p:ph type="title"/>
          </p:nvPr>
        </p:nvSpPr>
        <p:spPr>
          <a:xfrm>
            <a:off x="0" y="1741336"/>
            <a:ext cx="12059477" cy="3572785"/>
          </a:xfrm>
        </p:spPr>
        <p:txBody>
          <a:bodyPr vert="horz" lIns="91440" tIns="45720" rIns="91440" bIns="45720" rtlCol="0" anchor="b">
            <a:normAutofit fontScale="90000"/>
          </a:bodyPr>
          <a:lstStyle/>
          <a:p>
            <a:r>
              <a:rPr lang="en-US" b="1" kern="1200" dirty="0">
                <a:solidFill>
                  <a:schemeClr val="tx2"/>
                </a:solidFill>
                <a:latin typeface="+mn-lt"/>
                <a:ea typeface="+mj-ea"/>
                <a:cs typeface="+mj-cs"/>
              </a:rPr>
              <a:t>REFERENCE</a:t>
            </a:r>
            <a:br>
              <a:rPr lang="en-US" b="1" kern="1200" dirty="0">
                <a:solidFill>
                  <a:schemeClr val="tx2"/>
                </a:solidFill>
                <a:latin typeface="+mn-lt"/>
                <a:ea typeface="+mj-ea"/>
                <a:cs typeface="+mj-cs"/>
              </a:rPr>
            </a:br>
            <a:br>
              <a:rPr lang="en-US" sz="1800" kern="1200" dirty="0">
                <a:solidFill>
                  <a:schemeClr val="tx2"/>
                </a:solidFill>
                <a:latin typeface="+mn-lt"/>
                <a:ea typeface="+mj-ea"/>
                <a:cs typeface="+mj-cs"/>
              </a:rPr>
            </a:br>
            <a:r>
              <a:rPr lang="en-US" kern="1200" dirty="0">
                <a:solidFill>
                  <a:srgbClr val="0070C0"/>
                </a:solidFill>
                <a:latin typeface="+mn-lt"/>
                <a:ea typeface="+mj-ea"/>
                <a:cs typeface="+mj-cs"/>
              </a:rPr>
              <a:t>https://www.google.com/amp/s/spd.group/machine-learning/credit-card-fraud-detection/</a:t>
            </a:r>
            <a:br>
              <a:rPr lang="en-US" kern="1200" dirty="0">
                <a:solidFill>
                  <a:schemeClr val="tx2"/>
                </a:solidFill>
                <a:latin typeface="+mn-lt"/>
                <a:ea typeface="+mj-ea"/>
                <a:cs typeface="+mj-cs"/>
              </a:rPr>
            </a:br>
            <a:br>
              <a:rPr lang="en-US" kern="1200" dirty="0">
                <a:solidFill>
                  <a:schemeClr val="tx2"/>
                </a:solidFill>
                <a:latin typeface="+mn-lt"/>
                <a:ea typeface="+mj-ea"/>
                <a:cs typeface="+mj-cs"/>
              </a:rPr>
            </a:br>
            <a:r>
              <a:rPr lang="en-US" kern="1200" dirty="0">
                <a:solidFill>
                  <a:schemeClr val="tx2"/>
                </a:solidFill>
                <a:latin typeface="+mn-lt"/>
                <a:ea typeface="+mj-ea"/>
                <a:cs typeface="+mj-cs"/>
                <a:hlinkClick r:id="rId2"/>
              </a:rPr>
              <a:t>https://en.m.wikipedia.org/wiki/Credit_card_fraud</a:t>
            </a:r>
            <a:br>
              <a:rPr lang="en-US" kern="1200" dirty="0">
                <a:solidFill>
                  <a:schemeClr val="tx2"/>
                </a:solidFill>
                <a:latin typeface="+mn-lt"/>
                <a:ea typeface="+mj-ea"/>
                <a:cs typeface="+mj-cs"/>
              </a:rPr>
            </a:br>
            <a:br>
              <a:rPr lang="en-US" kern="1200" dirty="0">
                <a:solidFill>
                  <a:schemeClr val="tx2"/>
                </a:solidFill>
                <a:latin typeface="+mn-lt"/>
                <a:ea typeface="+mj-ea"/>
                <a:cs typeface="+mj-cs"/>
              </a:rPr>
            </a:br>
            <a:r>
              <a:rPr lang="en-US" kern="1200" dirty="0">
                <a:solidFill>
                  <a:srgbClr val="0070C0"/>
                </a:solidFill>
                <a:latin typeface="+mn-lt"/>
                <a:ea typeface="+mj-ea"/>
                <a:cs typeface="+mj-cs"/>
              </a:rPr>
              <a:t>https://www.google.com/amp/s/www.chargebackgurus.com/blog/credit-card-fraud-detection%3fhs_amp=true</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271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20CD0-878A-42AD-A23F-D4A100F9B00C}"/>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6600" dirty="0">
                <a:solidFill>
                  <a:schemeClr val="tx2"/>
                </a:solidFill>
                <a:latin typeface="+mn-lt"/>
              </a:rPr>
              <a:t>THANK YOU</a:t>
            </a:r>
            <a:endParaRPr lang="en-US" sz="6600" kern="1200" dirty="0">
              <a:solidFill>
                <a:schemeClr val="tx2"/>
              </a:solidFill>
              <a:latin typeface="+mn-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355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7B7C9-4F40-40E4-9AC3-707F233F746D}"/>
              </a:ext>
            </a:extLst>
          </p:cNvPr>
          <p:cNvSpPr>
            <a:spLocks noGrp="1"/>
          </p:cNvSpPr>
          <p:nvPr>
            <p:ph type="title"/>
          </p:nvPr>
        </p:nvSpPr>
        <p:spPr>
          <a:xfrm>
            <a:off x="622852" y="185530"/>
            <a:ext cx="10561983" cy="6082748"/>
          </a:xfrm>
        </p:spPr>
        <p:txBody>
          <a:bodyPr vert="horz" lIns="91440" tIns="45720" rIns="91440" bIns="45720" rtlCol="0" anchor="b">
            <a:normAutofit fontScale="90000"/>
          </a:bodyPr>
          <a:lstStyle/>
          <a:p>
            <a:r>
              <a:rPr lang="en-IN" sz="1600" dirty="0"/>
              <a:t>     </a:t>
            </a:r>
            <a:r>
              <a:rPr lang="en-IN" b="1" dirty="0">
                <a:latin typeface="+mn-lt"/>
              </a:rPr>
              <a:t>Abstract</a:t>
            </a:r>
            <a:br>
              <a:rPr lang="en-IN" sz="1600" dirty="0"/>
            </a:br>
            <a:r>
              <a:rPr lang="en-IN" sz="4900" dirty="0"/>
              <a:t>. </a:t>
            </a:r>
            <a:r>
              <a:rPr lang="en-IN" dirty="0">
                <a:latin typeface="+mn-lt"/>
              </a:rPr>
              <a:t>Introduction</a:t>
            </a:r>
            <a:br>
              <a:rPr lang="en-IN" dirty="0">
                <a:latin typeface="+mn-lt"/>
              </a:rPr>
            </a:br>
            <a:r>
              <a:rPr lang="en-IN" sz="4900" dirty="0">
                <a:latin typeface="+mn-lt"/>
              </a:rPr>
              <a:t>. </a:t>
            </a:r>
            <a:r>
              <a:rPr lang="en-IN" dirty="0">
                <a:latin typeface="+mn-lt"/>
              </a:rPr>
              <a:t> Methodology</a:t>
            </a:r>
            <a:br>
              <a:rPr lang="en-IN" dirty="0">
                <a:latin typeface="+mn-lt"/>
              </a:rPr>
            </a:br>
            <a:r>
              <a:rPr lang="en-IN" sz="4900" dirty="0">
                <a:latin typeface="+mn-lt"/>
              </a:rPr>
              <a:t>. </a:t>
            </a:r>
            <a:r>
              <a:rPr lang="en-IN" dirty="0">
                <a:latin typeface="+mn-lt"/>
              </a:rPr>
              <a:t> Problem Statement</a:t>
            </a:r>
            <a:br>
              <a:rPr lang="en-IN" dirty="0">
                <a:latin typeface="+mn-lt"/>
              </a:rPr>
            </a:br>
            <a:r>
              <a:rPr lang="en-IN" sz="4900" dirty="0">
                <a:latin typeface="+mn-lt"/>
              </a:rPr>
              <a:t>.</a:t>
            </a:r>
            <a:r>
              <a:rPr lang="en-IN" dirty="0">
                <a:latin typeface="+mn-lt"/>
              </a:rPr>
              <a:t>  Scale-Location</a:t>
            </a:r>
            <a:br>
              <a:rPr lang="en-IN" dirty="0">
                <a:latin typeface="+mn-lt"/>
              </a:rPr>
            </a:br>
            <a:r>
              <a:rPr lang="en-IN" sz="4900" dirty="0">
                <a:latin typeface="+mn-lt"/>
              </a:rPr>
              <a:t>. </a:t>
            </a:r>
            <a:r>
              <a:rPr lang="en-IN" dirty="0">
                <a:latin typeface="+mn-lt"/>
              </a:rPr>
              <a:t>Decision Tree</a:t>
            </a:r>
            <a:br>
              <a:rPr lang="en-IN" dirty="0">
                <a:latin typeface="+mn-lt"/>
              </a:rPr>
            </a:br>
            <a:r>
              <a:rPr lang="en-IN" sz="4900" dirty="0">
                <a:latin typeface="+mn-lt"/>
              </a:rPr>
              <a:t>.</a:t>
            </a:r>
            <a:r>
              <a:rPr lang="en-IN" dirty="0">
                <a:latin typeface="+mn-lt"/>
              </a:rPr>
              <a:t> Artificial Neural Network</a:t>
            </a:r>
            <a:br>
              <a:rPr lang="en-IN" dirty="0">
                <a:latin typeface="+mn-lt"/>
              </a:rPr>
            </a:br>
            <a:r>
              <a:rPr lang="en-IN" sz="4900" dirty="0">
                <a:latin typeface="+mn-lt"/>
              </a:rPr>
              <a:t>.</a:t>
            </a:r>
            <a:r>
              <a:rPr lang="en-IN" dirty="0">
                <a:latin typeface="+mn-lt"/>
              </a:rPr>
              <a:t> Specificity</a:t>
            </a:r>
            <a:br>
              <a:rPr lang="en-IN" dirty="0">
                <a:latin typeface="+mn-lt"/>
              </a:rPr>
            </a:br>
            <a:r>
              <a:rPr lang="en-IN" sz="4900" dirty="0">
                <a:latin typeface="+mn-lt"/>
              </a:rPr>
              <a:t>. </a:t>
            </a:r>
            <a:r>
              <a:rPr lang="en-IN" dirty="0">
                <a:latin typeface="+mn-lt"/>
              </a:rPr>
              <a:t>Conclusion</a:t>
            </a:r>
            <a:br>
              <a:rPr lang="en-IN" dirty="0">
                <a:latin typeface="+mn-lt"/>
              </a:rPr>
            </a:br>
            <a:r>
              <a:rPr lang="en-IN" sz="4900" dirty="0">
                <a:latin typeface="+mn-lt"/>
              </a:rPr>
              <a:t>. </a:t>
            </a:r>
            <a:r>
              <a:rPr lang="en-IN" dirty="0">
                <a:latin typeface="+mn-lt"/>
              </a:rPr>
              <a:t>Reference</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186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 name="Rectangle 24">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2BF9E-2D39-4006-A926-E15F0888F0E8}"/>
              </a:ext>
            </a:extLst>
          </p:cNvPr>
          <p:cNvSpPr>
            <a:spLocks noGrp="1"/>
          </p:cNvSpPr>
          <p:nvPr>
            <p:ph type="title"/>
          </p:nvPr>
        </p:nvSpPr>
        <p:spPr>
          <a:xfrm>
            <a:off x="176649" y="107409"/>
            <a:ext cx="12059477" cy="6282138"/>
          </a:xfrm>
        </p:spPr>
        <p:txBody>
          <a:bodyPr vert="horz" lIns="91440" tIns="45720" rIns="91440" bIns="45720" rtlCol="0" anchor="b">
            <a:noAutofit/>
          </a:bodyPr>
          <a:lstStyle/>
          <a:p>
            <a:r>
              <a:rPr lang="en-US" b="1" dirty="0">
                <a:solidFill>
                  <a:schemeClr val="tx2"/>
                </a:solidFill>
                <a:latin typeface="+mn-lt"/>
              </a:rPr>
              <a:t>ABSTRACT</a:t>
            </a:r>
            <a:br>
              <a:rPr lang="en-US" sz="2000" dirty="0">
                <a:solidFill>
                  <a:schemeClr val="tx2"/>
                </a:solidFill>
              </a:rPr>
            </a:br>
            <a:r>
              <a:rPr lang="en-US" dirty="0">
                <a:solidFill>
                  <a:schemeClr val="tx2"/>
                </a:solidFill>
                <a:latin typeface="+mn-lt"/>
              </a:rPr>
              <a:t>.</a:t>
            </a:r>
            <a:r>
              <a:rPr lang="en-US" sz="3200" dirty="0">
                <a:solidFill>
                  <a:schemeClr val="tx2"/>
                </a:solidFill>
                <a:latin typeface="+mn-lt"/>
              </a:rPr>
              <a:t>Credit Card Fraud is increasing considerably with the development of modern technology.</a:t>
            </a:r>
            <a:br>
              <a:rPr lang="en-US" sz="3200" dirty="0">
                <a:solidFill>
                  <a:schemeClr val="tx2"/>
                </a:solidFill>
                <a:latin typeface="+mn-lt"/>
              </a:rPr>
            </a:br>
            <a:r>
              <a:rPr lang="en-US" dirty="0">
                <a:solidFill>
                  <a:schemeClr val="tx2"/>
                </a:solidFill>
                <a:latin typeface="+mn-lt"/>
              </a:rPr>
              <a:t>.</a:t>
            </a:r>
            <a:r>
              <a:rPr lang="en-US" sz="3200" dirty="0">
                <a:solidFill>
                  <a:schemeClr val="tx2"/>
                </a:solidFill>
                <a:latin typeface="+mn-lt"/>
              </a:rPr>
              <a:t>Here we mainly focuscd on credit card fraud transactions in real world. Initially we collected the credit card dataset and  performed analysed and then the dataset will be analysis and  pre-processed.</a:t>
            </a:r>
            <a:br>
              <a:rPr lang="en-US" sz="3200" dirty="0">
                <a:solidFill>
                  <a:schemeClr val="tx2"/>
                </a:solidFill>
                <a:latin typeface="+mn-lt"/>
              </a:rPr>
            </a:br>
            <a:r>
              <a:rPr lang="en-US" dirty="0">
                <a:solidFill>
                  <a:schemeClr val="tx2"/>
                </a:solidFill>
                <a:latin typeface="+mn-lt"/>
              </a:rPr>
              <a:t>.</a:t>
            </a:r>
            <a:r>
              <a:rPr lang="en-US" sz="3200" dirty="0">
                <a:solidFill>
                  <a:schemeClr val="tx2"/>
                </a:solidFill>
                <a:latin typeface="+mn-lt"/>
              </a:rPr>
              <a:t>After that random forest algorithm is applied for obtaining the accuracy of the dataset. Finally the number of fraud transactions present in the dataset will be identified. </a:t>
            </a:r>
            <a:br>
              <a:rPr lang="en-US" sz="3200" dirty="0">
                <a:solidFill>
                  <a:schemeClr val="tx2"/>
                </a:solidFill>
                <a:latin typeface="+mn-lt"/>
              </a:rPr>
            </a:br>
            <a:r>
              <a:rPr lang="en-US" dirty="0">
                <a:solidFill>
                  <a:schemeClr val="tx2"/>
                </a:solidFill>
                <a:latin typeface="+mn-lt"/>
              </a:rPr>
              <a:t>.</a:t>
            </a:r>
            <a:r>
              <a:rPr lang="en-US" sz="3200" dirty="0">
                <a:solidFill>
                  <a:schemeClr val="tx2"/>
                </a:solidFill>
                <a:latin typeface="+mn-lt"/>
              </a:rPr>
              <a:t>The performance of the techniques is evaluated based on accuracy, sensitivity, specificity and precision. The accuracy of the resultant dataset obtained is about 98%.</a:t>
            </a:r>
            <a:endParaRPr lang="en-US" sz="3200" kern="1200" dirty="0">
              <a:solidFill>
                <a:schemeClr val="tx2"/>
              </a:solidFill>
              <a:latin typeface="+mn-lt"/>
              <a:ea typeface="+mj-ea"/>
              <a:cs typeface="+mj-cs"/>
            </a:endParaRPr>
          </a:p>
        </p:txBody>
      </p:sp>
      <p:grpSp>
        <p:nvGrpSpPr>
          <p:cNvPr id="27" name="Group 26">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8" name="Freeform: Shape 27">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4" name="Freeform: Shape 3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522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D16DB-8586-4810-97EB-FB4B76E9D375}"/>
              </a:ext>
            </a:extLst>
          </p:cNvPr>
          <p:cNvSpPr>
            <a:spLocks noGrp="1"/>
          </p:cNvSpPr>
          <p:nvPr>
            <p:ph type="title"/>
          </p:nvPr>
        </p:nvSpPr>
        <p:spPr>
          <a:xfrm>
            <a:off x="0" y="1741337"/>
            <a:ext cx="12072729" cy="3837828"/>
          </a:xfrm>
        </p:spPr>
        <p:txBody>
          <a:bodyPr vert="horz" lIns="91440" tIns="45720" rIns="91440" bIns="45720" rtlCol="0" anchor="b">
            <a:normAutofit fontScale="90000"/>
          </a:bodyPr>
          <a:lstStyle/>
          <a:p>
            <a:r>
              <a:rPr lang="en-US" b="1" kern="1200" dirty="0">
                <a:solidFill>
                  <a:schemeClr val="tx2"/>
                </a:solidFill>
                <a:latin typeface="+mn-lt"/>
                <a:ea typeface="+mj-ea"/>
                <a:cs typeface="+mj-cs"/>
              </a:rPr>
              <a:t>INTRODUCTION</a:t>
            </a:r>
            <a:br>
              <a:rPr lang="en-US" b="1" kern="1200" dirty="0">
                <a:solidFill>
                  <a:schemeClr val="tx2"/>
                </a:solidFill>
                <a:latin typeface="+mn-lt"/>
                <a:ea typeface="+mj-ea"/>
                <a:cs typeface="+mj-cs"/>
              </a:rPr>
            </a:br>
            <a:br>
              <a:rPr lang="en-US" sz="2000" kern="1200" dirty="0">
                <a:solidFill>
                  <a:schemeClr val="tx2"/>
                </a:solidFill>
                <a:latin typeface="+mn-lt"/>
                <a:ea typeface="+mj-ea"/>
                <a:cs typeface="+mj-cs"/>
              </a:rPr>
            </a:br>
            <a:r>
              <a:rPr lang="en-US" sz="4000" kern="1200" dirty="0">
                <a:solidFill>
                  <a:schemeClr val="tx2"/>
                </a:solidFill>
                <a:latin typeface="+mn-lt"/>
                <a:ea typeface="+mj-ea"/>
                <a:cs typeface="+mj-cs"/>
              </a:rPr>
              <a:t>. Online payments does not require physical card.</a:t>
            </a:r>
            <a:br>
              <a:rPr lang="en-US" sz="4000" kern="1200" dirty="0">
                <a:solidFill>
                  <a:schemeClr val="tx2"/>
                </a:solidFill>
                <a:latin typeface="+mn-lt"/>
                <a:ea typeface="+mj-ea"/>
                <a:cs typeface="+mj-cs"/>
              </a:rPr>
            </a:br>
            <a:br>
              <a:rPr lang="en-US" sz="4000" kern="1200" dirty="0">
                <a:solidFill>
                  <a:schemeClr val="tx2"/>
                </a:solidFill>
                <a:latin typeface="+mn-lt"/>
                <a:ea typeface="+mj-ea"/>
                <a:cs typeface="+mj-cs"/>
              </a:rPr>
            </a:br>
            <a:r>
              <a:rPr lang="en-US" sz="4000" kern="1200" dirty="0">
                <a:solidFill>
                  <a:schemeClr val="tx2"/>
                </a:solidFill>
                <a:latin typeface="+mn-lt"/>
                <a:ea typeface="+mj-ea"/>
                <a:cs typeface="+mj-cs"/>
              </a:rPr>
              <a:t>.Anyone who know the details of card can make fraud transactions.</a:t>
            </a:r>
            <a:br>
              <a:rPr lang="en-US" sz="4000" kern="1200" dirty="0">
                <a:solidFill>
                  <a:schemeClr val="tx2"/>
                </a:solidFill>
                <a:latin typeface="+mn-lt"/>
                <a:ea typeface="+mj-ea"/>
                <a:cs typeface="+mj-cs"/>
              </a:rPr>
            </a:br>
            <a:br>
              <a:rPr lang="en-US" sz="4000" kern="1200" dirty="0">
                <a:solidFill>
                  <a:schemeClr val="tx2"/>
                </a:solidFill>
                <a:latin typeface="+mn-lt"/>
                <a:ea typeface="+mj-ea"/>
                <a:cs typeface="+mj-cs"/>
              </a:rPr>
            </a:br>
            <a:r>
              <a:rPr lang="en-US" sz="4000" kern="1200" dirty="0">
                <a:solidFill>
                  <a:schemeClr val="tx2"/>
                </a:solidFill>
                <a:latin typeface="+mn-lt"/>
                <a:ea typeface="+mj-ea"/>
                <a:cs typeface="+mj-cs"/>
              </a:rPr>
              <a:t>. Currently card holders comes to know only after the fraud transaction is carried out.</a:t>
            </a:r>
            <a:br>
              <a:rPr lang="en-US" sz="4000" kern="1200" dirty="0">
                <a:solidFill>
                  <a:schemeClr val="tx2"/>
                </a:solidFill>
                <a:latin typeface="+mn-lt"/>
                <a:ea typeface="+mj-ea"/>
                <a:cs typeface="+mj-cs"/>
              </a:rPr>
            </a:br>
            <a:br>
              <a:rPr lang="en-US" sz="4000" kern="1200" dirty="0">
                <a:solidFill>
                  <a:schemeClr val="tx2"/>
                </a:solidFill>
                <a:latin typeface="+mn-lt"/>
                <a:ea typeface="+mj-ea"/>
                <a:cs typeface="+mj-cs"/>
              </a:rPr>
            </a:br>
            <a:r>
              <a:rPr lang="en-US" sz="4000" kern="1200" dirty="0">
                <a:solidFill>
                  <a:schemeClr val="tx2"/>
                </a:solidFill>
                <a:latin typeface="+mn-lt"/>
                <a:ea typeface="+mj-ea"/>
                <a:cs typeface="+mj-cs"/>
              </a:rPr>
              <a:t>.No mechanisms are present to track the fraud transactions.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42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B0DD7-F86C-4049-9071-A6176349C40D}"/>
              </a:ext>
            </a:extLst>
          </p:cNvPr>
          <p:cNvSpPr>
            <a:spLocks noGrp="1"/>
          </p:cNvSpPr>
          <p:nvPr>
            <p:ph type="title"/>
          </p:nvPr>
        </p:nvSpPr>
        <p:spPr>
          <a:xfrm>
            <a:off x="0" y="583096"/>
            <a:ext cx="11966713" cy="4704521"/>
          </a:xfrm>
        </p:spPr>
        <p:txBody>
          <a:bodyPr vert="horz" lIns="91440" tIns="45720" rIns="91440" bIns="45720" rtlCol="0" anchor="b">
            <a:noAutofit/>
          </a:bodyPr>
          <a:lstStyle/>
          <a:p>
            <a:r>
              <a:rPr lang="en-US" b="1" kern="1200" dirty="0">
                <a:solidFill>
                  <a:schemeClr val="tx2"/>
                </a:solidFill>
                <a:latin typeface="+mn-lt"/>
                <a:ea typeface="+mj-ea"/>
                <a:cs typeface="+mj-cs"/>
              </a:rPr>
              <a:t>PROBLEM STATEMENT</a:t>
            </a:r>
            <a:br>
              <a:rPr lang="en-US" sz="2000" kern="1200" dirty="0">
                <a:solidFill>
                  <a:schemeClr val="tx2"/>
                </a:solidFill>
                <a:latin typeface="+mj-lt"/>
                <a:ea typeface="+mj-ea"/>
                <a:cs typeface="+mj-cs"/>
              </a:rPr>
            </a:br>
            <a:br>
              <a:rPr lang="en-US" sz="2000" kern="1200" dirty="0">
                <a:solidFill>
                  <a:schemeClr val="tx2"/>
                </a:solidFill>
                <a:latin typeface="+mj-lt"/>
                <a:ea typeface="+mj-ea"/>
                <a:cs typeface="+mj-cs"/>
              </a:rPr>
            </a:br>
            <a:r>
              <a:rPr lang="en-US" sz="4000" kern="1200" dirty="0">
                <a:solidFill>
                  <a:schemeClr val="tx2"/>
                </a:solidFill>
                <a:latin typeface="+mn-lt"/>
                <a:ea typeface="+mj-ea"/>
                <a:cs typeface="+mj-cs"/>
              </a:rPr>
              <a:t>The Credit Card Fraud Detection Problem includes modeling past credit card transactions with the knowledge of the ones that turned out to be a fraud. This model is then used to identify whether a new transaction is fraudulent or not. Our aim here is to detect 100% of the fraudulent transactions while minimizing the incorrect fraud classifications.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7933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A3CB7-1660-4E45-AE02-64AE8313EB05}"/>
              </a:ext>
            </a:extLst>
          </p:cNvPr>
          <p:cNvSpPr>
            <a:spLocks noGrp="1"/>
          </p:cNvSpPr>
          <p:nvPr>
            <p:ph type="title"/>
          </p:nvPr>
        </p:nvSpPr>
        <p:spPr>
          <a:xfrm>
            <a:off x="219947" y="988428"/>
            <a:ext cx="11993217" cy="4895537"/>
          </a:xfrm>
        </p:spPr>
        <p:txBody>
          <a:bodyPr vert="horz" lIns="91440" tIns="45720" rIns="91440" bIns="45720" rtlCol="0" anchor="b">
            <a:noAutofit/>
          </a:bodyPr>
          <a:lstStyle/>
          <a:p>
            <a:r>
              <a:rPr lang="en-US" sz="4000" b="1" kern="1200" dirty="0">
                <a:solidFill>
                  <a:schemeClr val="tx2"/>
                </a:solidFill>
                <a:latin typeface="+mn-lt"/>
                <a:ea typeface="+mj-ea"/>
                <a:cs typeface="+mj-cs"/>
              </a:rPr>
              <a:t>METHODOLOGY</a:t>
            </a:r>
            <a:br>
              <a:rPr lang="en-US" sz="2400" b="1" kern="1200" dirty="0">
                <a:solidFill>
                  <a:schemeClr val="tx2"/>
                </a:solidFill>
                <a:latin typeface="+mn-lt"/>
                <a:ea typeface="+mj-ea"/>
                <a:cs typeface="+mj-cs"/>
              </a:rPr>
            </a:br>
            <a:br>
              <a:rPr lang="en-US" sz="2400" kern="1200" dirty="0">
                <a:solidFill>
                  <a:schemeClr val="tx2"/>
                </a:solidFill>
                <a:latin typeface="+mn-lt"/>
                <a:ea typeface="+mj-ea"/>
                <a:cs typeface="+mj-cs"/>
              </a:rPr>
            </a:br>
            <a:r>
              <a:rPr lang="en-US" sz="2400" kern="1200" dirty="0">
                <a:solidFill>
                  <a:schemeClr val="tx2"/>
                </a:solidFill>
                <a:latin typeface="+mn-lt"/>
                <a:ea typeface="+mj-ea"/>
                <a:cs typeface="+mj-cs"/>
              </a:rPr>
              <a:t>Credit card fraud is increasing considerably with the development of modern technology and the global superhighways of communication. Credit card fraud costs consumers and the financial company billions of dollars annually, and fraudsters continuously try to find new rules and tactics to commit illegal actions. Thus, fraud detection systems have become essential for banks and financial institution, to minimize their losses. However, there is a lack of published literature on credit card fraud detection techniques, due to the unavailable credit card transactions dataset for researchers. The most commonly techniques used fraud detection methods are Naïve Bayes (NB), Support Vector Machines (SVM), K-Nearest Neighbor algorithms (KNN). These techniques can be used alone or in collaboration using ensemble or meta-learning techniques to build classifiers. But amongst all existing method, ensemble learning methods are identified as popular and common method, not because of its quite straightforward implementation, but also due to its exceptional predictive performance on practical problems. In this paper we trained various data mining techniques used in credit card fraud detection and evaluate each methodology based on certain design criteria.</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8950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3307F-00D0-4789-9B2C-696D328B75D6}"/>
              </a:ext>
            </a:extLst>
          </p:cNvPr>
          <p:cNvSpPr>
            <a:spLocks noGrp="1"/>
          </p:cNvSpPr>
          <p:nvPr>
            <p:ph type="title"/>
          </p:nvPr>
        </p:nvSpPr>
        <p:spPr>
          <a:xfrm>
            <a:off x="-18230" y="-86633"/>
            <a:ext cx="11778821" cy="2042042"/>
          </a:xfrm>
        </p:spPr>
        <p:txBody>
          <a:bodyPr vert="horz" lIns="91440" tIns="45720" rIns="91440" bIns="45720" rtlCol="0" anchor="b">
            <a:normAutofit fontScale="90000"/>
          </a:bodyPr>
          <a:lstStyle/>
          <a:p>
            <a:r>
              <a:rPr lang="en-US" sz="4000" dirty="0">
                <a:solidFill>
                  <a:schemeClr val="tx2"/>
                </a:solidFill>
                <a:latin typeface="+mn-lt"/>
              </a:rPr>
              <a:t>SCALE-LOCATION</a:t>
            </a:r>
            <a:br>
              <a:rPr lang="en-US" sz="5200" dirty="0">
                <a:solidFill>
                  <a:schemeClr val="tx2"/>
                </a:solidFill>
              </a:rPr>
            </a:br>
            <a:br>
              <a:rPr lang="en-US" sz="5200" dirty="0">
                <a:solidFill>
                  <a:schemeClr val="tx2"/>
                </a:solidFill>
              </a:rPr>
            </a:br>
            <a:endParaRPr lang="en-US" sz="52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Chart&#10;&#10;Description automatically generated">
            <a:extLst>
              <a:ext uri="{FF2B5EF4-FFF2-40B4-BE49-F238E27FC236}">
                <a16:creationId xmlns:a16="http://schemas.microsoft.com/office/drawing/2014/main" id="{8E8C8387-E0B0-44ED-B6DE-14C05FF55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74" y="1861919"/>
            <a:ext cx="6277851" cy="3134162"/>
          </a:xfrm>
          <a:prstGeom prst="rect">
            <a:avLst/>
          </a:prstGeom>
        </p:spPr>
      </p:pic>
    </p:spTree>
    <p:extLst>
      <p:ext uri="{BB962C8B-B14F-4D97-AF65-F5344CB8AC3E}">
        <p14:creationId xmlns:p14="http://schemas.microsoft.com/office/powerpoint/2010/main" val="71980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2F41C-131D-4AC9-96C0-D5EFDCDB93C6}"/>
              </a:ext>
            </a:extLst>
          </p:cNvPr>
          <p:cNvSpPr>
            <a:spLocks noGrp="1"/>
          </p:cNvSpPr>
          <p:nvPr>
            <p:ph type="title"/>
          </p:nvPr>
        </p:nvSpPr>
        <p:spPr>
          <a:xfrm>
            <a:off x="126609" y="410838"/>
            <a:ext cx="8820517" cy="742122"/>
          </a:xfrm>
        </p:spPr>
        <p:txBody>
          <a:bodyPr vert="horz" lIns="91440" tIns="45720" rIns="91440" bIns="45720" rtlCol="0" anchor="b">
            <a:normAutofit fontScale="90000"/>
          </a:bodyPr>
          <a:lstStyle/>
          <a:p>
            <a:r>
              <a:rPr lang="en-US" sz="4000" dirty="0">
                <a:solidFill>
                  <a:schemeClr val="tx2"/>
                </a:solidFill>
              </a:rPr>
              <a:t>DECISION TREE</a:t>
            </a:r>
            <a:br>
              <a:rPr lang="en-US" sz="4000" dirty="0">
                <a:solidFill>
                  <a:schemeClr val="tx2"/>
                </a:solidFill>
              </a:rPr>
            </a:br>
            <a:endParaRPr lang="en-US" sz="40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Diagram&#10;&#10;Description automatically generated">
            <a:extLst>
              <a:ext uri="{FF2B5EF4-FFF2-40B4-BE49-F238E27FC236}">
                <a16:creationId xmlns:a16="http://schemas.microsoft.com/office/drawing/2014/main" id="{E3EBA92C-0D92-4600-A2D1-1CBBA91FB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915" y="1214128"/>
            <a:ext cx="7840169" cy="4429743"/>
          </a:xfrm>
          <a:prstGeom prst="rect">
            <a:avLst/>
          </a:prstGeom>
        </p:spPr>
      </p:pic>
    </p:spTree>
    <p:extLst>
      <p:ext uri="{BB962C8B-B14F-4D97-AF65-F5344CB8AC3E}">
        <p14:creationId xmlns:p14="http://schemas.microsoft.com/office/powerpoint/2010/main" val="308490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E19B1-6950-4324-AA30-59E55090EF9E}"/>
              </a:ext>
            </a:extLst>
          </p:cNvPr>
          <p:cNvSpPr>
            <a:spLocks noGrp="1"/>
          </p:cNvSpPr>
          <p:nvPr>
            <p:ph type="title"/>
          </p:nvPr>
        </p:nvSpPr>
        <p:spPr>
          <a:xfrm>
            <a:off x="0" y="267287"/>
            <a:ext cx="12070079" cy="527844"/>
          </a:xfrm>
        </p:spPr>
        <p:txBody>
          <a:bodyPr vert="horz" lIns="91440" tIns="45720" rIns="91440" bIns="45720" rtlCol="0" anchor="b">
            <a:normAutofit fontScale="90000"/>
          </a:bodyPr>
          <a:lstStyle/>
          <a:p>
            <a:r>
              <a:rPr lang="en-US" sz="4000" kern="1200" dirty="0">
                <a:solidFill>
                  <a:schemeClr val="tx2"/>
                </a:solidFill>
                <a:latin typeface="+mn-lt"/>
                <a:ea typeface="+mj-ea"/>
                <a:cs typeface="+mj-cs"/>
              </a:rPr>
              <a:t>ARTIFICIAL NEURAL NETWORK</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302FF504-E009-4B38-A089-17DEF70F2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328444"/>
            <a:ext cx="7230484" cy="4201111"/>
          </a:xfrm>
          <a:prstGeom prst="rect">
            <a:avLst/>
          </a:prstGeom>
        </p:spPr>
      </p:pic>
    </p:spTree>
    <p:extLst>
      <p:ext uri="{BB962C8B-B14F-4D97-AF65-F5344CB8AC3E}">
        <p14:creationId xmlns:p14="http://schemas.microsoft.com/office/powerpoint/2010/main" val="165504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0756998CAD1B4EB293EE4DCD69B2C2" ma:contentTypeVersion="12" ma:contentTypeDescription="Create a new document." ma:contentTypeScope="" ma:versionID="59827eff62f61be92ca9037aa6ee3b93">
  <xsd:schema xmlns:xsd="http://www.w3.org/2001/XMLSchema" xmlns:xs="http://www.w3.org/2001/XMLSchema" xmlns:p="http://schemas.microsoft.com/office/2006/metadata/properties" xmlns:ns3="eebd1fa3-d47e-4769-b2a3-3aaddedcaff6" xmlns:ns4="b35dcc24-2e43-4402-8934-f1544e6f690a" targetNamespace="http://schemas.microsoft.com/office/2006/metadata/properties" ma:root="true" ma:fieldsID="99c93fa961c0037b2c58cf383107e22d" ns3:_="" ns4:_="">
    <xsd:import namespace="eebd1fa3-d47e-4769-b2a3-3aaddedcaff6"/>
    <xsd:import namespace="b35dcc24-2e43-4402-8934-f1544e6f690a"/>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d1fa3-d47e-4769-b2a3-3aaddedcaf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5dcc24-2e43-4402-8934-f1544e6f690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9B3941-AF0B-43FF-820A-631187E46AFB}">
  <ds:schemaRefs>
    <ds:schemaRef ds:uri="http://schemas.openxmlformats.org/package/2006/metadata/core-properties"/>
    <ds:schemaRef ds:uri="http://purl.org/dc/dcmitype/"/>
    <ds:schemaRef ds:uri="http://schemas.microsoft.com/office/infopath/2007/PartnerControls"/>
    <ds:schemaRef ds:uri="eebd1fa3-d47e-4769-b2a3-3aaddedcaff6"/>
    <ds:schemaRef ds:uri="http://purl.org/dc/terms/"/>
    <ds:schemaRef ds:uri="http://schemas.microsoft.com/office/2006/metadata/properties"/>
    <ds:schemaRef ds:uri="http://schemas.microsoft.com/office/2006/documentManagement/types"/>
    <ds:schemaRef ds:uri="b35dcc24-2e43-4402-8934-f1544e6f690a"/>
    <ds:schemaRef ds:uri="http://purl.org/dc/elements/1.1/"/>
    <ds:schemaRef ds:uri="http://www.w3.org/XML/1998/namespace"/>
  </ds:schemaRefs>
</ds:datastoreItem>
</file>

<file path=customXml/itemProps2.xml><?xml version="1.0" encoding="utf-8"?>
<ds:datastoreItem xmlns:ds="http://schemas.openxmlformats.org/officeDocument/2006/customXml" ds:itemID="{FF77E3DA-7766-40FD-B3F4-3B6A8B2F2F8C}">
  <ds:schemaRefs>
    <ds:schemaRef ds:uri="http://schemas.microsoft.com/sharepoint/v3/contenttype/forms"/>
  </ds:schemaRefs>
</ds:datastoreItem>
</file>

<file path=customXml/itemProps3.xml><?xml version="1.0" encoding="utf-8"?>
<ds:datastoreItem xmlns:ds="http://schemas.openxmlformats.org/officeDocument/2006/customXml" ds:itemID="{EA9126C1-B277-4B86-9844-C68C38223E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d1fa3-d47e-4769-b2a3-3aaddedcaff6"/>
    <ds:schemaRef ds:uri="b35dcc24-2e43-4402-8934-f1544e6f69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215</TotalTime>
  <Words>702</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Credit Card Fraud Detection</vt:lpstr>
      <vt:lpstr>     Abstract . Introduction .  Methodology .  Problem Statement .  Scale-Location . Decision Tree . Artificial Neural Network . Specificity . Conclusion . Reference</vt:lpstr>
      <vt:lpstr>ABSTRACT .Credit Card Fraud is increasing considerably with the development of modern technology. .Here we mainly focuscd on credit card fraud transactions in real world. Initially we collected the credit card dataset and  performed analysed and then the dataset will be analysis and  pre-processed. .After that random forest algorithm is applied for obtaining the accuracy of the dataset. Finally the number of fraud transactions present in the dataset will be identified.  .The performance of the techniques is evaluated based on accuracy, sensitivity, specificity and precision. The accuracy of the resultant dataset obtained is about 98%.</vt:lpstr>
      <vt:lpstr>INTRODUCTION  . Online payments does not require physical card.  .Anyone who know the details of card can make fraud transactions.  . Currently card holders comes to know only after the fraud transaction is carried out.  .No mechanisms are present to track the fraud transactions.</vt:lpstr>
      <vt:lpstr>PROBLEM STATEMENT  The Credit Card Fraud Detection Problem includes modeling past credit card transactions with the knowledge of the ones that turned out to be a fraud. This model is then used to identify whether a new transaction is fraudulent or not. Our aim here is to detect 100% of the fraudulent transactions while minimizing the incorrect fraud classifications.</vt:lpstr>
      <vt:lpstr>METHODOLOGY  Credit card fraud is increasing considerably with the development of modern technology and the global superhighways of communication. Credit card fraud costs consumers and the financial company billions of dollars annually, and fraudsters continuously try to find new rules and tactics to commit illegal actions. Thus, fraud detection systems have become essential for banks and financial institution, to minimize their losses. However, there is a lack of published literature on credit card fraud detection techniques, due to the unavailable credit card transactions dataset for researchers. The most commonly techniques used fraud detection methods are Naïve Bayes (NB), Support Vector Machines (SVM), K-Nearest Neighbor algorithms (KNN). These techniques can be used alone or in collaboration using ensemble or meta-learning techniques to build classifiers. But amongst all existing method, ensemble learning methods are identified as popular and common method, not because of its quite straightforward implementation, but also due to its exceptional predictive performance on practical problems. In this paper we trained various data mining techniques used in credit card fraud detection and evaluate each methodology based on certain design criteria.</vt:lpstr>
      <vt:lpstr>SCALE-LOCATION  </vt:lpstr>
      <vt:lpstr>DECISION TREE </vt:lpstr>
      <vt:lpstr>ARTIFICIAL NEURAL NETWORK</vt:lpstr>
      <vt:lpstr>SPECIFICITY </vt:lpstr>
      <vt:lpstr>CONCLUSION  In this credit card fraud detection project we saw how common people are getting exploited using fraudulent activities. In the previously designed models like Hidden Markov Model which is learning algorithm. It detects the transaction as fraud when a user belongs to low category and perform shigh category payments or vice versa We designed a model that predicts the transaction is fraudulent or not with the help of some ML algorithms like logistic Regression, decision tree, gradient based method and also other methods like mean median mode, KNN. Whenever a fraudulent transaction is carried out the information will be sent to the data analyst.</vt:lpstr>
      <vt:lpstr>REFERENCE  https://www.google.com/amp/s/spd.group/machine-learning/credit-card-fraud-detection/  https://en.m.wikipedia.org/wiki/Credit_card_fraud  https://www.google.com/amp/s/www.chargebackgurus.com/blog/credit-card-fraud-detection%3fhs_amp=true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REDDYBATHINA NAGA SAI RAM 19BCD7052</dc:creator>
  <cp:lastModifiedBy>REDDYBATHINA NAGA SAI RAM 19BCD7052</cp:lastModifiedBy>
  <cp:revision>3</cp:revision>
  <dcterms:created xsi:type="dcterms:W3CDTF">2021-12-18T04:41:11Z</dcterms:created>
  <dcterms:modified xsi:type="dcterms:W3CDTF">2021-12-18T14:39:26Z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0x010100C80756998CAD1B4EB293EE4DCD69B2C2</vt:lpwstr>
  </property>
</Properties>
</file>