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65" r:id="rId2"/>
    <p:sldId id="332" r:id="rId3"/>
    <p:sldId id="320" r:id="rId4"/>
    <p:sldId id="321" r:id="rId5"/>
    <p:sldId id="322" r:id="rId6"/>
    <p:sldId id="316" r:id="rId7"/>
    <p:sldId id="333" r:id="rId8"/>
    <p:sldId id="334" r:id="rId9"/>
    <p:sldId id="318" r:id="rId10"/>
    <p:sldId id="319" r:id="rId11"/>
    <p:sldId id="335" r:id="rId12"/>
    <p:sldId id="336" r:id="rId13"/>
    <p:sldId id="337" r:id="rId14"/>
    <p:sldId id="342" r:id="rId15"/>
    <p:sldId id="341" r:id="rId16"/>
    <p:sldId id="343" r:id="rId17"/>
    <p:sldId id="344" r:id="rId18"/>
    <p:sldId id="338" r:id="rId19"/>
    <p:sldId id="323" r:id="rId20"/>
    <p:sldId id="340" r:id="rId21"/>
    <p:sldId id="327" r:id="rId22"/>
  </p:sldIdLst>
  <p:sldSz cx="12188825" cy="6858000"/>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629" autoAdjust="0"/>
  </p:normalViewPr>
  <p:slideViewPr>
    <p:cSldViewPr showGuides="1">
      <p:cViewPr varScale="1">
        <p:scale>
          <a:sx n="86" d="100"/>
          <a:sy n="86" d="100"/>
        </p:scale>
        <p:origin x="312" y="58"/>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12/18/2021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12/18/2021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12/18/2021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12/18/2021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12/18/2021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12/18/2021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12/18/2021</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12/18/2021</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12/18/2021</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12/18/2021</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12/18/2021</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12/18/2021</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12/18/2021</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mycustomer.com/hr-glossary/customer-segmentation" TargetMode="External"/><Relationship Id="rId2" Type="http://schemas.openxmlformats.org/officeDocument/2006/relationships/hyperlink" Target="https://www.google.com/amp/s/www.intercom.com/blog/customer-segmentation/%3famp" TargetMode="External"/><Relationship Id="rId1" Type="http://schemas.openxmlformats.org/officeDocument/2006/relationships/slideLayout" Target="../slideLayouts/slideLayout2.xml"/><Relationship Id="rId4" Type="http://schemas.openxmlformats.org/officeDocument/2006/relationships/hyperlink" Target="https://www.yieldify.com/blog/types-of-market-segmentation/"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025960" y="332656"/>
            <a:ext cx="8352928" cy="1152128"/>
          </a:xfrm>
        </p:spPr>
        <p:txBody>
          <a:bodyPr>
            <a:normAutofit/>
          </a:bodyPr>
          <a:lstStyle/>
          <a:p>
            <a:r>
              <a:rPr lang="en-US" sz="4000" dirty="0">
                <a:latin typeface="Calibri" panose="020F0502020204030204" pitchFamily="34" charset="0"/>
                <a:cs typeface="Calibri" panose="020F0502020204030204" pitchFamily="34" charset="0"/>
              </a:rPr>
              <a:t>CUSTOMER SEGMENTATION </a:t>
            </a:r>
          </a:p>
        </p:txBody>
      </p:sp>
      <p:sp>
        <p:nvSpPr>
          <p:cNvPr id="4" name="Subtitle 3"/>
          <p:cNvSpPr>
            <a:spLocks noGrp="1"/>
          </p:cNvSpPr>
          <p:nvPr>
            <p:ph type="subTitle" idx="1"/>
          </p:nvPr>
        </p:nvSpPr>
        <p:spPr>
          <a:xfrm>
            <a:off x="333772" y="3140968"/>
            <a:ext cx="11737304" cy="3603848"/>
          </a:xfrm>
        </p:spPr>
        <p:txBody>
          <a:bodyPr>
            <a:normAutofit fontScale="25000" lnSpcReduction="20000"/>
          </a:bodyPr>
          <a:lstStyle/>
          <a:p>
            <a:pPr algn="r"/>
            <a:r>
              <a:rPr lang="en-US" sz="16000" dirty="0">
                <a:solidFill>
                  <a:schemeClr val="tx2"/>
                </a:solidFill>
                <a:latin typeface="Calibri" panose="020F0502020204030204" pitchFamily="34" charset="0"/>
                <a:cs typeface="Calibri" panose="020F0502020204030204" pitchFamily="34" charset="0"/>
              </a:rPr>
              <a:t>GUIDED BY:</a:t>
            </a:r>
          </a:p>
          <a:p>
            <a:pPr algn="r"/>
            <a:r>
              <a:rPr lang="en-US" sz="16000" dirty="0">
                <a:solidFill>
                  <a:schemeClr val="tx2"/>
                </a:solidFill>
                <a:latin typeface="Calibri" panose="020F0502020204030204" pitchFamily="34" charset="0"/>
                <a:cs typeface="Calibri" panose="020F0502020204030204" pitchFamily="34" charset="0"/>
              </a:rPr>
              <a:t>DR. GOPIKRISHNAN S</a:t>
            </a:r>
          </a:p>
          <a:p>
            <a:pPr algn="l"/>
            <a:r>
              <a:rPr lang="en-US" sz="16000" dirty="0">
                <a:solidFill>
                  <a:schemeClr val="tx2"/>
                </a:solidFill>
                <a:latin typeface="Calibri" panose="020F0502020204030204" pitchFamily="34" charset="0"/>
                <a:cs typeface="Calibri" panose="020F0502020204030204" pitchFamily="34" charset="0"/>
              </a:rPr>
              <a:t>PRESENTED BY:</a:t>
            </a:r>
          </a:p>
          <a:p>
            <a:pPr algn="l"/>
            <a:r>
              <a:rPr lang="en-US" sz="16000" dirty="0">
                <a:solidFill>
                  <a:schemeClr val="tx2"/>
                </a:solidFill>
                <a:latin typeface="Calibri" panose="020F0502020204030204" pitchFamily="34" charset="0"/>
                <a:cs typeface="Calibri" panose="020F0502020204030204" pitchFamily="34" charset="0"/>
              </a:rPr>
              <a:t>L BHARADHWAJ REDDY</a:t>
            </a:r>
          </a:p>
          <a:p>
            <a:pPr algn="l"/>
            <a:r>
              <a:rPr lang="en-US" sz="16000" dirty="0">
                <a:solidFill>
                  <a:schemeClr val="tx2"/>
                </a:solidFill>
                <a:latin typeface="Calibri" panose="020F0502020204030204" pitchFamily="34" charset="0"/>
                <a:cs typeface="Calibri" panose="020F0502020204030204" pitchFamily="34" charset="0"/>
              </a:rPr>
              <a:t>R. NAGA SAI RAM</a:t>
            </a:r>
          </a:p>
          <a:p>
            <a:pPr algn="l"/>
            <a:r>
              <a:rPr lang="en-US" sz="16000" dirty="0">
                <a:solidFill>
                  <a:schemeClr val="tx2"/>
                </a:solidFill>
                <a:latin typeface="Calibri" panose="020F0502020204030204" pitchFamily="34" charset="0"/>
                <a:cs typeface="Calibri" panose="020F0502020204030204" pitchFamily="34" charset="0"/>
              </a:rPr>
              <a:t>B N V R ROHITH</a:t>
            </a:r>
          </a:p>
          <a:p>
            <a:pPr algn="l"/>
            <a:r>
              <a:rPr lang="en-US" sz="16000" dirty="0">
                <a:solidFill>
                  <a:schemeClr val="tx2"/>
                </a:solidFill>
                <a:latin typeface="Calibri" panose="020F0502020204030204" pitchFamily="34" charset="0"/>
                <a:cs typeface="Calibri" panose="020F0502020204030204" pitchFamily="34" charset="0"/>
              </a:rPr>
              <a:t>D V L SAI SRUTHI</a:t>
            </a:r>
          </a:p>
          <a:p>
            <a:endParaRPr lang="en-US" sz="1500" dirty="0">
              <a:solidFill>
                <a:schemeClr val="bg2">
                  <a:lumMod val="10000"/>
                  <a:lumOff val="90000"/>
                </a:schemeClr>
              </a:solidFill>
            </a:endParaRPr>
          </a:p>
          <a:p>
            <a:endParaRPr lang="it-IT"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413" y="381000"/>
            <a:ext cx="9144001" cy="1371600"/>
          </a:xfrm>
        </p:spPr>
        <p:txBody>
          <a:bodyPr anchor="b">
            <a:normAutofit/>
          </a:bodyPr>
          <a:lstStyle/>
          <a:p>
            <a:r>
              <a:rPr lang="en-IN" b="1">
                <a:effectLst/>
              </a:rPr>
              <a:t>Boxplot for Descriptive Analysis of Age</a:t>
            </a:r>
            <a:br>
              <a:rPr lang="en-IN">
                <a:effectLst/>
              </a:rPr>
            </a:br>
            <a:endParaRPr lang="en-US" dirty="0"/>
          </a:p>
        </p:txBody>
      </p:sp>
      <p:pic>
        <p:nvPicPr>
          <p:cNvPr id="4098" name="Picture 2">
            <a:extLst>
              <a:ext uri="{FF2B5EF4-FFF2-40B4-BE49-F238E27FC236}">
                <a16:creationId xmlns:a16="http://schemas.microsoft.com/office/drawing/2014/main" id="{1F67610E-2A66-4EE4-BAB8-54D037A75D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13955" y="1904999"/>
            <a:ext cx="7951307" cy="4114801"/>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50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8A34E-55CE-457A-82A1-604755290B12}"/>
              </a:ext>
            </a:extLst>
          </p:cNvPr>
          <p:cNvSpPr>
            <a:spLocks noGrp="1"/>
          </p:cNvSpPr>
          <p:nvPr>
            <p:ph type="title"/>
          </p:nvPr>
        </p:nvSpPr>
        <p:spPr>
          <a:xfrm>
            <a:off x="45739" y="116632"/>
            <a:ext cx="10620675" cy="792088"/>
          </a:xfrm>
        </p:spPr>
        <p:txBody>
          <a:bodyPr>
            <a:normAutofit/>
          </a:bodyPr>
          <a:lstStyle/>
          <a:p>
            <a:r>
              <a:rPr lang="en-US" b="1" i="0" dirty="0">
                <a:effectLst/>
                <a:latin typeface="Calibri" panose="020F0502020204030204" pitchFamily="34" charset="0"/>
              </a:rPr>
              <a:t>Score Comparison</a:t>
            </a:r>
            <a:r>
              <a:rPr lang="en-US" b="0" i="0" dirty="0">
                <a:effectLst/>
                <a:latin typeface="Calibri" panose="020F0502020204030204" pitchFamily="34" charset="0"/>
              </a:rPr>
              <a:t> </a:t>
            </a:r>
            <a:endParaRPr lang="en-US" dirty="0"/>
          </a:p>
        </p:txBody>
      </p:sp>
      <p:pic>
        <p:nvPicPr>
          <p:cNvPr id="5122" name="Picture 2">
            <a:extLst>
              <a:ext uri="{FF2B5EF4-FFF2-40B4-BE49-F238E27FC236}">
                <a16:creationId xmlns:a16="http://schemas.microsoft.com/office/drawing/2014/main" id="{6E91CB6D-4A4F-4200-92CE-01202A009A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36435" y="2295292"/>
            <a:ext cx="6306430" cy="3334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872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7CD52-BB7F-403E-B14F-0D872A0CC3F3}"/>
              </a:ext>
            </a:extLst>
          </p:cNvPr>
          <p:cNvSpPr>
            <a:spLocks noGrp="1"/>
          </p:cNvSpPr>
          <p:nvPr>
            <p:ph type="title"/>
          </p:nvPr>
        </p:nvSpPr>
        <p:spPr>
          <a:xfrm>
            <a:off x="117749" y="381000"/>
            <a:ext cx="10548666" cy="1103784"/>
          </a:xfrm>
        </p:spPr>
        <p:txBody>
          <a:bodyPr>
            <a:normAutofit/>
          </a:bodyPr>
          <a:lstStyle/>
          <a:p>
            <a:r>
              <a:rPr lang="en-US" b="1" i="0" dirty="0">
                <a:effectLst/>
                <a:latin typeface="Calibri" panose="020F0502020204030204" pitchFamily="34" charset="0"/>
              </a:rPr>
              <a:t>Cluster in K</a:t>
            </a:r>
            <a:r>
              <a:rPr lang="en-US" b="0" i="0" dirty="0">
                <a:effectLst/>
                <a:latin typeface="Calibri" panose="020F0502020204030204" pitchFamily="34" charset="0"/>
              </a:rPr>
              <a:t> </a:t>
            </a:r>
            <a:endParaRPr lang="en-US" dirty="0"/>
          </a:p>
        </p:txBody>
      </p:sp>
      <p:pic>
        <p:nvPicPr>
          <p:cNvPr id="6146" name="Picture 2">
            <a:extLst>
              <a:ext uri="{FF2B5EF4-FFF2-40B4-BE49-F238E27FC236}">
                <a16:creationId xmlns:a16="http://schemas.microsoft.com/office/drawing/2014/main" id="{776B9C65-E0E7-43C3-9BAF-615EA7625D6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79738" y="2309812"/>
            <a:ext cx="6219825"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118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28B4D-99D4-4011-8A71-585054F11EFD}"/>
              </a:ext>
            </a:extLst>
          </p:cNvPr>
          <p:cNvSpPr>
            <a:spLocks noGrp="1"/>
          </p:cNvSpPr>
          <p:nvPr>
            <p:ph type="title"/>
          </p:nvPr>
        </p:nvSpPr>
        <p:spPr>
          <a:xfrm>
            <a:off x="189757" y="381000"/>
            <a:ext cx="10476658" cy="887760"/>
          </a:xfrm>
        </p:spPr>
        <p:txBody>
          <a:bodyPr/>
          <a:lstStyle/>
          <a:p>
            <a:r>
              <a:rPr lang="en-US" dirty="0">
                <a:latin typeface="Calibri" panose="020F0502020204030204" pitchFamily="34" charset="0"/>
                <a:cs typeface="Calibri" panose="020F0502020204030204" pitchFamily="34" charset="0"/>
              </a:rPr>
              <a:t>Optimal Number of Clusters</a:t>
            </a:r>
          </a:p>
        </p:txBody>
      </p:sp>
      <p:pic>
        <p:nvPicPr>
          <p:cNvPr id="7170" name="Picture 2">
            <a:extLst>
              <a:ext uri="{FF2B5EF4-FFF2-40B4-BE49-F238E27FC236}">
                <a16:creationId xmlns:a16="http://schemas.microsoft.com/office/drawing/2014/main" id="{629EB01F-425D-4937-9B7F-BC91CBF330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88777" y="2242897"/>
            <a:ext cx="6601746" cy="3439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580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145AC-83F9-45C7-A97A-AF39E075F157}"/>
              </a:ext>
            </a:extLst>
          </p:cNvPr>
          <p:cNvSpPr>
            <a:spLocks noGrp="1"/>
          </p:cNvSpPr>
          <p:nvPr>
            <p:ph type="title"/>
          </p:nvPr>
        </p:nvSpPr>
        <p:spPr>
          <a:xfrm>
            <a:off x="117749" y="381000"/>
            <a:ext cx="10548666" cy="952282"/>
          </a:xfrm>
        </p:spPr>
        <p:txBody>
          <a:bodyPr/>
          <a:lstStyle/>
          <a:p>
            <a:r>
              <a:rPr lang="en-US" dirty="0">
                <a:latin typeface="Calibri" panose="020F0502020204030204" pitchFamily="34" charset="0"/>
                <a:cs typeface="Calibri" panose="020F0502020204030204" pitchFamily="34" charset="0"/>
              </a:rPr>
              <a:t>Theoretical Quantiles</a:t>
            </a:r>
          </a:p>
        </p:txBody>
      </p:sp>
      <p:pic>
        <p:nvPicPr>
          <p:cNvPr id="10242" name="Picture 2">
            <a:extLst>
              <a:ext uri="{FF2B5EF4-FFF2-40B4-BE49-F238E27FC236}">
                <a16:creationId xmlns:a16="http://schemas.microsoft.com/office/drawing/2014/main" id="{B1FDFF01-D62E-4B42-BAE8-1506831AAB3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17435" y="2400082"/>
            <a:ext cx="5944430" cy="3124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981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CA24D-E538-44A1-91D6-874027F0651C}"/>
              </a:ext>
            </a:extLst>
          </p:cNvPr>
          <p:cNvSpPr>
            <a:spLocks noGrp="1"/>
          </p:cNvSpPr>
          <p:nvPr>
            <p:ph type="title"/>
          </p:nvPr>
        </p:nvSpPr>
        <p:spPr>
          <a:xfrm>
            <a:off x="117749" y="381000"/>
            <a:ext cx="10548666" cy="815752"/>
          </a:xfrm>
        </p:spPr>
        <p:txBody>
          <a:bodyPr/>
          <a:lstStyle/>
          <a:p>
            <a:r>
              <a:rPr lang="en-US" dirty="0">
                <a:latin typeface="Calibri" panose="020F0502020204030204" pitchFamily="34" charset="0"/>
                <a:cs typeface="Calibri" panose="020F0502020204030204" pitchFamily="34" charset="0"/>
              </a:rPr>
              <a:t>Predicted Values</a:t>
            </a:r>
          </a:p>
        </p:txBody>
      </p:sp>
      <p:pic>
        <p:nvPicPr>
          <p:cNvPr id="9218" name="Picture 2">
            <a:extLst>
              <a:ext uri="{FF2B5EF4-FFF2-40B4-BE49-F238E27FC236}">
                <a16:creationId xmlns:a16="http://schemas.microsoft.com/office/drawing/2014/main" id="{D5A36872-5E01-47CA-BC6E-85C9C939AD8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17435" y="2361976"/>
            <a:ext cx="5944430" cy="3200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664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9AEC-FF54-452D-BCFE-2927CB4BE5A0}"/>
              </a:ext>
            </a:extLst>
          </p:cNvPr>
          <p:cNvSpPr>
            <a:spLocks noGrp="1"/>
          </p:cNvSpPr>
          <p:nvPr>
            <p:ph type="title"/>
          </p:nvPr>
        </p:nvSpPr>
        <p:spPr>
          <a:xfrm>
            <a:off x="189757" y="381000"/>
            <a:ext cx="10476658" cy="937993"/>
          </a:xfrm>
        </p:spPr>
        <p:txBody>
          <a:bodyPr/>
          <a:lstStyle/>
          <a:p>
            <a:r>
              <a:rPr lang="en-US" dirty="0">
                <a:latin typeface="Calibri" panose="020F0502020204030204" pitchFamily="34" charset="0"/>
                <a:cs typeface="Calibri" panose="020F0502020204030204" pitchFamily="34" charset="0"/>
              </a:rPr>
              <a:t>Residuals vs Leverage</a:t>
            </a:r>
          </a:p>
        </p:txBody>
      </p:sp>
      <p:pic>
        <p:nvPicPr>
          <p:cNvPr id="11266" name="Picture 2">
            <a:extLst>
              <a:ext uri="{FF2B5EF4-FFF2-40B4-BE49-F238E27FC236}">
                <a16:creationId xmlns:a16="http://schemas.microsoft.com/office/drawing/2014/main" id="{23C13690-732A-4BD0-8C90-98E5409380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17435" y="2385792"/>
            <a:ext cx="5944430" cy="3153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99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03475-DD02-4DA1-94B3-31306AC932D0}"/>
              </a:ext>
            </a:extLst>
          </p:cNvPr>
          <p:cNvSpPr>
            <a:spLocks noGrp="1"/>
          </p:cNvSpPr>
          <p:nvPr>
            <p:ph type="title"/>
          </p:nvPr>
        </p:nvSpPr>
        <p:spPr>
          <a:xfrm>
            <a:off x="261765" y="381000"/>
            <a:ext cx="10404650" cy="937993"/>
          </a:xfrm>
        </p:spPr>
        <p:txBody>
          <a:bodyPr/>
          <a:lstStyle/>
          <a:p>
            <a:r>
              <a:rPr lang="en-US" b="1" i="0" dirty="0">
                <a:effectLst/>
                <a:latin typeface="Calibri" panose="020F0502020204030204" pitchFamily="34" charset="0"/>
                <a:cs typeface="Calibri" panose="020F0502020204030204" pitchFamily="34" charset="0"/>
              </a:rPr>
              <a:t>Decision Tree</a:t>
            </a:r>
            <a:endParaRPr lang="en-US" dirty="0">
              <a:latin typeface="Calibri" panose="020F0502020204030204" pitchFamily="34" charset="0"/>
              <a:cs typeface="Calibri" panose="020F0502020204030204" pitchFamily="34" charset="0"/>
            </a:endParaRPr>
          </a:p>
        </p:txBody>
      </p:sp>
      <p:pic>
        <p:nvPicPr>
          <p:cNvPr id="12290" name="Picture 2">
            <a:extLst>
              <a:ext uri="{FF2B5EF4-FFF2-40B4-BE49-F238E27FC236}">
                <a16:creationId xmlns:a16="http://schemas.microsoft.com/office/drawing/2014/main" id="{6EB0E046-4249-4BD9-9E9C-095F4E169A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17435" y="2385792"/>
            <a:ext cx="5944430" cy="3153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055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39E7A-2F51-41EC-8E01-C255FD772162}"/>
              </a:ext>
            </a:extLst>
          </p:cNvPr>
          <p:cNvSpPr>
            <a:spLocks noGrp="1"/>
          </p:cNvSpPr>
          <p:nvPr>
            <p:ph type="title"/>
          </p:nvPr>
        </p:nvSpPr>
        <p:spPr>
          <a:xfrm>
            <a:off x="117749" y="381000"/>
            <a:ext cx="10548666" cy="887760"/>
          </a:xfrm>
        </p:spPr>
        <p:txBody>
          <a:bodyPr/>
          <a:lstStyle/>
          <a:p>
            <a:r>
              <a:rPr lang="en-US" dirty="0">
                <a:latin typeface="Calibri" panose="020F0502020204030204" pitchFamily="34" charset="0"/>
                <a:cs typeface="Calibri" panose="020F0502020204030204" pitchFamily="34" charset="0"/>
              </a:rPr>
              <a:t>Segments of Customers</a:t>
            </a:r>
          </a:p>
        </p:txBody>
      </p:sp>
      <p:pic>
        <p:nvPicPr>
          <p:cNvPr id="8194" name="Picture 2">
            <a:extLst>
              <a:ext uri="{FF2B5EF4-FFF2-40B4-BE49-F238E27FC236}">
                <a16:creationId xmlns:a16="http://schemas.microsoft.com/office/drawing/2014/main" id="{6548E67B-2E2D-4C58-A62F-87CE825E76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65450" y="2271712"/>
            <a:ext cx="6248400"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317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ED3D2-338A-4B9E-B857-21129822ABEA}"/>
              </a:ext>
            </a:extLst>
          </p:cNvPr>
          <p:cNvSpPr>
            <a:spLocks noGrp="1"/>
          </p:cNvSpPr>
          <p:nvPr>
            <p:ph type="title"/>
          </p:nvPr>
        </p:nvSpPr>
        <p:spPr>
          <a:xfrm>
            <a:off x="261765" y="381000"/>
            <a:ext cx="10404650" cy="1031776"/>
          </a:xfrm>
        </p:spPr>
        <p:txBody>
          <a:bodyPr>
            <a:normAutofit/>
          </a:bodyPr>
          <a:lstStyle/>
          <a:p>
            <a:r>
              <a:rPr lang="en-IN" sz="4000" b="1" dirty="0">
                <a:latin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37E9B41C-7FF2-423F-AD6E-C88CAB879F7F}"/>
              </a:ext>
            </a:extLst>
          </p:cNvPr>
          <p:cNvSpPr>
            <a:spLocks noGrp="1"/>
          </p:cNvSpPr>
          <p:nvPr>
            <p:ph idx="1"/>
          </p:nvPr>
        </p:nvSpPr>
        <p:spPr>
          <a:xfrm>
            <a:off x="477788" y="1904999"/>
            <a:ext cx="10801199" cy="4114801"/>
          </a:xfrm>
        </p:spPr>
        <p:txBody>
          <a:bodyPr>
            <a:normAutofit lnSpcReduction="10000"/>
          </a:bodyPr>
          <a:lstStyle/>
          <a:p>
            <a:pPr marL="0" indent="0" algn="l">
              <a:buNone/>
            </a:pPr>
            <a:r>
              <a:rPr lang="en-US" b="0" i="0" dirty="0">
                <a:effectLst/>
                <a:latin typeface="Calibri" panose="020F0502020204030204" pitchFamily="34" charset="0"/>
                <a:cs typeface="Calibri" panose="020F0502020204030204" pitchFamily="34" charset="0"/>
              </a:rPr>
              <a:t>Customer segmentation is a way to improve communication with the customer, to know the wishes of the customer, customer activity so that appropriate communication can be built. Customer Segmentation needed to get potential customers used to increase profits. Potential customer data can be used to provide service the characteristics of customer including ecommerce services as a media buying and selling online. This paper discusses several components to do customer segmentation, Customer segmentation is an activity to divide customers or item into groups that have the same characteristics. Data that needed for customer segmentation are internal data and external data. The internal data include demographic data and data purchase history, while the external data include cookies and server logs. Internal data can be obtained from a database when customer do registration or transactions and external data can be obtained from web server or other source.</a:t>
            </a:r>
            <a:r>
              <a:rPr lang="en-US" sz="1800" b="0" i="0" dirty="0">
                <a:effectLst/>
                <a:latin typeface="Calibri" panose="020F0502020204030204" pitchFamily="34" charset="0"/>
              </a:rPr>
              <a:t> </a:t>
            </a:r>
            <a:endParaRPr lang="en-US" b="0" i="0" dirty="0">
              <a:effectLst/>
              <a:latin typeface="ff1"/>
            </a:endParaRPr>
          </a:p>
          <a:p>
            <a:pPr marL="0" indent="0">
              <a:buNone/>
            </a:pPr>
            <a:endParaRPr lang="en-US" b="0" i="0" dirty="0">
              <a:effectLst/>
            </a:endParaRPr>
          </a:p>
          <a:p>
            <a:endParaRPr lang="en-IN" dirty="0"/>
          </a:p>
        </p:txBody>
      </p:sp>
    </p:spTree>
    <p:extLst>
      <p:ext uri="{BB962C8B-B14F-4D97-AF65-F5344CB8AC3E}">
        <p14:creationId xmlns:p14="http://schemas.microsoft.com/office/powerpoint/2010/main" val="1222436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E89B-920D-418D-A9B9-87CE7B38557B}"/>
              </a:ext>
            </a:extLst>
          </p:cNvPr>
          <p:cNvSpPr>
            <a:spLocks noGrp="1"/>
          </p:cNvSpPr>
          <p:nvPr>
            <p:ph type="title"/>
          </p:nvPr>
        </p:nvSpPr>
        <p:spPr>
          <a:xfrm>
            <a:off x="1512803" y="152400"/>
            <a:ext cx="9144001" cy="1371600"/>
          </a:xfrm>
        </p:spPr>
        <p:txBody>
          <a:bodyPr anchor="b">
            <a:normAutofit/>
          </a:bodyPr>
          <a:lstStyle/>
          <a:p>
            <a:r>
              <a:rPr lang="en-IN" b="1" dirty="0">
                <a:latin typeface="Calibri" panose="020F0502020204030204" pitchFamily="34" charset="0"/>
                <a:cs typeface="Calibri" panose="020F0502020204030204" pitchFamily="34" charset="0"/>
              </a:rPr>
              <a:t>CONTENTS</a:t>
            </a:r>
          </a:p>
        </p:txBody>
      </p:sp>
      <p:sp>
        <p:nvSpPr>
          <p:cNvPr id="3" name="Content Placeholder 2">
            <a:extLst>
              <a:ext uri="{FF2B5EF4-FFF2-40B4-BE49-F238E27FC236}">
                <a16:creationId xmlns:a16="http://schemas.microsoft.com/office/drawing/2014/main" id="{20CAB62A-15B4-4240-9203-6A47C19840DC}"/>
              </a:ext>
            </a:extLst>
          </p:cNvPr>
          <p:cNvSpPr>
            <a:spLocks noGrp="1"/>
          </p:cNvSpPr>
          <p:nvPr>
            <p:ph idx="1"/>
          </p:nvPr>
        </p:nvSpPr>
        <p:spPr>
          <a:xfrm>
            <a:off x="1522413" y="1904999"/>
            <a:ext cx="9134391" cy="4114801"/>
          </a:xfrm>
        </p:spPr>
        <p:txBody>
          <a:bodyPr>
            <a:normAutofit fontScale="85000" lnSpcReduction="20000"/>
          </a:bodyPr>
          <a:lstStyle/>
          <a:p>
            <a:r>
              <a:rPr lang="en-US" sz="3900" dirty="0">
                <a:latin typeface="Calibri" panose="020F0502020204030204" pitchFamily="34" charset="0"/>
                <a:cs typeface="Calibri" panose="020F0502020204030204" pitchFamily="34" charset="0"/>
              </a:rPr>
              <a:t>Abstract</a:t>
            </a:r>
          </a:p>
          <a:p>
            <a:r>
              <a:rPr lang="en-US" sz="3900" dirty="0">
                <a:latin typeface="Calibri" panose="020F0502020204030204" pitchFamily="34" charset="0"/>
                <a:cs typeface="Calibri" panose="020F0502020204030204" pitchFamily="34" charset="0"/>
              </a:rPr>
              <a:t>Introduction</a:t>
            </a:r>
          </a:p>
          <a:p>
            <a:r>
              <a:rPr lang="en-US" sz="3900" dirty="0">
                <a:latin typeface="Calibri" panose="020F0502020204030204" pitchFamily="34" charset="0"/>
                <a:cs typeface="Calibri" panose="020F0502020204030204" pitchFamily="34" charset="0"/>
              </a:rPr>
              <a:t>Literature Review</a:t>
            </a:r>
          </a:p>
          <a:p>
            <a:r>
              <a:rPr lang="en-US" sz="3900" dirty="0">
                <a:latin typeface="Calibri" panose="020F0502020204030204" pitchFamily="34" charset="0"/>
                <a:cs typeface="Calibri" panose="020F0502020204030204" pitchFamily="34" charset="0"/>
              </a:rPr>
              <a:t>Methodology</a:t>
            </a:r>
          </a:p>
          <a:p>
            <a:r>
              <a:rPr lang="en-US" sz="3900" dirty="0">
                <a:latin typeface="Calibri" panose="020F0502020204030204" pitchFamily="34" charset="0"/>
                <a:cs typeface="Calibri" panose="020F0502020204030204" pitchFamily="34" charset="0"/>
              </a:rPr>
              <a:t>Data Visualization</a:t>
            </a:r>
          </a:p>
          <a:p>
            <a:r>
              <a:rPr lang="en-US" sz="3900" dirty="0">
                <a:latin typeface="Calibri" panose="020F0502020204030204" pitchFamily="34" charset="0"/>
                <a:cs typeface="Calibri" panose="020F0502020204030204" pitchFamily="34" charset="0"/>
              </a:rPr>
              <a:t>Data analysis</a:t>
            </a:r>
          </a:p>
          <a:p>
            <a:r>
              <a:rPr lang="en-US" sz="3900" dirty="0">
                <a:latin typeface="Calibri" panose="020F0502020204030204" pitchFamily="34" charset="0"/>
                <a:cs typeface="Calibri" panose="020F0502020204030204" pitchFamily="34" charset="0"/>
              </a:rPr>
              <a:t>conclusion</a:t>
            </a:r>
          </a:p>
          <a:p>
            <a:endParaRPr lang="en-IN" dirty="0"/>
          </a:p>
        </p:txBody>
      </p:sp>
    </p:spTree>
    <p:extLst>
      <p:ext uri="{BB962C8B-B14F-4D97-AF65-F5344CB8AC3E}">
        <p14:creationId xmlns:p14="http://schemas.microsoft.com/office/powerpoint/2010/main" val="3557521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6EDE5-7ECE-4067-A7C9-391ADA39B501}"/>
              </a:ext>
            </a:extLst>
          </p:cNvPr>
          <p:cNvSpPr>
            <a:spLocks noGrp="1"/>
          </p:cNvSpPr>
          <p:nvPr>
            <p:ph type="title"/>
          </p:nvPr>
        </p:nvSpPr>
        <p:spPr>
          <a:xfrm>
            <a:off x="180146" y="476672"/>
            <a:ext cx="10476658" cy="1031776"/>
          </a:xfrm>
        </p:spPr>
        <p:txBody>
          <a:bodyPr>
            <a:normAutofit/>
          </a:bodyPr>
          <a:lstStyle/>
          <a:p>
            <a:r>
              <a:rPr lang="en-US" sz="4000" b="1" kern="1200" dirty="0">
                <a:latin typeface="Calibri" panose="020F0502020204030204" pitchFamily="34" charset="0"/>
                <a:cs typeface="Calibri" panose="020F0502020204030204" pitchFamily="34" charset="0"/>
              </a:rPr>
              <a:t>REFERENCE</a:t>
            </a:r>
            <a:endParaRPr lang="en-US" sz="40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6FD14C0-FA63-484B-96B0-F296ABFA8316}"/>
              </a:ext>
            </a:extLst>
          </p:cNvPr>
          <p:cNvSpPr>
            <a:spLocks noGrp="1"/>
          </p:cNvSpPr>
          <p:nvPr>
            <p:ph idx="1"/>
          </p:nvPr>
        </p:nvSpPr>
        <p:spPr>
          <a:xfrm>
            <a:off x="261764" y="1904999"/>
            <a:ext cx="11017223" cy="4114801"/>
          </a:xfrm>
        </p:spPr>
        <p:txBody>
          <a:bodyPr/>
          <a:lstStyle/>
          <a:p>
            <a:pPr marL="0" indent="0" algn="l" rtl="0" fontAlgn="base">
              <a:buNone/>
            </a:pP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marL="0" indent="0" algn="l" rtl="0" fontAlgn="base">
              <a:buNone/>
            </a:pPr>
            <a:r>
              <a:rPr lang="en-US" sz="1800" b="0" i="0" u="sng" strike="noStrike" dirty="0">
                <a:solidFill>
                  <a:srgbClr val="0563C1"/>
                </a:solidFill>
                <a:effectLst/>
                <a:latin typeface="Calibri" panose="020F0502020204030204" pitchFamily="34" charset="0"/>
                <a:hlinkClick r:id="rId2"/>
              </a:rPr>
              <a:t>https://www.google.com/amp/s/www.intercom.com/blog/customer-segmentation/%3famp</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marL="0" indent="0" algn="l" rtl="0" fontAlgn="base">
              <a:buNone/>
            </a:pP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marL="0" indent="0" algn="l" rtl="0" fontAlgn="base">
              <a:buNone/>
            </a:pPr>
            <a:r>
              <a:rPr lang="en-US" sz="1800" b="0" i="0" u="sng" strike="noStrike" dirty="0">
                <a:solidFill>
                  <a:srgbClr val="0563C1"/>
                </a:solidFill>
                <a:effectLst/>
                <a:latin typeface="Calibri" panose="020F0502020204030204" pitchFamily="34" charset="0"/>
                <a:hlinkClick r:id="rId3"/>
              </a:rPr>
              <a:t>https://www.mycustomer.com/hr-glossary/customer-segmentation</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marL="0" indent="0" algn="l" rtl="0" fontAlgn="base">
              <a:buNone/>
            </a:pP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marL="0" indent="0" algn="l" rtl="0" fontAlgn="base">
              <a:buNone/>
            </a:pPr>
            <a:r>
              <a:rPr lang="en-US" sz="1800" b="0" i="0" u="sng" strike="noStrike" dirty="0">
                <a:solidFill>
                  <a:srgbClr val="0563C1"/>
                </a:solidFill>
                <a:effectLst/>
                <a:latin typeface="Calibri" panose="020F0502020204030204" pitchFamily="34" charset="0"/>
                <a:hlinkClick r:id="rId4"/>
              </a:rPr>
              <a:t>https://www.yieldify.com/blog/types-of-market-segmentation/</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marL="0" indent="0">
              <a:buNone/>
            </a:pPr>
            <a:endParaRPr lang="en-US" dirty="0"/>
          </a:p>
        </p:txBody>
      </p:sp>
    </p:spTree>
    <p:extLst>
      <p:ext uri="{BB962C8B-B14F-4D97-AF65-F5344CB8AC3E}">
        <p14:creationId xmlns:p14="http://schemas.microsoft.com/office/powerpoint/2010/main" val="3697294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D4EEC0-839A-4651-97B0-80AFFFD10E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600" y="68263"/>
            <a:ext cx="10069625" cy="6721475"/>
          </a:xfrm>
          <a:prstGeom prst="rect">
            <a:avLst/>
          </a:prstGeom>
          <a:noFill/>
        </p:spPr>
      </p:pic>
    </p:spTree>
    <p:extLst>
      <p:ext uri="{BB962C8B-B14F-4D97-AF65-F5344CB8AC3E}">
        <p14:creationId xmlns:p14="http://schemas.microsoft.com/office/powerpoint/2010/main" val="4108327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868CF-B1D9-4F99-8736-C0132F0A9CD6}"/>
              </a:ext>
            </a:extLst>
          </p:cNvPr>
          <p:cNvSpPr>
            <a:spLocks noGrp="1"/>
          </p:cNvSpPr>
          <p:nvPr>
            <p:ph type="title"/>
          </p:nvPr>
        </p:nvSpPr>
        <p:spPr>
          <a:xfrm>
            <a:off x="261765" y="381000"/>
            <a:ext cx="10404650" cy="1031776"/>
          </a:xfrm>
        </p:spPr>
        <p:txBody>
          <a:bodyPr>
            <a:normAutofit/>
          </a:bodyPr>
          <a:lstStyle/>
          <a:p>
            <a:r>
              <a:rPr lang="en-IN" sz="4000" b="1" dirty="0">
                <a:latin typeface="Calibri" panose="020F0502020204030204" pitchFamily="34" charset="0"/>
                <a:cs typeface="Calibri" panose="020F0502020204030204" pitchFamily="34" charset="0"/>
              </a:rPr>
              <a:t>ABSTRACT</a:t>
            </a:r>
          </a:p>
        </p:txBody>
      </p:sp>
      <p:sp>
        <p:nvSpPr>
          <p:cNvPr id="3" name="Content Placeholder 2">
            <a:extLst>
              <a:ext uri="{FF2B5EF4-FFF2-40B4-BE49-F238E27FC236}">
                <a16:creationId xmlns:a16="http://schemas.microsoft.com/office/drawing/2014/main" id="{92918F14-EA65-481B-9548-13D606AB150C}"/>
              </a:ext>
            </a:extLst>
          </p:cNvPr>
          <p:cNvSpPr>
            <a:spLocks noGrp="1"/>
          </p:cNvSpPr>
          <p:nvPr>
            <p:ph idx="1"/>
          </p:nvPr>
        </p:nvSpPr>
        <p:spPr>
          <a:xfrm>
            <a:off x="693812" y="1772816"/>
            <a:ext cx="9134391" cy="4114801"/>
          </a:xfrm>
        </p:spPr>
        <p:txBody>
          <a:bodyPr>
            <a:normAutofit fontScale="77500" lnSpcReduction="20000"/>
          </a:bodyPr>
          <a:lstStyle/>
          <a:p>
            <a:r>
              <a:rPr lang="en-US" sz="2000" dirty="0"/>
              <a:t> </a:t>
            </a:r>
            <a:r>
              <a:rPr lang="en-US" sz="2800" dirty="0">
                <a:latin typeface="Calibri" panose="020F0502020204030204" pitchFamily="34" charset="0"/>
                <a:cs typeface="Calibri" panose="020F0502020204030204" pitchFamily="34" charset="0"/>
              </a:rPr>
              <a:t>This is where the machine learning comes into picture for better decision making.</a:t>
            </a:r>
          </a:p>
          <a:p>
            <a:r>
              <a:rPr lang="en-IN" sz="2800"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The clustering algorithm used is K-means algorithm which is the partitioning algorithm, to segment the customers according to the similar characteristics. </a:t>
            </a:r>
          </a:p>
          <a:p>
            <a:r>
              <a:rPr lang="en-US" sz="2800" dirty="0">
                <a:latin typeface="Calibri" panose="020F0502020204030204" pitchFamily="34" charset="0"/>
                <a:cs typeface="Calibri" panose="020F0502020204030204" pitchFamily="34" charset="0"/>
              </a:rPr>
              <a:t> The companies doing the business are also not able to diagnose the target    potential customers.</a:t>
            </a:r>
          </a:p>
          <a:p>
            <a:r>
              <a:rPr lang="en-US" sz="2800" dirty="0">
                <a:latin typeface="Calibri" panose="020F0502020204030204" pitchFamily="34" charset="0"/>
                <a:cs typeface="Calibri" panose="020F0502020204030204" pitchFamily="34" charset="0"/>
              </a:rPr>
              <a:t>Our project customer segmentation is done using the clustering techniq</a:t>
            </a:r>
            <a:r>
              <a:rPr lang="en-IN" sz="2800" dirty="0">
                <a:latin typeface="Calibri" panose="020F0502020204030204" pitchFamily="34" charset="0"/>
                <a:cs typeface="Calibri" panose="020F0502020204030204" pitchFamily="34" charset="0"/>
              </a:rPr>
              <a:t>ue.</a:t>
            </a:r>
          </a:p>
          <a:p>
            <a:r>
              <a:rPr lang="en-US" sz="2800" dirty="0">
                <a:latin typeface="Calibri" panose="020F0502020204030204" pitchFamily="34" charset="0"/>
                <a:cs typeface="Calibri" panose="020F0502020204030204" pitchFamily="34" charset="0"/>
              </a:rPr>
              <a:t>The business done today runs on the basis of innovative ideas as there are large number of potential customers who are confused  what to buy and what not to buy. </a:t>
            </a:r>
          </a:p>
          <a:p>
            <a:r>
              <a:rPr lang="en-US" sz="2800" dirty="0">
                <a:latin typeface="Calibri" panose="020F0502020204030204" pitchFamily="34" charset="0"/>
                <a:cs typeface="Calibri" panose="020F0502020204030204" pitchFamily="34" charset="0"/>
              </a:rPr>
              <a:t>To determine the optimal clusters, elbow method is used. </a:t>
            </a:r>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2207049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868CF-B1D9-4F99-8736-C0132F0A9CD6}"/>
              </a:ext>
            </a:extLst>
          </p:cNvPr>
          <p:cNvSpPr>
            <a:spLocks noGrp="1"/>
          </p:cNvSpPr>
          <p:nvPr>
            <p:ph type="title"/>
          </p:nvPr>
        </p:nvSpPr>
        <p:spPr>
          <a:xfrm>
            <a:off x="11233" y="152400"/>
            <a:ext cx="10548666" cy="900336"/>
          </a:xfrm>
        </p:spPr>
        <p:txBody>
          <a:bodyPr>
            <a:normAutofit/>
          </a:bodyPr>
          <a:lstStyle/>
          <a:p>
            <a:r>
              <a:rPr lang="en-IN" sz="4000" b="1" dirty="0">
                <a:latin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92918F14-EA65-481B-9548-13D606AB150C}"/>
              </a:ext>
            </a:extLst>
          </p:cNvPr>
          <p:cNvSpPr>
            <a:spLocks noGrp="1"/>
          </p:cNvSpPr>
          <p:nvPr>
            <p:ph idx="1"/>
          </p:nvPr>
        </p:nvSpPr>
        <p:spPr>
          <a:xfrm>
            <a:off x="261764" y="1371599"/>
            <a:ext cx="11449272" cy="4649689"/>
          </a:xfrm>
        </p:spPr>
        <p:txBody>
          <a:bodyPr>
            <a:normAutofit fontScale="77500" lnSpcReduction="20000"/>
          </a:bodyPr>
          <a:lstStyle/>
          <a:p>
            <a:pPr marL="0" indent="0" algn="l" rtl="0" fontAlgn="base">
              <a:buNone/>
            </a:pPr>
            <a:r>
              <a:rPr lang="en-US" sz="4100" b="0" i="0" dirty="0">
                <a:effectLst/>
                <a:latin typeface="Calibri" panose="020F0502020204030204" pitchFamily="34" charset="0"/>
                <a:cs typeface="Calibri" panose="020F0502020204030204" pitchFamily="34" charset="0"/>
              </a:rPr>
              <a:t>Sometimes referred to as market segmentation, customer segmentation is a method of analysing a client base and grouping customers into categories or segments which share particular attributes. Key differentials in segmentation include age, gender, education, location, spending patterns and socio-economic group. Relevant differentials are those which are expected to influence customer behaviour in relation to a business. The selected criteria are used to create customer segments with similar values, needs and wants. </a:t>
            </a:r>
          </a:p>
          <a:p>
            <a:pPr marL="0" indent="0" algn="l" rtl="0" fontAlgn="base">
              <a:buNone/>
            </a:pPr>
            <a:r>
              <a:rPr lang="en-US" sz="4100" b="0" i="0" dirty="0">
                <a:effectLst/>
                <a:latin typeface="Calibri" panose="020F0502020204030204" pitchFamily="34" charset="0"/>
                <a:cs typeface="Calibri" panose="020F0502020204030204" pitchFamily="34" charset="0"/>
              </a:rPr>
              <a:t>When planning a targeted marketing campaign, it is also necessary to differentiate customers within these groupings according to their preferred means of communication. </a:t>
            </a:r>
          </a:p>
          <a:p>
            <a:pPr marL="0" indent="0">
              <a:buNone/>
            </a:pPr>
            <a:endParaRPr lang="en-IN" sz="2000" dirty="0"/>
          </a:p>
        </p:txBody>
      </p:sp>
    </p:spTree>
    <p:extLst>
      <p:ext uri="{BB962C8B-B14F-4D97-AF65-F5344CB8AC3E}">
        <p14:creationId xmlns:p14="http://schemas.microsoft.com/office/powerpoint/2010/main" val="2710774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868CF-B1D9-4F99-8736-C0132F0A9CD6}"/>
              </a:ext>
            </a:extLst>
          </p:cNvPr>
          <p:cNvSpPr>
            <a:spLocks noGrp="1"/>
          </p:cNvSpPr>
          <p:nvPr>
            <p:ph type="title"/>
          </p:nvPr>
        </p:nvSpPr>
        <p:spPr>
          <a:xfrm>
            <a:off x="255225" y="80628"/>
            <a:ext cx="10620674" cy="936104"/>
          </a:xfrm>
        </p:spPr>
        <p:txBody>
          <a:bodyPr>
            <a:normAutofit/>
          </a:bodyPr>
          <a:lstStyle/>
          <a:p>
            <a:r>
              <a:rPr lang="en-IN" sz="4000" b="1" dirty="0">
                <a:latin typeface="Calibri" panose="020F0502020204030204" pitchFamily="34" charset="0"/>
                <a:cs typeface="Calibri" panose="020F0502020204030204" pitchFamily="34" charset="0"/>
              </a:rPr>
              <a:t>LITERATURE REVIEW</a:t>
            </a:r>
          </a:p>
        </p:txBody>
      </p:sp>
      <p:sp>
        <p:nvSpPr>
          <p:cNvPr id="3" name="Content Placeholder 2">
            <a:extLst>
              <a:ext uri="{FF2B5EF4-FFF2-40B4-BE49-F238E27FC236}">
                <a16:creationId xmlns:a16="http://schemas.microsoft.com/office/drawing/2014/main" id="{92918F14-EA65-481B-9548-13D606AB150C}"/>
              </a:ext>
            </a:extLst>
          </p:cNvPr>
          <p:cNvSpPr>
            <a:spLocks noGrp="1"/>
          </p:cNvSpPr>
          <p:nvPr>
            <p:ph idx="1"/>
          </p:nvPr>
        </p:nvSpPr>
        <p:spPr>
          <a:xfrm>
            <a:off x="261764" y="1340768"/>
            <a:ext cx="11305256" cy="4968552"/>
          </a:xfrm>
        </p:spPr>
        <p:txBody>
          <a:bodyPr>
            <a:noAutofit/>
          </a:bodyPr>
          <a:lstStyle/>
          <a:p>
            <a:pPr marL="0" indent="0">
              <a:buNone/>
            </a:pPr>
            <a:r>
              <a:rPr lang="en-US" sz="3200" dirty="0">
                <a:latin typeface="Calibri" panose="020F0502020204030204" pitchFamily="34" charset="0"/>
                <a:cs typeface="Calibri" panose="020F0502020204030204" pitchFamily="34" charset="0"/>
              </a:rPr>
              <a:t>K – Mean algorithm in one of the most popular centroid based algorithm. Suppose data set, D, contains n object in space. Partitioning methods distribute the object in D into K clusters. A centroid-based partitioning technique uses the centroid of a cluster, Ci to represent that cluster. Conceptually the centroid of a cluster is its center point. The different between an object p € Ci and Ci the representative of the cluster is measured by </a:t>
            </a:r>
            <a:r>
              <a:rPr lang="en-US" sz="3200" dirty="0" err="1">
                <a:latin typeface="Calibri" panose="020F0502020204030204" pitchFamily="34" charset="0"/>
                <a:cs typeface="Calibri" panose="020F0502020204030204" pitchFamily="34" charset="0"/>
              </a:rPr>
              <a:t>dist</a:t>
            </a:r>
            <a:r>
              <a:rPr lang="en-US" sz="3200" dirty="0">
                <a:latin typeface="Calibri" panose="020F0502020204030204" pitchFamily="34" charset="0"/>
                <a:cs typeface="Calibri" panose="020F0502020204030204" pitchFamily="34" charset="0"/>
              </a:rPr>
              <a:t>(p, Ci) where </a:t>
            </a:r>
            <a:r>
              <a:rPr lang="en-US" sz="3200" dirty="0" err="1">
                <a:latin typeface="Calibri" panose="020F0502020204030204" pitchFamily="34" charset="0"/>
                <a:cs typeface="Calibri" panose="020F0502020204030204" pitchFamily="34" charset="0"/>
              </a:rPr>
              <a:t>dist</a:t>
            </a:r>
            <a:r>
              <a:rPr lang="en-US" sz="3200" dirty="0">
                <a:latin typeface="Calibri" panose="020F0502020204030204" pitchFamily="34" charset="0"/>
                <a:cs typeface="Calibri" panose="020F0502020204030204" pitchFamily="34" charset="0"/>
              </a:rPr>
              <a:t>(x, y) is the Euclidean distance between two points x and y.</a:t>
            </a:r>
            <a:endParaRPr lang="en-IN"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928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764" y="548680"/>
            <a:ext cx="11665295" cy="4968552"/>
          </a:xfrm>
        </p:spPr>
        <p:txBody>
          <a:bodyPr>
            <a:normAutofit fontScale="90000"/>
          </a:bodyPr>
          <a:lstStyle/>
          <a:p>
            <a:br>
              <a:rPr lang="en-US" dirty="0"/>
            </a:br>
            <a:r>
              <a:rPr lang="en-US" sz="4400" b="1" dirty="0">
                <a:latin typeface="Calibri" panose="020F0502020204030204" pitchFamily="34" charset="0"/>
                <a:cs typeface="Calibri" panose="020F0502020204030204" pitchFamily="34" charset="0"/>
              </a:rPr>
              <a:t>METHODOLOGY</a:t>
            </a:r>
            <a:br>
              <a:rPr lang="en-US" dirty="0">
                <a:latin typeface="Calibri" panose="020F0502020204030204" pitchFamily="34" charset="0"/>
                <a:cs typeface="Calibri" panose="020F0502020204030204" pitchFamily="34" charset="0"/>
              </a:rPr>
            </a:br>
            <a:br>
              <a:rPr lang="en-US" dirty="0">
                <a:latin typeface="Calibri" panose="020F0502020204030204" pitchFamily="34" charset="0"/>
                <a:cs typeface="Calibri" panose="020F0502020204030204" pitchFamily="34" charset="0"/>
              </a:rPr>
            </a:br>
            <a:r>
              <a:rPr lang="en-US" sz="4000" dirty="0">
                <a:latin typeface="Calibri" panose="020F0502020204030204" pitchFamily="34" charset="0"/>
                <a:cs typeface="Calibri" panose="020F0502020204030204" pitchFamily="34" charset="0"/>
              </a:rPr>
              <a:t>It is the process of splitting customers or potential customers within a market into different groups or segments within which customers have the same or similar requirements. The data set used to implement K Means algorithm was collected form a store of shopping mall. The attributes in the data set has customers ID, Gender, Age, Annual Income, spending score on the scale.</a:t>
            </a:r>
          </a:p>
        </p:txBody>
      </p:sp>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11787-635E-460B-932F-6FA43D86A269}"/>
              </a:ext>
            </a:extLst>
          </p:cNvPr>
          <p:cNvSpPr>
            <a:spLocks noGrp="1"/>
          </p:cNvSpPr>
          <p:nvPr>
            <p:ph type="title"/>
          </p:nvPr>
        </p:nvSpPr>
        <p:spPr>
          <a:xfrm>
            <a:off x="117749" y="381000"/>
            <a:ext cx="10548666" cy="959768"/>
          </a:xfrm>
        </p:spPr>
        <p:txBody>
          <a:bodyPr>
            <a:normAutofit fontScale="90000"/>
          </a:bodyPr>
          <a:lstStyle/>
          <a:p>
            <a:r>
              <a:rPr lang="en-US" dirty="0">
                <a:latin typeface="Calibri" panose="020F0502020204030204" pitchFamily="34" charset="0"/>
                <a:cs typeface="Calibri" panose="020F0502020204030204" pitchFamily="34" charset="0"/>
              </a:rPr>
              <a:t>Gender Comparison</a:t>
            </a:r>
            <a:br>
              <a:rPr lang="en-US" dirty="0">
                <a:latin typeface="Calibri" panose="020F0502020204030204" pitchFamily="34" charset="0"/>
                <a:cs typeface="Calibri" panose="020F0502020204030204" pitchFamily="34" charset="0"/>
              </a:rPr>
            </a:b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pic>
        <p:nvPicPr>
          <p:cNvPr id="2050" name="Picture 2">
            <a:extLst>
              <a:ext uri="{FF2B5EF4-FFF2-40B4-BE49-F238E27FC236}">
                <a16:creationId xmlns:a16="http://schemas.microsoft.com/office/drawing/2014/main" id="{2085D4F6-0CEB-4974-949B-B719B3F51C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4500" y="1814513"/>
            <a:ext cx="6219825"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373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11E13-6A0B-47A7-9AC7-33F03C57E2E8}"/>
              </a:ext>
            </a:extLst>
          </p:cNvPr>
          <p:cNvSpPr>
            <a:spLocks noGrp="1"/>
          </p:cNvSpPr>
          <p:nvPr>
            <p:ph type="title"/>
          </p:nvPr>
        </p:nvSpPr>
        <p:spPr>
          <a:xfrm>
            <a:off x="1" y="188640"/>
            <a:ext cx="10666414" cy="2088232"/>
          </a:xfrm>
        </p:spPr>
        <p:txBody>
          <a:bodyPr>
            <a:normAutofit/>
          </a:bodyPr>
          <a:lstStyle/>
          <a:p>
            <a:r>
              <a:rPr lang="en-US" sz="2800" b="1" i="0" dirty="0">
                <a:effectLst/>
                <a:latin typeface="Calibri" panose="020F0502020204030204" pitchFamily="34" charset="0"/>
                <a:cs typeface="Calibri" panose="020F0502020204030204" pitchFamily="34" charset="0"/>
              </a:rPr>
              <a:t>Ratio of Female and Male</a:t>
            </a:r>
            <a:br>
              <a:rPr lang="en-US" sz="2800" b="1" i="0" dirty="0">
                <a:effectLst/>
                <a:latin typeface="Calibri" panose="020F0502020204030204" pitchFamily="34" charset="0"/>
                <a:cs typeface="Calibri" panose="020F0502020204030204" pitchFamily="34" charset="0"/>
              </a:rPr>
            </a:br>
            <a:br>
              <a:rPr lang="en-US" sz="2800" b="1" i="0" dirty="0">
                <a:effectLst/>
                <a:latin typeface="Calibri" panose="020F0502020204030204" pitchFamily="34" charset="0"/>
                <a:cs typeface="Calibri" panose="020F0502020204030204" pitchFamily="34" charset="0"/>
              </a:rPr>
            </a:br>
            <a:br>
              <a:rPr lang="en-US" sz="2800" b="1" i="0" dirty="0">
                <a:effectLst/>
                <a:latin typeface="Calibri" panose="020F0502020204030204" pitchFamily="34" charset="0"/>
                <a:cs typeface="Calibri" panose="020F0502020204030204" pitchFamily="34" charset="0"/>
              </a:rPr>
            </a:br>
            <a:r>
              <a:rPr lang="en-US" sz="2800" b="0" i="0" dirty="0">
                <a:effectLst/>
                <a:latin typeface="Calibri" panose="020F0502020204030204" pitchFamily="34" charset="0"/>
                <a:cs typeface="Calibri" panose="020F0502020204030204" pitchFamily="34" charset="0"/>
              </a:rPr>
              <a:t> </a:t>
            </a:r>
            <a:endParaRPr lang="en-US" sz="2800" dirty="0">
              <a:latin typeface="Calibri" panose="020F0502020204030204" pitchFamily="34" charset="0"/>
              <a:cs typeface="Calibri" panose="020F0502020204030204" pitchFamily="34" charset="0"/>
            </a:endParaRPr>
          </a:p>
        </p:txBody>
      </p:sp>
      <p:pic>
        <p:nvPicPr>
          <p:cNvPr id="3074" name="Picture 2">
            <a:extLst>
              <a:ext uri="{FF2B5EF4-FFF2-40B4-BE49-F238E27FC236}">
                <a16:creationId xmlns:a16="http://schemas.microsoft.com/office/drawing/2014/main" id="{D6BEE506-1D50-4CF3-9C5E-AA61C1D5AE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8800" y="1924050"/>
            <a:ext cx="5991225"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223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1371600"/>
          </a:xfrm>
        </p:spPr>
        <p:txBody>
          <a:bodyPr anchor="b">
            <a:normAutofit/>
          </a:bodyPr>
          <a:lstStyle/>
          <a:p>
            <a:r>
              <a:rPr lang="en-US" sz="3100"/>
              <a:t>DATA VISUALIZATION</a:t>
            </a:r>
            <a:br>
              <a:rPr lang="en-US" sz="3100"/>
            </a:br>
            <a:br>
              <a:rPr lang="en-US" sz="3100"/>
            </a:br>
            <a:r>
              <a:rPr lang="en-US" sz="3100"/>
              <a:t>AGE DISTRIBUTION</a:t>
            </a:r>
          </a:p>
        </p:txBody>
      </p:sp>
      <p:pic>
        <p:nvPicPr>
          <p:cNvPr id="8" name="Content Placeholder 7">
            <a:extLst>
              <a:ext uri="{FF2B5EF4-FFF2-40B4-BE49-F238E27FC236}">
                <a16:creationId xmlns:a16="http://schemas.microsoft.com/office/drawing/2014/main" id="{25E14B41-D4FA-4BF9-B860-D80B75ECA37C}"/>
              </a:ext>
            </a:extLst>
          </p:cNvPr>
          <p:cNvPicPr>
            <a:picLocks noGrp="1" noChangeAspect="1"/>
          </p:cNvPicPr>
          <p:nvPr>
            <p:ph idx="1"/>
          </p:nvPr>
        </p:nvPicPr>
        <p:blipFill>
          <a:blip r:embed="rId2"/>
          <a:stretch>
            <a:fillRect/>
          </a:stretch>
        </p:blipFill>
        <p:spPr>
          <a:xfrm>
            <a:off x="2297164" y="1904999"/>
            <a:ext cx="7584888" cy="4114801"/>
          </a:xfrm>
          <a:prstGeom prst="rect">
            <a:avLst/>
          </a:prstGeom>
          <a:noFill/>
        </p:spPr>
      </p:pic>
    </p:spTree>
    <p:extLst>
      <p:ext uri="{BB962C8B-B14F-4D97-AF65-F5344CB8AC3E}">
        <p14:creationId xmlns:p14="http://schemas.microsoft.com/office/powerpoint/2010/main" val="276513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361</TotalTime>
  <Words>695</Words>
  <Application>Microsoft Office PowerPoint</Application>
  <PresentationFormat>Custom</PresentationFormat>
  <Paragraphs>52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Corbel</vt:lpstr>
      <vt:lpstr>ff1</vt:lpstr>
      <vt:lpstr>Segoe UI</vt:lpstr>
      <vt:lpstr>Digital Blue Tunnel 16x9</vt:lpstr>
      <vt:lpstr>CUSTOMER SEGMENTATION </vt:lpstr>
      <vt:lpstr>CONTENTS</vt:lpstr>
      <vt:lpstr>ABSTRACT</vt:lpstr>
      <vt:lpstr>INTRODUCTION</vt:lpstr>
      <vt:lpstr>LITERATURE REVIEW</vt:lpstr>
      <vt:lpstr> METHODOLOGY  It is the process of splitting customers or potential customers within a market into different groups or segments within which customers have the same or similar requirements. The data set used to implement K Means algorithm was collected form a store of shopping mall. The attributes in the data set has customers ID, Gender, Age, Annual Income, spending score on the scale.</vt:lpstr>
      <vt:lpstr>Gender Comparison  </vt:lpstr>
      <vt:lpstr>Ratio of Female and Male    </vt:lpstr>
      <vt:lpstr>DATA VISUALIZATION  AGE DISTRIBUTION</vt:lpstr>
      <vt:lpstr>Boxplot for Descriptive Analysis of Age </vt:lpstr>
      <vt:lpstr>Score Comparison </vt:lpstr>
      <vt:lpstr>Cluster in K </vt:lpstr>
      <vt:lpstr>Optimal Number of Clusters</vt:lpstr>
      <vt:lpstr>Theoretical Quantiles</vt:lpstr>
      <vt:lpstr>Predicted Values</vt:lpstr>
      <vt:lpstr>Residuals vs Leverage</vt:lpstr>
      <vt:lpstr>Decision Tree</vt:lpstr>
      <vt:lpstr>Segments of Customers</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PROJECT</dc:title>
  <dc:creator>Anuhya Koduri</dc:creator>
  <cp:lastModifiedBy>REDDYBATHINA NAGA SAI RAM 19BCD7052</cp:lastModifiedBy>
  <cp:revision>7</cp:revision>
  <dcterms:created xsi:type="dcterms:W3CDTF">2021-12-17T05:58:07Z</dcterms:created>
  <dcterms:modified xsi:type="dcterms:W3CDTF">2021-12-18T15:05:22Z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