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75" r:id="rId5"/>
    <p:sldId id="2448" r:id="rId6"/>
    <p:sldId id="2462" r:id="rId7"/>
    <p:sldId id="259" r:id="rId8"/>
    <p:sldId id="2474" r:id="rId9"/>
    <p:sldId id="2471" r:id="rId10"/>
    <p:sldId id="2472" r:id="rId11"/>
    <p:sldId id="2473" r:id="rId12"/>
    <p:sldId id="2466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0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0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2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6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7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1060315"/>
            <a:ext cx="11490325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2344" y="3700222"/>
            <a:ext cx="5167313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156E-BE02-9BBA-0763-EE0EC2287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107" y="50241"/>
            <a:ext cx="11265694" cy="130454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3E54-D2B8-A019-ACD6-6F79A320E77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900" y="4471988"/>
            <a:ext cx="5156200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59826" y="1638300"/>
            <a:ext cx="5174975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59826" y="3864355"/>
            <a:ext cx="5174975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55348AE-D0F6-8964-FB7A-612A611AD6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9827" y="4471988"/>
            <a:ext cx="5174974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1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B0BF-E38F-E2A3-143D-4B77377FE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073" y="40193"/>
            <a:ext cx="10281172" cy="131633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5BAD2EF-B428-1883-5F6B-BA8B3A18D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073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BD42366C-60A0-D39C-8592-69A1576D07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837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A25B6479-6C48-F3A7-D96C-55AD3C9708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1789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3C134F8D-319C-699E-00ED-2C497397EE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2919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52A27F04-C302-800F-5FE5-9B7FA2DBED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871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170822"/>
            <a:ext cx="5897218" cy="132545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6A3C7F-97D5-51E2-9BDF-90E2BD0801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8" y="1635323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B1FEB2D-A892-CF1D-2EAD-3139AB45F79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8" y="2101808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B2D88A4-3801-6C61-D989-4358C9A25C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5998" y="282447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43D83DE-2A76-BAD3-6A75-BD1BE8A1AB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5998" y="329096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6C9F708-458D-0C90-AA62-4F4E1BE98C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998" y="400503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4FEA4-71DB-CBBC-4183-C55650B07A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5998" y="447152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1BAC13E-D6C4-66D0-6DF5-9FDB08CD8F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5998" y="5194191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54AFEF2-F55D-17EA-E93E-AC4F233B93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5998" y="5660676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dots&#10;&#10;Description automatically generated">
            <a:extLst>
              <a:ext uri="{FF2B5EF4-FFF2-40B4-BE49-F238E27FC236}">
                <a16:creationId xmlns:a16="http://schemas.microsoft.com/office/drawing/2014/main" id="{A7778945-CDEB-9A7F-80F5-5A2906972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8E9930A-72A3-290D-B835-F73AD5366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95" y="1069675"/>
            <a:ext cx="11015612" cy="14993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C9DAF4-07EB-3C9A-A08C-3EBC3F87B2A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5476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812" y="3893330"/>
            <a:ext cx="3736664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9154656-6832-6744-5242-633FFE1D17B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3023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1056" y="3893330"/>
            <a:ext cx="3736658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0271905-3743-286E-3C76-62B0063D59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05712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525" y="3893330"/>
            <a:ext cx="3736663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20" y="136525"/>
            <a:ext cx="4846320" cy="169231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3200"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rmAutofit/>
          </a:bodyPr>
          <a:lstStyle>
            <a:lvl1pPr marL="0" indent="0"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4572"/>
            <a:ext cx="5897217" cy="147170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5395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 cap="all" spc="300" baseline="0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20AE-BE16-CA42-4851-31C48D64A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782674"/>
            <a:ext cx="4122755" cy="269367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135465"/>
            <a:ext cx="5012987" cy="2788704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012987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cap="all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7" y="1591703"/>
            <a:ext cx="11002962" cy="476464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4519" y="2205872"/>
            <a:ext cx="11002962" cy="368588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algn="ctr">
              <a:defRPr sz="1400" spc="300" baseline="0"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bIns="274320" anchor="b">
            <a:normAutofit/>
          </a:bodyPr>
          <a:lstStyle>
            <a:lvl1pPr marL="0" indent="0" algn="ctr">
              <a:buNone/>
              <a:defRPr sz="3200" cap="all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4"/>
            <a:ext cx="4018722" cy="1781980"/>
          </a:xfrm>
        </p:spPr>
        <p:txBody>
          <a:bodyPr lIns="0" rIns="0" anchor="ctr" anchorCtr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81DF4-BD72-3F1E-8B04-6205D7C5C8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92278" y="2422525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FA84CC6-BD0B-002A-5FFA-708B69C4C2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92278" y="3161514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F5AB02-45DE-2A85-A817-6FA37AD981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97315" y="2429338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4138391-4411-4BD0-D8AD-D001BF46DC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97315" y="3158271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E1BE558-411F-87F3-71EE-1782FC824F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92278" y="3625282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08EED18-0FEB-480C-03BC-CC12E4603C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92278" y="4354222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5CBCFF-0E55-BCFC-8CBE-723A9BD000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97314" y="3604563"/>
            <a:ext cx="181368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9088F0C-EE6F-2847-CFAA-9D94686187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97314" y="4333500"/>
            <a:ext cx="181368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8120BC8-9E46-E919-6015-FABAA65888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93957" y="4891306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A6AFA01-4607-12C7-E4CA-8AAB4BADEC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93957" y="5620243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9AE8D05-699D-7672-D652-F638E3762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98994" y="4888062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C054886-505C-671E-F2BA-D9842DA583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98994" y="5616999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2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77" r:id="rId5"/>
    <p:sldLayoutId id="2147483685" r:id="rId6"/>
    <p:sldLayoutId id="2147483686" r:id="rId7"/>
    <p:sldLayoutId id="2147483666" r:id="rId8"/>
    <p:sldLayoutId id="2147483681" r:id="rId9"/>
    <p:sldLayoutId id="2147483683" r:id="rId10"/>
    <p:sldLayoutId id="2147483682" r:id="rId11"/>
    <p:sldLayoutId id="2147483684" r:id="rId12"/>
    <p:sldLayoutId id="2147483680" r:id="rId13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5.wav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060315"/>
            <a:ext cx="11490325" cy="2218959"/>
          </a:xfrm>
        </p:spPr>
        <p:txBody>
          <a:bodyPr/>
          <a:lstStyle/>
          <a:p>
            <a:r>
              <a:rPr lang="en-US" dirty="0"/>
              <a:t>ADVANTAGES OF FAST COMMUNICATION IN TODAY’S WORLD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2344" y="3700222"/>
            <a:ext cx="5167313" cy="603250"/>
          </a:xfrm>
        </p:spPr>
        <p:txBody>
          <a:bodyPr/>
          <a:lstStyle/>
          <a:p>
            <a:r>
              <a:rPr lang="en-US" dirty="0"/>
              <a:t>TEAM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848311"/>
          </a:xfrm>
        </p:spPr>
        <p:txBody>
          <a:bodyPr/>
          <a:lstStyle/>
          <a:p>
            <a:r>
              <a:rPr lang="en-US" dirty="0"/>
              <a:t>16.10.2023</a:t>
            </a:r>
          </a:p>
        </p:txBody>
      </p:sp>
    </p:spTree>
    <p:extLst>
      <p:ext uri="{BB962C8B-B14F-4D97-AF65-F5344CB8AC3E}">
        <p14:creationId xmlns:p14="http://schemas.microsoft.com/office/powerpoint/2010/main" val="438402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95" y="1069675"/>
            <a:ext cx="11015612" cy="149932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81" name="Picture Placeholder 80" descr="Headshot Icon">
            <a:extLst>
              <a:ext uri="{FF2B5EF4-FFF2-40B4-BE49-F238E27FC236}">
                <a16:creationId xmlns:a16="http://schemas.microsoft.com/office/drawing/2014/main" id="{771D4BEA-C5CF-36DF-7AE9-464FA6599B6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54768" y="3105917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8812" y="3893330"/>
            <a:ext cx="3736664" cy="518795"/>
          </a:xfrm>
        </p:spPr>
        <p:txBody>
          <a:bodyPr/>
          <a:lstStyle/>
          <a:p>
            <a:r>
              <a:rPr lang="en-US" dirty="0"/>
              <a:t>TEAM 6 MEMBERS</a:t>
            </a:r>
          </a:p>
        </p:txBody>
      </p:sp>
      <p:pic>
        <p:nvPicPr>
          <p:cNvPr id="83" name="Picture Placeholder 82" descr="Phone Icon">
            <a:extLst>
              <a:ext uri="{FF2B5EF4-FFF2-40B4-BE49-F238E27FC236}">
                <a16:creationId xmlns:a16="http://schemas.microsoft.com/office/drawing/2014/main" id="{20ECAC80-D084-0482-0854-A98402CF0E4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42" b="542"/>
          <a:stretch/>
        </p:blipFill>
        <p:spPr>
          <a:xfrm>
            <a:off x="5730238" y="3105917"/>
            <a:ext cx="731520" cy="73152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056" y="3893330"/>
            <a:ext cx="3736658" cy="518795"/>
          </a:xfrm>
        </p:spPr>
        <p:txBody>
          <a:bodyPr/>
          <a:lstStyle/>
          <a:p>
            <a:r>
              <a:rPr lang="en-US" dirty="0"/>
              <a:t>+91 1234567890</a:t>
            </a:r>
          </a:p>
        </p:txBody>
      </p:sp>
      <p:pic>
        <p:nvPicPr>
          <p:cNvPr id="85" name="Picture Placeholder 84" descr="Envelope Icon">
            <a:extLst>
              <a:ext uri="{FF2B5EF4-FFF2-40B4-BE49-F238E27FC236}">
                <a16:creationId xmlns:a16="http://schemas.microsoft.com/office/drawing/2014/main" id="{C43F558E-64AA-2F5D-01E3-6E208B387D6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705712" y="3105917"/>
            <a:ext cx="731520" cy="731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16525" y="3893330"/>
            <a:ext cx="3736663" cy="5187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TEAM6@COUCHPOTATOES.COM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167313" cy="518795"/>
          </a:xfrm>
        </p:spPr>
        <p:txBody>
          <a:bodyPr/>
          <a:lstStyle/>
          <a:p>
            <a:r>
              <a:rPr lang="en-US" dirty="0"/>
              <a:t>TEAM COUCHPOTATOES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  <p:sndAc>
          <p:stSnd>
            <p:snd r:embed="rId3" name="voltage.wav"/>
          </p:stSnd>
        </p:sndAc>
      </p:transition>
    </mc:Choice>
    <mc:Fallback>
      <p:transition spd="slow">
        <p:circle/>
        <p:sndAc>
          <p:stSnd>
            <p:snd r:embed="rId3" name="voltag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060315"/>
            <a:ext cx="11490325" cy="2218959"/>
          </a:xfrm>
        </p:spPr>
        <p:txBody>
          <a:bodyPr/>
          <a:lstStyle/>
          <a:p>
            <a:r>
              <a:rPr lang="en-US" dirty="0"/>
              <a:t>ADVANTAGES OF FAST COMMUNICATION IN TODAY’S WORLD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2344" y="3700222"/>
            <a:ext cx="5167313" cy="603250"/>
          </a:xfrm>
        </p:spPr>
        <p:txBody>
          <a:bodyPr/>
          <a:lstStyle/>
          <a:p>
            <a:r>
              <a:rPr lang="en-US" dirty="0"/>
              <a:t>TEAM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848311"/>
          </a:xfrm>
        </p:spPr>
        <p:txBody>
          <a:bodyPr/>
          <a:lstStyle/>
          <a:p>
            <a:r>
              <a:rPr lang="en-US" dirty="0"/>
              <a:t>16.10.2023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20" y="136525"/>
            <a:ext cx="4846320" cy="1692311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Enhanced Productivity</a:t>
            </a:r>
          </a:p>
          <a:p>
            <a:r>
              <a:rPr lang="en-US" dirty="0"/>
              <a:t>Global Connectivity</a:t>
            </a:r>
          </a:p>
          <a:p>
            <a:r>
              <a:rPr lang="en-US" dirty="0"/>
              <a:t>Real-time Information</a:t>
            </a:r>
          </a:p>
          <a:p>
            <a:r>
              <a:rPr lang="en-US" dirty="0"/>
              <a:t>Cost Savings and Environmental Impact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  <p:sndAc>
          <p:stSnd>
            <p:snd r:embed="rId3" name="type.wav"/>
          </p:stSnd>
        </p:sndAc>
      </p:transition>
    </mc:Choice>
    <mc:Fallback>
      <p:transition spd="slow">
        <p:fade/>
        <p:sndAc>
          <p:stSnd>
            <p:snd r:embed="rId3" name="typ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572"/>
            <a:ext cx="5897217" cy="147170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61" r="23661"/>
          <a:stretch/>
        </p:blipFill>
        <p:spPr>
          <a:xfrm>
            <a:off x="0" y="0"/>
            <a:ext cx="5416550" cy="6858000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5395" y="1546138"/>
            <a:ext cx="4023360" cy="464871"/>
          </a:xfrm>
        </p:spPr>
        <p:txBody>
          <a:bodyPr/>
          <a:lstStyle/>
          <a:p>
            <a:pPr algn="ctr"/>
            <a:r>
              <a:rPr lang="en-US" dirty="0"/>
              <a:t>AFCTW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45A4B70-A0EA-A96A-4119-0857596AA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5395" y="2308541"/>
            <a:ext cx="4122755" cy="26936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our increasingly interconnected and fast-paced world, the importance of fast and efficient communication cannot be overstated.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presentation, we will explore the numerous advantages of fast communication in today's world. From enhancing business productivity to strengthening personal,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  <p:sndAc>
          <p:stSnd>
            <p:snd r:embed="rId3" name="type.wav"/>
          </p:stSnd>
        </p:sndAc>
      </p:transition>
    </mc:Choice>
    <mc:Fallback>
      <p:transition spd="slow">
        <p:fade/>
        <p:sndAc>
          <p:stSnd>
            <p:snd r:embed="rId3" name="typ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572"/>
            <a:ext cx="5897217" cy="1471703"/>
          </a:xfrm>
        </p:spPr>
        <p:txBody>
          <a:bodyPr/>
          <a:lstStyle/>
          <a:p>
            <a:r>
              <a:rPr lang="en-US" dirty="0"/>
              <a:t>Enhanced Productivity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61" r="23661"/>
          <a:stretch/>
        </p:blipFill>
        <p:spPr>
          <a:xfrm>
            <a:off x="0" y="0"/>
            <a:ext cx="5416550" cy="6858000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5395" y="1546138"/>
            <a:ext cx="4023360" cy="464871"/>
          </a:xfrm>
        </p:spPr>
        <p:txBody>
          <a:bodyPr/>
          <a:lstStyle/>
          <a:p>
            <a:pPr algn="ctr"/>
            <a:r>
              <a:rPr lang="en-US" dirty="0"/>
              <a:t>AFCTW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45A4B70-A0EA-A96A-4119-0857596AA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5395" y="2308541"/>
            <a:ext cx="4122755" cy="26936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communication tools boost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E.g.: Businesses make quicker decisions and remote teams collaborate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What Is Productivity? Definition and Ways to Improve">
            <a:extLst>
              <a:ext uri="{FF2B5EF4-FFF2-40B4-BE49-F238E27FC236}">
                <a16:creationId xmlns:a16="http://schemas.microsoft.com/office/drawing/2014/main" id="{75192372-1970-FB61-98D7-E18F90B1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95" y="3655380"/>
            <a:ext cx="4726694" cy="270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0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3" name="click.wav"/>
          </p:stSnd>
        </p:sndAc>
      </p:transition>
    </mc:Choice>
    <mc:Fallback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572"/>
            <a:ext cx="5897217" cy="1471703"/>
          </a:xfrm>
        </p:spPr>
        <p:txBody>
          <a:bodyPr/>
          <a:lstStyle/>
          <a:p>
            <a:r>
              <a:rPr lang="en-US" dirty="0"/>
              <a:t>Global Connectivity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61" r="23661"/>
          <a:stretch/>
        </p:blipFill>
        <p:spPr>
          <a:xfrm>
            <a:off x="0" y="0"/>
            <a:ext cx="5416550" cy="6858000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5395" y="1546138"/>
            <a:ext cx="4023360" cy="464871"/>
          </a:xfrm>
        </p:spPr>
        <p:txBody>
          <a:bodyPr/>
          <a:lstStyle/>
          <a:p>
            <a:pPr algn="ctr"/>
            <a:r>
              <a:rPr lang="en-US" dirty="0"/>
              <a:t>AFCTW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45A4B70-A0EA-A96A-4119-0857596AA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5395" y="2308541"/>
            <a:ext cx="4122755" cy="26936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communication bridges global gaps.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E.g.: Social media and messaging apps connect people worldwide.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92372-1970-FB61-98D7-E18F90B1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399481" y="3655380"/>
            <a:ext cx="3819274" cy="270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8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3" name="click.wav"/>
          </p:stSnd>
        </p:sndAc>
      </p:transition>
    </mc:Choice>
    <mc:Fallback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572"/>
            <a:ext cx="5897217" cy="1471703"/>
          </a:xfrm>
        </p:spPr>
        <p:txBody>
          <a:bodyPr/>
          <a:lstStyle/>
          <a:p>
            <a:r>
              <a:rPr lang="en-US" dirty="0"/>
              <a:t>Real-time Information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61" r="23661"/>
          <a:stretch/>
        </p:blipFill>
        <p:spPr>
          <a:xfrm>
            <a:off x="0" y="0"/>
            <a:ext cx="5416550" cy="6858000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5395" y="1546138"/>
            <a:ext cx="4023360" cy="464871"/>
          </a:xfrm>
        </p:spPr>
        <p:txBody>
          <a:bodyPr/>
          <a:lstStyle/>
          <a:p>
            <a:pPr algn="ctr"/>
            <a:r>
              <a:rPr lang="en-US" dirty="0"/>
              <a:t>AFCTW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45A4B70-A0EA-A96A-4119-0857596AA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5395" y="2308541"/>
            <a:ext cx="4122755" cy="26936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real-time news and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E.g.: Staying informed about current events through online 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92372-1970-FB61-98D7-E18F90B1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958812" y="3655380"/>
            <a:ext cx="2700611" cy="270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2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3" name="click.wav"/>
          </p:stSnd>
        </p:sndAc>
      </p:transition>
    </mc:Choice>
    <mc:Fallback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572"/>
            <a:ext cx="5897217" cy="1471703"/>
          </a:xfrm>
        </p:spPr>
        <p:txBody>
          <a:bodyPr/>
          <a:lstStyle/>
          <a:p>
            <a:r>
              <a:rPr lang="en-US" dirty="0"/>
              <a:t>Cost Savings and Environmental Impact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61" r="23661"/>
          <a:stretch/>
        </p:blipFill>
        <p:spPr>
          <a:xfrm>
            <a:off x="0" y="0"/>
            <a:ext cx="5416550" cy="6858000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5395" y="1546138"/>
            <a:ext cx="4023360" cy="464871"/>
          </a:xfrm>
        </p:spPr>
        <p:txBody>
          <a:bodyPr/>
          <a:lstStyle/>
          <a:p>
            <a:pPr algn="ctr"/>
            <a:r>
              <a:rPr lang="en-US" dirty="0"/>
              <a:t>AFCTW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45A4B70-A0EA-A96A-4119-0857596AA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5395" y="2308541"/>
            <a:ext cx="4122755" cy="26936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communication reduces costs and benefits the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E.g.: Businesses save on travel expenses, and digital communication reduces carbon emissions.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92372-1970-FB61-98D7-E18F90B1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432348" y="4180519"/>
            <a:ext cx="3648848" cy="19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8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  <p:sndAc>
          <p:stSnd>
            <p:snd r:embed="rId3" name="coin.wav"/>
          </p:stSnd>
        </p:sndAc>
      </p:transition>
    </mc:Choice>
    <mc:Fallback>
      <p:transition spd="slow">
        <p:circle/>
        <p:sndAc>
          <p:stSnd>
            <p:snd r:embed="rId3" name="coin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7FAB1B-01FA-C5BE-C238-EFAE0FDF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0822"/>
            <a:ext cx="5897218" cy="132545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Placeholder 5" descr="person staring at blueprints on a brick wall">
            <a:extLst>
              <a:ext uri="{FF2B5EF4-FFF2-40B4-BE49-F238E27FC236}">
                <a16:creationId xmlns:a16="http://schemas.microsoft.com/office/drawing/2014/main" id="{16B5FFBF-FBCD-964C-AE2B-0356430853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73" r="23673"/>
          <a:stretch/>
        </p:blipFill>
        <p:spPr>
          <a:xfrm>
            <a:off x="0" y="0"/>
            <a:ext cx="5416550" cy="685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E32CA-DAE8-773F-8DFA-472A42187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998" y="1635323"/>
            <a:ext cx="5897217" cy="365125"/>
          </a:xfrm>
        </p:spPr>
        <p:txBody>
          <a:bodyPr/>
          <a:lstStyle/>
          <a:p>
            <a:pPr lvl="0"/>
            <a:r>
              <a:rPr lang="en-US" dirty="0"/>
              <a:t>INTRODUCTION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5268F6-4D47-3217-43BC-93E563DFBBB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5995" y="2235646"/>
            <a:ext cx="5897217" cy="365125"/>
          </a:xfrm>
        </p:spPr>
        <p:txBody>
          <a:bodyPr/>
          <a:lstStyle/>
          <a:p>
            <a:r>
              <a:rPr lang="en-US" dirty="0"/>
              <a:t>Enhanced Productivity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B4E8B1-A3BD-0B77-362F-D1244837AE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5996" y="2921867"/>
            <a:ext cx="5897217" cy="365125"/>
          </a:xfrm>
        </p:spPr>
        <p:txBody>
          <a:bodyPr/>
          <a:lstStyle/>
          <a:p>
            <a:r>
              <a:rPr lang="en-US" dirty="0"/>
              <a:t>Global Connectivity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D69A94-5BAB-A79D-F6D2-24CA574F80E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5995" y="3608088"/>
            <a:ext cx="5897217" cy="365125"/>
          </a:xfrm>
        </p:spPr>
        <p:txBody>
          <a:bodyPr/>
          <a:lstStyle/>
          <a:p>
            <a:r>
              <a:rPr lang="en-US" dirty="0"/>
              <a:t>Real-time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3EF5-ED6E-4A8C-6C5F-327F29B2F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7F807B1-E140-A08C-7FD8-2C588E207D9C}"/>
              </a:ext>
            </a:extLst>
          </p:cNvPr>
          <p:cNvSpPr txBox="1">
            <a:spLocks/>
          </p:cNvSpPr>
          <p:nvPr/>
        </p:nvSpPr>
        <p:spPr>
          <a:xfrm>
            <a:off x="6095995" y="4294309"/>
            <a:ext cx="589721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Savings and 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172328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  <p:sndAc>
          <p:stSnd>
            <p:snd r:embed="rId3" name="coin.wav"/>
          </p:stSnd>
        </p:sndAc>
      </p:transition>
    </mc:Choice>
    <mc:Fallback>
      <p:transition spd="slow">
        <p:circle/>
        <p:sndAc>
          <p:stSnd>
            <p:snd r:embed="rId3" name="coin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6" id="{F29F8A39-B164-48DE-8679-C1E0FA712C55}" vid="{1418A303-323D-4295-BD7D-7498821174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DF8656-0242-4B63-8FCA-04D06A7F29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074DCF7-C5F7-4553-B05A-90B884BF2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6116A8-BE46-4D3A-804C-09C6ADBA2ED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39</TotalTime>
  <Words>225</Words>
  <Application>Microsoft Office PowerPoint</Application>
  <PresentationFormat>Widescreen</PresentationFormat>
  <Paragraphs>59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Wingdings</vt:lpstr>
      <vt:lpstr>Custom</vt:lpstr>
      <vt:lpstr>ADVANTAGES OF FAST COMMUNICATION IN TODAY’S WORLD</vt:lpstr>
      <vt:lpstr>ADVANTAGES OF FAST COMMUNICATION IN TODAY’S WORLD</vt:lpstr>
      <vt:lpstr>INDEX</vt:lpstr>
      <vt:lpstr>INTRODUCTION</vt:lpstr>
      <vt:lpstr>Enhanced Productivity</vt:lpstr>
      <vt:lpstr>Global Connectivity</vt:lpstr>
      <vt:lpstr>Real-time Information</vt:lpstr>
      <vt:lpstr>Cost Savings and Environmental Impact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FAST COMMUNICATION IN TODAY’S WORLD</dc:title>
  <dc:creator>Hariharaa N S</dc:creator>
  <cp:lastModifiedBy>Hariharaa N S</cp:lastModifiedBy>
  <cp:revision>2</cp:revision>
  <dcterms:created xsi:type="dcterms:W3CDTF">2023-10-16T10:19:34Z</dcterms:created>
  <dcterms:modified xsi:type="dcterms:W3CDTF">2023-10-16T10:59:27Z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