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28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99305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85451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1093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1AEE6-AD19-49CA-870E-598EB4858095}"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91DC9-D6FF-40F1-B8AA-6813B20CCD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34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98779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1AEE6-AD19-49CA-870E-598EB4858095}"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45309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1AEE6-AD19-49CA-870E-598EB4858095}"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291163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E1AEE6-AD19-49CA-870E-598EB4858095}" type="datetimeFigureOut">
              <a:rPr lang="en-US" smtClean="0"/>
              <a:t>12/12/2022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7331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591DC9-D6FF-40F1-B8AA-6813B20CCDD2}" type="slidenum">
              <a:rPr lang="en-US" smtClean="0"/>
              <a:t>‹#›</a:t>
            </a:fld>
            <a:endParaRPr lang="en-US"/>
          </a:p>
        </p:txBody>
      </p:sp>
    </p:spTree>
    <p:extLst>
      <p:ext uri="{BB962C8B-B14F-4D97-AF65-F5344CB8AC3E}">
        <p14:creationId xmlns:p14="http://schemas.microsoft.com/office/powerpoint/2010/main" val="367123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E1AEE6-AD19-49CA-870E-598EB4858095}"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91DC9-D6FF-40F1-B8AA-6813B20CCDD2}" type="slidenum">
              <a:rPr lang="en-US" smtClean="0"/>
              <a:t>‹#›</a:t>
            </a:fld>
            <a:endParaRPr lang="en-US"/>
          </a:p>
        </p:txBody>
      </p:sp>
    </p:spTree>
    <p:extLst>
      <p:ext uri="{BB962C8B-B14F-4D97-AF65-F5344CB8AC3E}">
        <p14:creationId xmlns:p14="http://schemas.microsoft.com/office/powerpoint/2010/main" val="108994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E1AEE6-AD19-49CA-870E-598EB4858095}" type="datetimeFigureOut">
              <a:rPr lang="en-US" smtClean="0"/>
              <a:t>12/12/2022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591DC9-D6FF-40F1-B8AA-6813B20CCD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6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haradwaj-chukkala/Data-driven-motion-planning-using-various-machine-learning-algorithms/tree/ma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haradwaj-chukkala/Data-driven-motion-planning-using-various-machine-learning-algorithms/tree/master/resul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7D27-1568-404D-6968-ED9EA55D13CA}"/>
              </a:ext>
            </a:extLst>
          </p:cNvPr>
          <p:cNvSpPr>
            <a:spLocks noGrp="1"/>
          </p:cNvSpPr>
          <p:nvPr>
            <p:ph type="ctrTitle"/>
          </p:nvPr>
        </p:nvSpPr>
        <p:spPr>
          <a:xfrm>
            <a:off x="1194815" y="2182289"/>
            <a:ext cx="9802368" cy="1216153"/>
          </a:xfrm>
        </p:spPr>
        <p:txBody>
          <a:bodyPr>
            <a:normAutofit/>
          </a:bodyPr>
          <a:lstStyle/>
          <a:p>
            <a:pPr algn="ctr"/>
            <a:r>
              <a:rPr lang="en-US" sz="4000" b="1" u="sng" dirty="0"/>
              <a:t>ENPM808A: Introduction to Machine Learning</a:t>
            </a:r>
            <a:br>
              <a:rPr lang="en-US" dirty="0"/>
            </a:br>
            <a:r>
              <a:rPr lang="en-US" sz="3100" i="1" dirty="0"/>
              <a:t>Final Project</a:t>
            </a:r>
            <a:endParaRPr lang="en-US" dirty="0"/>
          </a:p>
        </p:txBody>
      </p:sp>
      <p:sp>
        <p:nvSpPr>
          <p:cNvPr id="3" name="Subtitle 2">
            <a:extLst>
              <a:ext uri="{FF2B5EF4-FFF2-40B4-BE49-F238E27FC236}">
                <a16:creationId xmlns:a16="http://schemas.microsoft.com/office/drawing/2014/main" id="{0A41791F-C5BE-C5C6-E82B-80DBBCFAD5E7}"/>
              </a:ext>
            </a:extLst>
          </p:cNvPr>
          <p:cNvSpPr>
            <a:spLocks noGrp="1"/>
          </p:cNvSpPr>
          <p:nvPr>
            <p:ph type="subTitle" idx="1"/>
          </p:nvPr>
        </p:nvSpPr>
        <p:spPr>
          <a:xfrm>
            <a:off x="4416551" y="4434840"/>
            <a:ext cx="3358897" cy="1216153"/>
          </a:xfrm>
        </p:spPr>
        <p:txBody>
          <a:bodyPr>
            <a:normAutofit fontScale="92500" lnSpcReduction="20000"/>
          </a:bodyPr>
          <a:lstStyle/>
          <a:p>
            <a:pPr algn="ctr"/>
            <a:endParaRPr lang="en-US" dirty="0"/>
          </a:p>
          <a:p>
            <a:pPr algn="ctr"/>
            <a:r>
              <a:rPr lang="en-US" dirty="0"/>
              <a:t>BHARADWAJ CHUKKALA</a:t>
            </a:r>
          </a:p>
          <a:p>
            <a:pPr algn="ctr"/>
            <a:r>
              <a:rPr lang="en-US" dirty="0"/>
              <a:t>118341705</a:t>
            </a:r>
          </a:p>
          <a:p>
            <a:pPr algn="ctr"/>
            <a:endParaRPr lang="en-US" dirty="0"/>
          </a:p>
        </p:txBody>
      </p:sp>
      <p:sp>
        <p:nvSpPr>
          <p:cNvPr id="4" name="Rectangle 3">
            <a:extLst>
              <a:ext uri="{FF2B5EF4-FFF2-40B4-BE49-F238E27FC236}">
                <a16:creationId xmlns:a16="http://schemas.microsoft.com/office/drawing/2014/main" id="{6BA30AA3-415A-C174-AB23-F26D7BE1E8D3}"/>
              </a:ext>
            </a:extLst>
          </p:cNvPr>
          <p:cNvSpPr/>
          <p:nvPr/>
        </p:nvSpPr>
        <p:spPr>
          <a:xfrm>
            <a:off x="3279549" y="3398442"/>
            <a:ext cx="5785302"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Data-Driven Motion Planning</a:t>
            </a:r>
          </a:p>
        </p:txBody>
      </p:sp>
      <p:pic>
        <p:nvPicPr>
          <p:cNvPr id="1026" name="Picture 2" descr="Logos | The University of Maryland Brand">
            <a:extLst>
              <a:ext uri="{FF2B5EF4-FFF2-40B4-BE49-F238E27FC236}">
                <a16:creationId xmlns:a16="http://schemas.microsoft.com/office/drawing/2014/main" id="{B7B7F1CF-97B3-7FAE-C4A7-2B29A02B1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040" y="310307"/>
            <a:ext cx="2095918" cy="209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48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0B0C-0A59-6CFE-F1A7-0945C8ABA235}"/>
              </a:ext>
            </a:extLst>
          </p:cNvPr>
          <p:cNvSpPr>
            <a:spLocks noGrp="1"/>
          </p:cNvSpPr>
          <p:nvPr>
            <p:ph type="title"/>
          </p:nvPr>
        </p:nvSpPr>
        <p:spPr/>
        <p:txBody>
          <a:bodyPr>
            <a:normAutofit/>
          </a:bodyPr>
          <a:lstStyle/>
          <a:p>
            <a:r>
              <a:rPr lang="en-US" sz="4000" dirty="0"/>
              <a:t>Generalization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963F26-A598-B49F-55C7-E2FC0FFF983C}"/>
                  </a:ext>
                </a:extLst>
              </p:cNvPr>
              <p:cNvSpPr>
                <a:spLocks noGrp="1"/>
              </p:cNvSpPr>
              <p:nvPr>
                <p:ph idx="1"/>
              </p:nvPr>
            </p:nvSpPr>
            <p:spPr>
              <a:xfrm>
                <a:off x="1014984" y="1845734"/>
                <a:ext cx="10140696" cy="3521794"/>
              </a:xfrm>
            </p:spPr>
            <p:txBody>
              <a:bodyPr>
                <a:noAutofit/>
              </a:bodyPr>
              <a:lstStyle/>
              <a:p>
                <a:pPr>
                  <a:spcBef>
                    <a:spcPts val="2400"/>
                  </a:spcBef>
                  <a:spcAft>
                    <a:spcPts val="0"/>
                  </a:spcAft>
                  <a:buFont typeface="Wingdings" panose="05000000000000000000" pitchFamily="2" charset="2"/>
                  <a:buChar char="Ø"/>
                </a:pPr>
                <a:r>
                  <a:rPr lang="en-US" sz="1800" kern="1400" dirty="0">
                    <a:solidFill>
                      <a:schemeClr val="tx1"/>
                    </a:solidFill>
                    <a:effectLst/>
                    <a:ea typeface="Times New Roman" panose="02020603050405020304" pitchFamily="18" charset="0"/>
                    <a:cs typeface="Times New Roman" panose="02020603050405020304" pitchFamily="18" charset="0"/>
                  </a:rPr>
                  <a:t>Estimate for the out-of-sample error</a:t>
                </a:r>
              </a:p>
              <a:p>
                <a:pPr>
                  <a:lnSpc>
                    <a:spcPct val="110000"/>
                  </a:lnSpc>
                  <a:spcBef>
                    <a:spcPts val="600"/>
                  </a:spcBef>
                  <a:spcAft>
                    <a:spcPts val="1000"/>
                  </a:spcAft>
                  <a:buFont typeface="Wingdings" panose="05000000000000000000" pitchFamily="2" charset="2"/>
                  <a:buChar char="Ø"/>
                </a:pPr>
                <a:r>
                  <a:rPr lang="en-US" sz="1800" dirty="0">
                    <a:solidFill>
                      <a:schemeClr val="tx1"/>
                    </a:solidFill>
                    <a:effectLst/>
                    <a:ea typeface="Constantia" panose="02030602050306030303" pitchFamily="18" charset="0"/>
                    <a:cs typeface="Times New Roman" panose="02020603050405020304" pitchFamily="18" charset="0"/>
                  </a:rPr>
                  <a:t>Evaluation on the test, simple </a:t>
                </a:r>
                <a:r>
                  <a:rPr lang="en-US" sz="1800" dirty="0" err="1">
                    <a:solidFill>
                      <a:schemeClr val="tx1"/>
                    </a:solidFill>
                    <a:effectLst/>
                    <a:ea typeface="Constantia" panose="02030602050306030303" pitchFamily="18" charset="0"/>
                    <a:cs typeface="Times New Roman" panose="02020603050405020304" pitchFamily="18" charset="0"/>
                  </a:rPr>
                  <a:t>Hoeffding</a:t>
                </a:r>
                <a:r>
                  <a:rPr lang="en-US" sz="1800" dirty="0">
                    <a:solidFill>
                      <a:schemeClr val="tx1"/>
                    </a:solidFill>
                    <a:effectLst/>
                    <a:ea typeface="Constantia" panose="02030602050306030303" pitchFamily="18" charset="0"/>
                    <a:cs typeface="Times New Roman" panose="02020603050405020304" pitchFamily="18" charset="0"/>
                  </a:rPr>
                  <a:t> inequality holds. The total number of testing examples given is N=389817. The effective number of hypotheses becomes 1 in the test set. As simple </a:t>
                </a:r>
                <a:r>
                  <a:rPr lang="en-US" sz="1800" dirty="0" err="1">
                    <a:solidFill>
                      <a:schemeClr val="tx1"/>
                    </a:solidFill>
                    <a:effectLst/>
                    <a:ea typeface="Constantia" panose="02030602050306030303" pitchFamily="18" charset="0"/>
                    <a:cs typeface="Times New Roman" panose="02020603050405020304" pitchFamily="18" charset="0"/>
                  </a:rPr>
                  <a:t>hoeffding</a:t>
                </a:r>
                <a:r>
                  <a:rPr lang="en-US" sz="1800" dirty="0">
                    <a:solidFill>
                      <a:schemeClr val="tx1"/>
                    </a:solidFill>
                    <a:effectLst/>
                    <a:ea typeface="Constantia" panose="02030602050306030303" pitchFamily="18" charset="0"/>
                    <a:cs typeface="Times New Roman" panose="02020603050405020304" pitchFamily="18" charset="0"/>
                  </a:rPr>
                  <a:t> inequality holds, there is no need for the VC dimension of the model. </a:t>
                </a:r>
              </a:p>
              <a:p>
                <a:pPr>
                  <a:lnSpc>
                    <a:spcPct val="110000"/>
                  </a:lnSpc>
                  <a:spcBef>
                    <a:spcPts val="600"/>
                  </a:spcBef>
                  <a:spcAft>
                    <a:spcPts val="1000"/>
                  </a:spcAft>
                  <a:buFont typeface="Wingdings" panose="05000000000000000000" pitchFamily="2" charset="2"/>
                  <a:buChar char="Ø"/>
                </a:pPr>
                <a:r>
                  <a:rPr lang="en-US" sz="1800" dirty="0">
                    <a:solidFill>
                      <a:schemeClr val="tx1"/>
                    </a:solidFill>
                    <a:effectLst/>
                    <a:ea typeface="Constantia" panose="02030602050306030303" pitchFamily="18" charset="0"/>
                    <a:cs typeface="Times New Roman" panose="02020603050405020304" pitchFamily="18" charset="0"/>
                  </a:rPr>
                  <a:t>We know, </a:t>
                </a:r>
                <a14:m>
                  <m:oMath xmlns:m="http://schemas.openxmlformats.org/officeDocument/2006/math">
                    <m:sSub>
                      <m:sSubPr>
                        <m:ctrlP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m:t>
                    </m:r>
                    <m:sSub>
                      <m:sSubPr>
                        <m:ctrlP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𝐼</m:t>
                        </m:r>
                      </m:sub>
                    </m:sSub>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1800" i="1">
                        <a:solidFill>
                          <a:schemeClr val="tx1"/>
                        </a:solidFill>
                        <a:effectLst/>
                        <a:latin typeface="Cambria Math" panose="02040503050406030204" pitchFamily="18" charset="0"/>
                        <a:ea typeface="Constantia" panose="02030602050306030303" pitchFamily="18" charset="0"/>
                        <a:cs typeface="Times New Roman" panose="02020603050405020304" pitchFamily="18" charset="0"/>
                      </a:rPr>
                      <m:t>𝜀</m:t>
                    </m:r>
                  </m:oMath>
                </a14:m>
                <a:r>
                  <a:rPr lang="en-US" sz="1800" dirty="0">
                    <a:solidFill>
                      <a:schemeClr val="tx1"/>
                    </a:solidFill>
                    <a:effectLst/>
                    <a:ea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800" dirty="0">
                    <a:solidFill>
                      <a:schemeClr val="tx1"/>
                    </a:solidFill>
                    <a:effectLst/>
                    <a:ea typeface="Times New Roman" panose="02020603050405020304" pitchFamily="18" charset="0"/>
                    <a:cs typeface="Times New Roman" panose="02020603050405020304" pitchFamily="18" charset="0"/>
                  </a:rPr>
                  <a:t> = </a:t>
                </a:r>
                <a:r>
                  <a:rPr lang="en-US" sz="1800" dirty="0" err="1">
                    <a:solidFill>
                      <a:schemeClr val="tx1"/>
                    </a:solidFill>
                    <a:effectLst/>
                    <a:ea typeface="Times New Roman" panose="02020603050405020304" pitchFamily="18" charset="0"/>
                    <a:cs typeface="Times New Roman" panose="02020603050405020304" pitchFamily="18" charset="0"/>
                  </a:rPr>
                  <a:t>Eout</a:t>
                </a:r>
                <a:r>
                  <a:rPr lang="en-US" sz="1800" dirty="0">
                    <a:solidFill>
                      <a:schemeClr val="tx1"/>
                    </a:solidFill>
                    <a:effectLst/>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US" sz="1800" dirty="0">
                    <a:solidFill>
                      <a:schemeClr val="tx1"/>
                    </a:solidFill>
                    <a:effectLst/>
                    <a:ea typeface="Times New Roman" panose="02020603050405020304" pitchFamily="18" charset="0"/>
                    <a:cs typeface="Times New Roman" panose="02020603050405020304" pitchFamily="18" charset="0"/>
                  </a:rPr>
                  <a:t> = in sample error. In this case a test error</a:t>
                </a:r>
                <a:r>
                  <a:rPr lang="en-US" sz="1800" dirty="0">
                    <a:solidFill>
                      <a:schemeClr val="tx1"/>
                    </a:solidFill>
                    <a:ea typeface="Times New Roman" panose="02020603050405020304" pitchFamily="18" charset="0"/>
                    <a:cs typeface="Times New Roman" panose="02020603050405020304" pitchFamily="18" charset="0"/>
                  </a:rPr>
                  <a:t> </a:t>
                </a:r>
                <a:r>
                  <a:rPr lang="en-US" sz="1800" dirty="0" err="1">
                    <a:solidFill>
                      <a:schemeClr val="tx1"/>
                    </a:solidFill>
                    <a:effectLst/>
                    <a:ea typeface="Times New Roman" panose="02020603050405020304" pitchFamily="18" charset="0"/>
                    <a:cs typeface="Times New Roman" panose="02020603050405020304" pitchFamily="18" charset="0"/>
                  </a:rPr>
                  <a:t>nd</a:t>
                </a:r>
                <a:r>
                  <a:rPr lang="en-US" sz="1800" dirty="0">
                    <a:solidFill>
                      <a:schemeClr val="tx1"/>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𝑁</m:t>
                            </m:r>
                          </m:den>
                        </m:f>
                        <m:func>
                          <m:func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ln</m:t>
                            </m:r>
                          </m:fName>
                          <m:e>
                            <m:f>
                              <m:f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𝛿</m:t>
                                </m:r>
                              </m:den>
                            </m:f>
                          </m:e>
                        </m:func>
                      </m:e>
                    </m:rad>
                  </m:oMath>
                </a14:m>
                <a:r>
                  <a:rPr lang="en-US" sz="1800" dirty="0">
                    <a:solidFill>
                      <a:schemeClr val="tx1"/>
                    </a:solidFill>
                    <a:effectLst/>
                    <a:ea typeface="Times New Roman" panose="02020603050405020304" pitchFamily="18" charset="0"/>
                    <a:cs typeface="Times New Roman" panose="02020603050405020304" pitchFamily="18" charset="0"/>
                  </a:rPr>
                  <a:t>.  For a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0.05</m:t>
                    </m:r>
                  </m:oMath>
                </a14:m>
                <a:r>
                  <a:rPr lang="en-US" sz="1800" dirty="0">
                    <a:solidFill>
                      <a:schemeClr val="tx1"/>
                    </a:solidFill>
                    <a:effectLst/>
                    <a:ea typeface="Times New Roman" panose="02020603050405020304" pitchFamily="18" charset="0"/>
                    <a:cs typeface="Times New Roman" panose="02020603050405020304" pitchFamily="18" charset="0"/>
                  </a:rPr>
                  <a:t>  the out of sample estimate is given by,</a:t>
                </a:r>
                <a:endParaRPr lang="en-US" sz="1800" dirty="0">
                  <a:solidFill>
                    <a:schemeClr val="tx1"/>
                  </a:solidFill>
                  <a:effectLst/>
                  <a:ea typeface="Constantia" panose="02030602050306030303" pitchFamily="18" charset="0"/>
                  <a:cs typeface="Times New Roman" panose="02020603050405020304" pitchFamily="18" charset="0"/>
                </a:endParaRPr>
              </a:p>
              <a:p>
                <a:pPr marL="194310" marR="0" indent="-285750">
                  <a:lnSpc>
                    <a:spcPct val="110000"/>
                  </a:lnSpc>
                  <a:spcBef>
                    <a:spcPts val="600"/>
                  </a:spcBef>
                  <a:spcAft>
                    <a:spcPts val="1000"/>
                  </a:spcAft>
                  <a:buFont typeface="Wingdings" panose="05000000000000000000" pitchFamily="2" charset="2"/>
                  <a:buChar char="Ø"/>
                </a:pPr>
                <a14:m>
                  <m:oMath xmlns:m="http://schemas.openxmlformats.org/officeDocument/2006/math">
                    <m:sSub>
                      <m:sSubPr>
                        <m:ctrlPr>
                          <a:rPr lang="en-US" sz="18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0.16977</m:t>
                    </m:r>
                  </m:oMath>
                </a14:m>
                <a:endParaRPr lang="en-US" sz="1800" dirty="0">
                  <a:solidFill>
                    <a:schemeClr val="tx1"/>
                  </a:solidFill>
                  <a:effectLst/>
                  <a:ea typeface="Constantia" panose="02030602050306030303" pitchFamily="18" charset="0"/>
                  <a:cs typeface="Times New Roman" panose="02020603050405020304" pitchFamily="18" charset="0"/>
                </a:endParaRPr>
              </a:p>
              <a:p>
                <a:pPr marL="194310" marR="0" indent="-285750">
                  <a:lnSpc>
                    <a:spcPct val="110000"/>
                  </a:lnSpc>
                  <a:spcBef>
                    <a:spcPts val="600"/>
                  </a:spcBef>
                  <a:spcAft>
                    <a:spcPts val="1000"/>
                  </a:spcAft>
                  <a:buFont typeface="Wingdings" panose="05000000000000000000" pitchFamily="2" charset="2"/>
                  <a:buChar char="Ø"/>
                </a:pPr>
                <a14:m>
                  <m:oMath xmlns:m="http://schemas.openxmlformats.org/officeDocument/2006/math">
                    <m:sSub>
                      <m:sSubPr>
                        <m:ctrlP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16876</m:t>
                    </m:r>
                  </m:oMath>
                </a14:m>
                <a:endParaRPr lang="en-US" sz="1800" dirty="0">
                  <a:solidFill>
                    <a:schemeClr val="tx1"/>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chemeClr val="tx1"/>
                    </a:solidFill>
                    <a:effectLst/>
                    <a:ea typeface="Times New Roman" panose="02020603050405020304" pitchFamily="18" charset="0"/>
                    <a:cs typeface="Times New Roman" panose="02020603050405020304" pitchFamily="18" charset="0"/>
                  </a:rPr>
                  <a:t>This the bound on the out of sample error.</a:t>
                </a:r>
                <a:endParaRPr lang="en-US" sz="1800" dirty="0">
                  <a:solidFill>
                    <a:schemeClr val="tx1"/>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1800" dirty="0">
                    <a:solidFill>
                      <a:schemeClr val="tx1"/>
                    </a:solidFill>
                    <a:effectLst/>
                    <a:ea typeface="Times New Roman" panose="02020603050405020304" pitchFamily="18" charset="0"/>
                    <a:cs typeface="Times New Roman" panose="02020603050405020304" pitchFamily="18" charset="0"/>
                  </a:rPr>
                  <a:t>With a probability of 95%,out sample error of the final model will be less than or equal to 0.16876.</a:t>
                </a:r>
                <a:endParaRPr lang="en-US" sz="1800" dirty="0">
                  <a:solidFill>
                    <a:schemeClr val="tx1"/>
                  </a:solidFill>
                  <a:effectLst/>
                  <a:ea typeface="Constantia" panose="02030602050306030303" pitchFamily="18" charset="0"/>
                  <a:cs typeface="Times New Roman" panose="02020603050405020304" pitchFamily="18" charset="0"/>
                </a:endParaRPr>
              </a:p>
              <a:p>
                <a:endParaRPr lang="en-US" sz="1800" dirty="0">
                  <a:solidFill>
                    <a:schemeClr val="tx1"/>
                  </a:solidFill>
                </a:endParaRPr>
              </a:p>
            </p:txBody>
          </p:sp>
        </mc:Choice>
        <mc:Fallback xmlns="">
          <p:sp>
            <p:nvSpPr>
              <p:cNvPr id="3" name="Content Placeholder 2">
                <a:extLst>
                  <a:ext uri="{FF2B5EF4-FFF2-40B4-BE49-F238E27FC236}">
                    <a16:creationId xmlns:a16="http://schemas.microsoft.com/office/drawing/2014/main" id="{80963F26-A598-B49F-55C7-E2FC0FFF983C}"/>
                  </a:ext>
                </a:extLst>
              </p:cNvPr>
              <p:cNvSpPr>
                <a:spLocks noGrp="1" noRot="1" noChangeAspect="1" noMove="1" noResize="1" noEditPoints="1" noAdjustHandles="1" noChangeArrowheads="1" noChangeShapeType="1" noTextEdit="1"/>
              </p:cNvSpPr>
              <p:nvPr>
                <p:ph idx="1"/>
              </p:nvPr>
            </p:nvSpPr>
            <p:spPr>
              <a:xfrm>
                <a:off x="1014984" y="1845734"/>
                <a:ext cx="10140696" cy="3521794"/>
              </a:xfrm>
              <a:blipFill>
                <a:blip r:embed="rId2"/>
                <a:stretch>
                  <a:fillRect l="-1323" t="-1730" r="-60" b="-28893"/>
                </a:stretch>
              </a:blipFill>
            </p:spPr>
            <p:txBody>
              <a:bodyPr/>
              <a:lstStyle/>
              <a:p>
                <a:r>
                  <a:rPr lang="en-US">
                    <a:noFill/>
                  </a:rPr>
                  <a:t> </a:t>
                </a:r>
              </a:p>
            </p:txBody>
          </p:sp>
        </mc:Fallback>
      </mc:AlternateContent>
    </p:spTree>
    <p:extLst>
      <p:ext uri="{BB962C8B-B14F-4D97-AF65-F5344CB8AC3E}">
        <p14:creationId xmlns:p14="http://schemas.microsoft.com/office/powerpoint/2010/main" val="329752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404A-4C6E-D7FC-5287-1D8E23FDE8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C7A812-6702-7356-335E-84479A2A215F}"/>
              </a:ext>
            </a:extLst>
          </p:cNvPr>
          <p:cNvSpPr>
            <a:spLocks noGrp="1"/>
          </p:cNvSpPr>
          <p:nvPr>
            <p:ph idx="1"/>
          </p:nvPr>
        </p:nvSpPr>
        <p:spPr/>
        <p:txBody>
          <a:bodyPr>
            <a:normAutofit/>
          </a:bodyPr>
          <a:lstStyle/>
          <a:p>
            <a:pPr marL="0" indent="0">
              <a:buNone/>
            </a:pPr>
            <a:r>
              <a:rPr lang="en-US" sz="2000" dirty="0"/>
              <a:t>Improvements</a:t>
            </a:r>
          </a:p>
          <a:p>
            <a:pPr marL="171450" indent="-171450">
              <a:buFont typeface="Arial" panose="020B0604020202020204" pitchFamily="34" charset="0"/>
              <a:buChar char="•"/>
            </a:pPr>
            <a:r>
              <a:rPr lang="en-US" sz="2000" dirty="0">
                <a:cs typeface="Times New Roman" panose="02020603050405020304" pitchFamily="18" charset="0"/>
              </a:rPr>
              <a:t>The Hypothesis set considered was very limited. Needs to be expanded to more complex models to fit the model better.</a:t>
            </a:r>
          </a:p>
          <a:p>
            <a:pPr marL="171450" indent="-171450">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Development of the architecture of the DNN model can be approached as a classification problem first, and then as a regression problem.</a:t>
            </a:r>
          </a:p>
          <a:p>
            <a:endParaRPr lang="en-US" sz="2000" dirty="0"/>
          </a:p>
        </p:txBody>
      </p:sp>
      <p:sp>
        <p:nvSpPr>
          <p:cNvPr id="4" name="TextBox 3">
            <a:extLst>
              <a:ext uri="{FF2B5EF4-FFF2-40B4-BE49-F238E27FC236}">
                <a16:creationId xmlns:a16="http://schemas.microsoft.com/office/drawing/2014/main" id="{9BC58AA2-D314-E58A-1890-BB2CB0271D95}"/>
              </a:ext>
            </a:extLst>
          </p:cNvPr>
          <p:cNvSpPr txBox="1"/>
          <p:nvPr/>
        </p:nvSpPr>
        <p:spPr>
          <a:xfrm>
            <a:off x="1287624" y="4432041"/>
            <a:ext cx="4862100" cy="369332"/>
          </a:xfrm>
          <a:prstGeom prst="rect">
            <a:avLst/>
          </a:prstGeom>
          <a:noFill/>
        </p:spPr>
        <p:txBody>
          <a:bodyPr wrap="none" rtlCol="0">
            <a:spAutoFit/>
          </a:bodyPr>
          <a:lstStyle/>
          <a:p>
            <a:r>
              <a:rPr lang="en-US" dirty="0"/>
              <a:t>All Relevant codes and plots </a:t>
            </a:r>
            <a:r>
              <a:rPr lang="en-US" dirty="0">
                <a:sym typeface="Wingdings" panose="05000000000000000000" pitchFamily="2" charset="2"/>
              </a:rPr>
              <a:t> </a:t>
            </a:r>
            <a:r>
              <a:rPr lang="en-US" dirty="0">
                <a:sym typeface="Wingdings" panose="05000000000000000000" pitchFamily="2" charset="2"/>
                <a:hlinkClick r:id="rId2"/>
              </a:rPr>
              <a:t>GitHub Repository</a:t>
            </a:r>
            <a:endParaRPr lang="en-US" dirty="0"/>
          </a:p>
        </p:txBody>
      </p:sp>
    </p:spTree>
    <p:extLst>
      <p:ext uri="{BB962C8B-B14F-4D97-AF65-F5344CB8AC3E}">
        <p14:creationId xmlns:p14="http://schemas.microsoft.com/office/powerpoint/2010/main" val="338139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4EA-FD35-3174-84B8-322DA8E929E4}"/>
              </a:ext>
            </a:extLst>
          </p:cNvPr>
          <p:cNvSpPr>
            <a:spLocks noGrp="1"/>
          </p:cNvSpPr>
          <p:nvPr>
            <p:ph type="title"/>
          </p:nvPr>
        </p:nvSpPr>
        <p:spPr>
          <a:xfrm>
            <a:off x="838200" y="538861"/>
            <a:ext cx="10515600" cy="1015619"/>
          </a:xfrm>
        </p:spPr>
        <p:txBody>
          <a:bodyPr>
            <a:normAutofit/>
          </a:bodyPr>
          <a:lstStyle/>
          <a:p>
            <a:r>
              <a:rPr lang="en-US" sz="3200" dirty="0">
                <a:latin typeface="Segoe UI Light" panose="020B0502040204020203" pitchFamily="34" charset="0"/>
                <a:cs typeface="Segoe UI Light" panose="020B0502040204020203" pitchFamily="34" charset="0"/>
              </a:rPr>
              <a:t>Need for a Data-Driven Motion Planner</a:t>
            </a:r>
            <a:endParaRPr lang="en-US" sz="3200" dirty="0"/>
          </a:p>
        </p:txBody>
      </p:sp>
      <p:sp>
        <p:nvSpPr>
          <p:cNvPr id="3" name="Content Placeholder 2">
            <a:extLst>
              <a:ext uri="{FF2B5EF4-FFF2-40B4-BE49-F238E27FC236}">
                <a16:creationId xmlns:a16="http://schemas.microsoft.com/office/drawing/2014/main" id="{CF508BC8-DB60-DEB2-9004-3995C065FB1B}"/>
              </a:ext>
            </a:extLst>
          </p:cNvPr>
          <p:cNvSpPr>
            <a:spLocks noGrp="1"/>
          </p:cNvSpPr>
          <p:nvPr>
            <p:ph idx="1"/>
          </p:nvPr>
        </p:nvSpPr>
        <p:spPr/>
        <p:txBody>
          <a:bodyPr>
            <a:normAutofit/>
          </a:bodyPr>
          <a:lstStyle/>
          <a:p>
            <a:pPr>
              <a:spcAft>
                <a:spcPts val="600"/>
              </a:spcAft>
              <a:defRPr/>
            </a:pPr>
            <a:r>
              <a:rPr lang="en-US" dirty="0">
                <a:effectLst/>
                <a:ea typeface="Constantia" panose="02030602050306030303" pitchFamily="18" charset="0"/>
              </a:rPr>
              <a:t>Robot navigation means the robot's ability to determine its own position in its frame of reference and then to plan a path towards some goal location.</a:t>
            </a:r>
            <a:endParaRPr lang="en-US" dirty="0">
              <a:cs typeface="Segoe UI" panose="020B0502040204020203" pitchFamily="34" charset="0"/>
            </a:endParaRPr>
          </a:p>
          <a:p>
            <a:pPr>
              <a:spcAft>
                <a:spcPts val="600"/>
              </a:spcAft>
              <a:defRPr/>
            </a:pPr>
            <a:r>
              <a:rPr lang="en-US" dirty="0">
                <a:solidFill>
                  <a:srgbClr val="333333"/>
                </a:solidFill>
                <a:effectLst/>
                <a:ea typeface="Constantia" panose="02030602050306030303" pitchFamily="18" charset="0"/>
              </a:rPr>
              <a:t>Path planning involves the creation of a map of the environment by analyzing various types of sensor data, which involves a lot of computation processing.</a:t>
            </a:r>
            <a:endParaRPr lang="en-US" dirty="0">
              <a:solidFill>
                <a:srgbClr val="333333"/>
              </a:solidFill>
              <a:cs typeface="Segoe UI" panose="020B0502040204020203" pitchFamily="34" charset="0"/>
            </a:endParaRPr>
          </a:p>
          <a:p>
            <a:pPr>
              <a:spcAft>
                <a:spcPts val="600"/>
              </a:spcAft>
              <a:defRPr/>
            </a:pPr>
            <a:r>
              <a:rPr lang="en-US" dirty="0">
                <a:solidFill>
                  <a:srgbClr val="333333"/>
                </a:solidFill>
                <a:effectLst/>
                <a:ea typeface="Constantia" panose="02030602050306030303" pitchFamily="18" charset="0"/>
              </a:rPr>
              <a:t>The whole process of aut</a:t>
            </a:r>
            <a:r>
              <a:rPr lang="en-US" dirty="0">
                <a:solidFill>
                  <a:srgbClr val="333333"/>
                </a:solidFill>
                <a:ea typeface="Constantia" panose="02030602050306030303" pitchFamily="18" charset="0"/>
              </a:rPr>
              <a:t>onomous navigation and planning is highly computational. So, to </a:t>
            </a:r>
            <a:r>
              <a:rPr lang="en-US" dirty="0">
                <a:solidFill>
                  <a:srgbClr val="333333"/>
                </a:solidFill>
                <a:effectLst/>
                <a:ea typeface="Constantia" panose="02030602050306030303" pitchFamily="18" charset="0"/>
              </a:rPr>
              <a:t>reduce these computations, this project presents a data-driven motion planner.</a:t>
            </a:r>
          </a:p>
          <a:p>
            <a:endParaRPr lang="en-US" dirty="0"/>
          </a:p>
        </p:txBody>
      </p:sp>
    </p:spTree>
    <p:extLst>
      <p:ext uri="{BB962C8B-B14F-4D97-AF65-F5344CB8AC3E}">
        <p14:creationId xmlns:p14="http://schemas.microsoft.com/office/powerpoint/2010/main" val="300722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1703-8E0E-5A60-7A92-9AE20F0B6E12}"/>
              </a:ext>
            </a:extLst>
          </p:cNvPr>
          <p:cNvSpPr>
            <a:spLocks noGrp="1"/>
          </p:cNvSpPr>
          <p:nvPr>
            <p:ph type="title"/>
          </p:nvPr>
        </p:nvSpPr>
        <p:spPr/>
        <p:txBody>
          <a:bodyPr>
            <a:normAutofit/>
          </a:bodyPr>
          <a:lstStyle/>
          <a:p>
            <a:r>
              <a:rPr lang="en-US" sz="4000" dirty="0">
                <a:latin typeface="Segoe UI Light" panose="020B0502040204020203" pitchFamily="34" charset="0"/>
                <a:cs typeface="Segoe UI Light" panose="020B0502040204020203" pitchFamily="34" charset="0"/>
              </a:rPr>
              <a:t>Problem Statement</a:t>
            </a:r>
            <a:endParaRPr lang="en-US" sz="4000" dirty="0"/>
          </a:p>
        </p:txBody>
      </p:sp>
      <p:sp>
        <p:nvSpPr>
          <p:cNvPr id="3" name="Content Placeholder 2">
            <a:extLst>
              <a:ext uri="{FF2B5EF4-FFF2-40B4-BE49-F238E27FC236}">
                <a16:creationId xmlns:a16="http://schemas.microsoft.com/office/drawing/2014/main" id="{A2DC8E73-79BB-CBE7-2218-9F2BC0B6C2C0}"/>
              </a:ext>
            </a:extLst>
          </p:cNvPr>
          <p:cNvSpPr>
            <a:spLocks noGrp="1"/>
          </p:cNvSpPr>
          <p:nvPr>
            <p:ph idx="1"/>
          </p:nvPr>
        </p:nvSpPr>
        <p:spPr/>
        <p:txBody>
          <a:bodyPr>
            <a:normAutofit/>
          </a:bodyPr>
          <a:lstStyle/>
          <a:p>
            <a:pPr>
              <a:spcAft>
                <a:spcPts val="600"/>
              </a:spcAft>
              <a:defRPr/>
            </a:pPr>
            <a:r>
              <a:rPr lang="en-US" dirty="0">
                <a:solidFill>
                  <a:srgbClr val="333333"/>
                </a:solidFill>
                <a:effectLst/>
                <a:ea typeface="Constantia" panose="02030602050306030303" pitchFamily="18" charset="0"/>
              </a:rPr>
              <a:t>The goal is to develop a model, which provides action commands in the form of a translational velocity command (v) and a rotational velocity command (w)</a:t>
            </a:r>
          </a:p>
          <a:p>
            <a:pPr>
              <a:spcAft>
                <a:spcPts val="600"/>
              </a:spcAft>
              <a:defRPr/>
            </a:pPr>
            <a:r>
              <a:rPr lang="en-US" dirty="0">
                <a:solidFill>
                  <a:srgbClr val="333333"/>
                </a:solidFill>
                <a:ea typeface="Constantia" panose="02030602050306030303" pitchFamily="18" charset="0"/>
              </a:rPr>
              <a:t>The data that is given consists of </a:t>
            </a:r>
            <a:r>
              <a:rPr lang="en-US" dirty="0">
                <a:solidFill>
                  <a:srgbClr val="333333"/>
                </a:solidFill>
                <a:effectLst/>
                <a:ea typeface="Constantia" panose="02030602050306030303" pitchFamily="18" charset="0"/>
              </a:rPr>
              <a:t>laser scan data captured amongst moving obstacles in two environments (A corridor scenario with moving obstacles &amp; an open box/hall environment with moving obstacles). </a:t>
            </a:r>
            <a:r>
              <a:rPr lang="en-US" dirty="0">
                <a:solidFill>
                  <a:srgbClr val="333333"/>
                </a:solidFill>
                <a:ea typeface="Constantia" panose="02030602050306030303" pitchFamily="18" charset="0"/>
              </a:rPr>
              <a:t>The data is generated from a Motion Planning Algorithm called A*.</a:t>
            </a:r>
          </a:p>
          <a:p>
            <a:pPr>
              <a:spcAft>
                <a:spcPts val="600"/>
              </a:spcAft>
              <a:defRPr/>
            </a:pPr>
            <a:r>
              <a:rPr lang="en-US" dirty="0">
                <a:solidFill>
                  <a:srgbClr val="333333"/>
                </a:solidFill>
                <a:ea typeface="Constantia" panose="02030602050306030303" pitchFamily="18" charset="0"/>
              </a:rPr>
              <a:t>The Model will be trained on this data extensively therefore t</a:t>
            </a:r>
            <a:r>
              <a:rPr lang="en-US" dirty="0">
                <a:solidFill>
                  <a:srgbClr val="333333"/>
                </a:solidFill>
                <a:effectLst/>
                <a:ea typeface="Constantia" panose="02030602050306030303" pitchFamily="18" charset="0"/>
              </a:rPr>
              <a:t>he </a:t>
            </a:r>
            <a:r>
              <a:rPr lang="en-US" dirty="0">
                <a:solidFill>
                  <a:srgbClr val="333333"/>
                </a:solidFill>
                <a:ea typeface="Constantia" panose="02030602050306030303" pitchFamily="18" charset="0"/>
              </a:rPr>
              <a:t>D</a:t>
            </a:r>
            <a:r>
              <a:rPr lang="en-US" dirty="0">
                <a:solidFill>
                  <a:srgbClr val="333333"/>
                </a:solidFill>
                <a:effectLst/>
                <a:ea typeface="Constantia" panose="02030602050306030303" pitchFamily="18" charset="0"/>
              </a:rPr>
              <a:t>ata-Driven approach does not require a global map to navigate. Given the sensor data and the relative final and local goal positions, the robot will be able to navigate to the local goal keeping in mind the final goal while also avoiding obstacles.</a:t>
            </a:r>
          </a:p>
          <a:p>
            <a:endParaRPr lang="en-US" sz="1800" dirty="0"/>
          </a:p>
        </p:txBody>
      </p:sp>
    </p:spTree>
    <p:extLst>
      <p:ext uri="{BB962C8B-B14F-4D97-AF65-F5344CB8AC3E}">
        <p14:creationId xmlns:p14="http://schemas.microsoft.com/office/powerpoint/2010/main" val="27935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31AB-0FED-53B3-2909-36DF97461A72}"/>
              </a:ext>
            </a:extLst>
          </p:cNvPr>
          <p:cNvSpPr>
            <a:spLocks noGrp="1"/>
          </p:cNvSpPr>
          <p:nvPr>
            <p:ph type="title"/>
          </p:nvPr>
        </p:nvSpPr>
        <p:spPr/>
        <p:txBody>
          <a:bodyPr>
            <a:normAutofit/>
          </a:bodyPr>
          <a:lstStyle/>
          <a:p>
            <a:r>
              <a:rPr lang="en-US" sz="4000" dirty="0"/>
              <a:t>The Steps Involved in Solving the Problem </a:t>
            </a:r>
          </a:p>
        </p:txBody>
      </p:sp>
      <p:sp>
        <p:nvSpPr>
          <p:cNvPr id="3" name="Content Placeholder 2">
            <a:extLst>
              <a:ext uri="{FF2B5EF4-FFF2-40B4-BE49-F238E27FC236}">
                <a16:creationId xmlns:a16="http://schemas.microsoft.com/office/drawing/2014/main" id="{FDC1A137-5C19-5B78-E641-AF85C1149445}"/>
              </a:ext>
            </a:extLst>
          </p:cNvPr>
          <p:cNvSpPr>
            <a:spLocks noGrp="1"/>
          </p:cNvSpPr>
          <p:nvPr>
            <p:ph idx="1"/>
          </p:nvPr>
        </p:nvSpPr>
        <p:spPr>
          <a:xfrm>
            <a:off x="838200" y="1825625"/>
            <a:ext cx="10515600" cy="3688207"/>
          </a:xfrm>
        </p:spPr>
        <p:txBody>
          <a:bodyPr>
            <a:normAutofit fontScale="70000" lnSpcReduction="20000"/>
          </a:bodyPr>
          <a:lstStyle/>
          <a:p>
            <a:pPr>
              <a:buFont typeface="Wingdings" panose="05000000000000000000" pitchFamily="2" charset="2"/>
              <a:buChar char="Ø"/>
            </a:pPr>
            <a:r>
              <a:rPr lang="en-US" sz="2000" dirty="0"/>
              <a:t>Data Preprocessing</a:t>
            </a:r>
          </a:p>
          <a:p>
            <a:pPr>
              <a:buFont typeface="Wingdings" panose="05000000000000000000" pitchFamily="2" charset="2"/>
              <a:buChar char="Ø"/>
            </a:pPr>
            <a:r>
              <a:rPr lang="en-US" sz="2000" dirty="0"/>
              <a:t>Feature Engineering</a:t>
            </a:r>
          </a:p>
          <a:p>
            <a:pPr>
              <a:buFont typeface="Wingdings" panose="05000000000000000000" pitchFamily="2" charset="2"/>
              <a:buChar char="Ø"/>
            </a:pPr>
            <a:r>
              <a:rPr lang="en-US" sz="2000" dirty="0"/>
              <a:t>Training different models </a:t>
            </a:r>
          </a:p>
          <a:p>
            <a:pPr lvl="1">
              <a:buFont typeface="Wingdings" panose="05000000000000000000" pitchFamily="2" charset="2"/>
              <a:buChar char="Ø"/>
            </a:pPr>
            <a:r>
              <a:rPr lang="en-US" sz="1800" dirty="0"/>
              <a:t>Linear Regression model  </a:t>
            </a:r>
          </a:p>
          <a:p>
            <a:pPr lvl="1">
              <a:buFont typeface="Wingdings" panose="05000000000000000000" pitchFamily="2" charset="2"/>
              <a:buChar char="Ø"/>
            </a:pPr>
            <a:r>
              <a:rPr lang="en-US" sz="1800" dirty="0"/>
              <a:t>Neural Network model</a:t>
            </a:r>
          </a:p>
          <a:p>
            <a:pPr>
              <a:buFont typeface="Wingdings" panose="05000000000000000000" pitchFamily="2" charset="2"/>
              <a:buChar char="Ø"/>
            </a:pPr>
            <a:r>
              <a:rPr lang="en-US" sz="2000" dirty="0"/>
              <a:t>Finalizing the model</a:t>
            </a:r>
          </a:p>
          <a:p>
            <a:pPr>
              <a:buFont typeface="Wingdings" panose="05000000000000000000" pitchFamily="2" charset="2"/>
              <a:buChar char="Ø"/>
            </a:pPr>
            <a:r>
              <a:rPr lang="en-US" sz="2000" dirty="0"/>
              <a:t>Prediction Testing</a:t>
            </a:r>
          </a:p>
          <a:p>
            <a:pPr>
              <a:buFont typeface="Wingdings" panose="05000000000000000000" pitchFamily="2" charset="2"/>
              <a:buChar char="Ø"/>
            </a:pPr>
            <a:r>
              <a:rPr lang="en-US" sz="2000" dirty="0"/>
              <a:t>Hyperparameter Tuning</a:t>
            </a:r>
          </a:p>
          <a:p>
            <a:pPr>
              <a:buFont typeface="Wingdings" panose="05000000000000000000" pitchFamily="2" charset="2"/>
              <a:buChar char="Ø"/>
            </a:pPr>
            <a:r>
              <a:rPr lang="en-US" sz="2000" dirty="0"/>
              <a:t>Regularization</a:t>
            </a:r>
          </a:p>
          <a:p>
            <a:pPr>
              <a:buFont typeface="Wingdings" panose="05000000000000000000" pitchFamily="2" charset="2"/>
              <a:buChar char="Ø"/>
            </a:pPr>
            <a:r>
              <a:rPr lang="en-US" sz="2000" dirty="0"/>
              <a:t>Generalization</a:t>
            </a:r>
          </a:p>
          <a:p>
            <a:pPr marL="0" indent="0">
              <a:buNone/>
            </a:pPr>
            <a:endParaRPr lang="en-US" sz="2000" dirty="0"/>
          </a:p>
          <a:p>
            <a:pPr marL="0" indent="0">
              <a:buNone/>
            </a:pPr>
            <a:r>
              <a:rPr lang="en-US" sz="2000" dirty="0"/>
              <a:t>The Flowchart, albeit missing some steps that I discussed gives a holistic workflow of an ML pipeline</a:t>
            </a:r>
          </a:p>
          <a:p>
            <a:endParaRPr lang="en-US" dirty="0"/>
          </a:p>
        </p:txBody>
      </p:sp>
      <p:pic>
        <p:nvPicPr>
          <p:cNvPr id="5" name="Picture 4" descr="An introduction to machine learning pipelines - Hands-On Automated Machine  Learning">
            <a:extLst>
              <a:ext uri="{FF2B5EF4-FFF2-40B4-BE49-F238E27FC236}">
                <a16:creationId xmlns:a16="http://schemas.microsoft.com/office/drawing/2014/main" id="{75CC755D-79F9-025D-9E44-674E8AA55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8240" y="2134986"/>
            <a:ext cx="6387068" cy="2647326"/>
          </a:xfrm>
          <a:prstGeom prst="rect">
            <a:avLst/>
          </a:prstGeom>
          <a:noFill/>
          <a:ln>
            <a:noFill/>
          </a:ln>
        </p:spPr>
      </p:pic>
    </p:spTree>
    <p:extLst>
      <p:ext uri="{BB962C8B-B14F-4D97-AF65-F5344CB8AC3E}">
        <p14:creationId xmlns:p14="http://schemas.microsoft.com/office/powerpoint/2010/main" val="207748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35C8-37A8-18B4-F928-79FF41DE8297}"/>
              </a:ext>
            </a:extLst>
          </p:cNvPr>
          <p:cNvSpPr>
            <a:spLocks noGrp="1"/>
          </p:cNvSpPr>
          <p:nvPr>
            <p:ph type="title"/>
          </p:nvPr>
        </p:nvSpPr>
        <p:spPr/>
        <p:txBody>
          <a:bodyPr>
            <a:normAutofit/>
          </a:bodyPr>
          <a:lstStyle/>
          <a:p>
            <a:r>
              <a:rPr lang="en-US" sz="4000" dirty="0"/>
              <a:t>Data Preprocessing</a:t>
            </a:r>
          </a:p>
        </p:txBody>
      </p:sp>
      <p:sp>
        <p:nvSpPr>
          <p:cNvPr id="3" name="Content Placeholder 2">
            <a:extLst>
              <a:ext uri="{FF2B5EF4-FFF2-40B4-BE49-F238E27FC236}">
                <a16:creationId xmlns:a16="http://schemas.microsoft.com/office/drawing/2014/main" id="{4055367F-53DB-4738-03B8-7E68B426DD8A}"/>
              </a:ext>
            </a:extLst>
          </p:cNvPr>
          <p:cNvSpPr>
            <a:spLocks noGrp="1"/>
          </p:cNvSpPr>
          <p:nvPr>
            <p:ph idx="1"/>
          </p:nvPr>
        </p:nvSpPr>
        <p:spPr/>
        <p:txBody>
          <a:bodyPr>
            <a:normAutofit/>
          </a:bodyPr>
          <a:lstStyle/>
          <a:p>
            <a:pPr marL="285750" marR="0" lvl="0" indent="-285750">
              <a:lnSpc>
                <a:spcPct val="110000"/>
              </a:lnSpc>
              <a:spcBef>
                <a:spcPts val="0"/>
              </a:spcBef>
              <a:spcAft>
                <a:spcPts val="1000"/>
              </a:spcAft>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Reduced the numbe</a:t>
            </a:r>
            <a:r>
              <a:rPr lang="en-US" sz="2000" dirty="0">
                <a:ea typeface="Constantia" panose="02030602050306030303" pitchFamily="18" charset="0"/>
                <a:cs typeface="Times New Roman" panose="02020603050405020304" pitchFamily="18" charset="0"/>
              </a:rPr>
              <a:t>r of dimensions to 20 by taking relative distances and orientations</a:t>
            </a:r>
          </a:p>
          <a:p>
            <a:pPr marL="285750" marR="0" lvl="0" indent="-285750">
              <a:lnSpc>
                <a:spcPct val="110000"/>
              </a:lnSpc>
              <a:spcBef>
                <a:spcPts val="0"/>
              </a:spcBef>
              <a:spcAft>
                <a:spcPts val="1000"/>
              </a:spcAft>
              <a:buFont typeface="Arial" panose="020B0604020202020204" pitchFamily="34" charset="0"/>
              <a:buChar char="•"/>
            </a:pPr>
            <a:r>
              <a:rPr lang="en-US" sz="2000" dirty="0">
                <a:ea typeface="Constantia" panose="02030602050306030303" pitchFamily="18" charset="0"/>
                <a:cs typeface="Times New Roman" panose="02020603050405020304" pitchFamily="18" charset="0"/>
              </a:rPr>
              <a:t>The data is already Preprocessed.</a:t>
            </a:r>
          </a:p>
          <a:p>
            <a:pPr marL="285750" marR="0" lvl="0" indent="-285750">
              <a:lnSpc>
                <a:spcPct val="110000"/>
              </a:lnSpc>
              <a:spcBef>
                <a:spcPts val="0"/>
              </a:spcBef>
              <a:spcAft>
                <a:spcPts val="1000"/>
              </a:spcAft>
              <a:buFont typeface="Arial" panose="020B0604020202020204" pitchFamily="34" charset="0"/>
              <a:buChar char="•"/>
            </a:pPr>
            <a:r>
              <a:rPr lang="en-US" sz="2000" dirty="0">
                <a:effectLst/>
                <a:ea typeface="Constantia" panose="02030602050306030303" pitchFamily="18" charset="0"/>
                <a:cs typeface="Times New Roman" panose="02020603050405020304" pitchFamily="18" charset="0"/>
              </a:rPr>
              <a:t>Data need not be separated into Training and Testing.</a:t>
            </a:r>
          </a:p>
          <a:p>
            <a:pPr marL="285750" marR="0" lvl="0" indent="-285750">
              <a:lnSpc>
                <a:spcPct val="110000"/>
              </a:lnSpc>
              <a:spcBef>
                <a:spcPts val="0"/>
              </a:spcBef>
              <a:spcAft>
                <a:spcPts val="1000"/>
              </a:spcAft>
              <a:buFont typeface="Arial" panose="020B0604020202020204" pitchFamily="34" charset="0"/>
              <a:buChar char="•"/>
            </a:pPr>
            <a:r>
              <a:rPr lang="en-US" sz="2000" dirty="0">
                <a:ea typeface="Constantia" panose="02030602050306030303" pitchFamily="18" charset="0"/>
                <a:cs typeface="Times New Roman" panose="02020603050405020304" pitchFamily="18" charset="0"/>
              </a:rPr>
              <a:t>Only a fraction of the given data has been used due to memory constraints.</a:t>
            </a:r>
            <a:endParaRPr lang="en-US" sz="2000" dirty="0">
              <a:effectLst/>
              <a:ea typeface="Constantia" panose="02030602050306030303" pitchFamily="18" charset="0"/>
              <a:cs typeface="Times New Roman" panose="02020603050405020304" pitchFamily="18" charset="0"/>
            </a:endParaRPr>
          </a:p>
          <a:p>
            <a:endParaRPr lang="en-US" sz="2000" dirty="0">
              <a:latin typeface="+mj-lt"/>
            </a:endParaRPr>
          </a:p>
        </p:txBody>
      </p:sp>
    </p:spTree>
    <p:extLst>
      <p:ext uri="{BB962C8B-B14F-4D97-AF65-F5344CB8AC3E}">
        <p14:creationId xmlns:p14="http://schemas.microsoft.com/office/powerpoint/2010/main" val="270411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E8C4-CEC1-2D2B-B969-4F061E2A35A8}"/>
              </a:ext>
            </a:extLst>
          </p:cNvPr>
          <p:cNvSpPr>
            <a:spLocks noGrp="1"/>
          </p:cNvSpPr>
          <p:nvPr>
            <p:ph type="title"/>
          </p:nvPr>
        </p:nvSpPr>
        <p:spPr/>
        <p:txBody>
          <a:bodyPr>
            <a:normAutofit/>
          </a:bodyPr>
          <a:lstStyle/>
          <a:p>
            <a:r>
              <a:rPr lang="en-US" sz="4000" dirty="0"/>
              <a:t>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06FFC-724C-BEA9-DE69-50C71012EE9B}"/>
                  </a:ext>
                </a:extLst>
              </p:cNvPr>
              <p:cNvSpPr>
                <a:spLocks noGrp="1"/>
              </p:cNvSpPr>
              <p:nvPr>
                <p:ph idx="1"/>
              </p:nvPr>
            </p:nvSpPr>
            <p:spPr>
              <a:xfrm>
                <a:off x="838200" y="1825624"/>
                <a:ext cx="10515600" cy="4822064"/>
              </a:xfrm>
            </p:spPr>
            <p:txBody>
              <a:bodyPr>
                <a:normAutofit/>
              </a:bodyPr>
              <a:lstStyle/>
              <a:p>
                <a:pPr marL="0" marR="0">
                  <a:lnSpc>
                    <a:spcPct val="110000"/>
                  </a:lnSpc>
                  <a:spcBef>
                    <a:spcPts val="600"/>
                  </a:spcBef>
                  <a:spcAft>
                    <a:spcPts val="1000"/>
                  </a:spcAft>
                </a:pPr>
                <a:r>
                  <a:rPr lang="en-US" sz="2000" dirty="0">
                    <a:solidFill>
                      <a:srgbClr val="595959"/>
                    </a:solidFill>
                    <a:effectLst/>
                    <a:ea typeface="Constantia" panose="02030602050306030303" pitchFamily="18" charset="0"/>
                    <a:cs typeface="Times New Roman" panose="02020603050405020304" pitchFamily="18" charset="0"/>
                  </a:rPr>
                  <a:t>Our model aims to predict suitable steering commands </a:t>
                </a:r>
                <a:r>
                  <a:rPr lang="en-US" sz="2000" b="1" dirty="0">
                    <a:solidFill>
                      <a:srgbClr val="595959"/>
                    </a:solidFill>
                    <a:effectLst/>
                    <a:ea typeface="Constantia" panose="02030602050306030303" pitchFamily="18" charset="0"/>
                    <a:cs typeface="Times New Roman" panose="02020603050405020304" pitchFamily="18" charset="0"/>
                  </a:rPr>
                  <a:t>U (v, w)</a:t>
                </a:r>
                <a:r>
                  <a:rPr lang="en-US" sz="2000" dirty="0">
                    <a:solidFill>
                      <a:srgbClr val="595959"/>
                    </a:solidFill>
                    <a:effectLst/>
                    <a:ea typeface="Constantia" panose="02030602050306030303" pitchFamily="18" charset="0"/>
                    <a:cs typeface="Times New Roman" panose="02020603050405020304" pitchFamily="18" charset="0"/>
                  </a:rPr>
                  <a:t>, given the sensor data, goal &amp; orientation information. So, we try to find an equation.</a:t>
                </a:r>
              </a:p>
              <a:p>
                <a:pPr marL="0" marR="0">
                  <a:lnSpc>
                    <a:spcPct val="110000"/>
                  </a:lnSpc>
                  <a:spcBef>
                    <a:spcPts val="600"/>
                  </a:spcBef>
                  <a:spcAft>
                    <a:spcPts val="1000"/>
                  </a:spcAft>
                </a:pPr>
                <a14:m>
                  <m:oMath xmlns:m="http://schemas.openxmlformats.org/officeDocument/2006/math">
                    <m:r>
                      <a:rPr lang="en-US" sz="2000" b="0" i="1" smtClean="0">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𝑈</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sSub>
                      <m:sSubPr>
                        <m:ctrlP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𝐹</m:t>
                        </m:r>
                      </m:e>
                      <m:sub>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sub>
                    </m:sSub>
                    <m:d>
                      <m:dPr>
                        <m:ctrlP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𝑦</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𝑔</m:t>
                        </m:r>
                      </m:e>
                    </m:d>
                  </m:oMath>
                </a14:m>
                <a:endParaRPr lang="en-US" sz="2000" dirty="0">
                  <a:solidFill>
                    <a:srgbClr val="595959"/>
                  </a:solidFill>
                  <a:effectLst/>
                  <a:ea typeface="Constantia" panose="02030602050306030303" pitchFamily="18" charset="0"/>
                  <a:cs typeface="Times New Roman" panose="02020603050405020304" pitchFamily="18" charset="0"/>
                </a:endParaRPr>
              </a:p>
              <a:p>
                <a:pPr marL="0" marR="0">
                  <a:lnSpc>
                    <a:spcPct val="110000"/>
                  </a:lnSpc>
                  <a:spcBef>
                    <a:spcPts val="600"/>
                  </a:spcBef>
                  <a:spcAft>
                    <a:spcPts val="1000"/>
                  </a:spcAft>
                </a:pPr>
                <a:r>
                  <a:rPr lang="en-US" sz="2000" dirty="0">
                    <a:solidFill>
                      <a:srgbClr val="595959"/>
                    </a:solidFill>
                    <a:effectLst/>
                    <a:ea typeface="Constantia" panose="02030602050306030303" pitchFamily="18" charset="0"/>
                    <a:cs typeface="Times New Roman" panose="02020603050405020304" pitchFamily="18" charset="0"/>
                  </a:rPr>
                  <a:t>Which directly maps a vector of sensor data y and goal information g to the desired steering commands U. </a:t>
                </a:r>
              </a:p>
              <a:p>
                <a:pPr marL="0" marR="0">
                  <a:lnSpc>
                    <a:spcPct val="110000"/>
                  </a:lnSpc>
                  <a:spcBef>
                    <a:spcPts val="0"/>
                  </a:spcBef>
                  <a:spcAft>
                    <a:spcPts val="0"/>
                  </a:spcAft>
                </a:pPr>
                <a:r>
                  <a:rPr lang="en-US" sz="2000" dirty="0">
                    <a:solidFill>
                      <a:srgbClr val="595959"/>
                    </a:solidFill>
                    <a:effectLst/>
                    <a:ea typeface="Constantia" panose="02030602050306030303" pitchFamily="18" charset="0"/>
                    <a:cs typeface="Times New Roman" panose="02020603050405020304" pitchFamily="18" charset="0"/>
                  </a:rPr>
                  <a:t>This function is parameterized by a vector </a:t>
                </a:r>
                <a14:m>
                  <m:oMath xmlns:m="http://schemas.openxmlformats.org/officeDocument/2006/math">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oMath>
                </a14:m>
                <a:r>
                  <a:rPr lang="en-US" sz="2000" dirty="0">
                    <a:solidFill>
                      <a:srgbClr val="595959"/>
                    </a:solidFill>
                    <a:effectLst/>
                    <a:ea typeface="Times New Roman" panose="02020603050405020304" pitchFamily="18" charset="0"/>
                    <a:cs typeface="Times New Roman" panose="02020603050405020304" pitchFamily="18" charset="0"/>
                  </a:rPr>
                  <a:t> </a:t>
                </a:r>
                <a:r>
                  <a:rPr lang="en-US" sz="2000" dirty="0">
                    <a:solidFill>
                      <a:srgbClr val="595959"/>
                    </a:solidFill>
                    <a:effectLst/>
                    <a:ea typeface="Constantia" panose="02030602050306030303" pitchFamily="18" charset="0"/>
                    <a:cs typeface="Times New Roman" panose="02020603050405020304" pitchFamily="18" charset="0"/>
                  </a:rPr>
                  <a:t>During supervised training, we find the function parameters </a:t>
                </a:r>
                <a14:m>
                  <m:oMath xmlns:m="http://schemas.openxmlformats.org/officeDocument/2006/math">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oMath>
                </a14:m>
                <a:r>
                  <a:rPr lang="en-US" sz="2000" b="1" i="1" dirty="0">
                    <a:solidFill>
                      <a:srgbClr val="595959"/>
                    </a:solidFill>
                    <a:effectLst/>
                    <a:ea typeface="Constantia" panose="02030602050306030303" pitchFamily="18" charset="0"/>
                    <a:cs typeface="Times New Roman" panose="02020603050405020304" pitchFamily="18" charset="0"/>
                  </a:rPr>
                  <a:t> </a:t>
                </a:r>
                <a:r>
                  <a:rPr lang="en-US" sz="2000" dirty="0">
                    <a:solidFill>
                      <a:srgbClr val="595959"/>
                    </a:solidFill>
                    <a:effectLst/>
                    <a:ea typeface="Constantia" panose="02030602050306030303" pitchFamily="18" charset="0"/>
                    <a:cs typeface="Times New Roman" panose="02020603050405020304" pitchFamily="18" charset="0"/>
                  </a:rPr>
                  <a:t>that best explains a set of training data.</a:t>
                </a:r>
              </a:p>
              <a:p>
                <a:pPr marL="0" marR="0">
                  <a:lnSpc>
                    <a:spcPct val="110000"/>
                  </a:lnSpc>
                  <a:spcBef>
                    <a:spcPts val="0"/>
                  </a:spcBef>
                  <a:spcAft>
                    <a:spcPts val="0"/>
                  </a:spcAft>
                </a:pPr>
                <a:endParaRPr lang="en-US" sz="2000" dirty="0">
                  <a:solidFill>
                    <a:srgbClr val="595959"/>
                  </a:solidFill>
                  <a:effectLst/>
                  <a:ea typeface="Constantia" panose="02030602050306030303" pitchFamily="18" charset="0"/>
                  <a:cs typeface="Times New Roman" panose="02020603050405020304" pitchFamily="18" charset="0"/>
                </a:endParaRPr>
              </a:p>
              <a:p>
                <a:pPr marL="0" marR="0">
                  <a:lnSpc>
                    <a:spcPct val="110000"/>
                  </a:lnSpc>
                  <a:spcBef>
                    <a:spcPts val="0"/>
                  </a:spcBef>
                  <a:spcAft>
                    <a:spcPts val="0"/>
                  </a:spcAft>
                </a:pPr>
                <a:r>
                  <a:rPr lang="en-US" sz="2000" dirty="0">
                    <a:solidFill>
                      <a:srgbClr val="595959"/>
                    </a:solidFill>
                    <a:effectLst/>
                    <a:ea typeface="Constantia" panose="02030602050306030303" pitchFamily="18" charset="0"/>
                    <a:cs typeface="Times New Roman" panose="02020603050405020304" pitchFamily="18" charset="0"/>
                  </a:rPr>
                  <a:t>The optimization criterion is based on </a:t>
                </a:r>
                <a14:m>
                  <m:oMath xmlns:m="http://schemas.openxmlformats.org/officeDocument/2006/math">
                    <m:d>
                      <m:dPr>
                        <m:begChr m:val="|"/>
                        <m:endChr m:val="|"/>
                        <m:ctrlP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sSub>
                          <m:sSubPr>
                            <m:ctrlP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sSubPr>
                          <m:e>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𝐹</m:t>
                            </m:r>
                          </m:e>
                          <m:sub>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𝜃</m:t>
                            </m:r>
                          </m:sub>
                        </m:sSub>
                        <m:d>
                          <m:dPr>
                            <m:ctrlP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ctrlPr>
                          </m:dPr>
                          <m:e>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𝑦</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𝑔</m:t>
                            </m:r>
                          </m:e>
                        </m:d>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m:t>
                        </m:r>
                        <m:r>
                          <a:rPr lang="en-US" sz="2000" i="1">
                            <a:solidFill>
                              <a:srgbClr val="595959"/>
                            </a:solidFill>
                            <a:effectLst/>
                            <a:latin typeface="Cambria Math" panose="02040503050406030204" pitchFamily="18" charset="0"/>
                            <a:ea typeface="Constantia" panose="02030602050306030303" pitchFamily="18" charset="0"/>
                            <a:cs typeface="Times New Roman" panose="02020603050405020304" pitchFamily="18" charset="0"/>
                          </a:rPr>
                          <m:t>𝑢</m:t>
                        </m:r>
                      </m:e>
                    </m:d>
                  </m:oMath>
                </a14:m>
                <a:r>
                  <a:rPr lang="en-US" sz="2000" dirty="0">
                    <a:solidFill>
                      <a:srgbClr val="595959"/>
                    </a:solidFill>
                    <a:effectLst/>
                    <a:ea typeface="Times New Roman" panose="02020603050405020304" pitchFamily="18" charset="0"/>
                    <a:cs typeface="Times New Roman" panose="02020603050405020304" pitchFamily="18" charset="0"/>
                  </a:rPr>
                  <a:t>, the difference between the predicted steering commands and the ones provided by the expert operator. This is the mean absolute error function.</a:t>
                </a:r>
                <a:endParaRPr lang="en-US" sz="2000" dirty="0">
                  <a:solidFill>
                    <a:srgbClr val="595959"/>
                  </a:solidFill>
                  <a:effectLst/>
                  <a:ea typeface="Constantia" panose="02030602050306030303" pitchFamily="18" charset="0"/>
                  <a:cs typeface="Times New Roman" panose="02020603050405020304" pitchFamily="18" charset="0"/>
                </a:endParaRPr>
              </a:p>
              <a:p>
                <a:endParaRPr lang="en-US" sz="2000" dirty="0"/>
              </a:p>
            </p:txBody>
          </p:sp>
        </mc:Choice>
        <mc:Fallback xmlns="">
          <p:sp>
            <p:nvSpPr>
              <p:cNvPr id="3" name="Content Placeholder 2">
                <a:extLst>
                  <a:ext uri="{FF2B5EF4-FFF2-40B4-BE49-F238E27FC236}">
                    <a16:creationId xmlns:a16="http://schemas.microsoft.com/office/drawing/2014/main" id="{60506FFC-724C-BEA9-DE69-50C71012EE9B}"/>
                  </a:ext>
                </a:extLst>
              </p:cNvPr>
              <p:cNvSpPr>
                <a:spLocks noGrp="1" noRot="1" noChangeAspect="1" noMove="1" noResize="1" noEditPoints="1" noAdjustHandles="1" noChangeArrowheads="1" noChangeShapeType="1" noTextEdit="1"/>
              </p:cNvSpPr>
              <p:nvPr>
                <p:ph idx="1"/>
              </p:nvPr>
            </p:nvSpPr>
            <p:spPr>
              <a:xfrm>
                <a:off x="838200" y="1825624"/>
                <a:ext cx="10515600" cy="4822064"/>
              </a:xfrm>
              <a:blipFill>
                <a:blip r:embed="rId2"/>
                <a:stretch>
                  <a:fillRect l="-1507" t="-379" r="-812"/>
                </a:stretch>
              </a:blipFill>
            </p:spPr>
            <p:txBody>
              <a:bodyPr/>
              <a:lstStyle/>
              <a:p>
                <a:r>
                  <a:rPr lang="en-US">
                    <a:noFill/>
                  </a:rPr>
                  <a:t> </a:t>
                </a:r>
              </a:p>
            </p:txBody>
          </p:sp>
        </mc:Fallback>
      </mc:AlternateContent>
    </p:spTree>
    <p:extLst>
      <p:ext uri="{BB962C8B-B14F-4D97-AF65-F5344CB8AC3E}">
        <p14:creationId xmlns:p14="http://schemas.microsoft.com/office/powerpoint/2010/main" val="34943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0080-AFE7-1BEA-92FC-B5C15048920E}"/>
              </a:ext>
            </a:extLst>
          </p:cNvPr>
          <p:cNvSpPr>
            <a:spLocks noGrp="1"/>
          </p:cNvSpPr>
          <p:nvPr>
            <p:ph type="title"/>
          </p:nvPr>
        </p:nvSpPr>
        <p:spPr/>
        <p:txBody>
          <a:bodyPr>
            <a:normAutofit/>
          </a:bodyPr>
          <a:lstStyle/>
          <a:p>
            <a:r>
              <a:rPr lang="en-US" sz="4000" dirty="0"/>
              <a:t> Model Selection</a:t>
            </a:r>
          </a:p>
        </p:txBody>
      </p:sp>
      <p:sp>
        <p:nvSpPr>
          <p:cNvPr id="3" name="Content Placeholder 2">
            <a:extLst>
              <a:ext uri="{FF2B5EF4-FFF2-40B4-BE49-F238E27FC236}">
                <a16:creationId xmlns:a16="http://schemas.microsoft.com/office/drawing/2014/main" id="{0593CB3B-D624-4095-5970-60B3126B8E87}"/>
              </a:ext>
            </a:extLst>
          </p:cNvPr>
          <p:cNvSpPr>
            <a:spLocks noGrp="1"/>
          </p:cNvSpPr>
          <p:nvPr>
            <p:ph idx="1"/>
          </p:nvPr>
        </p:nvSpPr>
        <p:spPr/>
        <p:txBody>
          <a:bodyPr>
            <a:normAutofit/>
          </a:bodyPr>
          <a:lstStyle/>
          <a:p>
            <a:pPr marL="171450" indent="-171450">
              <a:buFont typeface="Arial" panose="020B0604020202020204" pitchFamily="34" charset="0"/>
              <a:buChar char="•"/>
            </a:pPr>
            <a:r>
              <a:rPr lang="en-US" sz="1800" dirty="0"/>
              <a:t>The given problem statement is of regression data type.</a:t>
            </a:r>
          </a:p>
          <a:p>
            <a:pPr marL="171450" indent="-171450">
              <a:buFont typeface="Arial" panose="020B0604020202020204" pitchFamily="34" charset="0"/>
              <a:buChar char="•"/>
            </a:pPr>
            <a:r>
              <a:rPr lang="en-US" sz="1800" dirty="0"/>
              <a:t>Hyperparameter Tuning is done by looking at the learning curve for train data.</a:t>
            </a:r>
          </a:p>
          <a:p>
            <a:pPr marL="171450" indent="-171450">
              <a:buFont typeface="Arial" panose="020B0604020202020204" pitchFamily="34" charset="0"/>
              <a:buChar char="•"/>
            </a:pPr>
            <a:r>
              <a:rPr lang="en-US" sz="1800" dirty="0">
                <a:effectLst/>
                <a:ea typeface="Constantia" panose="02030602050306030303" pitchFamily="18" charset="0"/>
                <a:cs typeface="Times New Roman" panose="02020603050405020304" pitchFamily="18" charset="0"/>
              </a:rPr>
              <a:t>Neural Network has the following Hyperparameters &amp; have been tuned to optimize the classifier:</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Training Length (number of epochs)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Batch size</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Number of Layers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Learning rate</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Regularization</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Activation Layer Types</a:t>
            </a:r>
          </a:p>
          <a:p>
            <a:pPr lvl="1">
              <a:lnSpc>
                <a:spcPct val="110000"/>
              </a:lnSpc>
              <a:spcBef>
                <a:spcPts val="0"/>
              </a:spcBef>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Optimizer</a:t>
            </a:r>
          </a:p>
          <a:p>
            <a:pPr lvl="1">
              <a:lnSpc>
                <a:spcPct val="110000"/>
              </a:lnSpc>
              <a:spcBef>
                <a:spcPts val="0"/>
              </a:spcBef>
              <a:spcAft>
                <a:spcPts val="1000"/>
              </a:spcAft>
              <a:buFont typeface="Wingdings" panose="05000000000000000000" pitchFamily="2" charset="2"/>
              <a:buChar char="§"/>
            </a:pPr>
            <a:r>
              <a:rPr lang="en-US" sz="1600" dirty="0">
                <a:effectLst/>
                <a:ea typeface="Constantia" panose="02030602050306030303" pitchFamily="18" charset="0"/>
                <a:cs typeface="Times New Roman" panose="02020603050405020304" pitchFamily="18" charset="0"/>
              </a:rPr>
              <a:t>Weights Initialization</a:t>
            </a:r>
          </a:p>
          <a:p>
            <a:endParaRPr lang="en-US" sz="3600" dirty="0"/>
          </a:p>
        </p:txBody>
      </p:sp>
    </p:spTree>
    <p:extLst>
      <p:ext uri="{BB962C8B-B14F-4D97-AF65-F5344CB8AC3E}">
        <p14:creationId xmlns:p14="http://schemas.microsoft.com/office/powerpoint/2010/main" val="4183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3EFD-AAFC-E59C-BA01-0A8BC8DC7E29}"/>
              </a:ext>
            </a:extLst>
          </p:cNvPr>
          <p:cNvSpPr>
            <a:spLocks noGrp="1"/>
          </p:cNvSpPr>
          <p:nvPr>
            <p:ph type="title"/>
          </p:nvPr>
        </p:nvSpPr>
        <p:spPr/>
        <p:txBody>
          <a:bodyPr>
            <a:normAutofit/>
          </a:bodyPr>
          <a:lstStyle/>
          <a:p>
            <a:r>
              <a:rPr lang="en-US" sz="4000" dirty="0"/>
              <a:t>Hyperparameter Tuning</a:t>
            </a:r>
          </a:p>
        </p:txBody>
      </p:sp>
      <p:sp>
        <p:nvSpPr>
          <p:cNvPr id="3" name="Content Placeholder 2">
            <a:extLst>
              <a:ext uri="{FF2B5EF4-FFF2-40B4-BE49-F238E27FC236}">
                <a16:creationId xmlns:a16="http://schemas.microsoft.com/office/drawing/2014/main" id="{2CB9781D-9DCB-44CA-CD0C-BE5435AF592F}"/>
              </a:ext>
            </a:extLst>
          </p:cNvPr>
          <p:cNvSpPr>
            <a:spLocks noGrp="1"/>
          </p:cNvSpPr>
          <p:nvPr>
            <p:ph idx="1"/>
          </p:nvPr>
        </p:nvSpPr>
        <p:spPr/>
        <p:txBody>
          <a:bodyPr>
            <a:normAutofit fontScale="92500"/>
          </a:bodyPr>
          <a:lstStyle/>
          <a:p>
            <a:r>
              <a:rPr lang="en-US" sz="1800" dirty="0">
                <a:cs typeface="Times New Roman" panose="02020603050405020304" pitchFamily="18" charset="0"/>
              </a:rPr>
              <a:t>The apt Hyperparameters can be tuned by looking at the learning rate and validation curve.</a:t>
            </a:r>
          </a:p>
          <a:p>
            <a:r>
              <a:rPr lang="en-US" sz="1800" kern="1400" dirty="0">
                <a:solidFill>
                  <a:schemeClr val="accent1"/>
                </a:solidFill>
                <a:ea typeface="Times New Roman" panose="02020603050405020304" pitchFamily="18" charset="0"/>
                <a:cs typeface="Times New Roman" panose="02020603050405020304" pitchFamily="18" charset="0"/>
              </a:rPr>
              <a:t>Learning</a:t>
            </a:r>
            <a:r>
              <a:rPr lang="en-US" sz="1800" kern="1400" dirty="0">
                <a:solidFill>
                  <a:schemeClr val="accent1"/>
                </a:solidFill>
                <a:effectLst/>
                <a:ea typeface="Times New Roman" panose="02020603050405020304" pitchFamily="18" charset="0"/>
                <a:cs typeface="Times New Roman" panose="02020603050405020304" pitchFamily="18" charset="0"/>
              </a:rPr>
              <a:t> Curve</a:t>
            </a:r>
            <a:r>
              <a:rPr lang="en-US" sz="1800" kern="1400" dirty="0">
                <a:effectLst/>
                <a:ea typeface="Times New Roman" panose="02020603050405020304" pitchFamily="18" charset="0"/>
                <a:cs typeface="Times New Roman" panose="02020603050405020304" pitchFamily="18" charset="0"/>
              </a:rPr>
              <a:t>:  </a:t>
            </a:r>
            <a:r>
              <a:rPr lang="en-US" sz="1800" dirty="0">
                <a:effectLst/>
                <a:ea typeface="Constantia" panose="02030602050306030303" pitchFamily="18" charset="0"/>
                <a:cs typeface="Times New Roman" panose="02020603050405020304" pitchFamily="18" charset="0"/>
              </a:rPr>
              <a:t>The validation curve was used to tune the Hyperparameters of the model. After each change in the hyperparameter, the validation curve &amp; the learning curve was plotted and see how the model is fitting. The curve helped in understanding how the model is fitting the data and what effect the change in the hyperparameter had on the model which helped in making decisions to improve the model.</a:t>
            </a:r>
          </a:p>
          <a:p>
            <a:r>
              <a:rPr lang="en-US" sz="1800" kern="1400" dirty="0">
                <a:solidFill>
                  <a:schemeClr val="accent1"/>
                </a:solidFill>
                <a:effectLst/>
                <a:ea typeface="Times New Roman" panose="02020603050405020304" pitchFamily="18" charset="0"/>
                <a:cs typeface="Times New Roman" panose="02020603050405020304" pitchFamily="18" charset="0"/>
              </a:rPr>
              <a:t>Regularization</a:t>
            </a:r>
            <a:r>
              <a:rPr lang="en-US" sz="1800" kern="1400" dirty="0">
                <a:effectLst/>
                <a:ea typeface="Times New Roman" panose="02020603050405020304" pitchFamily="18" charset="0"/>
                <a:cs typeface="Times New Roman" panose="02020603050405020304" pitchFamily="18" charset="0"/>
              </a:rPr>
              <a:t>: </a:t>
            </a:r>
            <a:r>
              <a:rPr lang="en-US" sz="1800" dirty="0">
                <a:effectLst/>
                <a:ea typeface="Constantia" panose="02030602050306030303" pitchFamily="18" charset="0"/>
                <a:cs typeface="Times New Roman" panose="02020603050405020304" pitchFamily="18" charset="0"/>
              </a:rPr>
              <a:t>We are using a mean absolute error loss function to optimize so the constraint on the weights based on the ‘absolute value of magnitude seemed more logical. But the data doesn’t have any inherent noise as seen in the model selection process. Hence, decided not to put any constraints on the weights.</a:t>
            </a:r>
          </a:p>
          <a:p>
            <a:r>
              <a:rPr lang="en-US" sz="1800" kern="1400" dirty="0">
                <a:solidFill>
                  <a:schemeClr val="accent1"/>
                </a:solidFill>
                <a:effectLst/>
                <a:ea typeface="Times New Roman" panose="02020603050405020304" pitchFamily="18" charset="0"/>
                <a:cs typeface="Times New Roman" panose="02020603050405020304" pitchFamily="18" charset="0"/>
              </a:rPr>
              <a:t>Depth</a:t>
            </a:r>
            <a:r>
              <a:rPr lang="en-US" sz="1800" kern="1400" dirty="0">
                <a:effectLst/>
                <a:ea typeface="Times New Roman" panose="02020603050405020304" pitchFamily="18" charset="0"/>
                <a:cs typeface="Times New Roman" panose="02020603050405020304" pitchFamily="18" charset="0"/>
              </a:rPr>
              <a:t>: </a:t>
            </a:r>
            <a:r>
              <a:rPr lang="en-US" sz="1800" kern="1400" dirty="0">
                <a:ea typeface="Times New Roman" panose="02020603050405020304" pitchFamily="18" charset="0"/>
                <a:cs typeface="Times New Roman" panose="02020603050405020304" pitchFamily="18" charset="0"/>
              </a:rPr>
              <a:t>I have played around with the depth by increasing the number of nodes and layers to improve fitting.</a:t>
            </a:r>
          </a:p>
          <a:p>
            <a:r>
              <a:rPr lang="en-US" sz="1800" dirty="0">
                <a:effectLst/>
                <a:ea typeface="Constantia" panose="02030602050306030303" pitchFamily="18" charset="0"/>
                <a:cs typeface="Times New Roman" panose="02020603050405020304" pitchFamily="18" charset="0"/>
              </a:rPr>
              <a:t>But to be sure, tried L2 regularization too, and checked the learning curve which showed similar results. Hence, did not use any regularization on the final model.</a:t>
            </a:r>
          </a:p>
          <a:p>
            <a:r>
              <a:rPr lang="en-US" sz="1800" dirty="0">
                <a:ea typeface="Constantia" panose="02030602050306030303" pitchFamily="18" charset="0"/>
                <a:cs typeface="Times New Roman" panose="02020603050405020304" pitchFamily="18" charset="0"/>
              </a:rPr>
              <a:t>Check resultant plots </a:t>
            </a:r>
            <a:r>
              <a:rPr lang="en-US" sz="1800" dirty="0">
                <a:ea typeface="Constantia" panose="02030602050306030303" pitchFamily="18" charset="0"/>
                <a:cs typeface="Times New Roman" panose="02020603050405020304" pitchFamily="18" charset="0"/>
                <a:hlinkClick r:id="rId2"/>
              </a:rPr>
              <a:t>here</a:t>
            </a:r>
            <a:endParaRPr lang="en-US" sz="1800" dirty="0">
              <a:effectLst/>
              <a:ea typeface="Constantia" panose="02030602050306030303" pitchFamily="18"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15169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F0E-C5D7-AAB2-3C64-E5E0F130447A}"/>
              </a:ext>
            </a:extLst>
          </p:cNvPr>
          <p:cNvSpPr>
            <a:spLocks noGrp="1"/>
          </p:cNvSpPr>
          <p:nvPr>
            <p:ph type="title"/>
          </p:nvPr>
        </p:nvSpPr>
        <p:spPr/>
        <p:txBody>
          <a:bodyPr>
            <a:normAutofit/>
          </a:bodyPr>
          <a:lstStyle/>
          <a:p>
            <a:r>
              <a:rPr lang="en-US" sz="4000" dirty="0"/>
              <a:t>Final Model Evaluation</a:t>
            </a:r>
          </a:p>
        </p:txBody>
      </p:sp>
      <p:sp>
        <p:nvSpPr>
          <p:cNvPr id="3" name="Content Placeholder 2">
            <a:extLst>
              <a:ext uri="{FF2B5EF4-FFF2-40B4-BE49-F238E27FC236}">
                <a16:creationId xmlns:a16="http://schemas.microsoft.com/office/drawing/2014/main" id="{EB5A37B4-4326-C65D-45C5-1E753C7A1194}"/>
              </a:ext>
            </a:extLst>
          </p:cNvPr>
          <p:cNvSpPr>
            <a:spLocks noGrp="1"/>
          </p:cNvSpPr>
          <p:nvPr>
            <p:ph idx="1"/>
          </p:nvPr>
        </p:nvSpPr>
        <p:spPr>
          <a:xfrm>
            <a:off x="838200" y="1825625"/>
            <a:ext cx="6650736" cy="4351338"/>
          </a:xfrm>
        </p:spPr>
        <p:txBody>
          <a:bodyPr>
            <a:normAutofit/>
          </a:bodyPr>
          <a:lstStyle/>
          <a:p>
            <a:pPr marL="171450" indent="-171450">
              <a:buFont typeface="Arial" panose="020B0604020202020204" pitchFamily="34" charset="0"/>
              <a:buChar char="•"/>
            </a:pPr>
            <a:r>
              <a:rPr lang="en-US" sz="2000" dirty="0">
                <a:effectLst/>
                <a:ea typeface="Constantia" panose="02030602050306030303" pitchFamily="18" charset="0"/>
              </a:rPr>
              <a:t>The final model chosen is DNN with five layers which had the least in-sample erro</a:t>
            </a:r>
            <a:r>
              <a:rPr lang="en-US" sz="2000" dirty="0">
                <a:ea typeface="Constantia" panose="02030602050306030303" pitchFamily="18" charset="0"/>
              </a:rPr>
              <a:t>r.</a:t>
            </a:r>
            <a:endParaRPr lang="en-US" sz="2000" dirty="0">
              <a:effectLst/>
              <a:ea typeface="Constantia" panose="02030602050306030303" pitchFamily="18" charset="0"/>
            </a:endParaRPr>
          </a:p>
          <a:p>
            <a:pPr marL="171450" indent="-171450">
              <a:buFont typeface="Arial" panose="020B0604020202020204" pitchFamily="34" charset="0"/>
              <a:buChar char="•"/>
            </a:pPr>
            <a:r>
              <a:rPr lang="en-US" sz="2000" dirty="0"/>
              <a:t>With this model, the in-sample decreases along with the validation loss</a:t>
            </a:r>
          </a:p>
          <a:p>
            <a:pPr marL="171450" indent="-171450">
              <a:buFont typeface="Arial" panose="020B0604020202020204" pitchFamily="34" charset="0"/>
              <a:buChar char="•"/>
            </a:pPr>
            <a:r>
              <a:rPr lang="en-US" sz="2000" dirty="0"/>
              <a:t>Starts to diverge at iteration 250, which is where we need to stop training.</a:t>
            </a:r>
          </a:p>
          <a:p>
            <a:endParaRPr lang="en-US" sz="2000" dirty="0"/>
          </a:p>
        </p:txBody>
      </p:sp>
      <p:pic>
        <p:nvPicPr>
          <p:cNvPr id="4" name="Picture 3" descr="Chart, line chart, histogram&#10;&#10;Description automatically generated">
            <a:extLst>
              <a:ext uri="{FF2B5EF4-FFF2-40B4-BE49-F238E27FC236}">
                <a16:creationId xmlns:a16="http://schemas.microsoft.com/office/drawing/2014/main" id="{26ED69C3-F20A-011A-79A9-6AD6044FBB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0128" y="1825625"/>
            <a:ext cx="4634116" cy="3091608"/>
          </a:xfrm>
          <a:prstGeom prst="rect">
            <a:avLst/>
          </a:prstGeom>
          <a:noFill/>
          <a:ln>
            <a:noFill/>
          </a:ln>
        </p:spPr>
      </p:pic>
    </p:spTree>
    <p:extLst>
      <p:ext uri="{BB962C8B-B14F-4D97-AF65-F5344CB8AC3E}">
        <p14:creationId xmlns:p14="http://schemas.microsoft.com/office/powerpoint/2010/main" val="18314998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TotalTime>
  <Words>968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Segoe UI Light</vt:lpstr>
      <vt:lpstr>Wingdings</vt:lpstr>
      <vt:lpstr>Retrospect</vt:lpstr>
      <vt:lpstr>ENPM808A: Introduction to Machine Learning Final Project</vt:lpstr>
      <vt:lpstr>Need for a Data-Driven Motion Planner</vt:lpstr>
      <vt:lpstr>Problem Statement</vt:lpstr>
      <vt:lpstr>The Steps Involved in Solving the Problem </vt:lpstr>
      <vt:lpstr>Data Preprocessing</vt:lpstr>
      <vt:lpstr>Loss function</vt:lpstr>
      <vt:lpstr> Model Selection</vt:lpstr>
      <vt:lpstr>Hyperparameter Tuning</vt:lpstr>
      <vt:lpstr>Final Model Evaluation</vt:lpstr>
      <vt:lpstr>Generalization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ENPM808A: Introduction to Machine Learning Final Project</dc:title>
  <dc:creator>chukkala bharadwaj</dc:creator>
  <cp:lastModifiedBy>chukkala bharadwaj</cp:lastModifiedBy>
  <cp:revision>7</cp:revision>
  <dcterms:created xsi:type="dcterms:W3CDTF">2022-12-13T02:36:15Z</dcterms:created>
  <dcterms:modified xsi:type="dcterms:W3CDTF">2022-12-13T03:42:09Z</dcterms:modified>
</cp:coreProperties>
</file>