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329" r:id="rId3"/>
    <p:sldId id="326" r:id="rId4"/>
    <p:sldId id="330" r:id="rId5"/>
    <p:sldId id="331" r:id="rId6"/>
    <p:sldId id="336" r:id="rId7"/>
    <p:sldId id="332" r:id="rId8"/>
    <p:sldId id="333" r:id="rId9"/>
    <p:sldId id="328" r:id="rId10"/>
    <p:sldId id="334" r:id="rId11"/>
    <p:sldId id="327" r:id="rId12"/>
    <p:sldId id="335" r:id="rId13"/>
    <p:sldId id="325" r:id="rId14"/>
    <p:sldId id="337" r:id="rId15"/>
    <p:sldId id="339" r:id="rId16"/>
    <p:sldId id="341" r:id="rId17"/>
    <p:sldId id="340" r:id="rId18"/>
    <p:sldId id="343" r:id="rId19"/>
    <p:sldId id="342" r:id="rId20"/>
    <p:sldId id="344" r:id="rId21"/>
    <p:sldId id="346" r:id="rId22"/>
    <p:sldId id="345" r:id="rId23"/>
    <p:sldId id="33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51" autoAdjust="0"/>
    <p:restoredTop sz="94660"/>
  </p:normalViewPr>
  <p:slideViewPr>
    <p:cSldViewPr>
      <p:cViewPr varScale="1">
        <p:scale>
          <a:sx n="100" d="100"/>
          <a:sy n="100" d="100"/>
        </p:scale>
        <p:origin x="-81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A37993-C870-4FCD-AA34-17C636E8518D}" type="datetimeFigureOut">
              <a:rPr lang="en-US" smtClean="0"/>
              <a:pPr/>
              <a:t>9/7/2014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B3486A-3A79-4805-8BEC-07034E35E555}" type="slidenum">
              <a:rPr lang="en-US" smtClean="0"/>
              <a:pPr/>
              <a:t>‹#›</a:t>
            </a:fld>
            <a:endParaRPr lang="en-US"/>
          </a:p>
        </p:txBody>
      </p:sp>
    </p:spTree>
    <p:extLst>
      <p:ext uri="{BB962C8B-B14F-4D97-AF65-F5344CB8AC3E}">
        <p14:creationId xmlns:p14="http://schemas.microsoft.com/office/powerpoint/2010/main" val="713330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DB3486A-3A79-4805-8BEC-07034E35E55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DB3486A-3A79-4805-8BEC-07034E35E555}"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9A58A0-DDFB-42D1-85B1-D4D9E0780B83}"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9A58A0-DDFB-42D1-85B1-D4D9E0780B83}"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9A58A0-DDFB-42D1-85B1-D4D9E0780B83}"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9A58A0-DDFB-42D1-85B1-D4D9E0780B83}" type="slidenum">
              <a:rPr lang="en-US" smtClean="0"/>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9A58A0-DDFB-42D1-85B1-D4D9E0780B83}" type="slidenum">
              <a:rPr lang="en-US" smtClean="0"/>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9A58A0-DDFB-42D1-85B1-D4D9E0780B83}" type="slidenum">
              <a:rPr lang="en-US" smtClean="0"/>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9A58A0-DDFB-42D1-85B1-D4D9E0780B83}" type="slidenum">
              <a:rPr lang="en-US" smtClean="0"/>
              <a:pPr/>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9A58A0-DDFB-42D1-85B1-D4D9E0780B83}"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DB3486A-3A79-4805-8BEC-07034E35E555}"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9A58A0-DDFB-42D1-85B1-D4D9E0780B8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9A58A0-DDFB-42D1-85B1-D4D9E0780B83}"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9A58A0-DDFB-42D1-85B1-D4D9E0780B83}"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DB3486A-3A79-4805-8BEC-07034E35E555}"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9A58A0-DDFB-42D1-85B1-D4D9E0780B83}"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DB3486A-3A79-4805-8BEC-07034E35E555}"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9A58A0-DDFB-42D1-85B1-D4D9E0780B83}"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359AC78-BB10-4A50-B23F-67FFA0ADCEC1}" type="datetimeFigureOut">
              <a:rPr lang="en-US" smtClean="0"/>
              <a:pPr/>
              <a:t>9/7/2014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FFCC464-3FBA-44F5-9A95-8B7065060880}"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59AC78-BB10-4A50-B23F-67FFA0ADCEC1}" type="datetimeFigureOut">
              <a:rPr lang="en-US" smtClean="0"/>
              <a:pPr/>
              <a:t>9/7/2014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CC464-3FBA-44F5-9A95-8B70650608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59AC78-BB10-4A50-B23F-67FFA0ADCEC1}" type="datetimeFigureOut">
              <a:rPr lang="en-US" smtClean="0"/>
              <a:pPr/>
              <a:t>9/7/2014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CC464-3FBA-44F5-9A95-8B70650608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359AC78-BB10-4A50-B23F-67FFA0ADCEC1}" type="datetimeFigureOut">
              <a:rPr lang="en-US" smtClean="0"/>
              <a:pPr/>
              <a:t>9/7/2014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CC464-3FBA-44F5-9A95-8B7065060880}"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359AC78-BB10-4A50-B23F-67FFA0ADCEC1}" type="datetimeFigureOut">
              <a:rPr lang="en-US" smtClean="0"/>
              <a:pPr/>
              <a:t>9/7/2014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FFCC464-3FBA-44F5-9A95-8B706506088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359AC78-BB10-4A50-B23F-67FFA0ADCEC1}" type="datetimeFigureOut">
              <a:rPr lang="en-US" smtClean="0"/>
              <a:pPr/>
              <a:t>9/7/2014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FCC464-3FBA-44F5-9A95-8B7065060880}"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359AC78-BB10-4A50-B23F-67FFA0ADCEC1}" type="datetimeFigureOut">
              <a:rPr lang="en-US" smtClean="0"/>
              <a:pPr/>
              <a:t>9/7/2014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FCC464-3FBA-44F5-9A95-8B7065060880}"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359AC78-BB10-4A50-B23F-67FFA0ADCEC1}" type="datetimeFigureOut">
              <a:rPr lang="en-US" smtClean="0"/>
              <a:pPr/>
              <a:t>9/7/2014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FCC464-3FBA-44F5-9A95-8B70650608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59AC78-BB10-4A50-B23F-67FFA0ADCEC1}" type="datetimeFigureOut">
              <a:rPr lang="en-US" smtClean="0"/>
              <a:pPr/>
              <a:t>9/7/2014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FCC464-3FBA-44F5-9A95-8B70650608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359AC78-BB10-4A50-B23F-67FFA0ADCEC1}" type="datetimeFigureOut">
              <a:rPr lang="en-US" smtClean="0"/>
              <a:pPr/>
              <a:t>9/7/2014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FCC464-3FBA-44F5-9A95-8B7065060880}"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359AC78-BB10-4A50-B23F-67FFA0ADCEC1}" type="datetimeFigureOut">
              <a:rPr lang="en-US" smtClean="0"/>
              <a:pPr/>
              <a:t>9/7/2014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3FFCC464-3FBA-44F5-9A95-8B7065060880}"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359AC78-BB10-4A50-B23F-67FFA0ADCEC1}" type="datetimeFigureOut">
              <a:rPr lang="en-US" smtClean="0"/>
              <a:pPr/>
              <a:t>9/7/2014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FFCC464-3FBA-44F5-9A95-8B70650608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learning.tamu.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4495800"/>
            <a:ext cx="6400800" cy="1981200"/>
          </a:xfrm>
        </p:spPr>
        <p:txBody>
          <a:bodyPr>
            <a:normAutofit/>
          </a:bodyPr>
          <a:lstStyle/>
          <a:p>
            <a:r>
              <a:rPr lang="en-US" dirty="0" smtClean="0"/>
              <a:t>Arun Sen</a:t>
            </a:r>
          </a:p>
          <a:p>
            <a:r>
              <a:rPr lang="en-US" dirty="0" smtClean="0"/>
              <a:t>Portal: </a:t>
            </a:r>
            <a:r>
              <a:rPr lang="en-US" u="sng" dirty="0" smtClean="0">
                <a:hlinkClick r:id="rId3"/>
              </a:rPr>
              <a:t>http://ecampus.tamu.edu</a:t>
            </a:r>
            <a:r>
              <a:rPr lang="en-US" dirty="0" smtClean="0"/>
              <a:t> </a:t>
            </a:r>
          </a:p>
          <a:p>
            <a:r>
              <a:rPr lang="en-US" dirty="0" smtClean="0"/>
              <a:t>Email: via Portal</a:t>
            </a:r>
          </a:p>
          <a:p>
            <a:r>
              <a:rPr lang="en-US" sz="1400" b="1" dirty="0" smtClean="0">
                <a:solidFill>
                  <a:srgbClr val="FF0000"/>
                </a:solidFill>
              </a:rPr>
              <a:t>Used several resources from the Internet and also from papers.  I have not cited them explicitly in the slides as they would make the slides look bad.  </a:t>
            </a:r>
          </a:p>
          <a:p>
            <a:endParaRPr lang="en-US" dirty="0" smtClean="0"/>
          </a:p>
          <a:p>
            <a:endParaRPr lang="en-US" dirty="0"/>
          </a:p>
        </p:txBody>
      </p:sp>
      <p:sp>
        <p:nvSpPr>
          <p:cNvPr id="2" name="Title 1"/>
          <p:cNvSpPr>
            <a:spLocks noGrp="1"/>
          </p:cNvSpPr>
          <p:nvPr>
            <p:ph type="ctrTitle"/>
          </p:nvPr>
        </p:nvSpPr>
        <p:spPr>
          <a:xfrm>
            <a:off x="457200" y="2971800"/>
            <a:ext cx="8229600" cy="1470025"/>
          </a:xfrm>
        </p:spPr>
        <p:txBody>
          <a:bodyPr>
            <a:noAutofit/>
          </a:bodyPr>
          <a:lstStyle/>
          <a:p>
            <a:r>
              <a:rPr lang="en-US" sz="3600" b="1" dirty="0" smtClean="0"/>
              <a:t/>
            </a:r>
            <a:br>
              <a:rPr lang="en-US" sz="3600" b="1" dirty="0" smtClean="0"/>
            </a:br>
            <a:r>
              <a:rPr lang="en-US" sz="3600" b="1" dirty="0" smtClean="0">
                <a:solidFill>
                  <a:schemeClr val="tx1">
                    <a:lumMod val="50000"/>
                    <a:lumOff val="50000"/>
                  </a:schemeClr>
                </a:solidFill>
              </a:rPr>
              <a:t>A High-level Overview of </a:t>
            </a:r>
            <a:br>
              <a:rPr lang="en-US" sz="3600" b="1" dirty="0" smtClean="0">
                <a:solidFill>
                  <a:schemeClr val="tx1">
                    <a:lumMod val="50000"/>
                    <a:lumOff val="50000"/>
                  </a:schemeClr>
                </a:solidFill>
              </a:rPr>
            </a:br>
            <a:r>
              <a:rPr lang="en-US" sz="3600" b="1" dirty="0" smtClean="0">
                <a:solidFill>
                  <a:schemeClr val="tx1">
                    <a:lumMod val="50000"/>
                    <a:lumOff val="50000"/>
                  </a:schemeClr>
                </a:solidFill>
              </a:rPr>
              <a:t>Healthcare Analytics</a:t>
            </a:r>
            <a:r>
              <a:rPr lang="en-US" sz="3600" dirty="0" smtClean="0"/>
              <a:t/>
            </a:r>
            <a:br>
              <a:rPr lang="en-US" sz="3600" dirty="0" smtClean="0"/>
            </a:br>
            <a:endParaRPr lang="en-US" sz="3600" dirty="0"/>
          </a:p>
        </p:txBody>
      </p:sp>
      <p:sp>
        <p:nvSpPr>
          <p:cNvPr id="4" name="Title 1"/>
          <p:cNvSpPr txBox="1">
            <a:spLocks/>
          </p:cNvSpPr>
          <p:nvPr/>
        </p:nvSpPr>
        <p:spPr>
          <a:xfrm>
            <a:off x="457200" y="1505930"/>
            <a:ext cx="8229600" cy="1470025"/>
          </a:xfrm>
          <a:prstGeom prst="rect">
            <a:avLst/>
          </a:prstGeom>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smtClean="0">
                <a:ln>
                  <a:noFill/>
                </a:ln>
                <a:solidFill>
                  <a:schemeClr val="tx1"/>
                </a:solidFill>
                <a:effectLst/>
                <a:uLnTx/>
                <a:uFillTx/>
                <a:latin typeface="+mj-lt"/>
                <a:ea typeface="+mj-ea"/>
                <a:cs typeface="+mj-cs"/>
              </a:rPr>
              <a:t>INFO 650</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Healthcare Trends</a:t>
            </a:r>
            <a:endParaRPr lang="en-US" b="1" dirty="0">
              <a:solidFill>
                <a:srgbClr val="C00000"/>
              </a:solidFill>
            </a:endParaRPr>
          </a:p>
        </p:txBody>
      </p:sp>
      <p:sp>
        <p:nvSpPr>
          <p:cNvPr id="9" name="Content Placeholder 3"/>
          <p:cNvSpPr txBox="1">
            <a:spLocks/>
          </p:cNvSpPr>
          <p:nvPr/>
        </p:nvSpPr>
        <p:spPr bwMode="auto">
          <a:xfrm>
            <a:off x="762000" y="1752600"/>
            <a:ext cx="7488237"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CC33"/>
              </a:buClr>
              <a:buSzPct val="85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3366FF"/>
              </a:buClr>
              <a:buSzPct val="75000"/>
              <a:buFont typeface="Wingdings" pitchFamily="2" charset="2"/>
              <a:buChar char="§"/>
              <a:defRPr sz="2400" i="1">
                <a:solidFill>
                  <a:schemeClr val="tx1"/>
                </a:solidFill>
                <a:latin typeface="+mn-lt"/>
              </a:defRPr>
            </a:lvl3pPr>
            <a:lvl4pPr marL="1600200" indent="-228600" algn="l" rtl="0" eaLnBrk="0" fontAlgn="base" hangingPunct="0">
              <a:spcBef>
                <a:spcPct val="20000"/>
              </a:spcBef>
              <a:spcAft>
                <a:spcPct val="0"/>
              </a:spcAft>
              <a:buClr>
                <a:srgbClr val="000099"/>
              </a:buClr>
              <a:buSzPct val="70000"/>
              <a:buFont typeface="Arial" charset="0"/>
              <a:buChar char="–"/>
              <a:defRPr sz="2000">
                <a:solidFill>
                  <a:schemeClr val="tx1"/>
                </a:solidFill>
                <a:latin typeface="+mn-lt"/>
              </a:defRPr>
            </a:lvl4pPr>
            <a:lvl5pPr marL="2057400" indent="-228600" algn="ctr" rtl="0" eaLnBrk="0" fontAlgn="base" hangingPunct="0">
              <a:spcBef>
                <a:spcPct val="20000"/>
              </a:spcBef>
              <a:spcAft>
                <a:spcPct val="0"/>
              </a:spcAft>
              <a:buChar char="»"/>
              <a:defRPr sz="2000">
                <a:solidFill>
                  <a:schemeClr val="tx1"/>
                </a:solidFill>
                <a:latin typeface="+mn-lt"/>
              </a:defRPr>
            </a:lvl5pPr>
            <a:lvl6pPr marL="2514600" indent="-228600" algn="ctr" rtl="0" fontAlgn="base">
              <a:spcBef>
                <a:spcPct val="20000"/>
              </a:spcBef>
              <a:spcAft>
                <a:spcPct val="0"/>
              </a:spcAft>
              <a:buChar char="»"/>
              <a:defRPr sz="2000">
                <a:solidFill>
                  <a:schemeClr val="tx1"/>
                </a:solidFill>
                <a:latin typeface="+mn-lt"/>
              </a:defRPr>
            </a:lvl6pPr>
            <a:lvl7pPr marL="2971800" indent="-228600" algn="ctr" rtl="0" fontAlgn="base">
              <a:spcBef>
                <a:spcPct val="20000"/>
              </a:spcBef>
              <a:spcAft>
                <a:spcPct val="0"/>
              </a:spcAft>
              <a:buChar char="»"/>
              <a:defRPr sz="2000">
                <a:solidFill>
                  <a:schemeClr val="tx1"/>
                </a:solidFill>
                <a:latin typeface="+mn-lt"/>
              </a:defRPr>
            </a:lvl7pPr>
            <a:lvl8pPr marL="3429000" indent="-228600" algn="ctr" rtl="0" fontAlgn="base">
              <a:spcBef>
                <a:spcPct val="20000"/>
              </a:spcBef>
              <a:spcAft>
                <a:spcPct val="0"/>
              </a:spcAft>
              <a:buChar char="»"/>
              <a:defRPr sz="2000">
                <a:solidFill>
                  <a:schemeClr val="tx1"/>
                </a:solidFill>
                <a:latin typeface="+mn-lt"/>
              </a:defRPr>
            </a:lvl8pPr>
            <a:lvl9pPr marL="3886200" indent="-228600" algn="ctr" rtl="0" fontAlgn="base">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
                <a:srgbClr val="000099"/>
              </a:buClr>
              <a:buSzTx/>
              <a:buFont typeface="Wingdings" pitchFamily="2" charset="2"/>
              <a:buChar char="§"/>
              <a:tabLst/>
              <a:defRPr/>
            </a:pPr>
            <a:r>
              <a:rPr kumimoji="0" lang="en-US" sz="2200" b="0" i="0" u="none" strike="noStrike" kern="0" cap="none" spc="0" normalizeH="0" baseline="0" noProof="0" dirty="0" smtClean="0">
                <a:ln>
                  <a:noFill/>
                </a:ln>
                <a:solidFill>
                  <a:srgbClr val="000000"/>
                </a:solidFill>
                <a:effectLst/>
                <a:uLnTx/>
                <a:uFillTx/>
                <a:latin typeface="Arial"/>
                <a:ea typeface="+mn-ea"/>
                <a:cs typeface="+mn-cs"/>
              </a:rPr>
              <a:t>Increasing compliance pressures</a:t>
            </a:r>
          </a:p>
          <a:p>
            <a:pPr marL="342900" marR="0" lvl="0" indent="-342900" algn="l" defTabSz="914400" rtl="0" eaLnBrk="0" fontAlgn="base" latinLnBrk="0" hangingPunct="0">
              <a:lnSpc>
                <a:spcPct val="100000"/>
              </a:lnSpc>
              <a:spcBef>
                <a:spcPct val="20000"/>
              </a:spcBef>
              <a:spcAft>
                <a:spcPct val="0"/>
              </a:spcAft>
              <a:buClr>
                <a:srgbClr val="000099"/>
              </a:buClr>
              <a:buSzTx/>
              <a:buFont typeface="Wingdings" pitchFamily="2" charset="2"/>
              <a:buChar char="§"/>
              <a:tabLst/>
              <a:defRPr/>
            </a:pPr>
            <a:r>
              <a:rPr kumimoji="0" lang="en-US" sz="2200" b="0" i="0" u="none" strike="noStrike" kern="0" cap="none" spc="0" normalizeH="0" baseline="0" noProof="0" dirty="0" smtClean="0">
                <a:ln>
                  <a:noFill/>
                </a:ln>
                <a:solidFill>
                  <a:srgbClr val="000000"/>
                </a:solidFill>
                <a:effectLst/>
                <a:uLnTx/>
                <a:uFillTx/>
                <a:latin typeface="Arial"/>
                <a:ea typeface="+mn-ea"/>
                <a:cs typeface="+mn-cs"/>
              </a:rPr>
              <a:t>Higher patient volumes</a:t>
            </a:r>
          </a:p>
          <a:p>
            <a:pPr marL="342900" marR="0" lvl="0" indent="-342900" algn="l" defTabSz="914400" rtl="0" eaLnBrk="0" fontAlgn="base" latinLnBrk="0" hangingPunct="0">
              <a:lnSpc>
                <a:spcPct val="100000"/>
              </a:lnSpc>
              <a:spcBef>
                <a:spcPct val="20000"/>
              </a:spcBef>
              <a:spcAft>
                <a:spcPct val="0"/>
              </a:spcAft>
              <a:buClr>
                <a:srgbClr val="000099"/>
              </a:buClr>
              <a:buSzTx/>
              <a:buFont typeface="Wingdings" pitchFamily="2" charset="2"/>
              <a:buChar char="§"/>
              <a:tabLst/>
              <a:defRPr/>
            </a:pPr>
            <a:r>
              <a:rPr kumimoji="0" lang="en-US" sz="2200" b="0" i="0" u="none" strike="noStrike" kern="0" cap="none" spc="0" normalizeH="0" baseline="0" noProof="0" dirty="0" smtClean="0">
                <a:ln>
                  <a:noFill/>
                </a:ln>
                <a:solidFill>
                  <a:srgbClr val="000000"/>
                </a:solidFill>
                <a:effectLst/>
                <a:uLnTx/>
                <a:uFillTx/>
                <a:latin typeface="Arial"/>
                <a:ea typeface="+mn-ea"/>
                <a:cs typeface="+mn-cs"/>
              </a:rPr>
              <a:t>Profitability challenges and cost reduction objectives</a:t>
            </a:r>
          </a:p>
          <a:p>
            <a:pPr marL="342900" marR="0" lvl="0" indent="-342900" algn="l" defTabSz="914400" rtl="0" eaLnBrk="0" fontAlgn="base" latinLnBrk="0" hangingPunct="0">
              <a:lnSpc>
                <a:spcPct val="100000"/>
              </a:lnSpc>
              <a:spcBef>
                <a:spcPct val="20000"/>
              </a:spcBef>
              <a:spcAft>
                <a:spcPct val="0"/>
              </a:spcAft>
              <a:buClr>
                <a:srgbClr val="000099"/>
              </a:buClr>
              <a:buSzTx/>
              <a:buFont typeface="Wingdings" pitchFamily="2" charset="2"/>
              <a:buChar char="§"/>
              <a:tabLst/>
              <a:defRPr/>
            </a:pPr>
            <a:r>
              <a:rPr kumimoji="0" lang="en-US" sz="2200" b="0" i="0" u="none" strike="noStrike" kern="0" cap="none" spc="0" normalizeH="0" baseline="0" noProof="0" dirty="0" smtClean="0">
                <a:ln>
                  <a:noFill/>
                </a:ln>
                <a:solidFill>
                  <a:srgbClr val="000000"/>
                </a:solidFill>
                <a:effectLst/>
                <a:uLnTx/>
                <a:uFillTx/>
                <a:latin typeface="Arial"/>
                <a:ea typeface="+mn-ea"/>
                <a:cs typeface="+mn-cs"/>
              </a:rPr>
              <a:t>Performance improvement – quality, efficiency &amp; cost</a:t>
            </a:r>
          </a:p>
          <a:p>
            <a:pPr marL="342900" marR="0" lvl="0" indent="-342900" algn="l" defTabSz="914400" rtl="0" eaLnBrk="0" fontAlgn="base" latinLnBrk="0" hangingPunct="0">
              <a:lnSpc>
                <a:spcPct val="100000"/>
              </a:lnSpc>
              <a:spcBef>
                <a:spcPct val="20000"/>
              </a:spcBef>
              <a:spcAft>
                <a:spcPct val="0"/>
              </a:spcAft>
              <a:buClr>
                <a:srgbClr val="000099"/>
              </a:buClr>
              <a:buSzTx/>
              <a:buFont typeface="Wingdings" pitchFamily="2" charset="2"/>
              <a:buChar char="§"/>
              <a:tabLst/>
              <a:defRPr/>
            </a:pPr>
            <a:r>
              <a:rPr kumimoji="0" lang="en-US" sz="2200" b="0" i="0" u="none" strike="noStrike" kern="0" cap="none" spc="0" normalizeH="0" baseline="0" noProof="0" dirty="0" smtClean="0">
                <a:ln>
                  <a:noFill/>
                </a:ln>
                <a:solidFill>
                  <a:srgbClr val="000000"/>
                </a:solidFill>
                <a:effectLst/>
                <a:uLnTx/>
                <a:uFillTx/>
                <a:latin typeface="Arial"/>
                <a:ea typeface="+mn-ea"/>
                <a:cs typeface="+mn-cs"/>
              </a:rPr>
              <a:t>Improving the patient experience </a:t>
            </a:r>
          </a:p>
          <a:p>
            <a:pPr marL="342900" marR="0" lvl="0" indent="-342900" algn="l" defTabSz="914400" rtl="0" eaLnBrk="0" fontAlgn="base" latinLnBrk="0" hangingPunct="0">
              <a:lnSpc>
                <a:spcPct val="100000"/>
              </a:lnSpc>
              <a:spcBef>
                <a:spcPct val="20000"/>
              </a:spcBef>
              <a:spcAft>
                <a:spcPct val="0"/>
              </a:spcAft>
              <a:buClr>
                <a:srgbClr val="000099"/>
              </a:buClr>
              <a:buSzTx/>
              <a:buFont typeface="Wingdings" pitchFamily="2" charset="2"/>
              <a:buChar char="§"/>
              <a:tabLst/>
              <a:defRPr/>
            </a:pPr>
            <a:r>
              <a:rPr kumimoji="0" lang="en-US" sz="2200" b="0" i="0" u="none" strike="noStrike" kern="0" cap="none" spc="0" normalizeH="0" baseline="0" noProof="0" dirty="0" smtClean="0">
                <a:ln>
                  <a:noFill/>
                </a:ln>
                <a:solidFill>
                  <a:srgbClr val="000000"/>
                </a:solidFill>
                <a:effectLst/>
                <a:uLnTx/>
                <a:uFillTx/>
                <a:latin typeface="Arial"/>
                <a:ea typeface="+mn-ea"/>
                <a:cs typeface="+mn-cs"/>
              </a:rPr>
              <a:t>Hospital consolidations</a:t>
            </a:r>
          </a:p>
          <a:p>
            <a:pPr marL="342900" marR="0" lvl="0" indent="-342900" algn="l" defTabSz="914400" rtl="0" eaLnBrk="0" fontAlgn="base" latinLnBrk="0" hangingPunct="0">
              <a:lnSpc>
                <a:spcPct val="100000"/>
              </a:lnSpc>
              <a:spcBef>
                <a:spcPct val="20000"/>
              </a:spcBef>
              <a:spcAft>
                <a:spcPct val="0"/>
              </a:spcAft>
              <a:buClr>
                <a:srgbClr val="000099"/>
              </a:buClr>
              <a:buSzTx/>
              <a:buFont typeface="Wingdings" pitchFamily="2" charset="2"/>
              <a:buChar char="§"/>
              <a:tabLst/>
              <a:defRPr/>
            </a:pPr>
            <a:r>
              <a:rPr kumimoji="0" lang="en-US" sz="2200" b="0" i="0" u="none" strike="noStrike" kern="0" cap="none" spc="0" normalizeH="0" baseline="0" noProof="0" dirty="0" smtClean="0">
                <a:ln>
                  <a:noFill/>
                </a:ln>
                <a:solidFill>
                  <a:srgbClr val="000000"/>
                </a:solidFill>
                <a:effectLst/>
                <a:uLnTx/>
                <a:uFillTx/>
                <a:latin typeface="Arial"/>
                <a:ea typeface="+mn-ea"/>
                <a:cs typeface="+mn-cs"/>
              </a:rPr>
              <a:t>Mobile for clinicians, nurses, and medical technicians</a:t>
            </a:r>
          </a:p>
        </p:txBody>
      </p:sp>
    </p:spTree>
    <p:extLst>
      <p:ext uri="{BB962C8B-B14F-4D97-AF65-F5344CB8AC3E}">
        <p14:creationId xmlns:p14="http://schemas.microsoft.com/office/powerpoint/2010/main" val="405092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590800"/>
            <a:ext cx="7772400" cy="1143000"/>
          </a:xfrm>
          <a:ln>
            <a:noFill/>
          </a:ln>
        </p:spPr>
        <p:txBody>
          <a:bodyPr anchor="ctr">
            <a:normAutofit/>
          </a:bodyPr>
          <a:lstStyle/>
          <a:p>
            <a:pPr algn="ctr"/>
            <a:r>
              <a:rPr lang="en-US" b="1" dirty="0" smtClean="0">
                <a:solidFill>
                  <a:srgbClr val="C00000"/>
                </a:solidFill>
              </a:rPr>
              <a:t>Healthcare Problems</a:t>
            </a:r>
          </a:p>
        </p:txBody>
      </p:sp>
    </p:spTree>
    <p:extLst>
      <p:ext uri="{BB962C8B-B14F-4D97-AF65-F5344CB8AC3E}">
        <p14:creationId xmlns:p14="http://schemas.microsoft.com/office/powerpoint/2010/main" val="8790283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Common Challenges</a:t>
            </a:r>
            <a:endParaRPr lang="en-US" b="1" dirty="0">
              <a:solidFill>
                <a:srgbClr val="C00000"/>
              </a:solidFill>
            </a:endParaRPr>
          </a:p>
        </p:txBody>
      </p:sp>
      <p:grpSp>
        <p:nvGrpSpPr>
          <p:cNvPr id="5" name="Group 25"/>
          <p:cNvGrpSpPr>
            <a:grpSpLocks/>
          </p:cNvGrpSpPr>
          <p:nvPr/>
        </p:nvGrpSpPr>
        <p:grpSpPr bwMode="auto">
          <a:xfrm>
            <a:off x="1446212" y="1332453"/>
            <a:ext cx="6783388" cy="5220751"/>
            <a:chOff x="696913" y="1171628"/>
            <a:chExt cx="7750175" cy="4470347"/>
          </a:xfrm>
        </p:grpSpPr>
        <p:sp>
          <p:nvSpPr>
            <p:cNvPr id="6" name="Rectangle 42"/>
            <p:cNvSpPr>
              <a:spLocks noChangeArrowheads="1"/>
            </p:cNvSpPr>
            <p:nvPr/>
          </p:nvSpPr>
          <p:spPr bwMode="auto">
            <a:xfrm>
              <a:off x="696913" y="1171628"/>
              <a:ext cx="7750175" cy="714400"/>
            </a:xfrm>
            <a:prstGeom prst="rect">
              <a:avLst/>
            </a:prstGeom>
            <a:solidFill>
              <a:srgbClr val="FFFFFF"/>
            </a:solidFill>
            <a:ln w="9525" algn="ctr">
              <a:solidFill>
                <a:srgbClr val="000000"/>
              </a:solidFill>
              <a:miter lim="800000"/>
              <a:headEnd/>
              <a:tailEnd/>
            </a:ln>
          </p:spPr>
          <p:txBody>
            <a:bodyPr anchor="ctr"/>
            <a:lstStyle/>
            <a:p>
              <a:pPr marL="1143000" lvl="3" indent="-114300" fontAlgn="base">
                <a:lnSpc>
                  <a:spcPct val="110000"/>
                </a:lnSpc>
                <a:spcBef>
                  <a:spcPct val="0"/>
                </a:spcBef>
                <a:spcAft>
                  <a:spcPct val="0"/>
                </a:spcAft>
                <a:buClr>
                  <a:srgbClr val="333399"/>
                </a:buClr>
                <a:buFont typeface="Times" pitchFamily="18" charset="0"/>
                <a:buChar char="•"/>
              </a:pPr>
              <a:r>
                <a:rPr kumimoji="0" lang="en-US" sz="1000" b="0" i="0" u="none" strike="noStrike" kern="0" cap="none" spc="0" normalizeH="0" baseline="0" noProof="0" dirty="0" smtClean="0">
                  <a:ln>
                    <a:noFill/>
                  </a:ln>
                  <a:solidFill>
                    <a:srgbClr val="000000"/>
                  </a:solidFill>
                  <a:effectLst/>
                  <a:uLnTx/>
                  <a:uFillTx/>
                  <a:latin typeface="Arial" charset="0"/>
                </a:rPr>
                <a:t>Managing to a Balanced Scorecard</a:t>
              </a:r>
            </a:p>
            <a:p>
              <a:pPr marL="1143000" lvl="3" indent="-114300" fontAlgn="base">
                <a:lnSpc>
                  <a:spcPct val="110000"/>
                </a:lnSpc>
                <a:spcBef>
                  <a:spcPct val="0"/>
                </a:spcBef>
                <a:spcAft>
                  <a:spcPct val="0"/>
                </a:spcAft>
                <a:buClr>
                  <a:srgbClr val="333399"/>
                </a:buClr>
                <a:buFont typeface="Times" pitchFamily="18" charset="0"/>
                <a:buChar char="•"/>
              </a:pPr>
              <a:r>
                <a:rPr kumimoji="0" lang="en-US" sz="1000" b="0" i="0" u="none" strike="noStrike" kern="0" cap="none" spc="0" normalizeH="0" baseline="0" noProof="0" dirty="0" smtClean="0">
                  <a:ln>
                    <a:noFill/>
                  </a:ln>
                  <a:solidFill>
                    <a:srgbClr val="000000"/>
                  </a:solidFill>
                  <a:effectLst/>
                  <a:uLnTx/>
                  <a:uFillTx/>
                  <a:latin typeface="Arial" charset="0"/>
                </a:rPr>
                <a:t>Increasing and Improving Performance Management</a:t>
              </a:r>
            </a:p>
            <a:p>
              <a:pPr marL="1143000" lvl="3" indent="-114300" fontAlgn="base">
                <a:lnSpc>
                  <a:spcPct val="110000"/>
                </a:lnSpc>
                <a:spcBef>
                  <a:spcPct val="0"/>
                </a:spcBef>
                <a:spcAft>
                  <a:spcPct val="0"/>
                </a:spcAft>
                <a:buClr>
                  <a:srgbClr val="333399"/>
                </a:buClr>
                <a:buFont typeface="Times" pitchFamily="18" charset="0"/>
                <a:buChar char="•"/>
              </a:pPr>
              <a:r>
                <a:rPr kumimoji="0" lang="en-US" sz="1000" b="0" i="0" u="none" strike="noStrike" kern="0" cap="none" spc="0" normalizeH="0" baseline="0" noProof="0" dirty="0" smtClean="0">
                  <a:ln>
                    <a:noFill/>
                  </a:ln>
                  <a:solidFill>
                    <a:srgbClr val="000000"/>
                  </a:solidFill>
                  <a:effectLst/>
                  <a:uLnTx/>
                  <a:uFillTx/>
                  <a:latin typeface="Arial" charset="0"/>
                </a:rPr>
                <a:t>Gain Predictive Analysis and run What-if Analysis</a:t>
              </a:r>
            </a:p>
            <a:p>
              <a:pPr marL="1143000" lvl="3" indent="-114300" fontAlgn="base">
                <a:lnSpc>
                  <a:spcPct val="110000"/>
                </a:lnSpc>
                <a:spcBef>
                  <a:spcPct val="0"/>
                </a:spcBef>
                <a:spcAft>
                  <a:spcPct val="0"/>
                </a:spcAft>
                <a:buClr>
                  <a:srgbClr val="333399"/>
                </a:buClr>
                <a:buFont typeface="Times" pitchFamily="18" charset="0"/>
                <a:buChar char="•"/>
              </a:pPr>
              <a:r>
                <a:rPr kumimoji="0" lang="en-US" sz="1000" b="0" i="0" u="none" strike="noStrike" kern="0" cap="none" spc="0" normalizeH="0" baseline="0" noProof="0" dirty="0" smtClean="0">
                  <a:ln>
                    <a:noFill/>
                  </a:ln>
                  <a:solidFill>
                    <a:srgbClr val="000000"/>
                  </a:solidFill>
                  <a:effectLst/>
                  <a:uLnTx/>
                  <a:uFillTx/>
                  <a:latin typeface="Arial" charset="0"/>
                </a:rPr>
                <a:t>Implement and Assess Activity-Based Management</a:t>
              </a:r>
              <a:endParaRPr kumimoji="0" lang="sv-SE" sz="1000" b="0" i="1" u="none" strike="noStrike" kern="0" cap="none" spc="0" normalizeH="0" baseline="0" noProof="0" dirty="0" smtClean="0">
                <a:ln>
                  <a:noFill/>
                </a:ln>
                <a:solidFill>
                  <a:srgbClr val="000000"/>
                </a:solidFill>
                <a:effectLst/>
                <a:uLnTx/>
                <a:uFillTx/>
                <a:latin typeface="Arial" charset="0"/>
              </a:endParaRPr>
            </a:p>
          </p:txBody>
        </p:sp>
        <p:sp>
          <p:nvSpPr>
            <p:cNvPr id="7" name="Rectangle 12"/>
            <p:cNvSpPr>
              <a:spLocks noChangeArrowheads="1"/>
            </p:cNvSpPr>
            <p:nvPr/>
          </p:nvSpPr>
          <p:spPr bwMode="auto">
            <a:xfrm>
              <a:off x="696913" y="1171628"/>
              <a:ext cx="1175536" cy="685994"/>
            </a:xfrm>
            <a:prstGeom prst="rect">
              <a:avLst/>
            </a:prstGeom>
            <a:solidFill>
              <a:srgbClr val="BBE0E3">
                <a:lumMod val="75000"/>
              </a:srgbClr>
            </a:solidFill>
            <a:ln w="9525" algn="ctr">
              <a:solidFill>
                <a:srgbClr val="000000"/>
              </a:solidFill>
              <a:miter lim="800000"/>
              <a:headEnd/>
              <a:tailEnd/>
            </a:ln>
            <a:effectLst/>
          </p:spPr>
          <p:txBody>
            <a:bodyPr lIns="45720" tIns="45711" rIns="45720" bIns="45711" anchor="ctr"/>
            <a:lstStyle/>
            <a:p>
              <a:pPr marL="0" marR="0" lvl="0" indent="0" algn="ctr" defTabSz="914400" eaLnBrk="0" fontAlgn="base" latinLnBrk="0" hangingPunct="0">
                <a:lnSpc>
                  <a:spcPct val="100000"/>
                </a:lnSpc>
                <a:spcBef>
                  <a:spcPct val="30000"/>
                </a:spcBef>
                <a:spcAft>
                  <a:spcPct val="0"/>
                </a:spcAft>
                <a:buClr>
                  <a:srgbClr val="000000"/>
                </a:buClr>
                <a:buSzPct val="85000"/>
                <a:buFont typeface="Wingdings" pitchFamily="2" charset="2"/>
                <a:buNone/>
                <a:tabLst/>
                <a:defRPr/>
              </a:pPr>
              <a:r>
                <a:rPr kumimoji="0" lang="en-US" sz="1200" b="0" i="0" u="none" strike="noStrike" kern="0" cap="none" spc="0" normalizeH="0" baseline="0" noProof="0" dirty="0">
                  <a:ln>
                    <a:noFill/>
                  </a:ln>
                  <a:solidFill>
                    <a:srgbClr val="000000"/>
                  </a:solidFill>
                  <a:effectLst/>
                  <a:uLnTx/>
                  <a:uFillTx/>
                  <a:latin typeface="Arial"/>
                </a:rPr>
                <a:t>Executive</a:t>
              </a:r>
            </a:p>
          </p:txBody>
        </p:sp>
        <p:sp>
          <p:nvSpPr>
            <p:cNvPr id="8" name="Rectangle 42"/>
            <p:cNvSpPr>
              <a:spLocks noChangeArrowheads="1"/>
            </p:cNvSpPr>
            <p:nvPr/>
          </p:nvSpPr>
          <p:spPr bwMode="auto">
            <a:xfrm>
              <a:off x="1873250" y="1962150"/>
              <a:ext cx="6573838" cy="687388"/>
            </a:xfrm>
            <a:prstGeom prst="rect">
              <a:avLst/>
            </a:prstGeom>
            <a:solidFill>
              <a:srgbClr val="FFFFFF"/>
            </a:solidFill>
            <a:ln w="9525" algn="ctr">
              <a:solidFill>
                <a:srgbClr val="000000"/>
              </a:solidFill>
              <a:miter lim="800000"/>
              <a:headEnd/>
              <a:tailEnd/>
            </a:ln>
          </p:spPr>
          <p:txBody>
            <a:bodyPr anchor="ctr"/>
            <a:lstStyle/>
            <a:p>
              <a:pPr marL="57150" marR="0" lvl="0" indent="-57150" defTabSz="914400" eaLnBrk="1" fontAlgn="base" latinLnBrk="0" hangingPunct="1">
                <a:lnSpc>
                  <a:spcPct val="110000"/>
                </a:lnSpc>
                <a:spcBef>
                  <a:spcPct val="0"/>
                </a:spcBef>
                <a:spcAft>
                  <a:spcPct val="0"/>
                </a:spcAft>
                <a:buClr>
                  <a:srgbClr val="333399"/>
                </a:buClr>
                <a:buSzTx/>
                <a:buFont typeface="Times" pitchFamily="18" charset="0"/>
                <a:buChar char="•"/>
                <a:tabLst/>
                <a:defRPr/>
              </a:pPr>
              <a:r>
                <a:rPr kumimoji="0" lang="en-US" sz="1000" b="0" i="0" u="none" strike="noStrike" kern="0" cap="none" spc="0" normalizeH="0" baseline="0" noProof="0" smtClean="0">
                  <a:ln>
                    <a:noFill/>
                  </a:ln>
                  <a:solidFill>
                    <a:srgbClr val="000000"/>
                  </a:solidFill>
                  <a:effectLst/>
                  <a:uLnTx/>
                  <a:uFillTx/>
                  <a:latin typeface="Arial" charset="0"/>
                </a:rPr>
                <a:t>Gain True Patient Level Costing</a:t>
              </a:r>
            </a:p>
            <a:p>
              <a:pPr marL="57150" marR="0" lvl="0" indent="-57150" defTabSz="914400" eaLnBrk="1" fontAlgn="base" latinLnBrk="0" hangingPunct="1">
                <a:lnSpc>
                  <a:spcPct val="110000"/>
                </a:lnSpc>
                <a:spcBef>
                  <a:spcPct val="0"/>
                </a:spcBef>
                <a:spcAft>
                  <a:spcPct val="0"/>
                </a:spcAft>
                <a:buClr>
                  <a:srgbClr val="333399"/>
                </a:buClr>
                <a:buSzTx/>
                <a:buFont typeface="Times" pitchFamily="18" charset="0"/>
                <a:buChar char="•"/>
                <a:tabLst/>
                <a:defRPr/>
              </a:pPr>
              <a:r>
                <a:rPr kumimoji="0" lang="en-US" sz="1000" b="0" i="0" u="none" strike="noStrike" kern="0" cap="none" spc="0" normalizeH="0" baseline="0" noProof="0" smtClean="0">
                  <a:ln>
                    <a:noFill/>
                  </a:ln>
                  <a:solidFill>
                    <a:srgbClr val="000000"/>
                  </a:solidFill>
                  <a:effectLst/>
                  <a:uLnTx/>
                  <a:uFillTx/>
                  <a:latin typeface="Arial" charset="0"/>
                </a:rPr>
                <a:t>Enable Full P&amp;L Analysis by Service Line</a:t>
              </a:r>
            </a:p>
            <a:p>
              <a:pPr marL="57150" marR="0" lvl="0" indent="-57150" defTabSz="914400" eaLnBrk="1" fontAlgn="base" latinLnBrk="0" hangingPunct="1">
                <a:lnSpc>
                  <a:spcPct val="110000"/>
                </a:lnSpc>
                <a:spcBef>
                  <a:spcPct val="0"/>
                </a:spcBef>
                <a:spcAft>
                  <a:spcPct val="0"/>
                </a:spcAft>
                <a:buClr>
                  <a:srgbClr val="333399"/>
                </a:buClr>
                <a:buSzTx/>
                <a:buFont typeface="Times" pitchFamily="18" charset="0"/>
                <a:buChar char="•"/>
                <a:tabLst/>
                <a:defRPr/>
              </a:pPr>
              <a:r>
                <a:rPr kumimoji="0" lang="en-US" sz="1000" b="0" i="0" u="none" strike="noStrike" kern="0" cap="none" spc="0" normalizeH="0" baseline="0" noProof="0" smtClean="0">
                  <a:ln>
                    <a:noFill/>
                  </a:ln>
                  <a:solidFill>
                    <a:srgbClr val="000000"/>
                  </a:solidFill>
                  <a:effectLst/>
                  <a:uLnTx/>
                  <a:uFillTx/>
                  <a:latin typeface="Arial" charset="0"/>
                </a:rPr>
                <a:t>Optimize and Run Scenarios for Risk Management &amp; Sustainability Reporting</a:t>
              </a:r>
            </a:p>
            <a:p>
              <a:pPr marL="57150" marR="0" lvl="0" indent="-57150" defTabSz="914400" eaLnBrk="1" fontAlgn="base" latinLnBrk="0" hangingPunct="1">
                <a:lnSpc>
                  <a:spcPct val="110000"/>
                </a:lnSpc>
                <a:spcBef>
                  <a:spcPct val="0"/>
                </a:spcBef>
                <a:spcAft>
                  <a:spcPct val="0"/>
                </a:spcAft>
                <a:buClr>
                  <a:srgbClr val="333399"/>
                </a:buClr>
                <a:buSzTx/>
                <a:buFont typeface="Times" pitchFamily="18" charset="0"/>
                <a:buChar char="•"/>
                <a:tabLst/>
                <a:defRPr/>
              </a:pPr>
              <a:r>
                <a:rPr kumimoji="0" lang="en-US" sz="1000" b="0" i="0" u="none" strike="noStrike" kern="0" cap="none" spc="0" normalizeH="0" baseline="0" noProof="0" smtClean="0">
                  <a:ln>
                    <a:noFill/>
                  </a:ln>
                  <a:solidFill>
                    <a:srgbClr val="000000"/>
                  </a:solidFill>
                  <a:effectLst/>
                  <a:uLnTx/>
                  <a:uFillTx/>
                  <a:latin typeface="Arial" charset="0"/>
                </a:rPr>
                <a:t>Analyze and Optimize Workforce and Benefits</a:t>
              </a:r>
              <a:endParaRPr kumimoji="0" lang="sv-SE" sz="1000" b="0" i="0" u="none" strike="noStrike" kern="0" cap="none" spc="0" normalizeH="0" baseline="0" noProof="0" smtClean="0">
                <a:ln>
                  <a:noFill/>
                </a:ln>
                <a:solidFill>
                  <a:srgbClr val="000000"/>
                </a:solidFill>
                <a:effectLst/>
                <a:uLnTx/>
                <a:uFillTx/>
                <a:latin typeface="Arial" charset="0"/>
              </a:endParaRPr>
            </a:p>
          </p:txBody>
        </p:sp>
        <p:sp>
          <p:nvSpPr>
            <p:cNvPr id="9" name="Rectangle 12"/>
            <p:cNvSpPr>
              <a:spLocks noChangeArrowheads="1"/>
            </p:cNvSpPr>
            <p:nvPr/>
          </p:nvSpPr>
          <p:spPr bwMode="auto">
            <a:xfrm>
              <a:off x="696913" y="1962294"/>
              <a:ext cx="1175536" cy="687429"/>
            </a:xfrm>
            <a:prstGeom prst="rect">
              <a:avLst/>
            </a:prstGeom>
            <a:solidFill>
              <a:srgbClr val="BBE0E3">
                <a:lumMod val="75000"/>
              </a:srgbClr>
            </a:solidFill>
            <a:ln w="9525" algn="ctr">
              <a:solidFill>
                <a:srgbClr val="000000"/>
              </a:solidFill>
              <a:miter lim="800000"/>
              <a:headEnd/>
              <a:tailEnd/>
            </a:ln>
            <a:effectLst/>
          </p:spPr>
          <p:txBody>
            <a:bodyPr lIns="45720" tIns="45711" rIns="45720" bIns="45711" anchor="ctr"/>
            <a:lstStyle/>
            <a:p>
              <a:pPr marL="0" marR="0" lvl="0" indent="0" algn="ctr" defTabSz="914400" eaLnBrk="0" fontAlgn="base" latinLnBrk="0" hangingPunct="0">
                <a:lnSpc>
                  <a:spcPct val="100000"/>
                </a:lnSpc>
                <a:spcBef>
                  <a:spcPct val="30000"/>
                </a:spcBef>
                <a:spcAft>
                  <a:spcPct val="0"/>
                </a:spcAft>
                <a:buClr>
                  <a:srgbClr val="000000"/>
                </a:buClr>
                <a:buSzPct val="85000"/>
                <a:buFont typeface="Wingdings" pitchFamily="2" charset="2"/>
                <a:buNone/>
                <a:tabLst/>
                <a:defRPr/>
              </a:pPr>
              <a:r>
                <a:rPr kumimoji="0" lang="en-US" sz="1200" b="0" i="0" u="none" strike="noStrike" kern="0" cap="none" spc="0" normalizeH="0" baseline="0" noProof="0" dirty="0">
                  <a:ln>
                    <a:noFill/>
                  </a:ln>
                  <a:solidFill>
                    <a:srgbClr val="000000"/>
                  </a:solidFill>
                  <a:effectLst/>
                  <a:uLnTx/>
                  <a:uFillTx/>
                  <a:latin typeface="Arial"/>
                </a:rPr>
                <a:t>Finance &amp; HR</a:t>
              </a:r>
            </a:p>
          </p:txBody>
        </p:sp>
        <p:sp>
          <p:nvSpPr>
            <p:cNvPr id="10" name="Rectangle 42"/>
            <p:cNvSpPr>
              <a:spLocks noChangeArrowheads="1"/>
            </p:cNvSpPr>
            <p:nvPr/>
          </p:nvSpPr>
          <p:spPr bwMode="auto">
            <a:xfrm>
              <a:off x="1873250" y="2709863"/>
              <a:ext cx="6573838" cy="687387"/>
            </a:xfrm>
            <a:prstGeom prst="rect">
              <a:avLst/>
            </a:prstGeom>
            <a:solidFill>
              <a:srgbClr val="FFFFFF"/>
            </a:solidFill>
            <a:ln w="9525" algn="ctr">
              <a:solidFill>
                <a:srgbClr val="000000"/>
              </a:solidFill>
              <a:miter lim="800000"/>
              <a:headEnd/>
              <a:tailEnd/>
            </a:ln>
          </p:spPr>
          <p:txBody>
            <a:bodyPr anchor="ctr"/>
            <a:lstStyle/>
            <a:p>
              <a:pPr marL="57150" marR="0" lvl="0" indent="-57150" defTabSz="914400" eaLnBrk="1" fontAlgn="base" latinLnBrk="0" hangingPunct="1">
                <a:lnSpc>
                  <a:spcPct val="110000"/>
                </a:lnSpc>
                <a:spcBef>
                  <a:spcPct val="0"/>
                </a:spcBef>
                <a:spcAft>
                  <a:spcPct val="0"/>
                </a:spcAft>
                <a:buClr>
                  <a:srgbClr val="333399"/>
                </a:buClr>
                <a:buSzTx/>
                <a:buFont typeface="Times" pitchFamily="18" charset="0"/>
                <a:buChar char="•"/>
                <a:tabLst/>
                <a:defRPr/>
              </a:pPr>
              <a:r>
                <a:rPr kumimoji="0" lang="en-US" sz="1000" b="0" i="0" u="none" strike="noStrike" kern="0" cap="none" spc="0" normalizeH="0" baseline="0" noProof="0" smtClean="0">
                  <a:ln>
                    <a:noFill/>
                  </a:ln>
                  <a:solidFill>
                    <a:srgbClr val="000000"/>
                  </a:solidFill>
                  <a:effectLst/>
                  <a:uLnTx/>
                  <a:uFillTx/>
                  <a:latin typeface="Arial" charset="0"/>
                </a:rPr>
                <a:t>Improve and Optimize Demand Planning</a:t>
              </a:r>
            </a:p>
            <a:p>
              <a:pPr marL="57150" marR="0" lvl="0" indent="-57150" defTabSz="914400" eaLnBrk="1" fontAlgn="base" latinLnBrk="0" hangingPunct="1">
                <a:lnSpc>
                  <a:spcPct val="110000"/>
                </a:lnSpc>
                <a:spcBef>
                  <a:spcPct val="0"/>
                </a:spcBef>
                <a:spcAft>
                  <a:spcPct val="0"/>
                </a:spcAft>
                <a:buClr>
                  <a:srgbClr val="333399"/>
                </a:buClr>
                <a:buSzTx/>
                <a:buFont typeface="Times" pitchFamily="18" charset="0"/>
                <a:buChar char="•"/>
                <a:tabLst/>
                <a:defRPr/>
              </a:pPr>
              <a:r>
                <a:rPr kumimoji="0" lang="en-US" sz="1000" b="0" i="0" u="none" strike="noStrike" kern="0" cap="none" spc="0" normalizeH="0" baseline="0" noProof="0" smtClean="0">
                  <a:ln>
                    <a:noFill/>
                  </a:ln>
                  <a:solidFill>
                    <a:srgbClr val="000000"/>
                  </a:solidFill>
                  <a:effectLst/>
                  <a:uLnTx/>
                  <a:uFillTx/>
                  <a:latin typeface="Arial" charset="0"/>
                </a:rPr>
                <a:t>Enable Procurement Analysis</a:t>
              </a:r>
            </a:p>
            <a:p>
              <a:pPr marL="57150" marR="0" lvl="0" indent="-57150" defTabSz="914400" eaLnBrk="1" fontAlgn="base" latinLnBrk="0" hangingPunct="1">
                <a:lnSpc>
                  <a:spcPct val="110000"/>
                </a:lnSpc>
                <a:spcBef>
                  <a:spcPct val="0"/>
                </a:spcBef>
                <a:spcAft>
                  <a:spcPct val="0"/>
                </a:spcAft>
                <a:buClr>
                  <a:srgbClr val="333399"/>
                </a:buClr>
                <a:buSzTx/>
                <a:buFont typeface="Times" pitchFamily="18" charset="0"/>
                <a:buChar char="•"/>
                <a:tabLst/>
                <a:defRPr/>
              </a:pPr>
              <a:r>
                <a:rPr kumimoji="0" lang="en-US" sz="1000" b="0" i="0" u="none" strike="noStrike" kern="0" cap="none" spc="0" normalizeH="0" baseline="0" noProof="0" smtClean="0">
                  <a:ln>
                    <a:noFill/>
                  </a:ln>
                  <a:solidFill>
                    <a:srgbClr val="000000"/>
                  </a:solidFill>
                  <a:effectLst/>
                  <a:uLnTx/>
                  <a:uFillTx/>
                  <a:latin typeface="Arial" charset="0"/>
                </a:rPr>
                <a:t>Determine, Gauge and Track Supplier Performance</a:t>
              </a:r>
            </a:p>
            <a:p>
              <a:pPr marL="57150" marR="0" lvl="0" indent="-57150" defTabSz="914400" eaLnBrk="1" fontAlgn="base" latinLnBrk="0" hangingPunct="1">
                <a:lnSpc>
                  <a:spcPct val="110000"/>
                </a:lnSpc>
                <a:spcBef>
                  <a:spcPct val="0"/>
                </a:spcBef>
                <a:spcAft>
                  <a:spcPct val="0"/>
                </a:spcAft>
                <a:buClr>
                  <a:srgbClr val="333399"/>
                </a:buClr>
                <a:buSzTx/>
                <a:buFont typeface="Times" pitchFamily="18" charset="0"/>
                <a:buChar char="•"/>
                <a:tabLst/>
                <a:defRPr/>
              </a:pPr>
              <a:r>
                <a:rPr kumimoji="0" lang="en-US" sz="1000" b="0" i="0" u="none" strike="noStrike" kern="0" cap="none" spc="0" normalizeH="0" baseline="0" noProof="0" smtClean="0">
                  <a:ln>
                    <a:noFill/>
                  </a:ln>
                  <a:solidFill>
                    <a:srgbClr val="000000"/>
                  </a:solidFill>
                  <a:effectLst/>
                  <a:uLnTx/>
                  <a:uFillTx/>
                  <a:latin typeface="Arial" charset="0"/>
                </a:rPr>
                <a:t>Optimize and Improve Inventory Management (Pharmacy)</a:t>
              </a:r>
            </a:p>
          </p:txBody>
        </p:sp>
        <p:sp>
          <p:nvSpPr>
            <p:cNvPr id="11" name="Rectangle 10"/>
            <p:cNvSpPr>
              <a:spLocks noChangeArrowheads="1"/>
            </p:cNvSpPr>
            <p:nvPr/>
          </p:nvSpPr>
          <p:spPr bwMode="auto">
            <a:xfrm>
              <a:off x="696913" y="2709999"/>
              <a:ext cx="1175536" cy="687428"/>
            </a:xfrm>
            <a:prstGeom prst="rect">
              <a:avLst/>
            </a:prstGeom>
            <a:solidFill>
              <a:srgbClr val="BBE0E3">
                <a:lumMod val="75000"/>
              </a:srgbClr>
            </a:solidFill>
            <a:ln w="9525" algn="ctr">
              <a:solidFill>
                <a:srgbClr val="000000"/>
              </a:solidFill>
              <a:miter lim="800000"/>
              <a:headEnd/>
              <a:tailEnd/>
            </a:ln>
            <a:effectLst/>
          </p:spPr>
          <p:txBody>
            <a:bodyPr lIns="45720" tIns="45711" rIns="45720" bIns="45711" anchor="ctr"/>
            <a:lstStyle/>
            <a:p>
              <a:pPr marL="0" marR="0" lvl="0" indent="0" algn="ctr" defTabSz="914400" eaLnBrk="0" fontAlgn="base" latinLnBrk="0" hangingPunct="0">
                <a:lnSpc>
                  <a:spcPct val="100000"/>
                </a:lnSpc>
                <a:spcBef>
                  <a:spcPct val="30000"/>
                </a:spcBef>
                <a:spcAft>
                  <a:spcPct val="0"/>
                </a:spcAft>
                <a:buClr>
                  <a:srgbClr val="000000"/>
                </a:buClr>
                <a:buSzPct val="85000"/>
                <a:buFont typeface="Wingdings" pitchFamily="2" charset="2"/>
                <a:buNone/>
                <a:tabLst/>
                <a:defRPr/>
              </a:pPr>
              <a:r>
                <a:rPr kumimoji="0" lang="en-US" sz="1200" b="0" i="0" u="none" strike="noStrike" kern="0" cap="none" spc="0" normalizeH="0" baseline="0" noProof="0" dirty="0">
                  <a:ln>
                    <a:noFill/>
                  </a:ln>
                  <a:solidFill>
                    <a:srgbClr val="000000"/>
                  </a:solidFill>
                  <a:effectLst/>
                  <a:uLnTx/>
                  <a:uFillTx/>
                  <a:latin typeface="Arial"/>
                </a:rPr>
                <a:t>Supply Chain</a:t>
              </a:r>
            </a:p>
          </p:txBody>
        </p:sp>
        <p:sp>
          <p:nvSpPr>
            <p:cNvPr id="12" name="Rectangle 42"/>
            <p:cNvSpPr>
              <a:spLocks noChangeArrowheads="1"/>
            </p:cNvSpPr>
            <p:nvPr/>
          </p:nvSpPr>
          <p:spPr bwMode="auto">
            <a:xfrm>
              <a:off x="1873250" y="3459163"/>
              <a:ext cx="6573838" cy="685800"/>
            </a:xfrm>
            <a:prstGeom prst="rect">
              <a:avLst/>
            </a:prstGeom>
            <a:solidFill>
              <a:srgbClr val="FFFFFF"/>
            </a:solidFill>
            <a:ln w="9525" algn="ctr">
              <a:solidFill>
                <a:srgbClr val="000000"/>
              </a:solidFill>
              <a:miter lim="800000"/>
              <a:headEnd/>
              <a:tailEnd/>
            </a:ln>
          </p:spPr>
          <p:txBody>
            <a:bodyPr anchor="ctr"/>
            <a:lstStyle/>
            <a:p>
              <a:pPr marL="57150" marR="0" lvl="0" indent="-57150" defTabSz="914400" eaLnBrk="1" fontAlgn="base" latinLnBrk="0" hangingPunct="1">
                <a:lnSpc>
                  <a:spcPct val="110000"/>
                </a:lnSpc>
                <a:spcBef>
                  <a:spcPct val="0"/>
                </a:spcBef>
                <a:spcAft>
                  <a:spcPct val="0"/>
                </a:spcAft>
                <a:buClr>
                  <a:srgbClr val="333399"/>
                </a:buClr>
                <a:buSzTx/>
                <a:buFont typeface="Times" pitchFamily="18" charset="0"/>
                <a:buChar char="•"/>
                <a:tabLst/>
                <a:defRPr/>
              </a:pPr>
              <a:r>
                <a:rPr kumimoji="0" lang="en-US" sz="1000" b="0" i="0" u="none" strike="noStrike" kern="0" cap="none" spc="0" normalizeH="0" baseline="0" noProof="0" smtClean="0">
                  <a:ln>
                    <a:noFill/>
                  </a:ln>
                  <a:solidFill>
                    <a:srgbClr val="000000"/>
                  </a:solidFill>
                  <a:effectLst/>
                  <a:uLnTx/>
                  <a:uFillTx/>
                  <a:latin typeface="Arial" charset="0"/>
                </a:rPr>
                <a:t>Improve and Optimize Planning &amp; Scheduling</a:t>
              </a:r>
            </a:p>
            <a:p>
              <a:pPr marL="57150" marR="0" lvl="0" indent="-57150" defTabSz="914400" eaLnBrk="1" fontAlgn="base" latinLnBrk="0" hangingPunct="1">
                <a:lnSpc>
                  <a:spcPct val="110000"/>
                </a:lnSpc>
                <a:spcBef>
                  <a:spcPct val="0"/>
                </a:spcBef>
                <a:spcAft>
                  <a:spcPct val="0"/>
                </a:spcAft>
                <a:buClr>
                  <a:srgbClr val="333399"/>
                </a:buClr>
                <a:buSzTx/>
                <a:buFont typeface="Times" pitchFamily="18" charset="0"/>
                <a:buChar char="•"/>
                <a:tabLst/>
                <a:defRPr/>
              </a:pPr>
              <a:r>
                <a:rPr kumimoji="0" lang="en-GB" sz="1000" b="0" i="0" u="none" strike="noStrike" kern="0" cap="none" spc="0" normalizeH="0" baseline="0" noProof="0" smtClean="0">
                  <a:ln>
                    <a:noFill/>
                  </a:ln>
                  <a:solidFill>
                    <a:srgbClr val="000000"/>
                  </a:solidFill>
                  <a:effectLst/>
                  <a:uLnTx/>
                  <a:uFillTx/>
                  <a:latin typeface="Arial" charset="0"/>
                </a:rPr>
                <a:t>Improve Waiting List Management</a:t>
              </a:r>
              <a:endParaRPr kumimoji="0" lang="en-US" sz="1000" b="0" i="0" u="none" strike="noStrike" kern="0" cap="none" spc="0" normalizeH="0" baseline="0" noProof="0" smtClean="0">
                <a:ln>
                  <a:noFill/>
                </a:ln>
                <a:solidFill>
                  <a:srgbClr val="000000"/>
                </a:solidFill>
                <a:effectLst/>
                <a:uLnTx/>
                <a:uFillTx/>
                <a:latin typeface="Arial" charset="0"/>
              </a:endParaRPr>
            </a:p>
            <a:p>
              <a:pPr marL="57150" marR="0" lvl="0" indent="-57150" defTabSz="914400" eaLnBrk="1" fontAlgn="base" latinLnBrk="0" hangingPunct="1">
                <a:lnSpc>
                  <a:spcPct val="110000"/>
                </a:lnSpc>
                <a:spcBef>
                  <a:spcPct val="0"/>
                </a:spcBef>
                <a:spcAft>
                  <a:spcPct val="0"/>
                </a:spcAft>
                <a:buClr>
                  <a:srgbClr val="333399"/>
                </a:buClr>
                <a:buSzTx/>
                <a:buFont typeface="Times" pitchFamily="18" charset="0"/>
                <a:buChar char="•"/>
                <a:tabLst/>
                <a:defRPr/>
              </a:pPr>
              <a:r>
                <a:rPr kumimoji="0" lang="en-GB" sz="1000" b="0" i="0" u="none" strike="noStrike" kern="0" cap="none" spc="0" normalizeH="0" baseline="0" noProof="0" smtClean="0">
                  <a:ln>
                    <a:noFill/>
                  </a:ln>
                  <a:solidFill>
                    <a:srgbClr val="000000"/>
                  </a:solidFill>
                  <a:effectLst/>
                  <a:uLnTx/>
                  <a:uFillTx/>
                  <a:latin typeface="Arial" charset="0"/>
                </a:rPr>
                <a:t>Maximize Bed Management / Usage</a:t>
              </a:r>
              <a:endParaRPr kumimoji="0" lang="en-US" sz="1000" b="0" i="0" u="none" strike="noStrike" kern="0" cap="none" spc="0" normalizeH="0" baseline="0" noProof="0" smtClean="0">
                <a:ln>
                  <a:noFill/>
                </a:ln>
                <a:solidFill>
                  <a:srgbClr val="000000"/>
                </a:solidFill>
                <a:effectLst/>
                <a:uLnTx/>
                <a:uFillTx/>
                <a:latin typeface="Arial" charset="0"/>
              </a:endParaRPr>
            </a:p>
            <a:p>
              <a:pPr marL="57150" marR="0" lvl="0" indent="-57150" defTabSz="914400" eaLnBrk="1" fontAlgn="base" latinLnBrk="0" hangingPunct="1">
                <a:lnSpc>
                  <a:spcPct val="110000"/>
                </a:lnSpc>
                <a:spcBef>
                  <a:spcPct val="0"/>
                </a:spcBef>
                <a:spcAft>
                  <a:spcPct val="0"/>
                </a:spcAft>
                <a:buClr>
                  <a:srgbClr val="333399"/>
                </a:buClr>
                <a:buSzTx/>
                <a:buFont typeface="Times" pitchFamily="18" charset="0"/>
                <a:buChar char="•"/>
                <a:tabLst/>
                <a:defRPr/>
              </a:pPr>
              <a:r>
                <a:rPr kumimoji="0" lang="en-GB" sz="1000" b="0" i="0" u="none" strike="noStrike" kern="0" cap="none" spc="0" normalizeH="0" baseline="0" noProof="0" smtClean="0">
                  <a:ln>
                    <a:noFill/>
                  </a:ln>
                  <a:solidFill>
                    <a:srgbClr val="000000"/>
                  </a:solidFill>
                  <a:effectLst/>
                  <a:uLnTx/>
                  <a:uFillTx/>
                  <a:latin typeface="Arial" charset="0"/>
                </a:rPr>
                <a:t>Streamline and Optimize Theatre Utilisation</a:t>
              </a:r>
              <a:endParaRPr kumimoji="0" lang="sv-SE" sz="1000" b="0" i="0" u="none" strike="noStrike" kern="0" cap="none" spc="0" normalizeH="0" baseline="0" noProof="0" smtClean="0">
                <a:ln>
                  <a:noFill/>
                </a:ln>
                <a:solidFill>
                  <a:srgbClr val="000000"/>
                </a:solidFill>
                <a:effectLst/>
                <a:uLnTx/>
                <a:uFillTx/>
                <a:latin typeface="Arial" charset="0"/>
              </a:endParaRPr>
            </a:p>
          </p:txBody>
        </p:sp>
        <p:sp>
          <p:nvSpPr>
            <p:cNvPr id="13" name="Rectangle 12"/>
            <p:cNvSpPr>
              <a:spLocks noChangeArrowheads="1"/>
            </p:cNvSpPr>
            <p:nvPr/>
          </p:nvSpPr>
          <p:spPr bwMode="auto">
            <a:xfrm>
              <a:off x="696913" y="3457703"/>
              <a:ext cx="1175536" cy="687429"/>
            </a:xfrm>
            <a:prstGeom prst="rect">
              <a:avLst/>
            </a:prstGeom>
            <a:solidFill>
              <a:srgbClr val="BBE0E3">
                <a:lumMod val="75000"/>
              </a:srgbClr>
            </a:solidFill>
            <a:ln w="9525" algn="ctr">
              <a:solidFill>
                <a:srgbClr val="000000"/>
              </a:solidFill>
              <a:miter lim="800000"/>
              <a:headEnd/>
              <a:tailEnd/>
            </a:ln>
            <a:effectLst/>
          </p:spPr>
          <p:txBody>
            <a:bodyPr lIns="45720" tIns="45711" rIns="45720" bIns="45711" anchor="ctr"/>
            <a:lstStyle/>
            <a:p>
              <a:pPr marL="0" marR="0" lvl="0" indent="0" algn="ctr" defTabSz="914400" eaLnBrk="0" fontAlgn="base" latinLnBrk="0" hangingPunct="0">
                <a:lnSpc>
                  <a:spcPct val="100000"/>
                </a:lnSpc>
                <a:spcBef>
                  <a:spcPct val="30000"/>
                </a:spcBef>
                <a:spcAft>
                  <a:spcPct val="0"/>
                </a:spcAft>
                <a:buClr>
                  <a:srgbClr val="000000"/>
                </a:buClr>
                <a:buSzPct val="85000"/>
                <a:buFont typeface="Wingdings" pitchFamily="2" charset="2"/>
                <a:buNone/>
                <a:tabLst/>
                <a:defRPr/>
              </a:pPr>
              <a:r>
                <a:rPr kumimoji="0" lang="en-US" sz="1200" b="0" i="0" u="none" strike="noStrike" kern="0" cap="none" spc="0" normalizeH="0" baseline="0" noProof="0" dirty="0">
                  <a:ln>
                    <a:noFill/>
                  </a:ln>
                  <a:solidFill>
                    <a:srgbClr val="000000"/>
                  </a:solidFill>
                  <a:effectLst/>
                  <a:uLnTx/>
                  <a:uFillTx/>
                  <a:latin typeface="Arial"/>
                </a:rPr>
                <a:t>Operations</a:t>
              </a:r>
            </a:p>
          </p:txBody>
        </p:sp>
        <p:sp>
          <p:nvSpPr>
            <p:cNvPr id="14" name="Rectangle 42"/>
            <p:cNvSpPr>
              <a:spLocks noChangeArrowheads="1"/>
            </p:cNvSpPr>
            <p:nvPr/>
          </p:nvSpPr>
          <p:spPr bwMode="auto">
            <a:xfrm>
              <a:off x="1873250" y="4208463"/>
              <a:ext cx="6573838" cy="687387"/>
            </a:xfrm>
            <a:prstGeom prst="rect">
              <a:avLst/>
            </a:prstGeom>
            <a:solidFill>
              <a:srgbClr val="FFFFFF"/>
            </a:solidFill>
            <a:ln w="9525" algn="ctr">
              <a:solidFill>
                <a:srgbClr val="000000"/>
              </a:solidFill>
              <a:miter lim="800000"/>
              <a:headEnd/>
              <a:tailEnd/>
            </a:ln>
          </p:spPr>
          <p:txBody>
            <a:bodyPr anchor="ctr"/>
            <a:lstStyle/>
            <a:p>
              <a:pPr marL="57150" marR="0" lvl="0" indent="-57150" defTabSz="914400" eaLnBrk="1" fontAlgn="base" latinLnBrk="0" hangingPunct="1">
                <a:lnSpc>
                  <a:spcPct val="110000"/>
                </a:lnSpc>
                <a:spcBef>
                  <a:spcPct val="0"/>
                </a:spcBef>
                <a:spcAft>
                  <a:spcPct val="0"/>
                </a:spcAft>
                <a:buClr>
                  <a:srgbClr val="333399"/>
                </a:buClr>
                <a:buSzTx/>
                <a:buFont typeface="Times" pitchFamily="18" charset="0"/>
                <a:buChar char="•"/>
                <a:tabLst/>
                <a:defRPr/>
              </a:pPr>
              <a:r>
                <a:rPr kumimoji="0" lang="en-US" sz="1000" b="0" i="0" u="none" strike="noStrike" kern="0" cap="none" spc="0" normalizeH="0" baseline="0" noProof="0" smtClean="0">
                  <a:ln>
                    <a:noFill/>
                  </a:ln>
                  <a:solidFill>
                    <a:srgbClr val="000000"/>
                  </a:solidFill>
                  <a:effectLst/>
                  <a:uLnTx/>
                  <a:uFillTx/>
                  <a:latin typeface="Arial" charset="0"/>
                </a:rPr>
                <a:t>Analyze Clinical Outcomes</a:t>
              </a:r>
            </a:p>
            <a:p>
              <a:pPr marL="57150" marR="0" lvl="0" indent="-57150" defTabSz="914400" eaLnBrk="1" fontAlgn="base" latinLnBrk="0" hangingPunct="1">
                <a:lnSpc>
                  <a:spcPct val="110000"/>
                </a:lnSpc>
                <a:spcBef>
                  <a:spcPct val="0"/>
                </a:spcBef>
                <a:spcAft>
                  <a:spcPct val="0"/>
                </a:spcAft>
                <a:buClr>
                  <a:srgbClr val="333399"/>
                </a:buClr>
                <a:buSzTx/>
                <a:buFont typeface="Times" pitchFamily="18" charset="0"/>
                <a:buChar char="•"/>
                <a:tabLst/>
                <a:defRPr/>
              </a:pPr>
              <a:r>
                <a:rPr kumimoji="0" lang="en-US" sz="1000" b="0" i="0" u="none" strike="noStrike" kern="0" cap="none" spc="0" normalizeH="0" baseline="0" noProof="0" smtClean="0">
                  <a:ln>
                    <a:noFill/>
                  </a:ln>
                  <a:solidFill>
                    <a:srgbClr val="000000"/>
                  </a:solidFill>
                  <a:effectLst/>
                  <a:uLnTx/>
                  <a:uFillTx/>
                  <a:latin typeface="Arial" charset="0"/>
                </a:rPr>
                <a:t>Track and Improve Patient Experience</a:t>
              </a:r>
            </a:p>
            <a:p>
              <a:pPr marL="57150" marR="0" lvl="0" indent="-57150" defTabSz="914400" eaLnBrk="1" fontAlgn="base" latinLnBrk="0" hangingPunct="1">
                <a:lnSpc>
                  <a:spcPct val="110000"/>
                </a:lnSpc>
                <a:spcBef>
                  <a:spcPct val="0"/>
                </a:spcBef>
                <a:spcAft>
                  <a:spcPct val="0"/>
                </a:spcAft>
                <a:buClr>
                  <a:srgbClr val="333399"/>
                </a:buClr>
                <a:buSzTx/>
                <a:buFont typeface="Times" pitchFamily="18" charset="0"/>
                <a:buChar char="•"/>
                <a:tabLst/>
                <a:defRPr/>
              </a:pPr>
              <a:r>
                <a:rPr kumimoji="0" lang="en-US" sz="1000" b="0" i="0" u="none" strike="noStrike" kern="0" cap="none" spc="0" normalizeH="0" baseline="0" noProof="0" smtClean="0">
                  <a:ln>
                    <a:noFill/>
                  </a:ln>
                  <a:solidFill>
                    <a:srgbClr val="000000"/>
                  </a:solidFill>
                  <a:effectLst/>
                  <a:uLnTx/>
                  <a:uFillTx/>
                  <a:latin typeface="Arial" charset="0"/>
                </a:rPr>
                <a:t>Maximize Clinical Financial Performance</a:t>
              </a:r>
            </a:p>
            <a:p>
              <a:pPr marL="57150" marR="0" lvl="0" indent="-57150" defTabSz="914400" eaLnBrk="1" fontAlgn="base" latinLnBrk="0" hangingPunct="1">
                <a:lnSpc>
                  <a:spcPct val="110000"/>
                </a:lnSpc>
                <a:spcBef>
                  <a:spcPct val="0"/>
                </a:spcBef>
                <a:spcAft>
                  <a:spcPct val="0"/>
                </a:spcAft>
                <a:buClr>
                  <a:srgbClr val="333399"/>
                </a:buClr>
                <a:buSzTx/>
                <a:buFont typeface="Times" pitchFamily="18" charset="0"/>
                <a:buChar char="•"/>
                <a:tabLst/>
                <a:defRPr/>
              </a:pPr>
              <a:r>
                <a:rPr kumimoji="0" lang="en-US" sz="1000" b="0" i="0" u="none" strike="noStrike" kern="0" cap="none" spc="0" normalizeH="0" baseline="0" noProof="0" smtClean="0">
                  <a:ln>
                    <a:noFill/>
                  </a:ln>
                  <a:solidFill>
                    <a:srgbClr val="000000"/>
                  </a:solidFill>
                  <a:effectLst/>
                  <a:uLnTx/>
                  <a:uFillTx/>
                  <a:latin typeface="Arial" charset="0"/>
                </a:rPr>
                <a:t>Provide Length of Stay Analysis and Minimize  Patient Length of Stay</a:t>
              </a:r>
            </a:p>
          </p:txBody>
        </p:sp>
        <p:sp>
          <p:nvSpPr>
            <p:cNvPr id="15" name="Rectangle 12"/>
            <p:cNvSpPr>
              <a:spLocks noChangeArrowheads="1"/>
            </p:cNvSpPr>
            <p:nvPr/>
          </p:nvSpPr>
          <p:spPr bwMode="auto">
            <a:xfrm>
              <a:off x="696913" y="4208278"/>
              <a:ext cx="1175536" cy="687428"/>
            </a:xfrm>
            <a:prstGeom prst="rect">
              <a:avLst/>
            </a:prstGeom>
            <a:solidFill>
              <a:srgbClr val="BBE0E3">
                <a:lumMod val="75000"/>
              </a:srgbClr>
            </a:solidFill>
            <a:ln w="9525" algn="ctr">
              <a:solidFill>
                <a:srgbClr val="000000"/>
              </a:solidFill>
              <a:miter lim="800000"/>
              <a:headEnd/>
              <a:tailEnd/>
            </a:ln>
            <a:effectLst/>
          </p:spPr>
          <p:txBody>
            <a:bodyPr lIns="45720" tIns="45711" rIns="45720" bIns="45711" anchor="ctr"/>
            <a:lstStyle/>
            <a:p>
              <a:pPr marL="0" marR="0" lvl="0" indent="0" algn="ctr" defTabSz="914400" eaLnBrk="0" fontAlgn="base" latinLnBrk="0" hangingPunct="0">
                <a:lnSpc>
                  <a:spcPct val="100000"/>
                </a:lnSpc>
                <a:spcBef>
                  <a:spcPct val="30000"/>
                </a:spcBef>
                <a:spcAft>
                  <a:spcPct val="0"/>
                </a:spcAft>
                <a:buClr>
                  <a:srgbClr val="000000"/>
                </a:buClr>
                <a:buSzPct val="85000"/>
                <a:buFont typeface="Wingdings" pitchFamily="2" charset="2"/>
                <a:buNone/>
                <a:tabLst/>
                <a:defRPr/>
              </a:pPr>
              <a:r>
                <a:rPr kumimoji="0" lang="en-US" sz="1200" b="0" i="0" u="none" strike="noStrike" kern="0" cap="none" spc="0" normalizeH="0" baseline="0" noProof="0" dirty="0">
                  <a:ln>
                    <a:noFill/>
                  </a:ln>
                  <a:solidFill>
                    <a:srgbClr val="000000"/>
                  </a:solidFill>
                  <a:effectLst/>
                  <a:uLnTx/>
                  <a:uFillTx/>
                  <a:latin typeface="Arial"/>
                </a:rPr>
                <a:t>Clinical</a:t>
              </a:r>
            </a:p>
          </p:txBody>
        </p:sp>
        <p:sp>
          <p:nvSpPr>
            <p:cNvPr id="16" name="Rectangle 42"/>
            <p:cNvSpPr>
              <a:spLocks noChangeArrowheads="1"/>
            </p:cNvSpPr>
            <p:nvPr/>
          </p:nvSpPr>
          <p:spPr bwMode="auto">
            <a:xfrm>
              <a:off x="1873250" y="4956175"/>
              <a:ext cx="6573838" cy="685800"/>
            </a:xfrm>
            <a:prstGeom prst="rect">
              <a:avLst/>
            </a:prstGeom>
            <a:solidFill>
              <a:srgbClr val="FFFFFF"/>
            </a:solidFill>
            <a:ln w="9525" algn="ctr">
              <a:solidFill>
                <a:srgbClr val="000000"/>
              </a:solidFill>
              <a:miter lim="800000"/>
              <a:headEnd/>
              <a:tailEnd/>
            </a:ln>
          </p:spPr>
          <p:txBody>
            <a:bodyPr anchor="ctr"/>
            <a:lstStyle/>
            <a:p>
              <a:pPr marL="57150" marR="0" lvl="0" indent="-57150" defTabSz="914400" eaLnBrk="1" fontAlgn="base" latinLnBrk="0" hangingPunct="1">
                <a:lnSpc>
                  <a:spcPct val="110000"/>
                </a:lnSpc>
                <a:spcBef>
                  <a:spcPct val="0"/>
                </a:spcBef>
                <a:spcAft>
                  <a:spcPct val="0"/>
                </a:spcAft>
                <a:buClr>
                  <a:srgbClr val="333399"/>
                </a:buClr>
                <a:buSzTx/>
                <a:buFont typeface="Times" pitchFamily="18" charset="0"/>
                <a:buChar char="•"/>
                <a:tabLst/>
                <a:defRPr/>
              </a:pPr>
              <a:r>
                <a:rPr kumimoji="0" lang="en-US" sz="1000" b="0" i="0" u="none" strike="noStrike" kern="0" cap="none" spc="0" normalizeH="0" baseline="0" noProof="0" smtClean="0">
                  <a:ln>
                    <a:noFill/>
                  </a:ln>
                  <a:solidFill>
                    <a:srgbClr val="000000"/>
                  </a:solidFill>
                  <a:effectLst/>
                  <a:uLnTx/>
                  <a:uFillTx/>
                  <a:latin typeface="Arial" charset="0"/>
                </a:rPr>
                <a:t>Track Sickness and Absence </a:t>
              </a:r>
            </a:p>
            <a:p>
              <a:pPr marL="57150" marR="0" lvl="0" indent="-57150" defTabSz="914400" eaLnBrk="1" fontAlgn="base" latinLnBrk="0" hangingPunct="1">
                <a:lnSpc>
                  <a:spcPct val="110000"/>
                </a:lnSpc>
                <a:spcBef>
                  <a:spcPct val="0"/>
                </a:spcBef>
                <a:spcAft>
                  <a:spcPct val="0"/>
                </a:spcAft>
                <a:buClr>
                  <a:srgbClr val="333399"/>
                </a:buClr>
                <a:buSzTx/>
                <a:buFont typeface="Times" pitchFamily="18" charset="0"/>
                <a:buChar char="•"/>
                <a:tabLst/>
                <a:defRPr/>
              </a:pPr>
              <a:r>
                <a:rPr kumimoji="0" lang="en-US" sz="1000" b="0" i="0" u="none" strike="noStrike" kern="0" cap="none" spc="0" normalizeH="0" baseline="0" noProof="0" smtClean="0">
                  <a:ln>
                    <a:noFill/>
                  </a:ln>
                  <a:solidFill>
                    <a:srgbClr val="000000"/>
                  </a:solidFill>
                  <a:effectLst/>
                  <a:uLnTx/>
                  <a:uFillTx/>
                  <a:latin typeface="Arial" charset="0"/>
                </a:rPr>
                <a:t>Analyze Employee Cost / Income </a:t>
              </a:r>
            </a:p>
            <a:p>
              <a:pPr marL="57150" marR="0" lvl="0" indent="-57150" defTabSz="914400" eaLnBrk="1" fontAlgn="base" latinLnBrk="0" hangingPunct="1">
                <a:lnSpc>
                  <a:spcPct val="110000"/>
                </a:lnSpc>
                <a:spcBef>
                  <a:spcPct val="0"/>
                </a:spcBef>
                <a:spcAft>
                  <a:spcPct val="0"/>
                </a:spcAft>
                <a:buClr>
                  <a:srgbClr val="333399"/>
                </a:buClr>
                <a:buSzTx/>
                <a:buFont typeface="Times" pitchFamily="18" charset="0"/>
                <a:buChar char="•"/>
                <a:tabLst/>
                <a:defRPr/>
              </a:pPr>
              <a:r>
                <a:rPr kumimoji="0" lang="en-US" sz="1000" b="0" i="0" u="none" strike="noStrike" kern="0" cap="none" spc="0" normalizeH="0" baseline="0" noProof="0" smtClean="0">
                  <a:ln>
                    <a:noFill/>
                  </a:ln>
                  <a:solidFill>
                    <a:srgbClr val="000000"/>
                  </a:solidFill>
                  <a:effectLst/>
                  <a:uLnTx/>
                  <a:uFillTx/>
                  <a:latin typeface="Arial" charset="0"/>
                </a:rPr>
                <a:t>Improve and Optimize Staff Utilization</a:t>
              </a:r>
            </a:p>
            <a:p>
              <a:pPr marL="57150" marR="0" lvl="0" indent="-57150" defTabSz="914400" eaLnBrk="1" fontAlgn="base" latinLnBrk="0" hangingPunct="1">
                <a:lnSpc>
                  <a:spcPct val="110000"/>
                </a:lnSpc>
                <a:spcBef>
                  <a:spcPct val="0"/>
                </a:spcBef>
                <a:spcAft>
                  <a:spcPct val="0"/>
                </a:spcAft>
                <a:buClr>
                  <a:srgbClr val="333399"/>
                </a:buClr>
                <a:buSzTx/>
                <a:buFont typeface="Times" pitchFamily="18" charset="0"/>
                <a:buChar char="•"/>
                <a:tabLst/>
                <a:defRPr/>
              </a:pPr>
              <a:r>
                <a:rPr kumimoji="0" lang="en-US" sz="1000" b="0" i="0" u="none" strike="noStrike" kern="0" cap="none" spc="0" normalizeH="0" baseline="0" noProof="0" smtClean="0">
                  <a:ln>
                    <a:noFill/>
                  </a:ln>
                  <a:solidFill>
                    <a:srgbClr val="000000"/>
                  </a:solidFill>
                  <a:effectLst/>
                  <a:uLnTx/>
                  <a:uFillTx/>
                  <a:latin typeface="Arial" charset="0"/>
                </a:rPr>
                <a:t>Analyze and Improve Workforce Efficiency </a:t>
              </a:r>
            </a:p>
          </p:txBody>
        </p:sp>
        <p:sp>
          <p:nvSpPr>
            <p:cNvPr id="17" name="Rectangle 12"/>
            <p:cNvSpPr>
              <a:spLocks noChangeArrowheads="1"/>
            </p:cNvSpPr>
            <p:nvPr/>
          </p:nvSpPr>
          <p:spPr bwMode="auto">
            <a:xfrm>
              <a:off x="696913" y="4955981"/>
              <a:ext cx="1175536" cy="685994"/>
            </a:xfrm>
            <a:prstGeom prst="rect">
              <a:avLst/>
            </a:prstGeom>
            <a:solidFill>
              <a:srgbClr val="BBE0E3">
                <a:lumMod val="75000"/>
              </a:srgbClr>
            </a:solidFill>
            <a:ln w="9525" algn="ctr">
              <a:solidFill>
                <a:srgbClr val="000000"/>
              </a:solidFill>
              <a:miter lim="800000"/>
              <a:headEnd/>
              <a:tailEnd/>
            </a:ln>
            <a:effectLst/>
          </p:spPr>
          <p:txBody>
            <a:bodyPr lIns="45720" tIns="45711" rIns="45720" bIns="45711" anchor="ctr"/>
            <a:lstStyle/>
            <a:p>
              <a:pPr marL="0" marR="0" lvl="0" indent="0" algn="ctr" defTabSz="914400" eaLnBrk="0" fontAlgn="base" latinLnBrk="0" hangingPunct="0">
                <a:lnSpc>
                  <a:spcPct val="100000"/>
                </a:lnSpc>
                <a:spcBef>
                  <a:spcPct val="30000"/>
                </a:spcBef>
                <a:spcAft>
                  <a:spcPct val="0"/>
                </a:spcAft>
                <a:buClr>
                  <a:srgbClr val="000000"/>
                </a:buClr>
                <a:buSzPct val="85000"/>
                <a:buFont typeface="Wingdings" pitchFamily="2" charset="2"/>
                <a:buNone/>
                <a:tabLst/>
                <a:defRPr/>
              </a:pPr>
              <a:r>
                <a:rPr kumimoji="0" lang="en-US" sz="1200" b="0" i="0" u="none" strike="noStrike" kern="0" cap="none" spc="0" normalizeH="0" baseline="0" noProof="0" dirty="0">
                  <a:ln>
                    <a:noFill/>
                  </a:ln>
                  <a:solidFill>
                    <a:srgbClr val="000000"/>
                  </a:solidFill>
                  <a:effectLst/>
                  <a:uLnTx/>
                  <a:uFillTx/>
                  <a:latin typeface="Arial"/>
                </a:rPr>
                <a:t>Workforce Management</a:t>
              </a:r>
            </a:p>
          </p:txBody>
        </p:sp>
      </p:grpSp>
    </p:spTree>
    <p:extLst>
      <p:ext uri="{BB962C8B-B14F-4D97-AF65-F5344CB8AC3E}">
        <p14:creationId xmlns:p14="http://schemas.microsoft.com/office/powerpoint/2010/main" val="3061319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Large Data in Health Care</a:t>
            </a:r>
            <a:endParaRPr lang="en-US" dirty="0"/>
          </a:p>
        </p:txBody>
      </p:sp>
      <p:sp>
        <p:nvSpPr>
          <p:cNvPr id="3" name="Content Placeholder 2"/>
          <p:cNvSpPr>
            <a:spLocks noGrp="1"/>
          </p:cNvSpPr>
          <p:nvPr>
            <p:ph sz="quarter" idx="1"/>
          </p:nvPr>
        </p:nvSpPr>
        <p:spPr/>
        <p:txBody>
          <a:bodyPr>
            <a:normAutofit/>
          </a:bodyPr>
          <a:lstStyle/>
          <a:p>
            <a:pPr lvl="1"/>
            <a:r>
              <a:rPr lang="en-US" dirty="0" smtClean="0"/>
              <a:t>Large </a:t>
            </a:r>
            <a:r>
              <a:rPr lang="en-US" dirty="0"/>
              <a:t>amounts of heterogeneous medical data have </a:t>
            </a:r>
            <a:r>
              <a:rPr lang="en-US" dirty="0" smtClean="0"/>
              <a:t>become available </a:t>
            </a:r>
            <a:r>
              <a:rPr lang="en-US" dirty="0"/>
              <a:t>in various healthcare organizations (payers, providers</a:t>
            </a:r>
            <a:r>
              <a:rPr lang="en-US" dirty="0" smtClean="0"/>
              <a:t>, pharmaceuticals</a:t>
            </a:r>
            <a:r>
              <a:rPr lang="en-US" dirty="0"/>
              <a:t>). Those data could be an enabling resource </a:t>
            </a:r>
            <a:r>
              <a:rPr lang="en-US" dirty="0" smtClean="0"/>
              <a:t>for deriving </a:t>
            </a:r>
            <a:r>
              <a:rPr lang="en-US" dirty="0"/>
              <a:t>insights for improving care delivery and reducing </a:t>
            </a:r>
            <a:r>
              <a:rPr lang="en-US" dirty="0" smtClean="0"/>
              <a:t> waste. The </a:t>
            </a:r>
            <a:r>
              <a:rPr lang="en-US" dirty="0"/>
              <a:t>enormity and complexity of these datasets present </a:t>
            </a:r>
            <a:r>
              <a:rPr lang="en-US" dirty="0" smtClean="0"/>
              <a:t>great challenges </a:t>
            </a:r>
            <a:r>
              <a:rPr lang="en-US" dirty="0"/>
              <a:t>in analyses and subsequent applications to a </a:t>
            </a:r>
            <a:r>
              <a:rPr lang="en-US" dirty="0" smtClean="0"/>
              <a:t>practical clinical </a:t>
            </a:r>
            <a:r>
              <a:rPr lang="en-US" dirty="0"/>
              <a:t>environment</a:t>
            </a:r>
            <a:r>
              <a:rPr lang="en-US" dirty="0" smtClean="0"/>
              <a:t>.</a:t>
            </a:r>
          </a:p>
          <a:p>
            <a:pPr marL="320040" lvl="1" indent="0">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590800"/>
            <a:ext cx="7772400" cy="1143000"/>
          </a:xfrm>
          <a:ln>
            <a:noFill/>
          </a:ln>
        </p:spPr>
        <p:txBody>
          <a:bodyPr anchor="ctr">
            <a:normAutofit/>
          </a:bodyPr>
          <a:lstStyle/>
          <a:p>
            <a:pPr algn="ctr"/>
            <a:r>
              <a:rPr lang="en-US" b="1" dirty="0" smtClean="0">
                <a:solidFill>
                  <a:srgbClr val="C00000"/>
                </a:solidFill>
              </a:rPr>
              <a:t>Healthcare Analytics</a:t>
            </a:r>
          </a:p>
        </p:txBody>
      </p:sp>
    </p:spTree>
    <p:extLst>
      <p:ext uri="{BB962C8B-B14F-4D97-AF65-F5344CB8AC3E}">
        <p14:creationId xmlns:p14="http://schemas.microsoft.com/office/powerpoint/2010/main" val="3750767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Our Understanding of the Complexities of Diseases is Accelerating</a:t>
            </a:r>
            <a:endParaRPr lang="en-US" dirty="0"/>
          </a:p>
        </p:txBody>
      </p:sp>
      <p:pic>
        <p:nvPicPr>
          <p:cNvPr id="6146"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914400" y="1601421"/>
            <a:ext cx="7772400" cy="4264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239000" y="2971800"/>
            <a:ext cx="1600200" cy="738664"/>
          </a:xfrm>
          <a:prstGeom prst="rect">
            <a:avLst/>
          </a:prstGeom>
          <a:noFill/>
          <a:ln>
            <a:solidFill>
              <a:schemeClr val="accent1"/>
            </a:solidFill>
          </a:ln>
        </p:spPr>
        <p:txBody>
          <a:bodyPr wrap="square" rtlCol="0">
            <a:spAutoFit/>
          </a:bodyPr>
          <a:lstStyle/>
          <a:p>
            <a:r>
              <a:rPr lang="en-US" sz="1400" dirty="0" smtClean="0"/>
              <a:t>It is increasingly difficult to remember all these subtypes</a:t>
            </a:r>
            <a:endParaRPr lang="en-US" sz="1400" dirty="0"/>
          </a:p>
        </p:txBody>
      </p:sp>
    </p:spTree>
    <p:extLst>
      <p:ext uri="{BB962C8B-B14F-4D97-AF65-F5344CB8AC3E}">
        <p14:creationId xmlns:p14="http://schemas.microsoft.com/office/powerpoint/2010/main" val="14730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Analytics are needed to stratify the Patient Cohorts</a:t>
            </a:r>
            <a:endParaRPr lang="en-US" dirty="0"/>
          </a:p>
        </p:txBody>
      </p:sp>
      <p:pic>
        <p:nvPicPr>
          <p:cNvPr id="7170"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914400" y="1793976"/>
            <a:ext cx="7772400" cy="3879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05104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Analytics is needed for Disease Management</a:t>
            </a:r>
            <a:endParaRPr lang="en-US" dirty="0"/>
          </a:p>
        </p:txBody>
      </p:sp>
      <p:pic>
        <p:nvPicPr>
          <p:cNvPr id="8194"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914400" y="1618268"/>
            <a:ext cx="7772400" cy="423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3480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Analytics is needed for Readmission Management</a:t>
            </a:r>
            <a:endParaRPr lang="en-US" dirty="0"/>
          </a:p>
        </p:txBody>
      </p:sp>
      <p:pic>
        <p:nvPicPr>
          <p:cNvPr id="9218"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074242" y="1447800"/>
            <a:ext cx="7452716"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1177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Analytics is needed for Measuring Performance</a:t>
            </a:r>
            <a:endParaRPr lang="en-US" dirty="0"/>
          </a:p>
        </p:txBody>
      </p:sp>
      <p:pic>
        <p:nvPicPr>
          <p:cNvPr id="10242"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967415" y="1447800"/>
            <a:ext cx="7666369"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6566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590800"/>
            <a:ext cx="7772400" cy="1143000"/>
          </a:xfrm>
          <a:ln>
            <a:noFill/>
          </a:ln>
        </p:spPr>
        <p:txBody>
          <a:bodyPr anchor="ctr">
            <a:normAutofit/>
          </a:bodyPr>
          <a:lstStyle/>
          <a:p>
            <a:pPr algn="ctr"/>
            <a:r>
              <a:rPr lang="en-US" b="1" dirty="0" smtClean="0">
                <a:solidFill>
                  <a:srgbClr val="C00000"/>
                </a:solidFill>
              </a:rPr>
              <a:t>Healthcare in US</a:t>
            </a:r>
          </a:p>
        </p:txBody>
      </p:sp>
    </p:spTree>
    <p:extLst>
      <p:ext uri="{BB962C8B-B14F-4D97-AF65-F5344CB8AC3E}">
        <p14:creationId xmlns:p14="http://schemas.microsoft.com/office/powerpoint/2010/main" val="35941206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Analytics is needed for Patient Cohort Monitoring</a:t>
            </a:r>
            <a:endParaRPr lang="en-US" dirty="0"/>
          </a:p>
        </p:txBody>
      </p:sp>
      <p:pic>
        <p:nvPicPr>
          <p:cNvPr id="11266" name="Picture 2"/>
          <p:cNvPicPr>
            <a:picLocks noGrp="1" noChangeAspect="1" noChangeArrowheads="1"/>
          </p:cNvPicPr>
          <p:nvPr>
            <p:ph sz="quarter" idx="1"/>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666410"/>
            <a:ext cx="7772400" cy="4134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20544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Analytics is needed for Predictive Output</a:t>
            </a:r>
            <a:endParaRPr lang="en-US" dirty="0"/>
          </a:p>
        </p:txBody>
      </p:sp>
      <p:pic>
        <p:nvPicPr>
          <p:cNvPr id="12290"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269781" y="1447800"/>
            <a:ext cx="706163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54477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rPr>
              <a:t>Analytics is needed for …</a:t>
            </a:r>
            <a:endParaRPr lang="en-US" dirty="0"/>
          </a:p>
        </p:txBody>
      </p:sp>
      <p:sp>
        <p:nvSpPr>
          <p:cNvPr id="3" name="Content Placeholder 2"/>
          <p:cNvSpPr>
            <a:spLocks noGrp="1"/>
          </p:cNvSpPr>
          <p:nvPr>
            <p:ph sz="quarter" idx="1"/>
          </p:nvPr>
        </p:nvSpPr>
        <p:spPr/>
        <p:txBody>
          <a:bodyPr/>
          <a:lstStyle/>
          <a:p>
            <a:r>
              <a:rPr lang="en-US" dirty="0" smtClean="0"/>
              <a:t>Machine Reconciliation of Data Inconsistencies</a:t>
            </a:r>
          </a:p>
          <a:p>
            <a:r>
              <a:rPr lang="en-US" dirty="0" smtClean="0"/>
              <a:t>Tailoring Cancer Therapy</a:t>
            </a:r>
          </a:p>
          <a:p>
            <a:r>
              <a:rPr lang="en-US" dirty="0" smtClean="0"/>
              <a:t>Comparison of Relative Risk of Medications using EHR data</a:t>
            </a:r>
          </a:p>
          <a:p>
            <a:r>
              <a:rPr lang="en-US" dirty="0" smtClean="0"/>
              <a:t>30-day Readmission</a:t>
            </a:r>
          </a:p>
          <a:p>
            <a:r>
              <a:rPr lang="en-US" dirty="0" smtClean="0"/>
              <a:t>In-patient vs. ambulatory support</a:t>
            </a:r>
          </a:p>
          <a:p>
            <a:r>
              <a:rPr lang="en-US" dirty="0" smtClean="0"/>
              <a:t>Emergency Department visit reduction</a:t>
            </a:r>
          </a:p>
          <a:p>
            <a:r>
              <a:rPr lang="en-US" dirty="0" smtClean="0"/>
              <a:t>Personalized medicine</a:t>
            </a:r>
          </a:p>
          <a:p>
            <a:r>
              <a:rPr lang="en-US" dirty="0" smtClean="0"/>
              <a:t>Genomics rule in Clinical Decision Support</a:t>
            </a:r>
          </a:p>
          <a:p>
            <a:endParaRPr lang="en-US" dirty="0" smtClean="0"/>
          </a:p>
          <a:p>
            <a:endParaRPr lang="en-US" dirty="0"/>
          </a:p>
        </p:txBody>
      </p:sp>
    </p:spTree>
    <p:extLst>
      <p:ext uri="{BB962C8B-B14F-4D97-AF65-F5344CB8AC3E}">
        <p14:creationId xmlns:p14="http://schemas.microsoft.com/office/powerpoint/2010/main" val="21323720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Pharmacogenomics</a:t>
            </a:r>
            <a:endParaRPr lang="en-US" b="1" dirty="0">
              <a:solidFill>
                <a:srgbClr val="C00000"/>
              </a:solidFill>
            </a:endParaRPr>
          </a:p>
        </p:txBody>
      </p:sp>
      <p:pic>
        <p:nvPicPr>
          <p:cNvPr id="1331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846473" y="1447800"/>
            <a:ext cx="59082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875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Levels of Care in US</a:t>
            </a:r>
            <a:endParaRPr lang="en-US" dirty="0"/>
          </a:p>
        </p:txBody>
      </p:sp>
      <p:sp>
        <p:nvSpPr>
          <p:cNvPr id="3" name="Content Placeholder 2"/>
          <p:cNvSpPr>
            <a:spLocks noGrp="1"/>
          </p:cNvSpPr>
          <p:nvPr>
            <p:ph sz="quarter" idx="1"/>
          </p:nvPr>
        </p:nvSpPr>
        <p:spPr/>
        <p:txBody>
          <a:bodyPr>
            <a:normAutofit fontScale="62500" lnSpcReduction="20000"/>
          </a:bodyPr>
          <a:lstStyle/>
          <a:p>
            <a:r>
              <a:rPr lang="en-US" b="1" dirty="0" smtClean="0"/>
              <a:t>Primary </a:t>
            </a:r>
            <a:r>
              <a:rPr lang="en-US" b="1" dirty="0"/>
              <a:t>Care:</a:t>
            </a:r>
            <a:r>
              <a:rPr lang="en-US" dirty="0"/>
              <a:t> For most illnesses, injuries and preventive health care, people usually go first to their primary care provider. </a:t>
            </a:r>
            <a:br>
              <a:rPr lang="en-US" dirty="0"/>
            </a:br>
            <a:endParaRPr lang="en-US" dirty="0"/>
          </a:p>
          <a:p>
            <a:r>
              <a:rPr lang="en-US" b="1" dirty="0"/>
              <a:t>Specialized Care:</a:t>
            </a:r>
            <a:r>
              <a:rPr lang="en-US" dirty="0"/>
              <a:t> </a:t>
            </a:r>
            <a:r>
              <a:rPr lang="en-US" dirty="0" smtClean="0"/>
              <a:t>Specialty care includes physical </a:t>
            </a:r>
            <a:r>
              <a:rPr lang="en-US" dirty="0"/>
              <a:t>therapy, travel services, sexual health care, laboratory and x-ray, allergy shots, </a:t>
            </a:r>
            <a:r>
              <a:rPr lang="en-US" dirty="0" smtClean="0"/>
              <a:t>a </a:t>
            </a:r>
            <a:r>
              <a:rPr lang="en-US" dirty="0"/>
              <a:t>full-service </a:t>
            </a:r>
            <a:r>
              <a:rPr lang="en-US" dirty="0" smtClean="0"/>
              <a:t>pharmacy, dermatology, obstetrics, orthopedics </a:t>
            </a:r>
            <a:r>
              <a:rPr lang="en-US" dirty="0"/>
              <a:t>and </a:t>
            </a:r>
            <a:r>
              <a:rPr lang="en-US" dirty="0" smtClean="0"/>
              <a:t>others.  </a:t>
            </a:r>
          </a:p>
          <a:p>
            <a:pPr marL="0" indent="0">
              <a:buNone/>
            </a:pPr>
            <a:endParaRPr lang="en-US" dirty="0"/>
          </a:p>
          <a:p>
            <a:r>
              <a:rPr lang="en-US" b="1" dirty="0"/>
              <a:t>After-hours Urgent </a:t>
            </a:r>
            <a:r>
              <a:rPr lang="en-US" b="1" dirty="0" smtClean="0"/>
              <a:t>Care</a:t>
            </a:r>
          </a:p>
          <a:p>
            <a:pPr marL="0" indent="0">
              <a:buNone/>
            </a:pPr>
            <a:endParaRPr lang="en-US" dirty="0"/>
          </a:p>
          <a:p>
            <a:r>
              <a:rPr lang="en-US" b="1" dirty="0"/>
              <a:t>Emergency Care:</a:t>
            </a:r>
            <a:r>
              <a:rPr lang="en-US" dirty="0"/>
              <a:t> For life-threatening health problems (such as heart attack, serious traumatic injuries, breathing problems, high fever, serious burns, or alcohol poisoning), </a:t>
            </a:r>
            <a:r>
              <a:rPr lang="en-US" dirty="0" smtClean="0"/>
              <a:t> patients go </a:t>
            </a:r>
            <a:r>
              <a:rPr lang="en-US" dirty="0"/>
              <a:t>directly to the Emergency </a:t>
            </a:r>
            <a:r>
              <a:rPr lang="en-US" dirty="0" smtClean="0"/>
              <a:t>Department</a:t>
            </a:r>
          </a:p>
          <a:p>
            <a:pPr marL="0" indent="0">
              <a:buNone/>
            </a:pPr>
            <a:endParaRPr lang="en-US" dirty="0"/>
          </a:p>
          <a:p>
            <a:r>
              <a:rPr lang="en-US" b="1" dirty="0" smtClean="0"/>
              <a:t>Hospitalization</a:t>
            </a:r>
            <a:r>
              <a:rPr lang="en-US" dirty="0"/>
              <a:t>: </a:t>
            </a:r>
            <a:r>
              <a:rPr lang="en-US" dirty="0" smtClean="0"/>
              <a:t>Hospitals offer </a:t>
            </a:r>
            <a:r>
              <a:rPr lang="en-US" dirty="0"/>
              <a:t>a variety of inpatient and outpatient services including: surgery; behavioral health (mental health) services; child birth options, comfort management for mothers and new babies; pediatric care for sick children; and a medical rehabilitation unit for people recovering from major trauma, head injury, and stroke. Outpatient services are </a:t>
            </a:r>
            <a:r>
              <a:rPr lang="en-US" dirty="0" smtClean="0"/>
              <a:t>offered </a:t>
            </a:r>
            <a:r>
              <a:rPr lang="en-US" dirty="0"/>
              <a:t>and include outpatient or same-day surgery, comprehensive outpatient rehabilitation services, and diagnostic radiological testing, from routine x-rays to MRI.</a:t>
            </a:r>
          </a:p>
        </p:txBody>
      </p:sp>
    </p:spTree>
    <p:extLst>
      <p:ext uri="{BB962C8B-B14F-4D97-AF65-F5344CB8AC3E}">
        <p14:creationId xmlns:p14="http://schemas.microsoft.com/office/powerpoint/2010/main" val="1163882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924800" cy="1143000"/>
          </a:xfrm>
        </p:spPr>
        <p:txBody>
          <a:bodyPr>
            <a:normAutofit/>
          </a:bodyPr>
          <a:lstStyle/>
          <a:p>
            <a:r>
              <a:rPr lang="en-US" b="1" dirty="0" smtClean="0">
                <a:solidFill>
                  <a:srgbClr val="C00000"/>
                </a:solidFill>
              </a:rPr>
              <a:t>Payment History in US Healthcare</a:t>
            </a:r>
            <a:endParaRPr lang="en-US" dirty="0"/>
          </a:p>
        </p:txBody>
      </p:sp>
      <p:sp>
        <p:nvSpPr>
          <p:cNvPr id="3" name="Content Placeholder 2"/>
          <p:cNvSpPr>
            <a:spLocks noGrp="1"/>
          </p:cNvSpPr>
          <p:nvPr>
            <p:ph sz="quarter" idx="1"/>
          </p:nvPr>
        </p:nvSpPr>
        <p:spPr/>
        <p:txBody>
          <a:bodyPr>
            <a:normAutofit/>
          </a:bodyPr>
          <a:lstStyle/>
          <a:p>
            <a:r>
              <a:rPr lang="en-US" dirty="0" smtClean="0"/>
              <a:t>1910’s – health care cost is much smaller than lost wages</a:t>
            </a:r>
          </a:p>
          <a:p>
            <a:r>
              <a:rPr lang="en-US" dirty="0" smtClean="0"/>
              <a:t>1920’s -  health care cost started to rise; sickness insurance was provide.</a:t>
            </a:r>
          </a:p>
          <a:p>
            <a:r>
              <a:rPr lang="en-US" dirty="0" smtClean="0"/>
              <a:t>1929 – health care insurance started.</a:t>
            </a:r>
          </a:p>
          <a:p>
            <a:r>
              <a:rPr lang="en-US" dirty="0" smtClean="0"/>
              <a:t>1930’s – Blue Cross started</a:t>
            </a:r>
          </a:p>
          <a:p>
            <a:r>
              <a:rPr lang="en-US" dirty="0" smtClean="0"/>
              <a:t>1940’s – more private insurance companies started</a:t>
            </a:r>
          </a:p>
          <a:p>
            <a:r>
              <a:rPr lang="en-US" dirty="0" smtClean="0"/>
              <a:t>1964/65 – Medicare and Medicaid</a:t>
            </a:r>
          </a:p>
          <a:p>
            <a:r>
              <a:rPr lang="en-US" dirty="0" smtClean="0"/>
              <a:t>1983 – Medicare turns to price control</a:t>
            </a:r>
          </a:p>
          <a:p>
            <a:r>
              <a:rPr lang="en-US" dirty="0" smtClean="0"/>
              <a:t>1990’s – Search for quality …</a:t>
            </a:r>
          </a:p>
          <a:p>
            <a:endParaRPr lang="en-US" dirty="0" smtClean="0"/>
          </a:p>
          <a:p>
            <a:endParaRPr lang="en-US" dirty="0"/>
          </a:p>
        </p:txBody>
      </p:sp>
    </p:spTree>
    <p:extLst>
      <p:ext uri="{BB962C8B-B14F-4D97-AF65-F5344CB8AC3E}">
        <p14:creationId xmlns:p14="http://schemas.microsoft.com/office/powerpoint/2010/main" val="817147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924800" cy="1143000"/>
          </a:xfrm>
        </p:spPr>
        <p:txBody>
          <a:bodyPr>
            <a:normAutofit/>
          </a:bodyPr>
          <a:lstStyle/>
          <a:p>
            <a:r>
              <a:rPr lang="en-US" b="1" dirty="0" smtClean="0">
                <a:solidFill>
                  <a:srgbClr val="C00000"/>
                </a:solidFill>
              </a:rPr>
              <a:t>Payment  Models in US Healthcare</a:t>
            </a:r>
            <a:endParaRPr lang="en-US" dirty="0"/>
          </a:p>
        </p:txBody>
      </p:sp>
      <p:sp>
        <p:nvSpPr>
          <p:cNvPr id="3" name="Content Placeholder 2"/>
          <p:cNvSpPr>
            <a:spLocks noGrp="1"/>
          </p:cNvSpPr>
          <p:nvPr>
            <p:ph sz="quarter" idx="1"/>
          </p:nvPr>
        </p:nvSpPr>
        <p:spPr/>
        <p:txBody>
          <a:bodyPr>
            <a:normAutofit fontScale="92500" lnSpcReduction="20000"/>
          </a:bodyPr>
          <a:lstStyle/>
          <a:p>
            <a:r>
              <a:rPr lang="en-US" sz="2400" dirty="0" smtClean="0"/>
              <a:t>Fee-for-service </a:t>
            </a:r>
            <a:r>
              <a:rPr lang="en-US" sz="2400" dirty="0"/>
              <a:t>(FFS) is a payment model where services are unbundled and paid for separately. In health care, it gives an incentive for physicians to provide more treatments because payment is dependent on the quantity of care, rather than quality of care. </a:t>
            </a:r>
            <a:r>
              <a:rPr lang="en-US" sz="2400" dirty="0" smtClean="0"/>
              <a:t>FFS </a:t>
            </a:r>
            <a:r>
              <a:rPr lang="en-US" sz="2400" dirty="0"/>
              <a:t>is the dominant physician payment method in the United </a:t>
            </a:r>
            <a:r>
              <a:rPr lang="en-US" sz="2400" dirty="0" smtClean="0"/>
              <a:t>States.</a:t>
            </a:r>
          </a:p>
          <a:p>
            <a:r>
              <a:rPr lang="en-US" sz="2400" dirty="0" smtClean="0"/>
              <a:t>Pay </a:t>
            </a:r>
            <a:r>
              <a:rPr lang="en-US" sz="2400" dirty="0" smtClean="0"/>
              <a:t>for </a:t>
            </a:r>
            <a:r>
              <a:rPr lang="en-US" sz="2400" dirty="0" smtClean="0"/>
              <a:t>performance (P4P)</a:t>
            </a:r>
            <a:endParaRPr lang="en-US" sz="2400" dirty="0" smtClean="0"/>
          </a:p>
          <a:p>
            <a:r>
              <a:rPr lang="en-US" sz="2400" dirty="0" smtClean="0"/>
              <a:t>Medicare Shared Savings (Share the savings for good health)</a:t>
            </a:r>
          </a:p>
          <a:p>
            <a:r>
              <a:rPr lang="en-US" sz="2400" dirty="0" smtClean="0"/>
              <a:t>Episode based payments </a:t>
            </a:r>
            <a:r>
              <a:rPr lang="en-US" sz="2400" dirty="0" smtClean="0"/>
              <a:t>or Bundled payments (for </a:t>
            </a:r>
            <a:r>
              <a:rPr lang="en-US" sz="2400" dirty="0" smtClean="0"/>
              <a:t>entire episode in-patient, out-patient etc.)</a:t>
            </a:r>
          </a:p>
          <a:p>
            <a:r>
              <a:rPr lang="en-US" sz="2400" dirty="0" smtClean="0"/>
              <a:t>Capitation (pays to the provider whether or not the patients come or not)</a:t>
            </a:r>
          </a:p>
          <a:p>
            <a:r>
              <a:rPr lang="en-US" sz="2400" dirty="0" smtClean="0"/>
              <a:t>Accountable </a:t>
            </a:r>
            <a:r>
              <a:rPr lang="en-US" sz="2400" dirty="0"/>
              <a:t>Care Organization (Accountable Care Organizations (ACOs) are groups of doctors, hospitals, and other health care providers, who come together voluntarily to give coordinated high quality care to their Medicare patients</a:t>
            </a:r>
            <a:r>
              <a:rPr lang="en-US" sz="2400" dirty="0" smtClean="0"/>
              <a:t>.)</a:t>
            </a:r>
          </a:p>
          <a:p>
            <a:endParaRPr lang="en-US" sz="2400" dirty="0"/>
          </a:p>
        </p:txBody>
      </p:sp>
    </p:spTree>
    <p:extLst>
      <p:ext uri="{BB962C8B-B14F-4D97-AF65-F5344CB8AC3E}">
        <p14:creationId xmlns:p14="http://schemas.microsoft.com/office/powerpoint/2010/main" val="99823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Payment Variations</a:t>
            </a:r>
            <a:endParaRPr lang="en-US" b="1" dirty="0">
              <a:solidFill>
                <a:srgbClr val="C00000"/>
              </a:solidFill>
            </a:endParaRPr>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57946" y="1447800"/>
            <a:ext cx="6485308"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7123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590800"/>
            <a:ext cx="7772400" cy="1143000"/>
          </a:xfrm>
          <a:ln>
            <a:noFill/>
          </a:ln>
        </p:spPr>
        <p:txBody>
          <a:bodyPr anchor="ctr">
            <a:normAutofit/>
          </a:bodyPr>
          <a:lstStyle/>
          <a:p>
            <a:pPr algn="ctr"/>
            <a:r>
              <a:rPr lang="en-US" b="1" dirty="0" smtClean="0">
                <a:solidFill>
                  <a:srgbClr val="C00000"/>
                </a:solidFill>
              </a:rPr>
              <a:t>Healthcare Modernization in US</a:t>
            </a:r>
          </a:p>
        </p:txBody>
      </p:sp>
    </p:spTree>
    <p:extLst>
      <p:ext uri="{BB962C8B-B14F-4D97-AF65-F5344CB8AC3E}">
        <p14:creationId xmlns:p14="http://schemas.microsoft.com/office/powerpoint/2010/main" val="4025022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Players in Healthcare</a:t>
            </a:r>
            <a:endParaRPr lang="en-US" b="1" dirty="0">
              <a:solidFill>
                <a:srgbClr val="C00000"/>
              </a:solidFill>
            </a:endParaRPr>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69270" y="1447800"/>
            <a:ext cx="6929613"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782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Payment Mechanisms in ACO</a:t>
            </a:r>
            <a:endParaRPr lang="en-US" dirty="0"/>
          </a:p>
        </p:txBody>
      </p:sp>
      <p:pic>
        <p:nvPicPr>
          <p:cNvPr id="3074"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914400" y="1508708"/>
            <a:ext cx="7878780" cy="4511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16139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8140</TotalTime>
  <Words>671</Words>
  <Application>Microsoft Office PowerPoint</Application>
  <PresentationFormat>On-screen Show (4:3)</PresentationFormat>
  <Paragraphs>115</Paragraphs>
  <Slides>23</Slides>
  <Notes>18</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Equity</vt:lpstr>
      <vt:lpstr> A High-level Overview of  Healthcare Analytics </vt:lpstr>
      <vt:lpstr>Healthcare in US</vt:lpstr>
      <vt:lpstr>Levels of Care in US</vt:lpstr>
      <vt:lpstr>Payment History in US Healthcare</vt:lpstr>
      <vt:lpstr>Payment  Models in US Healthcare</vt:lpstr>
      <vt:lpstr>Payment Variations</vt:lpstr>
      <vt:lpstr>Healthcare Modernization in US</vt:lpstr>
      <vt:lpstr>Players in Healthcare</vt:lpstr>
      <vt:lpstr>Payment Mechanisms in ACO</vt:lpstr>
      <vt:lpstr>Healthcare Trends</vt:lpstr>
      <vt:lpstr>Healthcare Problems</vt:lpstr>
      <vt:lpstr>Common Challenges</vt:lpstr>
      <vt:lpstr>Large Data in Health Care</vt:lpstr>
      <vt:lpstr>Healthcare Analytics</vt:lpstr>
      <vt:lpstr>Our Understanding of the Complexities of Diseases is Accelerating</vt:lpstr>
      <vt:lpstr>Analytics are needed to stratify the Patient Cohorts</vt:lpstr>
      <vt:lpstr>Analytics is needed for Disease Management</vt:lpstr>
      <vt:lpstr>Analytics is needed for Readmission Management</vt:lpstr>
      <vt:lpstr>Analytics is needed for Measuring Performance</vt:lpstr>
      <vt:lpstr>Analytics is needed for Patient Cohort Monitoring</vt:lpstr>
      <vt:lpstr>Analytics is needed for Predictive Output</vt:lpstr>
      <vt:lpstr>Analytics is needed for …</vt:lpstr>
      <vt:lpstr>Pharmacogenomics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II: Data Exploration, Dimension Reduction and Performance Evaluation</dc:title>
  <dc:creator>Arun</dc:creator>
  <cp:lastModifiedBy>asen</cp:lastModifiedBy>
  <cp:revision>89</cp:revision>
  <dcterms:created xsi:type="dcterms:W3CDTF">2011-08-01T21:55:25Z</dcterms:created>
  <dcterms:modified xsi:type="dcterms:W3CDTF">2014-09-07T22:13:56Z</dcterms:modified>
</cp:coreProperties>
</file>