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20010" autoAdjust="0"/>
    <p:restoredTop sz="94660"/>
  </p:normalViewPr>
  <p:slideViewPr>
    <p:cSldViewPr snapToGrid="0">
      <p:cViewPr varScale="1">
        <p:scale>
          <a:sx n="77" d="100"/>
          <a:sy n="77" d="100"/>
        </p:scale>
        <p:origin x="76" y="364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tableStyles" Target="tableStyle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06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0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0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30" name="Straight Connector 31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89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0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1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2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3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4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5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6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97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8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algn="r" indent="0" marL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9/16/2022</a:t>
            </a:fld>
            <a:endParaRPr dirty="0" lang="en-US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7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9/16/2022</a:t>
            </a:fld>
            <a:endParaRPr dirty="0" lang="en-US"/>
          </a:p>
        </p:txBody>
      </p:sp>
      <p:sp>
        <p:nvSpPr>
          <p:cNvPr id="104867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8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2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indent="0" marL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9/16/2022</a:t>
            </a:fld>
            <a:endParaRPr dirty="0" lang="en-US"/>
          </a:p>
        </p:txBody>
      </p:sp>
      <p:sp>
        <p:nvSpPr>
          <p:cNvPr id="10486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  <p:sp>
        <p:nvSpPr>
          <p:cNvPr id="1048647" name="TextBox 19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48" name="TextBox 21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5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0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9/16/2022</a:t>
            </a:fld>
            <a:endParaRPr dirty="0" lang="en-US"/>
          </a:p>
        </p:txBody>
      </p:sp>
      <p:sp>
        <p:nvSpPr>
          <p:cNvPr id="10486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4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5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9/16/2022</a:t>
            </a:fld>
            <a:endParaRPr dirty="0" lang="en-US"/>
          </a:p>
        </p:txBody>
      </p:sp>
      <p:sp>
        <p:nvSpPr>
          <p:cNvPr id="10486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  <p:sp>
        <p:nvSpPr>
          <p:cNvPr id="1048639" name="TextBox 23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40" name="TextBox 24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8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accent1"/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9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9/16/2022</a:t>
            </a:fld>
            <a:endParaRPr dirty="0" lang="en-US"/>
          </a:p>
        </p:txBody>
      </p:sp>
      <p:sp>
        <p:nvSpPr>
          <p:cNvPr id="10486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6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5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C6B4A9-1611-4792-9094-5F34BCA07E0B}" type="datetimeFigureOut">
              <a:rPr lang="en-US" smtClean="0"/>
              <a:t>9/16/2022</a:t>
            </a:fld>
            <a:endParaRPr dirty="0" lang="en-US"/>
          </a:p>
        </p:txBody>
      </p:sp>
      <p:sp>
        <p:nvSpPr>
          <p:cNvPr id="104865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9333C77-0158-454C-844F-B7AB9BD7DAD4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anchor="ctr"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0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9/16/2022</a:t>
            </a:fld>
            <a:endParaRPr dirty="0" lang="en-US"/>
          </a:p>
        </p:txBody>
      </p:sp>
      <p:sp>
        <p:nvSpPr>
          <p:cNvPr id="104870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0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9/16/2022</a:t>
            </a:fld>
            <a:endParaRPr dirty="0" lang="en-US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1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algn="l" indent="0" marL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9/16/2022</a:t>
            </a:fld>
            <a:endParaRPr dirty="0" lang="en-US"/>
          </a:p>
        </p:txBody>
      </p:sp>
      <p:sp>
        <p:nvSpPr>
          <p:cNvPr id="104866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2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3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B712588-04B1-427B-82EE-E8DB90309F08}" type="datetimeFigureOut">
              <a:rPr lang="en-US" smtClean="0"/>
              <a:t>9/16/2022</a:t>
            </a:fld>
            <a:endParaRPr dirty="0" lang="en-US"/>
          </a:p>
        </p:txBody>
      </p:sp>
      <p:sp>
        <p:nvSpPr>
          <p:cNvPr id="104868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8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FF9F0C5-380F-41C2-899A-BAC0F0927E16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6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7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6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9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7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9/16/2022</a:t>
            </a:fld>
            <a:endParaRPr dirty="0" lang="en-US"/>
          </a:p>
        </p:txBody>
      </p:sp>
      <p:sp>
        <p:nvSpPr>
          <p:cNvPr id="104867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7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2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9/16/2022</a:t>
            </a:fld>
            <a:endParaRPr dirty="0" lang="en-US"/>
          </a:p>
        </p:txBody>
      </p:sp>
      <p:sp>
        <p:nvSpPr>
          <p:cNvPr id="104862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2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9/16/2022</a:t>
            </a:fld>
            <a:endParaRPr dirty="0" lang="en-US"/>
          </a:p>
        </p:txBody>
      </p:sp>
      <p:sp>
        <p:nvSpPr>
          <p:cNvPr id="104867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7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4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5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indent="0" marL="0">
              <a:buNone/>
              <a:defRPr sz="1400"/>
            </a:lvl1pPr>
            <a:lvl2pPr indent="0" marL="457063">
              <a:buNone/>
              <a:defRPr sz="1400"/>
            </a:lvl2pPr>
            <a:lvl3pPr indent="0" marL="914126">
              <a:buNone/>
              <a:defRPr sz="1200"/>
            </a:lvl3pPr>
            <a:lvl4pPr indent="0" marL="1371189">
              <a:buNone/>
              <a:defRPr sz="1000"/>
            </a:lvl4pPr>
            <a:lvl5pPr indent="0" marL="1828251">
              <a:buNone/>
              <a:defRPr sz="1000"/>
            </a:lvl5pPr>
            <a:lvl6pPr indent="0" marL="2285314">
              <a:buNone/>
              <a:defRPr sz="1000"/>
            </a:lvl6pPr>
            <a:lvl7pPr indent="0" marL="2742377">
              <a:buNone/>
              <a:defRPr sz="1000"/>
            </a:lvl7pPr>
            <a:lvl8pPr indent="0" marL="3199440">
              <a:buNone/>
              <a:defRPr sz="1000"/>
            </a:lvl8pPr>
            <a:lvl9pPr indent="0" marL="3656503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2A54C80-263E-416B-A8E0-580EDEADCBDC}" type="datetimeFigureOut">
              <a:rPr lang="en-US" smtClean="0"/>
              <a:t>9/16/2022</a:t>
            </a:fld>
            <a:endParaRPr dirty="0" lang="en-US"/>
          </a:p>
        </p:txBody>
      </p:sp>
      <p:sp>
        <p:nvSpPr>
          <p:cNvPr id="104869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9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9954A3-9DFD-4C44-94BA-B95130A3BA1C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0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51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9/16/2022</a:t>
            </a:fld>
            <a:endParaRPr dirty="0" lang="en-US"/>
          </a:p>
        </p:txBody>
      </p:sp>
      <p:sp>
        <p:nvSpPr>
          <p:cNvPr id="104865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5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28" name="Straight Connector 19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7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2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3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84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5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t>9/16/2022</a:t>
            </a:fld>
            <a:endParaRPr dirty="0" lang="en-US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eaLnBrk="1" hangingPunct="1" latinLnBrk="0" rtl="0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"/>
          <p:cNvSpPr txBox="1"/>
          <p:nvPr/>
        </p:nvSpPr>
        <p:spPr>
          <a:xfrm>
            <a:off x="4096000" y="3219450"/>
            <a:ext cx="4000000" cy="1158240"/>
          </a:xfrm>
          <a:prstGeom prst="rect"/>
        </p:spPr>
        <p:txBody>
          <a:bodyPr rtlCol="0" wrap="square">
            <a:spAutoFit/>
          </a:bodyPr>
          <a:p>
            <a:r>
              <a:rPr sz="3600" lang="en-US">
                <a:solidFill>
                  <a:srgbClr val="92D050"/>
                </a:solidFill>
              </a:rPr>
              <a:t>E</a:t>
            </a:r>
            <a:r>
              <a:rPr sz="3600" lang="en-US">
                <a:solidFill>
                  <a:srgbClr val="92D050"/>
                </a:solidFill>
              </a:rPr>
              <a:t>-</a:t>
            </a:r>
            <a:r>
              <a:rPr sz="3600" lang="en-US">
                <a:solidFill>
                  <a:srgbClr val="92D050"/>
                </a:solidFill>
              </a:rPr>
              <a:t>P</a:t>
            </a:r>
            <a:r>
              <a:rPr sz="3600" lang="en-US">
                <a:solidFill>
                  <a:srgbClr val="92D050"/>
                </a:solidFill>
              </a:rPr>
              <a:t>a</a:t>
            </a:r>
            <a:r>
              <a:rPr sz="3600" lang="en-US">
                <a:solidFill>
                  <a:srgbClr val="92D050"/>
                </a:solidFill>
              </a:rPr>
              <a:t>y</a:t>
            </a:r>
            <a:r>
              <a:rPr sz="3600" lang="en-US">
                <a:solidFill>
                  <a:srgbClr val="92D050"/>
                </a:solidFill>
              </a:rPr>
              <a:t>m</a:t>
            </a:r>
            <a:r>
              <a:rPr sz="3600" lang="en-US">
                <a:solidFill>
                  <a:srgbClr val="92D050"/>
                </a:solidFill>
              </a:rPr>
              <a:t>e</a:t>
            </a:r>
            <a:r>
              <a:rPr sz="3600" lang="en-US">
                <a:solidFill>
                  <a:srgbClr val="92D050"/>
                </a:solidFill>
              </a:rPr>
              <a:t>n</a:t>
            </a:r>
            <a:r>
              <a:rPr sz="3600" lang="en-US">
                <a:solidFill>
                  <a:srgbClr val="92D050"/>
                </a:solidFill>
              </a:rPr>
              <a:t>t</a:t>
            </a:r>
            <a:r>
              <a:rPr sz="3600" lang="en-US">
                <a:solidFill>
                  <a:srgbClr val="92D050"/>
                </a:solidFill>
              </a:rPr>
              <a:t> </a:t>
            </a:r>
            <a:r>
              <a:rPr sz="3600" lang="en-US">
                <a:solidFill>
                  <a:srgbClr val="92D050"/>
                </a:solidFill>
              </a:rPr>
              <a:t>s</a:t>
            </a:r>
            <a:r>
              <a:rPr sz="3600" lang="en-US">
                <a:solidFill>
                  <a:srgbClr val="92D050"/>
                </a:solidFill>
              </a:rPr>
              <a:t>y</a:t>
            </a:r>
            <a:r>
              <a:rPr sz="3600" lang="en-US">
                <a:solidFill>
                  <a:srgbClr val="92D050"/>
                </a:solidFill>
              </a:rPr>
              <a:t>s</a:t>
            </a:r>
            <a:r>
              <a:rPr sz="3600" lang="en-US">
                <a:solidFill>
                  <a:srgbClr val="92D050"/>
                </a:solidFill>
              </a:rPr>
              <a:t>t</a:t>
            </a:r>
            <a:r>
              <a:rPr sz="3600" lang="en-US">
                <a:solidFill>
                  <a:srgbClr val="92D050"/>
                </a:solidFill>
              </a:rPr>
              <a:t>e</a:t>
            </a:r>
            <a:r>
              <a:rPr sz="3600" lang="en-US">
                <a:solidFill>
                  <a:srgbClr val="92D050"/>
                </a:solidFill>
              </a:rPr>
              <a:t>m</a:t>
            </a:r>
            <a:r>
              <a:rPr sz="3600" lang="en-US">
                <a:solidFill>
                  <a:srgbClr val="92D050"/>
                </a:solidFill>
              </a:rPr>
              <a:t> </a:t>
            </a:r>
            <a:r>
              <a:rPr sz="3600" lang="en-US">
                <a:solidFill>
                  <a:srgbClr val="92D050"/>
                </a:solidFill>
              </a:rPr>
              <a:t>a</a:t>
            </a:r>
            <a:r>
              <a:rPr sz="3600" lang="en-US">
                <a:solidFill>
                  <a:srgbClr val="92D050"/>
                </a:solidFill>
              </a:rPr>
              <a:t>p</a:t>
            </a:r>
            <a:r>
              <a:rPr sz="3600" lang="en-US">
                <a:solidFill>
                  <a:srgbClr val="92D050"/>
                </a:solidFill>
              </a:rPr>
              <a:t>p</a:t>
            </a:r>
            <a:r>
              <a:rPr sz="3600" lang="en-US">
                <a:solidFill>
                  <a:srgbClr val="92D050"/>
                </a:solidFill>
              </a:rPr>
              <a:t>l</a:t>
            </a:r>
            <a:r>
              <a:rPr sz="3600" lang="en-US">
                <a:solidFill>
                  <a:srgbClr val="92D050"/>
                </a:solidFill>
              </a:rPr>
              <a:t>i</a:t>
            </a:r>
            <a:r>
              <a:rPr sz="3600" lang="en-US">
                <a:solidFill>
                  <a:srgbClr val="92D050"/>
                </a:solidFill>
              </a:rPr>
              <a:t>c</a:t>
            </a:r>
            <a:r>
              <a:rPr sz="3600" lang="en-US">
                <a:solidFill>
                  <a:srgbClr val="92D050"/>
                </a:solidFill>
              </a:rPr>
              <a:t>a</a:t>
            </a:r>
            <a:r>
              <a:rPr sz="3600" lang="en-US">
                <a:solidFill>
                  <a:srgbClr val="92D050"/>
                </a:solidFill>
              </a:rPr>
              <a:t>t</a:t>
            </a:r>
            <a:r>
              <a:rPr sz="3600" lang="en-US">
                <a:solidFill>
                  <a:srgbClr val="92D050"/>
                </a:solidFill>
              </a:rPr>
              <a:t>i</a:t>
            </a:r>
            <a:r>
              <a:rPr sz="3600" lang="en-US">
                <a:solidFill>
                  <a:srgbClr val="92D050"/>
                </a:solidFill>
              </a:rPr>
              <a:t>o</a:t>
            </a:r>
            <a:r>
              <a:rPr sz="3600" lang="en-US">
                <a:solidFill>
                  <a:srgbClr val="92D050"/>
                </a:solidFill>
              </a:rPr>
              <a:t>n</a:t>
            </a:r>
            <a:r>
              <a:rPr sz="3600" lang="en-US">
                <a:solidFill>
                  <a:srgbClr val="92D050"/>
                </a:solidFill>
              </a:rPr>
              <a:t>s</a:t>
            </a:r>
            <a:r>
              <a:rPr sz="3600" lang="en-US">
                <a:solidFill>
                  <a:srgbClr val="92D050"/>
                </a:solidFill>
              </a:rPr>
              <a:t> </a:t>
            </a:r>
            <a:endParaRPr sz="3600" lang="en-IN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>
          <a:xfrm>
            <a:off x="2560320" y="2842953"/>
            <a:ext cx="6780183" cy="2693324"/>
          </a:xfrm>
        </p:spPr>
        <p:txBody>
          <a:bodyPr/>
          <a:p>
            <a:r>
              <a:rPr dirty="0" lang="en-IN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NAME:</a:t>
            </a:r>
            <a:r>
              <a:rPr dirty="0" lang="en-US"/>
              <a:t>T</a:t>
            </a:r>
            <a:r>
              <a:rPr dirty="0" lang="en-US"/>
              <a:t>.</a:t>
            </a:r>
            <a:r>
              <a:rPr dirty="0" lang="en-US"/>
              <a:t>B</a:t>
            </a:r>
            <a:r>
              <a:rPr dirty="0" lang="en-US"/>
              <a:t>H</a:t>
            </a:r>
            <a:r>
              <a:rPr dirty="0" lang="en-US"/>
              <a:t>A</a:t>
            </a:r>
            <a:r>
              <a:rPr dirty="0" lang="en-US"/>
              <a:t>R</a:t>
            </a:r>
            <a:r>
              <a:rPr dirty="0" lang="en-US"/>
              <a:t>A</a:t>
            </a:r>
            <a:r>
              <a:rPr dirty="0" lang="en-US"/>
              <a:t>D</a:t>
            </a:r>
            <a:r>
              <a:rPr dirty="0" lang="en-US"/>
              <a:t>W</a:t>
            </a:r>
            <a:r>
              <a:rPr dirty="0" lang="en-US"/>
              <a:t>A</a:t>
            </a:r>
            <a:r>
              <a:rPr dirty="0" lang="en-US"/>
              <a:t>J</a:t>
            </a:r>
            <a:br>
              <a:rPr dirty="0" lang="en-IN"/>
            </a:br>
            <a:r>
              <a:rPr dirty="0" lang="en-IN"/>
              <a:t>REG NO:19</a:t>
            </a:r>
            <a:r>
              <a:rPr dirty="0" lang="en-US"/>
              <a:t>2</a:t>
            </a:r>
            <a:r>
              <a:rPr dirty="0" lang="en-US"/>
              <a:t>1</a:t>
            </a:r>
            <a:r>
              <a:rPr dirty="0" lang="en-US"/>
              <a:t>1</a:t>
            </a:r>
            <a:r>
              <a:rPr dirty="0" lang="en-US"/>
              <a:t>0</a:t>
            </a:r>
            <a:r>
              <a:rPr dirty="0" lang="en-US"/>
              <a:t>1</a:t>
            </a:r>
            <a:r>
              <a:rPr dirty="0" lang="en-US"/>
              <a:t>8</a:t>
            </a:r>
            <a:r>
              <a:rPr dirty="0" lang="en-US"/>
              <a:t>9</a:t>
            </a:r>
            <a:endParaRPr altLang="en-US" lang="zh-CN"/>
          </a:p>
        </p:txBody>
      </p:sp>
      <p:sp>
        <p:nvSpPr>
          <p:cNvPr id="1048610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4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1410930" cy="1646302"/>
          </a:xfrm>
        </p:spPr>
        <p:txBody>
          <a:bodyPr/>
          <a:p>
            <a:r>
              <a:rPr dirty="0" sz="4000" lang="en-IN"/>
              <a:t>AIM:</a:t>
            </a:r>
          </a:p>
        </p:txBody>
      </p:sp>
      <p:sp>
        <p:nvSpPr>
          <p:cNvPr id="1048612" name="Subtitle 6"/>
          <p:cNvSpPr>
            <a:spLocks noGrp="1"/>
          </p:cNvSpPr>
          <p:nvPr>
            <p:ph type="subTitle" idx="1"/>
          </p:nvPr>
        </p:nvSpPr>
        <p:spPr>
          <a:xfrm>
            <a:off x="2385753" y="4050833"/>
            <a:ext cx="6888250" cy="1096899"/>
          </a:xfrm>
        </p:spPr>
        <p:txBody>
          <a:bodyPr>
            <a:normAutofit/>
          </a:bodyPr>
          <a:p>
            <a:r>
              <a:rPr dirty="0" sz="3200" lang="en-IN"/>
              <a:t>To verify the e-payment system </a:t>
            </a:r>
            <a:r>
              <a:rPr dirty="0" sz="3200" lang="en-US"/>
              <a:t>a</a:t>
            </a:r>
            <a:r>
              <a:rPr dirty="0" sz="3200" lang="en-US"/>
              <a:t>p</a:t>
            </a:r>
            <a:r>
              <a:rPr dirty="0" sz="3200" lang="en-US"/>
              <a:t>p</a:t>
            </a:r>
            <a:r>
              <a:rPr dirty="0" sz="3200" lang="en-US"/>
              <a:t>l</a:t>
            </a:r>
            <a:r>
              <a:rPr dirty="0" sz="3200" lang="en-US"/>
              <a:t>i</a:t>
            </a:r>
            <a:r>
              <a:rPr dirty="0" sz="3200" lang="en-US"/>
              <a:t>c</a:t>
            </a:r>
            <a:r>
              <a:rPr dirty="0" sz="3200" lang="en-US"/>
              <a:t>a</a:t>
            </a:r>
            <a:r>
              <a:rPr dirty="0" sz="3200" lang="en-US"/>
              <a:t>t</a:t>
            </a:r>
            <a:r>
              <a:rPr dirty="0" sz="3200" lang="en-US"/>
              <a:t>i</a:t>
            </a:r>
            <a:r>
              <a:rPr dirty="0" sz="3200" lang="en-US"/>
              <a:t>o</a:t>
            </a:r>
            <a:r>
              <a:rPr dirty="0" sz="3200" lang="en-US"/>
              <a:t>n</a:t>
            </a:r>
            <a:r>
              <a:rPr dirty="0" sz="3200" lang="en-US"/>
              <a:t>s</a:t>
            </a:r>
            <a:r>
              <a:rPr dirty="0" sz="3200" lang="en-US"/>
              <a:t>.</a:t>
            </a:r>
            <a:endParaRPr altLang="en-US" 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TEST SCENARIO:</a:t>
            </a:r>
          </a:p>
        </p:txBody>
      </p:sp>
      <p:sp>
        <p:nvSpPr>
          <p:cNvPr id="1048619" name="Content Placeholder 2"/>
          <p:cNvSpPr>
            <a:spLocks noGrp="1"/>
          </p:cNvSpPr>
          <p:nvPr>
            <p:ph idx="1"/>
          </p:nvPr>
        </p:nvSpPr>
        <p:spPr>
          <a:xfrm>
            <a:off x="523701" y="1687483"/>
            <a:ext cx="9592887" cy="4560917"/>
          </a:xfrm>
        </p:spPr>
        <p:txBody>
          <a:bodyPr>
            <a:normAutofit/>
          </a:bodyPr>
          <a:p>
            <a:pPr algn="l">
              <a:buFont typeface="+mj-lt"/>
              <a:buAutoNum type="arabicPeriod"/>
            </a:pPr>
            <a:r>
              <a:rPr b="0" dirty="0" sz="3200" i="0" lang="en-US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Check if all the labels and boxes are visible.</a:t>
            </a:r>
          </a:p>
          <a:p>
            <a:pPr algn="l">
              <a:buFont typeface="+mj-lt"/>
              <a:buAutoNum type="arabicPeriod"/>
            </a:pPr>
            <a:r>
              <a:rPr b="0" dirty="0" sz="3200" i="0" lang="en-US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Verify the payment gateway company logo or name.</a:t>
            </a:r>
          </a:p>
          <a:p>
            <a:pPr algn="l">
              <a:buFont typeface="+mj-lt"/>
              <a:buAutoNum type="arabicPeriod"/>
            </a:pPr>
            <a:r>
              <a:rPr b="0" dirty="0" sz="3200" i="0" lang="en-US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Check if the credit card number is masked or not.</a:t>
            </a:r>
          </a:p>
          <a:p>
            <a:pPr algn="l">
              <a:buFont typeface="+mj-lt"/>
              <a:buAutoNum type="arabicPeriod"/>
            </a:pPr>
            <a:r>
              <a:rPr b="0" dirty="0" sz="3200" i="0" lang="en-US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Verify that all the payment options are visible.</a:t>
            </a:r>
          </a:p>
          <a:p>
            <a:pPr algn="l">
              <a:buFont typeface="+mj-lt"/>
              <a:buAutoNum type="arabicPeriod"/>
            </a:pPr>
            <a:r>
              <a:rPr b="0" dirty="0" sz="3200" i="0" lang="en-US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Check if the color scheme matches the specifications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FUNCTIONAL TEST CASES FOR E-PAYMENT</a:t>
            </a:r>
          </a:p>
        </p:txBody>
      </p:sp>
      <p:sp>
        <p:nvSpPr>
          <p:cNvPr id="1048621" name="Content Placeholder 2"/>
          <p:cNvSpPr>
            <a:spLocks noGrp="1"/>
          </p:cNvSpPr>
          <p:nvPr>
            <p:ph idx="1"/>
          </p:nvPr>
        </p:nvSpPr>
        <p:spPr>
          <a:xfrm>
            <a:off x="677334" y="1662545"/>
            <a:ext cx="8596668" cy="5195455"/>
          </a:xfrm>
        </p:spPr>
        <p:txBody>
          <a:bodyPr>
            <a:noAutofit/>
          </a:bodyPr>
          <a:p>
            <a:pPr algn="l">
              <a:buFont typeface="+mj-lt"/>
              <a:buAutoNum type="arabicPeriod"/>
            </a:pPr>
            <a:r>
              <a:rPr b="0" dirty="0" sz="2400" i="0" lang="en-US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Check if each of the payment options is selectable.</a:t>
            </a:r>
          </a:p>
          <a:p>
            <a:pPr algn="l">
              <a:buFont typeface="+mj-lt"/>
              <a:buAutoNum type="arabicPeriod"/>
            </a:pPr>
            <a:r>
              <a:rPr b="0" dirty="0" sz="2400" i="0" lang="en-US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Check if the default credit/debit card gets automatically added.</a:t>
            </a:r>
          </a:p>
          <a:p>
            <a:pPr algn="l">
              <a:buFont typeface="+mj-lt"/>
              <a:buAutoNum type="arabicPeriod"/>
            </a:pPr>
            <a:r>
              <a:rPr b="0" dirty="0" sz="2400" i="0" lang="en-US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Verify that the page does not proceed to the payment page before all the mandatory information is filled.</a:t>
            </a:r>
          </a:p>
          <a:p>
            <a:pPr algn="l">
              <a:buFont typeface="+mj-lt"/>
              <a:buAutoNum type="arabicPeriod"/>
            </a:pPr>
            <a:r>
              <a:rPr b="0" dirty="0" sz="2400" i="0" lang="en-US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Check if multiple cards can be saved as default or not.</a:t>
            </a:r>
          </a:p>
          <a:p>
            <a:pPr algn="l">
              <a:buFont typeface="+mj-lt"/>
              <a:buAutoNum type="arabicPeriod"/>
            </a:pPr>
            <a:r>
              <a:rPr b="0" dirty="0" sz="2400" i="0" lang="en-US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Verify that the correct currency is reflected on the page.</a:t>
            </a:r>
          </a:p>
          <a:p>
            <a:pPr algn="l">
              <a:buFont typeface="+mj-lt"/>
              <a:buAutoNum type="arabicPeriod"/>
            </a:pPr>
            <a:r>
              <a:rPr b="0" dirty="0" sz="2400" i="0" lang="en-US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Check if the payment is not getting Processed for null values in the cart.</a:t>
            </a:r>
          </a:p>
          <a:p>
            <a:pPr algn="l">
              <a:buFont typeface="+mj-lt"/>
              <a:buAutoNum type="arabicPeriod"/>
            </a:pPr>
            <a:r>
              <a:rPr b="0" dirty="0" sz="2400" i="0" lang="en-US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Verify if multiple payment options are not getting selected. Only one at a time.</a:t>
            </a:r>
            <a:br>
              <a:rPr b="0" dirty="0" sz="2400" i="0" lang="en-US">
                <a:solidFill>
                  <a:schemeClr val="tx2"/>
                </a:solidFill>
                <a:effectLst/>
                <a:latin typeface="Segoe UI" panose="020B0502040204020203" pitchFamily="34" charset="0"/>
              </a:rPr>
            </a:br>
            <a:br>
              <a:rPr b="0" dirty="0" sz="1400" i="0" lang="en-US">
                <a:solidFill>
                  <a:schemeClr val="tx2"/>
                </a:solidFill>
                <a:effectLst/>
                <a:latin typeface="Segoe UI" panose="020B0502040204020203" pitchFamily="34" charset="0"/>
              </a:rPr>
            </a:br>
            <a:endParaRPr b="0" dirty="0" sz="1400" i="0" lang="en-US">
              <a:solidFill>
                <a:schemeClr val="tx2"/>
              </a:solidFill>
              <a:effectLst/>
              <a:latin typeface="Segoe UI" panose="020B0502040204020203" pitchFamily="34" charset="0"/>
            </a:endParaRPr>
          </a:p>
          <a:p>
            <a:pPr indent="0" marL="0">
              <a:buNone/>
            </a:pPr>
            <a:br>
              <a:rPr dirty="0" sz="1400" lang="en-US"/>
            </a:br>
            <a:endParaRPr dirty="0" sz="140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90458"/>
          </a:xfrm>
        </p:spPr>
        <p:txBody>
          <a:bodyPr>
            <a:normAutofit/>
          </a:bodyPr>
          <a:p>
            <a:pPr algn="l">
              <a:buFont typeface="+mj-lt"/>
              <a:buAutoNum type="arabicPeriod"/>
            </a:pPr>
            <a:r>
              <a:rPr dirty="0" sz="2400" lang="en-US">
                <a:latin typeface="Segoe UI" panose="020B0502040204020203" pitchFamily="34" charset="0"/>
              </a:rPr>
              <a:t>8</a:t>
            </a:r>
            <a:r>
              <a:rPr dirty="0" sz="2400" lang="en-US">
                <a:solidFill>
                  <a:schemeClr val="tx2"/>
                </a:solidFill>
                <a:latin typeface="Segoe UI" panose="020B0502040204020203" pitchFamily="34" charset="0"/>
              </a:rPr>
              <a:t>.C</a:t>
            </a:r>
            <a:r>
              <a:rPr b="0" dirty="0" sz="2400" i="0" lang="en-US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heck if the payment is not getting proceeded with an expired/blocked card.</a:t>
            </a:r>
            <a:br>
              <a:rPr b="0" dirty="0" sz="2400" i="0" lang="en-US">
                <a:solidFill>
                  <a:schemeClr val="tx2"/>
                </a:solidFill>
                <a:effectLst/>
                <a:latin typeface="Segoe UI" panose="020B0502040204020203" pitchFamily="34" charset="0"/>
              </a:rPr>
            </a:br>
            <a:r>
              <a:rPr b="0" dirty="0" sz="2400" i="0" lang="en-US">
                <a:effectLst/>
                <a:latin typeface="Segoe UI" panose="020B0502040204020203" pitchFamily="34" charset="0"/>
              </a:rPr>
              <a:t>9</a:t>
            </a:r>
            <a:r>
              <a:rPr b="0" dirty="0" sz="2400" i="0" lang="en-US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.Verify cases like-</a:t>
            </a:r>
            <a:br>
              <a:rPr b="0" dirty="0" sz="2400" i="0" lang="en-US">
                <a:solidFill>
                  <a:schemeClr val="tx2"/>
                </a:solidFill>
                <a:effectLst/>
                <a:latin typeface="Segoe UI" panose="020B0502040204020203" pitchFamily="34" charset="0"/>
              </a:rPr>
            </a:br>
            <a:r>
              <a:rPr b="0" dirty="0" sz="2400" i="0" lang="en-US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		-Credit/debit card </a:t>
            </a:r>
            <a:r>
              <a:rPr b="0" dirty="0" sz="2400" i="0" lang="en-US" err="1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number+wrong</a:t>
            </a:r>
            <a:r>
              <a:rPr b="0" dirty="0" sz="2400" i="0" lang="en-US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 date+ right </a:t>
            </a:r>
            <a:r>
              <a:rPr b="0" dirty="0" sz="2400" i="0" lang="en-US" err="1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cvv</a:t>
            </a:r>
            <a:br>
              <a:rPr b="0" dirty="0" sz="2400" i="0" lang="en-US">
                <a:solidFill>
                  <a:schemeClr val="tx2"/>
                </a:solidFill>
                <a:effectLst/>
                <a:latin typeface="Segoe UI" panose="020B0502040204020203" pitchFamily="34" charset="0"/>
              </a:rPr>
            </a:br>
            <a:r>
              <a:rPr b="0" dirty="0" sz="2400" i="0" lang="en-US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		-Credit/debit card number+ right date+ wrong </a:t>
            </a:r>
            <a:r>
              <a:rPr b="0" dirty="0" sz="2400" i="0" lang="en-US" err="1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cvv</a:t>
            </a:r>
            <a:br>
              <a:rPr b="0" dirty="0" sz="2400" i="0" lang="en-US">
                <a:solidFill>
                  <a:schemeClr val="tx2"/>
                </a:solidFill>
                <a:effectLst/>
                <a:latin typeface="Segoe UI" panose="020B0502040204020203" pitchFamily="34" charset="0"/>
              </a:rPr>
            </a:br>
            <a:r>
              <a:rPr b="0" dirty="0" sz="2400" i="0" lang="en-US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		-Wrong credit/debit card number+ right date+ right </a:t>
            </a:r>
            <a:r>
              <a:rPr dirty="0" sz="2400" lang="en-US">
                <a:solidFill>
                  <a:schemeClr val="tx2"/>
                </a:solidFill>
                <a:latin typeface="Segoe UI" panose="020B0502040204020203" pitchFamily="34" charset="0"/>
              </a:rPr>
              <a:t> 				</a:t>
            </a:r>
            <a:r>
              <a:rPr b="0" dirty="0" sz="2400" i="0" lang="en-US" err="1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cvv</a:t>
            </a:r>
            <a:br>
              <a:rPr b="0" dirty="0" sz="2400" i="0" lang="en-US">
                <a:solidFill>
                  <a:schemeClr val="tx2"/>
                </a:solidFill>
                <a:effectLst/>
                <a:latin typeface="Segoe UI" panose="020B0502040204020203" pitchFamily="34" charset="0"/>
              </a:rPr>
            </a:br>
            <a:r>
              <a:rPr b="0" dirty="0" sz="2400" i="0" lang="en-US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		-And some other similar combinations</a:t>
            </a:r>
            <a:br>
              <a:rPr b="0" dirty="0" sz="2400" i="0" lang="en-US">
                <a:solidFill>
                  <a:schemeClr val="tx2"/>
                </a:solidFill>
                <a:effectLst/>
                <a:latin typeface="Segoe UI" panose="020B0502040204020203" pitchFamily="34" charset="0"/>
              </a:rPr>
            </a:br>
            <a:br>
              <a:rPr b="0" dirty="0" sz="2400" i="0" lang="en-US">
                <a:solidFill>
                  <a:schemeClr val="tx2"/>
                </a:solidFill>
                <a:effectLst/>
                <a:latin typeface="Segoe UI" panose="020B0502040204020203" pitchFamily="34" charset="0"/>
              </a:rPr>
            </a:br>
            <a:r>
              <a:rPr b="0" dirty="0" sz="2400" i="0" lang="en-US">
                <a:effectLst/>
                <a:latin typeface="Segoe UI" panose="020B0502040204020203" pitchFamily="34" charset="0"/>
              </a:rPr>
              <a:t>10.</a:t>
            </a:r>
            <a:r>
              <a:rPr b="0" dirty="0" sz="2400" i="0" lang="en-US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Check if the user gets a confirmation message or mail if the payment is successful.</a:t>
            </a:r>
            <a:br>
              <a:rPr b="0" dirty="0" sz="2400" i="0" lang="en-US">
                <a:solidFill>
                  <a:schemeClr val="tx2"/>
                </a:solidFill>
                <a:effectLst/>
                <a:latin typeface="Segoe UI" panose="020B0502040204020203" pitchFamily="34" charset="0"/>
              </a:rPr>
            </a:br>
            <a:r>
              <a:rPr b="0" dirty="0" sz="2400" i="0" lang="en-US">
                <a:effectLst/>
                <a:latin typeface="Segoe UI" panose="020B0502040204020203" pitchFamily="34" charset="0"/>
              </a:rPr>
              <a:t>11</a:t>
            </a:r>
            <a:r>
              <a:rPr b="0" dirty="0" sz="2400" i="0" lang="en-US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.Check if a pop-up appears if the session has expired.</a:t>
            </a:r>
            <a:br>
              <a:rPr b="0" dirty="0" sz="2400" i="0" lang="en-US">
                <a:solidFill>
                  <a:schemeClr val="tx2"/>
                </a:solidFill>
                <a:effectLst/>
                <a:latin typeface="Segoe UI" panose="020B0502040204020203" pitchFamily="34" charset="0"/>
              </a:rPr>
            </a:br>
            <a:r>
              <a:rPr b="0" dirty="0" sz="2400" i="0" lang="en-US">
                <a:effectLst/>
                <a:latin typeface="Segoe UI" panose="020B0502040204020203" pitchFamily="34" charset="0"/>
              </a:rPr>
              <a:t>12.</a:t>
            </a:r>
            <a:r>
              <a:rPr b="0" dirty="0" sz="800" i="0" lang="en-US">
                <a:solidFill>
                  <a:srgbClr val="282829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b="0" dirty="0" sz="2400" i="0" lang="en-US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Verify that the user gets information about unsuccessful payment.</a:t>
            </a:r>
            <a:br>
              <a:rPr b="0" dirty="0" sz="2400" i="0" lang="en-US">
                <a:solidFill>
                  <a:schemeClr val="tx2"/>
                </a:solidFill>
                <a:effectLst/>
                <a:latin typeface="Segoe UI" panose="020B0502040204020203" pitchFamily="34" charset="0"/>
              </a:rPr>
            </a:br>
            <a:r>
              <a:rPr b="0" dirty="0" sz="2400" i="0" lang="en-US">
                <a:effectLst/>
                <a:latin typeface="Segoe UI" panose="020B0502040204020203" pitchFamily="34" charset="0"/>
              </a:rPr>
              <a:t>13.</a:t>
            </a:r>
            <a:r>
              <a:rPr b="0" dirty="0" sz="2400" i="0" lang="en-US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Check if double payment is not occurring in any case.</a:t>
            </a:r>
            <a:br>
              <a:rPr b="0" dirty="0" sz="2400" i="0" lang="en-US">
                <a:solidFill>
                  <a:schemeClr val="tx2"/>
                </a:solidFill>
                <a:effectLst/>
                <a:latin typeface="Segoe UI" panose="020B0502040204020203" pitchFamily="34" charset="0"/>
              </a:rPr>
            </a:br>
            <a:br>
              <a:rPr b="0" dirty="0" sz="1200" i="0" lang="en-US">
                <a:solidFill>
                  <a:srgbClr val="282829"/>
                </a:solidFill>
                <a:effectLst/>
                <a:latin typeface="Segoe UI" panose="020B0502040204020203" pitchFamily="34" charset="0"/>
              </a:rPr>
            </a:br>
            <a:endParaRPr dirty="0" sz="2400" lang="en-IN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48400"/>
          </a:xfrm>
        </p:spPr>
        <p:txBody>
          <a:bodyPr>
            <a:normAutofit fontScale="90000"/>
          </a:bodyPr>
          <a:p>
            <a:r>
              <a:rPr b="0" dirty="0" sz="2200" i="0" lang="en-US">
                <a:effectLst/>
                <a:latin typeface="Segoe UI" panose="020B0502040204020203" pitchFamily="34" charset="0"/>
              </a:rPr>
              <a:t>14</a:t>
            </a:r>
            <a:r>
              <a:rPr b="0" dirty="0" sz="2700" i="0" lang="en-US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.Check what happens after the session gets expired. Does the payment still occur?</a:t>
            </a:r>
            <a:br>
              <a:rPr b="0" dirty="0" sz="2700" i="0" lang="en-US">
                <a:solidFill>
                  <a:schemeClr val="tx2"/>
                </a:solidFill>
                <a:effectLst/>
                <a:latin typeface="Segoe UI" panose="020B0502040204020203" pitchFamily="34" charset="0"/>
              </a:rPr>
            </a:br>
            <a:br>
              <a:rPr b="0" dirty="0" sz="2700" i="0" lang="en-US">
                <a:solidFill>
                  <a:schemeClr val="tx2"/>
                </a:solidFill>
                <a:effectLst/>
                <a:latin typeface="Segoe UI" panose="020B0502040204020203" pitchFamily="34" charset="0"/>
              </a:rPr>
            </a:br>
            <a:r>
              <a:rPr b="0" dirty="0" sz="2200" i="0" lang="en-US">
                <a:effectLst/>
                <a:latin typeface="Segoe UI" panose="020B0502040204020203" pitchFamily="34" charset="0"/>
              </a:rPr>
              <a:t>15.</a:t>
            </a:r>
            <a:r>
              <a:rPr b="0" dirty="0" sz="2700" i="0" lang="en-US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Verify if the respective payment option triggers the right payment gateway.</a:t>
            </a:r>
            <a:br>
              <a:rPr b="0" dirty="0" sz="2700" i="0" lang="en-US">
                <a:solidFill>
                  <a:schemeClr val="tx2"/>
                </a:solidFill>
                <a:effectLst/>
                <a:latin typeface="Segoe UI" panose="020B0502040204020203" pitchFamily="34" charset="0"/>
              </a:rPr>
            </a:br>
            <a:br>
              <a:rPr b="0" dirty="0" sz="2700" i="0" lang="en-US">
                <a:solidFill>
                  <a:schemeClr val="tx2"/>
                </a:solidFill>
                <a:effectLst/>
                <a:latin typeface="Segoe UI" panose="020B0502040204020203" pitchFamily="34" charset="0"/>
              </a:rPr>
            </a:br>
            <a:r>
              <a:rPr b="0" dirty="0" sz="2200" i="0" lang="en-US">
                <a:effectLst/>
                <a:latin typeface="Segoe UI" panose="020B0502040204020203" pitchFamily="34" charset="0"/>
              </a:rPr>
              <a:t>16</a:t>
            </a:r>
            <a:r>
              <a:rPr b="0" dirty="0" sz="2700" i="0" lang="en-US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.Check if the user is directed back to the application after a successful transaction.</a:t>
            </a:r>
            <a:br>
              <a:rPr b="0" dirty="0" sz="2700" i="0" lang="en-US">
                <a:solidFill>
                  <a:schemeClr val="tx2"/>
                </a:solidFill>
                <a:effectLst/>
                <a:latin typeface="Segoe UI" panose="020B0502040204020203" pitchFamily="34" charset="0"/>
              </a:rPr>
            </a:br>
            <a:br>
              <a:rPr dirty="0" sz="2700" lang="en-US">
                <a:solidFill>
                  <a:schemeClr val="tx2"/>
                </a:solidFill>
                <a:latin typeface="Segoe UI" panose="020B0502040204020203" pitchFamily="34" charset="0"/>
              </a:rPr>
            </a:br>
            <a:r>
              <a:rPr dirty="0" sz="2200" lang="en-US">
                <a:latin typeface="Segoe UI" panose="020B0502040204020203" pitchFamily="34" charset="0"/>
              </a:rPr>
              <a:t>17</a:t>
            </a:r>
            <a:r>
              <a:rPr dirty="0" sz="2700" lang="en-US">
                <a:solidFill>
                  <a:schemeClr val="tx2"/>
                </a:solidFill>
                <a:latin typeface="Segoe UI" panose="020B0502040204020203" pitchFamily="34" charset="0"/>
              </a:rPr>
              <a:t>.</a:t>
            </a:r>
            <a:r>
              <a:rPr b="0" dirty="0" sz="2700" i="0" lang="en-US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Check what happens if the payment gets stopped midway. Does the amount still gets deducted? </a:t>
            </a:r>
            <a:br>
              <a:rPr b="0" dirty="0" i="0" lang="en-US">
                <a:solidFill>
                  <a:srgbClr val="282829"/>
                </a:solidFill>
                <a:effectLst/>
                <a:latin typeface="Segoe UI" panose="020B0502040204020203" pitchFamily="34" charset="0"/>
              </a:rPr>
            </a:br>
            <a:r>
              <a:rPr b="0" dirty="0" sz="2200" i="0" lang="en-US">
                <a:effectLst/>
                <a:latin typeface="Segoe UI" panose="020B0502040204020203" pitchFamily="34" charset="0"/>
              </a:rPr>
              <a:t>18</a:t>
            </a:r>
            <a:r>
              <a:rPr dirty="0" sz="2200" lang="en-US">
                <a:latin typeface="Segoe UI" panose="020B0502040204020203" pitchFamily="34" charset="0"/>
              </a:rPr>
              <a:t>.</a:t>
            </a:r>
            <a:r>
              <a:rPr b="0" dirty="0" sz="2700" i="0" lang="en-US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Check if the pop-up blocker during the payment is functional.</a:t>
            </a:r>
            <a:br>
              <a:rPr b="0" dirty="0" sz="2700" i="0" lang="en-US">
                <a:solidFill>
                  <a:schemeClr val="tx2"/>
                </a:solidFill>
                <a:effectLst/>
                <a:latin typeface="Segoe UI" panose="020B0502040204020203" pitchFamily="34" charset="0"/>
              </a:rPr>
            </a:br>
            <a:br>
              <a:rPr b="0" dirty="0" sz="2700" i="0" lang="en-US">
                <a:solidFill>
                  <a:schemeClr val="tx2"/>
                </a:solidFill>
                <a:effectLst/>
                <a:latin typeface="Segoe UI" panose="020B0502040204020203" pitchFamily="34" charset="0"/>
              </a:rPr>
            </a:br>
            <a:r>
              <a:rPr b="0" dirty="0" sz="2200" i="0" lang="en-US">
                <a:effectLst/>
                <a:latin typeface="Segoe UI" panose="020B0502040204020203" pitchFamily="34" charset="0"/>
              </a:rPr>
              <a:t>19.</a:t>
            </a:r>
            <a:r>
              <a:rPr b="0" dirty="0" sz="2700" i="0" lang="en-US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Check if the application page is not getting redirected to some other page or link.</a:t>
            </a:r>
            <a:br>
              <a:rPr b="0" dirty="0" sz="2700" i="0" lang="en-US">
                <a:solidFill>
                  <a:schemeClr val="tx2"/>
                </a:solidFill>
                <a:effectLst/>
                <a:latin typeface="Segoe UI" panose="020B0502040204020203" pitchFamily="34" charset="0"/>
              </a:rPr>
            </a:br>
            <a:br>
              <a:rPr b="0" dirty="0" i="0" lang="en-US">
                <a:solidFill>
                  <a:srgbClr val="282829"/>
                </a:solidFill>
                <a:effectLst/>
                <a:latin typeface="Segoe UI" panose="020B0502040204020203" pitchFamily="34" charset="0"/>
              </a:rPr>
            </a:br>
            <a:endParaRPr dirty="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6815"/>
          </a:xfrm>
        </p:spPr>
        <p:txBody>
          <a:bodyPr/>
          <a:p>
            <a:r>
              <a:rPr dirty="0" lang="en-IN"/>
              <a:t>POSITIVE TEST CASES:</a:t>
            </a:r>
          </a:p>
        </p:txBody>
      </p:sp>
      <p:sp>
        <p:nvSpPr>
          <p:cNvPr id="1048629" name="Content Placeholder 2"/>
          <p:cNvSpPr>
            <a:spLocks noGrp="1"/>
          </p:cNvSpPr>
          <p:nvPr>
            <p:ph idx="1"/>
          </p:nvPr>
        </p:nvSpPr>
        <p:spPr>
          <a:xfrm>
            <a:off x="556953" y="1363288"/>
            <a:ext cx="8717049" cy="3724102"/>
          </a:xfrm>
        </p:spPr>
        <p:txBody>
          <a:bodyPr/>
          <a:p>
            <a:r>
              <a:rPr dirty="0" lang="en-IN"/>
              <a:t>Verify that the user is able to save card information or not.</a:t>
            </a:r>
          </a:p>
          <a:p>
            <a:r>
              <a:rPr dirty="0" lang="en-IN"/>
              <a:t>Verify that the user is able to see the correct currency or not.</a:t>
            </a:r>
          </a:p>
          <a:p>
            <a:r>
              <a:rPr dirty="0" lang="en-IN"/>
              <a:t>Verify that the user is able to see proceed with the null value in the cart.</a:t>
            </a:r>
          </a:p>
          <a:p>
            <a:r>
              <a:rPr dirty="0" lang="en-IN"/>
              <a:t>Verify that the user is able to proceed with the blocked card or not.</a:t>
            </a:r>
          </a:p>
          <a:p>
            <a:r>
              <a:rPr dirty="0" lang="en-IN"/>
              <a:t>Verify that the user is able to proceed with the expired card data or not.</a:t>
            </a:r>
          </a:p>
          <a:p>
            <a:r>
              <a:rPr dirty="0" lang="en-IN"/>
              <a:t>Verify that the user is able to get a confirmation message for successful payment.</a:t>
            </a:r>
          </a:p>
          <a:p>
            <a:r>
              <a:rPr dirty="0" lang="en-IN"/>
              <a:t>Verify that the user is able to select a message after an unsuccessful payment.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>
            <a:off x="677334" y="950422"/>
            <a:ext cx="8596668" cy="1320800"/>
          </a:xfrm>
        </p:spPr>
        <p:txBody>
          <a:bodyPr/>
          <a:p>
            <a:r>
              <a:rPr dirty="0" lang="en-IN"/>
              <a:t>NEGATIVE TEST CASES:</a:t>
            </a:r>
          </a:p>
        </p:txBody>
      </p:sp>
      <p:sp>
        <p:nvSpPr>
          <p:cNvPr id="1048631" name="Content Placeholder 2"/>
          <p:cNvSpPr>
            <a:spLocks noGrp="1"/>
          </p:cNvSpPr>
          <p:nvPr>
            <p:ph idx="1"/>
          </p:nvPr>
        </p:nvSpPr>
        <p:spPr>
          <a:xfrm>
            <a:off x="581891" y="2003368"/>
            <a:ext cx="8692111" cy="4603260"/>
          </a:xfrm>
        </p:spPr>
        <p:txBody>
          <a:bodyPr>
            <a:normAutofit/>
          </a:bodyPr>
          <a:p>
            <a:r>
              <a:rPr dirty="0" sz="2000" lang="en-IN"/>
              <a:t>Verify if the payment gateway stops responding while transaction.</a:t>
            </a:r>
          </a:p>
          <a:p>
            <a:r>
              <a:rPr dirty="0" sz="2000" lang="en-IN"/>
              <a:t>Verify that the payment when the session expires.</a:t>
            </a:r>
          </a:p>
          <a:p>
            <a:r>
              <a:rPr dirty="0" sz="2000" lang="en-IN"/>
              <a:t>Verify that the payment transaction process while disconnecting network connection.</a:t>
            </a:r>
          </a:p>
          <a:p>
            <a:r>
              <a:rPr dirty="0" sz="2000" lang="en-IN"/>
              <a:t>Verify that back button functionality while payment process.</a:t>
            </a:r>
          </a:p>
          <a:p>
            <a:r>
              <a:rPr dirty="0" sz="2000" lang="en-IN"/>
              <a:t>Verify that the refresh button functionality while payment process.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lastClr="000000" val="windowText"/>
      </a:dk1>
      <a:lt1>
        <a:sysClr lastClr="FFFFFF" val="window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BUSINESS-TO-BUSINESS</dc:title>
  <dc:creator>bhavana kovi</dc:creator>
  <cp:lastModifiedBy>bhavana kovi</cp:lastModifiedBy>
  <dcterms:created xsi:type="dcterms:W3CDTF">2022-09-15T06:00:20Z</dcterms:created>
  <dcterms:modified xsi:type="dcterms:W3CDTF">2022-10-01T02:55:27Z</dcterms:modified>
</cp:coreProperties>
</file>