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Economica" panose="02000506040000020004" pitchFamily="2" charset="77"/>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7a10cee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7a10cee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a7a10cee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a7a10cee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a7a10ce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a7a10ce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a7a10cee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a7a10ce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a7a10cee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a7a10cee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a7a10cee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a7a10cee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a7a10cee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a7a10cee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a7a10cee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a7a10cee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7a10cee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7a10cee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a7a10cee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a7a10cee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cs.columbia.edu/CAVE/software/softlib/coil-100.ph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GENPACT TEAM</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Group - 12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24" name="Google Shape;124;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architecture of the network we used is roughly represented in the image below.</a:t>
            </a:r>
            <a:endParaRPr/>
          </a:p>
        </p:txBody>
      </p:sp>
      <p:pic>
        <p:nvPicPr>
          <p:cNvPr id="125" name="Google Shape;125;p22"/>
          <p:cNvPicPr preferRelativeResize="0"/>
          <p:nvPr/>
        </p:nvPicPr>
        <p:blipFill>
          <a:blip r:embed="rId3">
            <a:alphaModFix/>
          </a:blip>
          <a:stretch>
            <a:fillRect/>
          </a:stretch>
        </p:blipFill>
        <p:spPr>
          <a:xfrm>
            <a:off x="2436150" y="1764050"/>
            <a:ext cx="3337025" cy="2502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1" name="Google Shape;131;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As, google </a:t>
            </a:r>
            <a:r>
              <a:rPr lang="en" dirty="0" err="1"/>
              <a:t>colab</a:t>
            </a:r>
            <a:r>
              <a:rPr lang="en" dirty="0"/>
              <a:t> has a time limit of 12 </a:t>
            </a:r>
            <a:r>
              <a:rPr lang="en" dirty="0" err="1"/>
              <a:t>hrs</a:t>
            </a:r>
            <a:r>
              <a:rPr lang="en" dirty="0"/>
              <a:t>, we had to buy </a:t>
            </a:r>
            <a:r>
              <a:rPr lang="en" dirty="0" err="1"/>
              <a:t>colab</a:t>
            </a:r>
            <a:r>
              <a:rPr lang="en" dirty="0"/>
              <a:t> pro which has a limit of 24 </a:t>
            </a:r>
            <a:r>
              <a:rPr lang="en" dirty="0" err="1"/>
              <a:t>hrs</a:t>
            </a:r>
            <a:r>
              <a:rPr lang="en" dirty="0"/>
              <a:t> and also </a:t>
            </a:r>
            <a:r>
              <a:rPr lang="en" dirty="0" err="1"/>
              <a:t>prioritising</a:t>
            </a:r>
            <a:r>
              <a:rPr lang="en" dirty="0"/>
              <a:t> our job on better GPU’s.</a:t>
            </a:r>
            <a:endParaRPr dirty="0"/>
          </a:p>
          <a:p>
            <a:pPr marL="457200" lvl="0" indent="-342900" algn="l" rtl="0">
              <a:spcBef>
                <a:spcPts val="0"/>
              </a:spcBef>
              <a:spcAft>
                <a:spcPts val="0"/>
              </a:spcAft>
              <a:buSzPts val="1800"/>
              <a:buChar char="●"/>
            </a:pPr>
            <a:r>
              <a:rPr lang="en" dirty="0"/>
              <a:t>We trained the network for 10 epochs, which took nearly 14 hrs.</a:t>
            </a:r>
            <a:endParaRPr dirty="0"/>
          </a:p>
          <a:p>
            <a:pPr marL="457200" lvl="0" indent="-342900" algn="l" rtl="0">
              <a:spcBef>
                <a:spcPts val="0"/>
              </a:spcBef>
              <a:spcAft>
                <a:spcPts val="0"/>
              </a:spcAft>
              <a:buSzPts val="1800"/>
              <a:buChar char="●"/>
            </a:pPr>
            <a:r>
              <a:rPr lang="en" dirty="0"/>
              <a:t>We believe that better results can be achieved with more number of epochs.</a:t>
            </a:r>
            <a:endParaRPr dirty="0"/>
          </a:p>
          <a:p>
            <a:pPr marL="457200" lvl="0" indent="-342900" algn="l" rtl="0">
              <a:spcBef>
                <a:spcPts val="0"/>
              </a:spcBef>
              <a:spcAft>
                <a:spcPts val="0"/>
              </a:spcAft>
              <a:buSzPts val="1800"/>
              <a:buChar char="●"/>
            </a:pPr>
            <a:r>
              <a:rPr lang="en" dirty="0"/>
              <a:t>Right now we have a RMSE of 63 degree.</a:t>
            </a:r>
          </a:p>
          <a:p>
            <a:pPr marL="457200" lvl="0" indent="-342900" algn="l" rtl="0">
              <a:spcBef>
                <a:spcPts val="0"/>
              </a:spcBef>
              <a:spcAft>
                <a:spcPts val="0"/>
              </a:spcAft>
              <a:buSzPts val="1800"/>
              <a:buChar char="●"/>
            </a:pPr>
            <a:r>
              <a:rPr lang="en" dirty="0"/>
              <a:t>It’s not a good result, but we can get good results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D7C6-860D-8644-AD6B-9CEFB2825560}"/>
              </a:ext>
            </a:extLst>
          </p:cNvPr>
          <p:cNvSpPr>
            <a:spLocks noGrp="1"/>
          </p:cNvSpPr>
          <p:nvPr>
            <p:ph type="title"/>
          </p:nvPr>
        </p:nvSpPr>
        <p:spPr/>
        <p:txBody>
          <a:bodyPr/>
          <a:lstStyle/>
          <a:p>
            <a:endParaRPr lang="en-US" dirty="0"/>
          </a:p>
        </p:txBody>
      </p:sp>
      <p:sp>
        <p:nvSpPr>
          <p:cNvPr id="4" name="AutoShape 2">
            <a:extLst>
              <a:ext uri="{FF2B5EF4-FFF2-40B4-BE49-F238E27FC236}">
                <a16:creationId xmlns:a16="http://schemas.microsoft.com/office/drawing/2014/main" id="{AD5D4699-BAC1-0243-B668-5920D1921C8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76043E16-21B7-BB42-9692-A3262F4A1F0F}"/>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This is </a:t>
            </a:r>
            <a:r>
              <a:rPr lang="en-US"/>
              <a:t>example result.</a:t>
            </a:r>
            <a:endParaRPr lang="en-US" dirty="0"/>
          </a:p>
        </p:txBody>
      </p:sp>
      <p:pic>
        <p:nvPicPr>
          <p:cNvPr id="8" name="Picture 7" descr="Graphical user interface&#10;&#10;Description automatically generated">
            <a:extLst>
              <a:ext uri="{FF2B5EF4-FFF2-40B4-BE49-F238E27FC236}">
                <a16:creationId xmlns:a16="http://schemas.microsoft.com/office/drawing/2014/main" id="{F4715669-CB35-1E4F-A318-CD43F87C8CDC}"/>
              </a:ext>
            </a:extLst>
          </p:cNvPr>
          <p:cNvPicPr>
            <a:picLocks noChangeAspect="1"/>
          </p:cNvPicPr>
          <p:nvPr/>
        </p:nvPicPr>
        <p:blipFill>
          <a:blip r:embed="rId2"/>
          <a:stretch>
            <a:fillRect/>
          </a:stretch>
        </p:blipFill>
        <p:spPr>
          <a:xfrm>
            <a:off x="5035309" y="1349380"/>
            <a:ext cx="3796991" cy="3229845"/>
          </a:xfrm>
          <a:prstGeom prst="rect">
            <a:avLst/>
          </a:prstGeom>
        </p:spPr>
      </p:pic>
    </p:spTree>
    <p:extLst>
      <p:ext uri="{BB962C8B-B14F-4D97-AF65-F5344CB8AC3E}">
        <p14:creationId xmlns:p14="http://schemas.microsoft.com/office/powerpoint/2010/main" val="28542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main Focus of this Project is to detect Duplicate Instances in Multi Head and Multi scale scenario.</a:t>
            </a:r>
            <a:endParaRPr/>
          </a:p>
          <a:p>
            <a:pPr marL="457200" lvl="0" indent="-342900" algn="l" rtl="0">
              <a:spcBef>
                <a:spcPts val="0"/>
              </a:spcBef>
              <a:spcAft>
                <a:spcPts val="0"/>
              </a:spcAft>
              <a:buSzPts val="1800"/>
              <a:buChar char="●"/>
            </a:pPr>
            <a:r>
              <a:rPr lang="en"/>
              <a:t>The object views / instances should be identified as same if the angle of capture differs by ~20-25 degree. The object views / instances should be identified as different if the angle of capture differs more than 25 degrees. </a:t>
            </a:r>
            <a:endParaRPr/>
          </a:p>
          <a:p>
            <a:pPr marL="457200" lvl="0" indent="-342900" algn="l" rtl="0">
              <a:spcBef>
                <a:spcPts val="0"/>
              </a:spcBef>
              <a:spcAft>
                <a:spcPts val="0"/>
              </a:spcAft>
              <a:buSzPts val="1800"/>
              <a:buChar char="●"/>
            </a:pPr>
            <a:r>
              <a:rPr lang="en"/>
              <a:t>The data provided to was collected by the Center for Research on Intelligent Systems at the Department of Computer Science, Columbia University. The database contains color images of 100 objects. The objects were placed on a motorized turntable against a black background and images were taken at pose internals of 5 degrees.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75" name="Google Shape;75;p15"/>
          <p:cNvSpPr txBox="1">
            <a:spLocks noGrp="1"/>
          </p:cNvSpPr>
          <p:nvPr>
            <p:ph type="body" idx="1"/>
          </p:nvPr>
        </p:nvSpPr>
        <p:spPr>
          <a:xfrm>
            <a:off x="362425" y="11171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https://www.cs.columbia.edu/CAVE/software/softlib/coil-100.php</a:t>
            </a:r>
            <a:r>
              <a:rPr lang="en"/>
              <a:t> is the link to the dataset.</a:t>
            </a:r>
            <a:endParaRPr/>
          </a:p>
          <a:p>
            <a:pPr marL="0" lvl="0" indent="0" algn="l" rtl="0">
              <a:spcBef>
                <a:spcPts val="1600"/>
              </a:spcBef>
              <a:spcAft>
                <a:spcPts val="0"/>
              </a:spcAft>
              <a:buNone/>
            </a:pPr>
            <a:r>
              <a:rPr lang="en" sz="1100"/>
              <a:t>             Example1 : Duplicate instance                                                                               Example2 : Different instance</a:t>
            </a:r>
            <a:endParaRPr sz="1100"/>
          </a:p>
          <a:p>
            <a:pPr marL="0" lvl="0" indent="0" algn="l" rtl="0">
              <a:spcBef>
                <a:spcPts val="1200"/>
              </a:spcBef>
              <a:spcAft>
                <a:spcPts val="0"/>
              </a:spcAft>
              <a:buNone/>
            </a:pPr>
            <a:endParaRPr sz="1100"/>
          </a:p>
          <a:p>
            <a:pPr marL="457200" lvl="0" indent="0" algn="l" rtl="0">
              <a:spcBef>
                <a:spcPts val="1200"/>
              </a:spcBef>
              <a:spcAft>
                <a:spcPts val="1600"/>
              </a:spcAft>
              <a:buNone/>
            </a:pPr>
            <a:endParaRPr/>
          </a:p>
        </p:txBody>
      </p:sp>
      <p:pic>
        <p:nvPicPr>
          <p:cNvPr id="76" name="Google Shape;76;p15"/>
          <p:cNvPicPr preferRelativeResize="0"/>
          <p:nvPr/>
        </p:nvPicPr>
        <p:blipFill>
          <a:blip r:embed="rId4">
            <a:alphaModFix/>
          </a:blip>
          <a:stretch>
            <a:fillRect/>
          </a:stretch>
        </p:blipFill>
        <p:spPr>
          <a:xfrm>
            <a:off x="581729" y="2273604"/>
            <a:ext cx="3253125" cy="1582250"/>
          </a:xfrm>
          <a:prstGeom prst="rect">
            <a:avLst/>
          </a:prstGeom>
          <a:noFill/>
          <a:ln>
            <a:noFill/>
          </a:ln>
        </p:spPr>
      </p:pic>
      <p:pic>
        <p:nvPicPr>
          <p:cNvPr id="77" name="Google Shape;77;p15"/>
          <p:cNvPicPr preferRelativeResize="0"/>
          <p:nvPr/>
        </p:nvPicPr>
        <p:blipFill>
          <a:blip r:embed="rId5">
            <a:alphaModFix/>
          </a:blip>
          <a:stretch>
            <a:fillRect/>
          </a:stretch>
        </p:blipFill>
        <p:spPr>
          <a:xfrm>
            <a:off x="5160575" y="2314201"/>
            <a:ext cx="3253125" cy="1626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APPROACHES</a:t>
            </a:r>
            <a:endParaRPr/>
          </a:p>
        </p:txBody>
      </p:sp>
      <p:sp>
        <p:nvSpPr>
          <p:cNvPr id="83" name="Google Shape;83;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After going through a number of research papers to find a solution, we’ve decided to pursue 2 approaches.</a:t>
            </a:r>
            <a:endParaRPr/>
          </a:p>
          <a:p>
            <a:pPr marL="457200" lvl="0" indent="-342900" algn="l" rtl="0">
              <a:spcBef>
                <a:spcPts val="0"/>
              </a:spcBef>
              <a:spcAft>
                <a:spcPts val="0"/>
              </a:spcAft>
              <a:buSzPts val="1800"/>
              <a:buAutoNum type="arabicParenR"/>
            </a:pPr>
            <a:r>
              <a:rPr lang="en"/>
              <a:t>Traditional Computer Vision Approach</a:t>
            </a:r>
            <a:endParaRPr/>
          </a:p>
          <a:p>
            <a:pPr marL="457200" lvl="0" indent="-342900" algn="l" rtl="0">
              <a:spcBef>
                <a:spcPts val="0"/>
              </a:spcBef>
              <a:spcAft>
                <a:spcPts val="0"/>
              </a:spcAft>
              <a:buSzPts val="1800"/>
              <a:buAutoNum type="arabicParenR"/>
            </a:pPr>
            <a:r>
              <a:rPr lang="en"/>
              <a:t>Deep Learning Approach</a:t>
            </a:r>
            <a:endParaRPr/>
          </a:p>
          <a:p>
            <a:pPr marL="457200" lvl="0" indent="-342900" algn="l" rtl="0">
              <a:spcBef>
                <a:spcPts val="0"/>
              </a:spcBef>
              <a:spcAft>
                <a:spcPts val="0"/>
              </a:spcAft>
              <a:buSzPts val="1800"/>
              <a:buChar char="●"/>
            </a:pPr>
            <a:r>
              <a:rPr lang="en"/>
              <a:t>Both have their own advantages and disadvantages such as Deep Learning approach might give a great result but at a cost of heavy computation and time</a:t>
            </a:r>
            <a:endParaRPr/>
          </a:p>
          <a:p>
            <a:pPr marL="457200" lvl="0" indent="-342900" algn="l" rtl="0">
              <a:spcBef>
                <a:spcPts val="0"/>
              </a:spcBef>
              <a:spcAft>
                <a:spcPts val="0"/>
              </a:spcAft>
              <a:buSzPts val="1800"/>
              <a:buChar char="●"/>
            </a:pPr>
            <a:r>
              <a:rPr lang="en"/>
              <a:t>Where as the Traditional approaches might have a higher chance of failing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Traditional Approach</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9" name="Google Shape;89;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algorithms we looked into are SIFT, ORB and Fundamental Matrix Estimation.</a:t>
            </a:r>
            <a:endParaRPr/>
          </a:p>
          <a:p>
            <a:pPr marL="457200" lvl="0" indent="-342900" algn="l" rtl="0">
              <a:spcBef>
                <a:spcPts val="0"/>
              </a:spcBef>
              <a:spcAft>
                <a:spcPts val="0"/>
              </a:spcAft>
              <a:buSzPts val="1800"/>
              <a:buChar char="●"/>
            </a:pPr>
            <a:r>
              <a:rPr lang="en"/>
              <a:t>Applying this algorithm on a pair of images and matching the Key-points, worked really well for duplicate instance images (absolute angle difference is less than 25), but in the case of different instance Images it failed quite badly.</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r>
              <a:rPr lang="en" sz="2100"/>
              <a:t>  </a:t>
            </a:r>
            <a:r>
              <a:rPr lang="en" sz="800"/>
              <a:t>Key-point matching for duplicate instance image                                                     </a:t>
            </a:r>
            <a:r>
              <a:rPr lang="en" sz="2100"/>
              <a:t> </a:t>
            </a:r>
            <a:r>
              <a:rPr lang="en" sz="800"/>
              <a:t>Key-point matching for different instance image</a:t>
            </a:r>
            <a:endParaRPr sz="800"/>
          </a:p>
          <a:p>
            <a:pPr marL="457200" lvl="0" indent="0" algn="l" rtl="0">
              <a:spcBef>
                <a:spcPts val="1600"/>
              </a:spcBef>
              <a:spcAft>
                <a:spcPts val="0"/>
              </a:spcAft>
              <a:buNone/>
            </a:pPr>
            <a:r>
              <a:rPr lang="en"/>
              <a:t>		</a:t>
            </a:r>
            <a:endParaRPr/>
          </a:p>
          <a:p>
            <a:pPr marL="457200" lvl="0" indent="0" algn="l" rtl="0">
              <a:spcBef>
                <a:spcPts val="1600"/>
              </a:spcBef>
              <a:spcAft>
                <a:spcPts val="1600"/>
              </a:spcAft>
              <a:buNone/>
            </a:pPr>
            <a:endParaRPr/>
          </a:p>
        </p:txBody>
      </p:sp>
      <p:pic>
        <p:nvPicPr>
          <p:cNvPr id="90" name="Google Shape;90;p17"/>
          <p:cNvPicPr preferRelativeResize="0"/>
          <p:nvPr/>
        </p:nvPicPr>
        <p:blipFill>
          <a:blip r:embed="rId3">
            <a:alphaModFix/>
          </a:blip>
          <a:stretch>
            <a:fillRect/>
          </a:stretch>
        </p:blipFill>
        <p:spPr>
          <a:xfrm>
            <a:off x="785325" y="2873875"/>
            <a:ext cx="3240324" cy="1250025"/>
          </a:xfrm>
          <a:prstGeom prst="rect">
            <a:avLst/>
          </a:prstGeom>
          <a:noFill/>
          <a:ln>
            <a:noFill/>
          </a:ln>
        </p:spPr>
      </p:pic>
      <p:pic>
        <p:nvPicPr>
          <p:cNvPr id="91" name="Google Shape;91;p17"/>
          <p:cNvPicPr preferRelativeResize="0"/>
          <p:nvPr/>
        </p:nvPicPr>
        <p:blipFill>
          <a:blip r:embed="rId4">
            <a:alphaModFix/>
          </a:blip>
          <a:stretch>
            <a:fillRect/>
          </a:stretch>
        </p:blipFill>
        <p:spPr>
          <a:xfrm>
            <a:off x="4513825" y="2845474"/>
            <a:ext cx="3700201" cy="130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7" name="Google Shape;97;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Estimating Fundamental Matrix of 2 images has given a better result in matching keypoint than any other Traditional Computer Vision Algorithm.</a:t>
            </a:r>
            <a:endParaRPr/>
          </a:p>
          <a:p>
            <a:pPr marL="457200" lvl="0" indent="-342900" algn="l" rtl="0">
              <a:spcBef>
                <a:spcPts val="0"/>
              </a:spcBef>
              <a:spcAft>
                <a:spcPts val="0"/>
              </a:spcAft>
              <a:buSzPts val="1800"/>
              <a:buChar char="●"/>
            </a:pPr>
            <a:r>
              <a:rPr lang="en"/>
              <a:t>But, couldn’t make any progress in this approach after we this.</a:t>
            </a:r>
            <a:endParaRPr/>
          </a:p>
          <a:p>
            <a:pPr marL="457200" lvl="0" indent="-342900" algn="l" rtl="0">
              <a:spcBef>
                <a:spcPts val="0"/>
              </a:spcBef>
              <a:spcAft>
                <a:spcPts val="0"/>
              </a:spcAft>
              <a:buSzPts val="1800"/>
              <a:buChar char="●"/>
            </a:pPr>
            <a:r>
              <a:rPr lang="en"/>
              <a:t>We’ve met a dead end here.</a:t>
            </a:r>
            <a:endParaRPr/>
          </a:p>
          <a:p>
            <a:pPr marL="457200" lvl="0" indent="-342900" algn="l" rtl="0">
              <a:spcBef>
                <a:spcPts val="0"/>
              </a:spcBef>
              <a:spcAft>
                <a:spcPts val="0"/>
              </a:spcAft>
              <a:buSzPts val="1800"/>
              <a:buChar char="●"/>
            </a:pPr>
            <a:r>
              <a:rPr lang="en"/>
              <a:t>But a lot has been learned during the time we spent on these algorithms.</a:t>
            </a: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Deep Learning Approach</a:t>
            </a:r>
            <a:endParaRPr/>
          </a:p>
        </p:txBody>
      </p:sp>
      <p:sp>
        <p:nvSpPr>
          <p:cNvPr id="103" name="Google Shape;103;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Half of the struggle with deep learning approach is to get the data ready. And the other half is to find the right parameters.</a:t>
            </a:r>
            <a:endParaRPr/>
          </a:p>
          <a:p>
            <a:pPr marL="457200" lvl="0" indent="-342900" algn="l" rtl="0">
              <a:spcBef>
                <a:spcPts val="0"/>
              </a:spcBef>
              <a:spcAft>
                <a:spcPts val="0"/>
              </a:spcAft>
              <a:buSzPts val="1800"/>
              <a:buChar char="●"/>
            </a:pPr>
            <a:r>
              <a:rPr lang="en"/>
              <a:t>As, all the images were in single folder nothing could be done, unless all the objects are separated.  And had to be done manually, this was a horrible task.</a:t>
            </a:r>
            <a:endParaRPr/>
          </a:p>
          <a:p>
            <a:pPr marL="457200" lvl="0" indent="-342900" algn="l" rtl="0">
              <a:spcBef>
                <a:spcPts val="0"/>
              </a:spcBef>
              <a:spcAft>
                <a:spcPts val="0"/>
              </a:spcAft>
              <a:buSzPts val="1800"/>
              <a:buChar char="●"/>
            </a:pPr>
            <a:r>
              <a:rPr lang="en"/>
              <a:t>So, we got it done.</a:t>
            </a: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104" name="Google Shape;104;p19"/>
          <p:cNvPicPr preferRelativeResize="0"/>
          <p:nvPr/>
        </p:nvPicPr>
        <p:blipFill>
          <a:blip r:embed="rId3">
            <a:alphaModFix/>
          </a:blip>
          <a:stretch>
            <a:fillRect/>
          </a:stretch>
        </p:blipFill>
        <p:spPr>
          <a:xfrm>
            <a:off x="3139350" y="2489325"/>
            <a:ext cx="2605525" cy="245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10" name="Google Shape;110;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Then a CSV of filenames of all the image pairs with the absolute difference of angles is made.</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The formula used to get the difference of angle between image pairs is</a:t>
            </a:r>
            <a:endParaRPr/>
          </a:p>
          <a:p>
            <a:pPr marL="457200" lvl="0" indent="0" algn="l" rtl="0">
              <a:spcBef>
                <a:spcPts val="1600"/>
              </a:spcBef>
              <a:spcAft>
                <a:spcPts val="0"/>
              </a:spcAft>
              <a:buNone/>
            </a:pPr>
            <a:r>
              <a:rPr lang="en"/>
              <a:t>Min[ 360 - (angle_1 - angle_2), (angle_1 - angle_2) ]</a:t>
            </a:r>
            <a:endParaRPr/>
          </a:p>
          <a:p>
            <a:pPr marL="457200" lvl="0" indent="0" algn="l" rtl="0">
              <a:spcBef>
                <a:spcPts val="1600"/>
              </a:spcBef>
              <a:spcAft>
                <a:spcPts val="1600"/>
              </a:spcAft>
              <a:buNone/>
            </a:pPr>
            <a:endParaRPr/>
          </a:p>
        </p:txBody>
      </p:sp>
      <p:pic>
        <p:nvPicPr>
          <p:cNvPr id="111" name="Google Shape;111;p20"/>
          <p:cNvPicPr preferRelativeResize="0"/>
          <p:nvPr/>
        </p:nvPicPr>
        <p:blipFill>
          <a:blip r:embed="rId3">
            <a:alphaModFix/>
          </a:blip>
          <a:stretch>
            <a:fillRect/>
          </a:stretch>
        </p:blipFill>
        <p:spPr>
          <a:xfrm>
            <a:off x="4225675" y="1621063"/>
            <a:ext cx="2046400" cy="190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17" name="Google Shape;117;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Used pytorch for the deep learning tasks.</a:t>
            </a:r>
            <a:endParaRPr/>
          </a:p>
          <a:p>
            <a:pPr marL="457200" lvl="0" indent="-342900" algn="l" rtl="0">
              <a:spcBef>
                <a:spcPts val="0"/>
              </a:spcBef>
              <a:spcAft>
                <a:spcPts val="0"/>
              </a:spcAft>
              <a:buSzPts val="1800"/>
              <a:buChar char="●"/>
            </a:pPr>
            <a:r>
              <a:rPr lang="en"/>
              <a:t>Total number of image pairs formed is 518,400.</a:t>
            </a:r>
            <a:endParaRPr/>
          </a:p>
          <a:p>
            <a:pPr marL="457200" lvl="0" indent="-342900" algn="l" rtl="0">
              <a:spcBef>
                <a:spcPts val="0"/>
              </a:spcBef>
              <a:spcAft>
                <a:spcPts val="0"/>
              </a:spcAft>
              <a:buSzPts val="1800"/>
              <a:buChar char="●"/>
            </a:pPr>
            <a:r>
              <a:rPr lang="en"/>
              <a:t>We divided the Csv in to train.csv (80%) and test.csv (20%).</a:t>
            </a:r>
            <a:endParaRPr/>
          </a:p>
          <a:p>
            <a:pPr marL="457200" lvl="0" indent="-342900" algn="l" rtl="0">
              <a:spcBef>
                <a:spcPts val="0"/>
              </a:spcBef>
              <a:spcAft>
                <a:spcPts val="0"/>
              </a:spcAft>
              <a:buSzPts val="1800"/>
              <a:buChar char="●"/>
            </a:pPr>
            <a:r>
              <a:rPr lang="en"/>
              <a:t>The image is a snippet of one batch of data, with a batch size of 8</a:t>
            </a:r>
            <a:endParaRPr/>
          </a:p>
        </p:txBody>
      </p:sp>
      <p:pic>
        <p:nvPicPr>
          <p:cNvPr id="118" name="Google Shape;118;p21"/>
          <p:cNvPicPr preferRelativeResize="0"/>
          <p:nvPr/>
        </p:nvPicPr>
        <p:blipFill>
          <a:blip r:embed="rId3">
            <a:alphaModFix/>
          </a:blip>
          <a:stretch>
            <a:fillRect/>
          </a:stretch>
        </p:blipFill>
        <p:spPr>
          <a:xfrm>
            <a:off x="1156875" y="2637200"/>
            <a:ext cx="1787500" cy="187810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638</Words>
  <Application>Microsoft Macintosh PowerPoint</Application>
  <PresentationFormat>On-screen Show (16:9)</PresentationFormat>
  <Paragraphs>46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Open Sans</vt:lpstr>
      <vt:lpstr>Economica</vt:lpstr>
      <vt:lpstr>Arial</vt:lpstr>
      <vt:lpstr>Luxe</vt:lpstr>
      <vt:lpstr>GENPACT TEAM</vt:lpstr>
      <vt:lpstr>INTRODUCTION</vt:lpstr>
      <vt:lpstr>PowerPoint Presentation</vt:lpstr>
      <vt:lpstr>APPROACHES</vt:lpstr>
      <vt:lpstr>Traditional Approach  </vt:lpstr>
      <vt:lpstr>PowerPoint Presentation</vt:lpstr>
      <vt:lpstr>Deep Learning Approach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GENPACT TEAM</dc:title>
  <cp:lastModifiedBy>Prashanth Minkuri</cp:lastModifiedBy>
  <cp:revision>1</cp:revision>
  <dcterms:modified xsi:type="dcterms:W3CDTF">2020-12-17T04:53:14Z</dcterms:modified>
</cp:coreProperties>
</file>