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858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352800" y="6229350"/>
            <a:ext cx="24383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57150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2163763"/>
            <a:ext cx="3848099" cy="3551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86300" y="2163763"/>
            <a:ext cx="3848099" cy="3551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858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352800" y="6229350"/>
            <a:ext cx="24383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57150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2400"/>
            </a:lvl1pPr>
            <a:lvl2pPr indent="0" marL="457200" rtl="0">
              <a:spcBef>
                <a:spcPts val="0"/>
              </a:spcBef>
              <a:buFont typeface="Arial"/>
              <a:buNone/>
              <a:defRPr sz="2000"/>
            </a:lvl2pPr>
            <a:lvl3pPr indent="0" marL="914400" rtl="0">
              <a:spcBef>
                <a:spcPts val="0"/>
              </a:spcBef>
              <a:buFont typeface="Arial"/>
              <a:buNone/>
              <a:defRPr sz="1800"/>
            </a:lvl3pPr>
            <a:lvl4pPr indent="0" marL="1371600" rtl="0">
              <a:spcBef>
                <a:spcPts val="0"/>
              </a:spcBef>
              <a:buFont typeface="Arial"/>
              <a:buNone/>
              <a:defRPr sz="1600"/>
            </a:lvl4pPr>
            <a:lvl5pPr indent="0" marL="1828800" rtl="0">
              <a:spcBef>
                <a:spcPts val="0"/>
              </a:spcBef>
              <a:buFont typeface="Arial"/>
              <a:buNone/>
              <a:defRPr sz="1600"/>
            </a:lvl5pPr>
            <a:lvl6pPr indent="0" marL="2286000" rtl="0">
              <a:spcBef>
                <a:spcPts val="0"/>
              </a:spcBef>
              <a:buFont typeface="Arial"/>
              <a:buNone/>
              <a:defRPr sz="1600"/>
            </a:lvl6pPr>
            <a:lvl7pPr indent="0" marL="2743200" rtl="0">
              <a:spcBef>
                <a:spcPts val="0"/>
              </a:spcBef>
              <a:buFont typeface="Arial"/>
              <a:buNone/>
              <a:defRPr sz="1600"/>
            </a:lvl7pPr>
            <a:lvl8pPr indent="0" marL="3200400" rtl="0">
              <a:spcBef>
                <a:spcPts val="0"/>
              </a:spcBef>
              <a:buFont typeface="Arial"/>
              <a:buNone/>
              <a:defRPr sz="1600"/>
            </a:lvl8pPr>
            <a:lvl9pPr indent="0" marL="3657600" rtl="0">
              <a:spcBef>
                <a:spcPts val="0"/>
              </a:spcBef>
              <a:buFont typeface="Arial"/>
              <a:buNone/>
              <a:defRPr sz="1600"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858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352800" y="6229350"/>
            <a:ext cx="24383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57150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2163761"/>
            <a:ext cx="7848599" cy="3551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6858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352800" y="6229350"/>
            <a:ext cx="24383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57150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 rot="5400000">
            <a:off x="5153024" y="2333625"/>
            <a:ext cx="4800600" cy="1962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 rot="5400000">
            <a:off x="1152524" y="447675"/>
            <a:ext cx="48006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6858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352800" y="6229350"/>
            <a:ext cx="24383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57150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 rot="5400000">
            <a:off x="2834481" y="15080"/>
            <a:ext cx="3551236" cy="7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858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352800" y="6229350"/>
            <a:ext cx="24383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57150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/>
          <p:nvPr>
            <p:ph idx="2" type="pic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1600"/>
            </a:lvl1pPr>
            <a:lvl2pPr indent="0" marL="457200" rtl="0">
              <a:spcBef>
                <a:spcPts val="0"/>
              </a:spcBef>
              <a:buFont typeface="Arial"/>
              <a:buNone/>
              <a:defRPr sz="1400"/>
            </a:lvl2pPr>
            <a:lvl3pPr indent="0" marL="914400" rtl="0">
              <a:spcBef>
                <a:spcPts val="0"/>
              </a:spcBef>
              <a:buFont typeface="Arial"/>
              <a:buNone/>
              <a:defRPr sz="1200"/>
            </a:lvl3pPr>
            <a:lvl4pPr indent="0" marL="1371600" rtl="0">
              <a:spcBef>
                <a:spcPts val="0"/>
              </a:spcBef>
              <a:buFont typeface="Arial"/>
              <a:buNone/>
              <a:defRPr sz="1000"/>
            </a:lvl4pPr>
            <a:lvl5pPr indent="0" marL="1828800" rtl="0">
              <a:spcBef>
                <a:spcPts val="0"/>
              </a:spcBef>
              <a:buFont typeface="Arial"/>
              <a:buNone/>
              <a:defRPr sz="1000"/>
            </a:lvl5pPr>
            <a:lvl6pPr indent="0" marL="2286000" rtl="0">
              <a:spcBef>
                <a:spcPts val="0"/>
              </a:spcBef>
              <a:buFont typeface="Arial"/>
              <a:buNone/>
              <a:defRPr sz="1000"/>
            </a:lvl6pPr>
            <a:lvl7pPr indent="0" marL="2743200" rtl="0">
              <a:spcBef>
                <a:spcPts val="0"/>
              </a:spcBef>
              <a:buFont typeface="Arial"/>
              <a:buNone/>
              <a:defRPr sz="1000"/>
            </a:lvl7pPr>
            <a:lvl8pPr indent="0" marL="3200400" rtl="0">
              <a:spcBef>
                <a:spcPts val="0"/>
              </a:spcBef>
              <a:buFont typeface="Arial"/>
              <a:buNone/>
              <a:defRPr sz="1000"/>
            </a:lvl8pPr>
            <a:lvl9pPr indent="0" marL="3657600" rtl="0">
              <a:spcBef>
                <a:spcPts val="0"/>
              </a:spcBef>
              <a:buFont typeface="Arial"/>
              <a:buNone/>
              <a:defRPr sz="1000"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858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352800" y="6229350"/>
            <a:ext cx="24383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57150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1600"/>
            </a:lvl1pPr>
            <a:lvl2pPr indent="0" marL="457200" rtl="0">
              <a:spcBef>
                <a:spcPts val="0"/>
              </a:spcBef>
              <a:buFont typeface="Arial"/>
              <a:buNone/>
              <a:defRPr sz="1400"/>
            </a:lvl2pPr>
            <a:lvl3pPr indent="0" marL="914400" rtl="0">
              <a:spcBef>
                <a:spcPts val="0"/>
              </a:spcBef>
              <a:buFont typeface="Arial"/>
              <a:buNone/>
              <a:defRPr sz="1200"/>
            </a:lvl3pPr>
            <a:lvl4pPr indent="0" marL="1371600" rtl="0">
              <a:spcBef>
                <a:spcPts val="0"/>
              </a:spcBef>
              <a:buFont typeface="Arial"/>
              <a:buNone/>
              <a:defRPr sz="1000"/>
            </a:lvl4pPr>
            <a:lvl5pPr indent="0" marL="1828800" rtl="0">
              <a:spcBef>
                <a:spcPts val="0"/>
              </a:spcBef>
              <a:buFont typeface="Arial"/>
              <a:buNone/>
              <a:defRPr sz="1000"/>
            </a:lvl5pPr>
            <a:lvl6pPr indent="0" marL="2286000" rtl="0">
              <a:spcBef>
                <a:spcPts val="0"/>
              </a:spcBef>
              <a:buFont typeface="Arial"/>
              <a:buNone/>
              <a:defRPr sz="1000"/>
            </a:lvl6pPr>
            <a:lvl7pPr indent="0" marL="2743200" rtl="0">
              <a:spcBef>
                <a:spcPts val="0"/>
              </a:spcBef>
              <a:buFont typeface="Arial"/>
              <a:buNone/>
              <a:defRPr sz="1000"/>
            </a:lvl7pPr>
            <a:lvl8pPr indent="0" marL="3200400" rtl="0">
              <a:spcBef>
                <a:spcPts val="0"/>
              </a:spcBef>
              <a:buFont typeface="Arial"/>
              <a:buNone/>
              <a:defRPr sz="1000"/>
            </a:lvl8pPr>
            <a:lvl9pPr indent="0" marL="3657600" rtl="0">
              <a:spcBef>
                <a:spcPts val="0"/>
              </a:spcBef>
              <a:buFont typeface="Arial"/>
              <a:buNone/>
              <a:defRPr sz="10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858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52800" y="6229350"/>
            <a:ext cx="24383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57150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858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352800" y="6229350"/>
            <a:ext cx="24383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7150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858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352800" y="6229350"/>
            <a:ext cx="24383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57150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858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352800" y="6229350"/>
            <a:ext cx="24383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57150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4.jpg"/><Relationship Id="rId2" Type="http://schemas.openxmlformats.org/officeDocument/2006/relationships/image" Target="../media/image0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124450"/>
            <a:ext cx="8867774" cy="173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85800" y="2163761"/>
            <a:ext cx="7848599" cy="3551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858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352800" y="6229350"/>
            <a:ext cx="24383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715000" y="6229350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971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jpg"/><Relationship Id="rId4" Type="http://schemas.openxmlformats.org/officeDocument/2006/relationships/image" Target="../media/image0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52400" y="1066800"/>
            <a:ext cx="88391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en-US" sz="4400">
                <a:latin typeface="Lato"/>
                <a:ea typeface="Lato"/>
                <a:cs typeface="Lato"/>
                <a:sym typeface="Lato"/>
              </a:rPr>
              <a:t>Fast Algorithm for </a:t>
            </a:r>
            <a:r>
              <a:rPr b="1" baseline="0" i="0" lang="en-US" sz="4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Modularity-Based Graph Clustering Algorithm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#7</a:t>
            </a: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Vamsi A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ngajala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aja 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ummidi</a:t>
            </a: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Kshitija J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oshi</a:t>
            </a: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Bharadwaj A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ryasomayajula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3200">
                <a:latin typeface="Lato"/>
                <a:ea typeface="Lato"/>
                <a:cs typeface="Lato"/>
                <a:sym typeface="Lato"/>
              </a:rPr>
              <a:t>Efficient ordering of node selection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2163750"/>
            <a:ext cx="7848599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SzPct val="100000"/>
              <a:buFont typeface="Lato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Select the node, with the smallest degree, for the next iteration.</a:t>
            </a:r>
          </a:p>
          <a:p>
            <a:pPr indent="-228600" lvl="0" marL="457200" marR="0" rtl="0" algn="l">
              <a:spcBef>
                <a:spcPts val="0"/>
              </a:spcBef>
              <a:buSzPct val="100000"/>
              <a:buFont typeface="Lato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By selecting node with the smallest degree, we can avoid producing super-cluster structures(clusters of clusters).</a:t>
            </a:r>
          </a:p>
          <a:p>
            <a:pPr indent="-228600" lvl="0" marL="457200" marR="0" rtl="0" algn="l">
              <a:spcBef>
                <a:spcPts val="0"/>
              </a:spcBef>
              <a:buSzPct val="100000"/>
              <a:buFont typeface="Lato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This ensures that we have minimum number of modularity gain computations.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Algo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2163761"/>
            <a:ext cx="7848599" cy="355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/>
              <a:t>Algorithm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3956" l="0" r="0" t="0"/>
          <a:stretch/>
        </p:blipFill>
        <p:spPr>
          <a:xfrm>
            <a:off x="0" y="914400"/>
            <a:ext cx="9144000" cy="49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latin typeface="Lato"/>
                <a:ea typeface="Lato"/>
                <a:cs typeface="Lato"/>
                <a:sym typeface="Lato"/>
              </a:rPr>
              <a:t>Results : Improved clustering speed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5311"/>
          <a:stretch/>
        </p:blipFill>
        <p:spPr>
          <a:xfrm>
            <a:off x="1305725" y="1810750"/>
            <a:ext cx="6399724" cy="42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3447" r="2620" t="6340"/>
          <a:stretch/>
        </p:blipFill>
        <p:spPr>
          <a:xfrm>
            <a:off x="2492637" y="925925"/>
            <a:ext cx="4158724" cy="332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6076" l="0" r="1584" t="0"/>
          <a:stretch/>
        </p:blipFill>
        <p:spPr>
          <a:xfrm>
            <a:off x="1052187" y="4251775"/>
            <a:ext cx="7039624" cy="14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3200">
                <a:latin typeface="Lato"/>
                <a:ea typeface="Lato"/>
                <a:cs typeface="Lato"/>
                <a:sym typeface="Lato"/>
              </a:rPr>
              <a:t>References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2163761"/>
            <a:ext cx="7848599" cy="355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SzPct val="100000"/>
              <a:buFont typeface="Lato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Fast Algorithm for Modularity-Based Graph Clustering : </a:t>
            </a:r>
          </a:p>
          <a:p>
            <a:pPr indent="0" lvl="0" marL="0" marR="0" rtl="0" algn="l">
              <a:spcBef>
                <a:spcPts val="0"/>
              </a:spcBef>
              <a:buSzPct val="55000"/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Hiroaki Shiokawa, Yasuhiro Fujiwara and Makoto Onizuka NTT Software Innovation Center,  Nippon Telegraph and Telephone Corporation, 2011.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228600" lvl="0" marL="457200" marR="0" rtl="0" algn="l">
              <a:spcBef>
                <a:spcPts val="0"/>
              </a:spcBef>
              <a:buSzPct val="100000"/>
              <a:buFont typeface="Lato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nwds.cs.washington.edu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47700" y="2192311"/>
            <a:ext cx="7848599" cy="355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36666"/>
              <a:buNone/>
            </a:pPr>
            <a:r>
              <a:rPr b="1" lang="en-US" sz="3000">
                <a:latin typeface="Lato"/>
                <a:ea typeface="Lato"/>
                <a:cs typeface="Lato"/>
                <a:sym typeface="Lato"/>
              </a:rPr>
              <a:t>Thank You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Graph Clustering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9999" l="0" r="1283" t="7499"/>
          <a:stretch/>
        </p:blipFill>
        <p:spPr>
          <a:xfrm>
            <a:off x="748575" y="2267700"/>
            <a:ext cx="7848599" cy="28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14300" y="942925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Graph Clustering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33400" y="1905000"/>
            <a:ext cx="7848599" cy="355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F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inding natural groupings or clusters or communities with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in graphs.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Community detection over social network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Facebook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baseline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1.11 billion active users / month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Twitter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baseline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140 million active users </a:t>
            </a:r>
            <a:r>
              <a:rPr b="1" lang="en-US" sz="1800">
                <a:latin typeface="Lato"/>
                <a:ea typeface="Lato"/>
                <a:cs typeface="Lato"/>
                <a:sym typeface="Lato"/>
              </a:rPr>
              <a:t>/ day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                   340 mill</a:t>
            </a:r>
            <a:r>
              <a:rPr b="1" lang="en-US" sz="1800">
                <a:latin typeface="Lato"/>
                <a:ea typeface="Lato"/>
                <a:cs typeface="Lato"/>
                <a:sym typeface="Lato"/>
              </a:rPr>
              <a:t>ion </a:t>
            </a:r>
            <a:r>
              <a:rPr b="1" baseline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new posts </a:t>
            </a:r>
            <a:r>
              <a:rPr b="1" lang="en-US" sz="1800">
                <a:latin typeface="Lato"/>
                <a:ea typeface="Lato"/>
                <a:cs typeface="Lato"/>
                <a:sym typeface="Lato"/>
              </a:rPr>
              <a:t>/ day</a:t>
            </a:r>
          </a:p>
          <a:p>
            <a:pPr indent="-368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Massive data require 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lot of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time for analysis</a:t>
            </a:r>
          </a:p>
          <a:p>
            <a:pPr indent="-368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is important to analyze large scale data quickly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Improvement of clustering speed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533400" y="1905000"/>
            <a:ext cx="7848599" cy="355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Girvan-Newman method [</a:t>
            </a:r>
            <a:r>
              <a:rPr b="0" baseline="0" i="1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Girvan et al., 2004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–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10k nodes/hour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Newman method [</a:t>
            </a:r>
            <a:r>
              <a:rPr b="0" baseline="0" i="1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Newman et al., 2004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–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100k nodes/hour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CNM [</a:t>
            </a:r>
            <a:r>
              <a:rPr b="0" baseline="0" i="1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Clauset et al., 2004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–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1M nodes/hour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B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GLL [</a:t>
            </a:r>
            <a:r>
              <a:rPr b="0" baseline="0" i="1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Blondel et al., 2008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–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10M nodes/hour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Research Target: </a:t>
            </a:r>
            <a:r>
              <a:rPr b="1" baseline="0" i="0" lang="en-US" sz="2400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1B 〜100M nodes/hour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Modularity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533400" y="1905000"/>
            <a:ext cx="7848599" cy="355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Modularity evaluates the strength of division of a graph into clusters.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Higher is the modularity better is the clustering.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10578" l="0" r="882" t="0"/>
          <a:stretch/>
        </p:blipFill>
        <p:spPr>
          <a:xfrm>
            <a:off x="812562" y="3246300"/>
            <a:ext cx="7518875" cy="2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Modularity Ga</a:t>
            </a:r>
            <a:r>
              <a:rPr b="1" lang="en-US" sz="3200">
                <a:latin typeface="Lato"/>
                <a:ea typeface="Lato"/>
                <a:cs typeface="Lato"/>
                <a:sym typeface="Lato"/>
              </a:rPr>
              <a:t>in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33400" y="1905000"/>
            <a:ext cx="7848599" cy="3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aseline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odularity gain is the measure we use to check whether the vertices can be part of a cluster.</a:t>
            </a:r>
          </a:p>
          <a:p>
            <a: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Formula for calculation:</a:t>
            </a:r>
          </a:p>
          <a:p>
            <a: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latin typeface="Lato"/>
                <a:ea typeface="Lato"/>
                <a:cs typeface="Lato"/>
                <a:sym typeface="Lato"/>
              </a:rPr>
              <a:t>e</a:t>
            </a:r>
            <a:r>
              <a:rPr b="1" baseline="-25000" lang="en-US" sz="2400">
                <a:latin typeface="Lato"/>
                <a:ea typeface="Lato"/>
                <a:cs typeface="Lato"/>
                <a:sym typeface="Lato"/>
              </a:rPr>
              <a:t>u,v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 : total number of edges between cluster u and v;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baseline="-25000" lang="en-US" sz="2400"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: total number of edges that are attached to vertices in cluster u.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500" y="4798525"/>
            <a:ext cx="5690449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47700" y="985675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Modularity-Based Graph Clustering Algorithm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47700" y="2133600"/>
            <a:ext cx="7848599" cy="355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Three Key Technique: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ato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Incremental aggregation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ato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Incremental pruning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ato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Efficient ordering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Practical concepts: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ato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Clustering coefficient:  A measure of degree to which nodes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in a graph tend to cluster together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ato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Power-law degree distribution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Lato"/>
                <a:ea typeface="Lato"/>
                <a:cs typeface="Lato"/>
                <a:sym typeface="Lato"/>
              </a:rPr>
              <a:t>Incremental Aggregation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533400" y="1905000"/>
            <a:ext cx="7848599" cy="355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spcBef>
                <a:spcPts val="360"/>
              </a:spcBef>
              <a:buSzPct val="100000"/>
              <a:buFont typeface="Lato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Take the selected vertex.</a:t>
            </a:r>
          </a:p>
          <a:p>
            <a:pPr indent="-228600" lvl="0" marL="457200" rtl="0">
              <a:spcBef>
                <a:spcPts val="360"/>
              </a:spcBef>
              <a:buSzPct val="100000"/>
              <a:buFont typeface="Lato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Find the vertex with max modularity gain, among the neighbours of the selected vertex.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ato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If the max modularity gain is negative, prune that vertex from the set of target vertices.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ato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If it is positive, merge the vertex with the selected vertex.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Font typeface="Lato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Merging?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85800" y="9144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3200">
                <a:latin typeface="Lato"/>
                <a:ea typeface="Lato"/>
                <a:cs typeface="Lato"/>
                <a:sym typeface="Lato"/>
              </a:rPr>
              <a:t>Incremental Pruning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47700" y="1807311"/>
            <a:ext cx="7848599" cy="355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Incrementally prune nodes with only one neighbour.</a:t>
            </a:r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By pruning I mean, we assign them to that only neighbour’s cluster, i.e merge it with that neighbour vertex.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8430" l="936" r="2538" t="7936"/>
          <a:stretch/>
        </p:blipFill>
        <p:spPr>
          <a:xfrm>
            <a:off x="894437" y="3436150"/>
            <a:ext cx="7355125" cy="22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