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7"/>
  </p:notesMasterIdLst>
  <p:sldIdLst>
    <p:sldId id="256" r:id="rId3"/>
    <p:sldId id="301" r:id="rId4"/>
    <p:sldId id="258" r:id="rId5"/>
    <p:sldId id="262" r:id="rId6"/>
    <p:sldId id="263" r:id="rId7"/>
    <p:sldId id="264" r:id="rId8"/>
    <p:sldId id="265" r:id="rId9"/>
    <p:sldId id="266" r:id="rId10"/>
    <p:sldId id="267" r:id="rId11"/>
    <p:sldId id="268" r:id="rId12"/>
    <p:sldId id="269" r:id="rId13"/>
    <p:sldId id="270" r:id="rId14"/>
    <p:sldId id="271" r:id="rId15"/>
    <p:sldId id="302" r:id="rId16"/>
    <p:sldId id="273" r:id="rId17"/>
    <p:sldId id="274" r:id="rId18"/>
    <p:sldId id="275" r:id="rId19"/>
    <p:sldId id="276" r:id="rId20"/>
    <p:sldId id="277" r:id="rId21"/>
    <p:sldId id="278" r:id="rId22"/>
    <p:sldId id="279" r:id="rId23"/>
    <p:sldId id="305" r:id="rId24"/>
    <p:sldId id="281" r:id="rId25"/>
    <p:sldId id="283" r:id="rId26"/>
    <p:sldId id="284" r:id="rId27"/>
    <p:sldId id="304" r:id="rId28"/>
    <p:sldId id="285" r:id="rId29"/>
    <p:sldId id="303" r:id="rId30"/>
    <p:sldId id="286" r:id="rId31"/>
    <p:sldId id="287" r:id="rId32"/>
    <p:sldId id="288" r:id="rId33"/>
    <p:sldId id="289" r:id="rId34"/>
    <p:sldId id="290" r:id="rId35"/>
    <p:sldId id="291" r:id="rId36"/>
    <p:sldId id="292" r:id="rId37"/>
    <p:sldId id="293" r:id="rId38"/>
    <p:sldId id="294" r:id="rId39"/>
    <p:sldId id="295" r:id="rId40"/>
    <p:sldId id="296" r:id="rId41"/>
    <p:sldId id="306" r:id="rId42"/>
    <p:sldId id="297" r:id="rId43"/>
    <p:sldId id="307" r:id="rId44"/>
    <p:sldId id="298" r:id="rId45"/>
    <p:sldId id="299" r:id="rId46"/>
  </p:sldIdLst>
  <p:sldSz cx="9144000" cy="6858000" type="screen4x3"/>
  <p:notesSz cx="6794500" cy="9931400"/>
  <p:defaultTextStyle>
    <a:defPPr>
      <a:defRPr lang="zh-CN"/>
    </a:defPPr>
    <a:lvl1pPr algn="l" rtl="0" fontAlgn="base">
      <a:spcBef>
        <a:spcPct val="0"/>
      </a:spcBef>
      <a:spcAft>
        <a:spcPct val="0"/>
      </a:spcAft>
      <a:defRPr kern="1200">
        <a:solidFill>
          <a:schemeClr val="tx1"/>
        </a:solidFill>
        <a:latin typeface="Arial" pitchFamily="34" charset="0"/>
        <a:ea typeface="SimSun" pitchFamily="2" charset="-122"/>
        <a:cs typeface="Arial" pitchFamily="34" charset="0"/>
      </a:defRPr>
    </a:lvl1pPr>
    <a:lvl2pPr marL="457200" algn="l" rtl="0" fontAlgn="base">
      <a:spcBef>
        <a:spcPct val="0"/>
      </a:spcBef>
      <a:spcAft>
        <a:spcPct val="0"/>
      </a:spcAft>
      <a:defRPr kern="1200">
        <a:solidFill>
          <a:schemeClr val="tx1"/>
        </a:solidFill>
        <a:latin typeface="Arial" pitchFamily="34" charset="0"/>
        <a:ea typeface="SimSun" pitchFamily="2" charset="-122"/>
        <a:cs typeface="Arial" pitchFamily="34" charset="0"/>
      </a:defRPr>
    </a:lvl2pPr>
    <a:lvl3pPr marL="914400" algn="l" rtl="0" fontAlgn="base">
      <a:spcBef>
        <a:spcPct val="0"/>
      </a:spcBef>
      <a:spcAft>
        <a:spcPct val="0"/>
      </a:spcAft>
      <a:defRPr kern="1200">
        <a:solidFill>
          <a:schemeClr val="tx1"/>
        </a:solidFill>
        <a:latin typeface="Arial" pitchFamily="34" charset="0"/>
        <a:ea typeface="SimSun" pitchFamily="2" charset="-122"/>
        <a:cs typeface="Arial" pitchFamily="34" charset="0"/>
      </a:defRPr>
    </a:lvl3pPr>
    <a:lvl4pPr marL="1371600" algn="l" rtl="0" fontAlgn="base">
      <a:spcBef>
        <a:spcPct val="0"/>
      </a:spcBef>
      <a:spcAft>
        <a:spcPct val="0"/>
      </a:spcAft>
      <a:defRPr kern="1200">
        <a:solidFill>
          <a:schemeClr val="tx1"/>
        </a:solidFill>
        <a:latin typeface="Arial" pitchFamily="34" charset="0"/>
        <a:ea typeface="SimSun" pitchFamily="2" charset="-122"/>
        <a:cs typeface="Arial" pitchFamily="34" charset="0"/>
      </a:defRPr>
    </a:lvl4pPr>
    <a:lvl5pPr marL="1828800" algn="l" rtl="0" fontAlgn="base">
      <a:spcBef>
        <a:spcPct val="0"/>
      </a:spcBef>
      <a:spcAft>
        <a:spcPct val="0"/>
      </a:spcAft>
      <a:defRPr kern="1200">
        <a:solidFill>
          <a:schemeClr val="tx1"/>
        </a:solidFill>
        <a:latin typeface="Arial" pitchFamily="34" charset="0"/>
        <a:ea typeface="SimSun" pitchFamily="2" charset="-122"/>
        <a:cs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8" autoAdjust="0"/>
    <p:restoredTop sz="94660"/>
  </p:normalViewPr>
  <p:slideViewPr>
    <p:cSldViewPr>
      <p:cViewPr>
        <p:scale>
          <a:sx n="87" d="100"/>
          <a:sy n="87" d="100"/>
        </p:scale>
        <p:origin x="-378" y="4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1A019FD-90F0-4A90-986B-D7DCC2359D11}" type="datetimeFigureOut">
              <a:rPr lang="zh-CN" altLang="en-US"/>
              <a:pPr>
                <a:defRPr/>
              </a:pPr>
              <a:t>2014/9/29</a:t>
            </a:fld>
            <a:endParaRPr lang="zh-CN" altLang="en-US"/>
          </a:p>
        </p:txBody>
      </p:sp>
      <p:sp>
        <p:nvSpPr>
          <p:cNvPr id="4" name="幻灯片图像占位符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7415"/>
            <a:ext cx="5435600" cy="446913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DFE2AB9B-C13B-4F82-9255-1033BCC16E2A}" type="slidenum">
              <a:rPr lang="zh-CN" altLang="en-US"/>
              <a:pPr>
                <a:defRPr/>
              </a:pPr>
              <a:t>‹#›</a:t>
            </a:fld>
            <a:endParaRPr lang="zh-CN" altLang="en-US"/>
          </a:p>
        </p:txBody>
      </p:sp>
    </p:spTree>
    <p:extLst>
      <p:ext uri="{BB962C8B-B14F-4D97-AF65-F5344CB8AC3E}">
        <p14:creationId xmlns:p14="http://schemas.microsoft.com/office/powerpoint/2010/main" val="2751418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SimSun" pitchFamily="2" charset="-122"/>
        <a:cs typeface="+mn-cs"/>
      </a:defRPr>
    </a:lvl1pPr>
    <a:lvl2pPr marL="457200" algn="l" rtl="0" fontAlgn="base">
      <a:spcBef>
        <a:spcPct val="30000"/>
      </a:spcBef>
      <a:spcAft>
        <a:spcPct val="0"/>
      </a:spcAft>
      <a:defRPr sz="1200" kern="1200">
        <a:solidFill>
          <a:schemeClr val="tx1"/>
        </a:solidFill>
        <a:latin typeface="+mn-lt"/>
        <a:ea typeface="SimSun" pitchFamily="2" charset="-122"/>
        <a:cs typeface="+mn-cs"/>
      </a:defRPr>
    </a:lvl2pPr>
    <a:lvl3pPr marL="914400" algn="l" rtl="0" fontAlgn="base">
      <a:spcBef>
        <a:spcPct val="30000"/>
      </a:spcBef>
      <a:spcAft>
        <a:spcPct val="0"/>
      </a:spcAft>
      <a:defRPr sz="1200" kern="1200">
        <a:solidFill>
          <a:schemeClr val="tx1"/>
        </a:solidFill>
        <a:latin typeface="+mn-lt"/>
        <a:ea typeface="SimSun" pitchFamily="2" charset="-122"/>
        <a:cs typeface="+mn-cs"/>
      </a:defRPr>
    </a:lvl3pPr>
    <a:lvl4pPr marL="1371600" algn="l" rtl="0" fontAlgn="base">
      <a:spcBef>
        <a:spcPct val="30000"/>
      </a:spcBef>
      <a:spcAft>
        <a:spcPct val="0"/>
      </a:spcAft>
      <a:defRPr sz="1200" kern="1200">
        <a:solidFill>
          <a:schemeClr val="tx1"/>
        </a:solidFill>
        <a:latin typeface="+mn-lt"/>
        <a:ea typeface="SimSun" pitchFamily="2" charset="-122"/>
        <a:cs typeface="+mn-cs"/>
      </a:defRPr>
    </a:lvl4pPr>
    <a:lvl5pPr marL="1828800" algn="l" rtl="0" fontAlgn="base">
      <a:spcBef>
        <a:spcPct val="30000"/>
      </a:spcBef>
      <a:spcAft>
        <a:spcPct val="0"/>
      </a:spcAft>
      <a:defRPr sz="1200" kern="1200">
        <a:solidFill>
          <a:schemeClr val="tx1"/>
        </a:solidFill>
        <a:latin typeface="+mn-lt"/>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fontAlgn="base">
              <a:spcBef>
                <a:spcPct val="0"/>
              </a:spcBef>
              <a:spcAft>
                <a:spcPct val="0"/>
              </a:spcAft>
            </a:pPr>
            <a:fld id="{34A9F561-3B46-404E-BEC1-B777ADDDA7C5}" type="slidenum">
              <a:rPr lang="zh-CN" altLang="en-US"/>
              <a:pPr fontAlgn="base">
                <a:spcBef>
                  <a:spcPct val="0"/>
                </a:spcBef>
                <a:spcAft>
                  <a:spcPct val="0"/>
                </a:spcAft>
              </a:pPr>
              <a:t>33</a:t>
            </a:fld>
            <a:endParaRPr lang="en-US" altLang="zh-CN"/>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smtClean="0"/>
              <a:t>Experimental Evaluation and Performance Study (Continue)</a:t>
            </a:r>
          </a:p>
          <a:p>
            <a:pPr>
              <a:spcBef>
                <a:spcPct val="0"/>
              </a:spcBef>
            </a:pPr>
            <a:r>
              <a:rPr lang="en-US" altLang="zh-CN" smtClean="0"/>
              <a:t>FP-growth is about an order of magnitude faster than Apriori in large databases.</a:t>
            </a:r>
          </a:p>
          <a:p>
            <a:pPr>
              <a:spcBef>
                <a:spcPct val="0"/>
              </a:spcBef>
            </a:pPr>
            <a:r>
              <a:rPr lang="en-US" altLang="zh-CN" smtClean="0"/>
              <a:t>This Gap grows wider when the minimum support threshold reduces.</a:t>
            </a:r>
          </a:p>
          <a:p>
            <a:pPr>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00EDB4B-411E-4D00-9ED2-EEEE0F142CAF}"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0F1318-C4FE-4485-80A2-4C334A79F27A}" type="slidenum">
              <a:rPr lang="zh-CN" altLang="en-US"/>
              <a:pPr>
                <a:defRPr/>
              </a:pPr>
              <a:t>‹#›</a:t>
            </a:fld>
            <a:endParaRPr lang="zh-CN" altLang="en-US"/>
          </a:p>
        </p:txBody>
      </p:sp>
    </p:spTree>
    <p:extLst>
      <p:ext uri="{BB962C8B-B14F-4D97-AF65-F5344CB8AC3E}">
        <p14:creationId xmlns:p14="http://schemas.microsoft.com/office/powerpoint/2010/main" val="290483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A7CD02B-6106-449A-BB04-AC566E0AD6C2}"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E0FE6F8-2610-4280-8FC2-8F87D6334295}" type="slidenum">
              <a:rPr lang="zh-CN" altLang="en-US"/>
              <a:pPr>
                <a:defRPr/>
              </a:pPr>
              <a:t>‹#›</a:t>
            </a:fld>
            <a:endParaRPr lang="zh-CN" altLang="en-US"/>
          </a:p>
        </p:txBody>
      </p:sp>
    </p:spTree>
    <p:extLst>
      <p:ext uri="{BB962C8B-B14F-4D97-AF65-F5344CB8AC3E}">
        <p14:creationId xmlns:p14="http://schemas.microsoft.com/office/powerpoint/2010/main" val="18737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2F3AF5-1EF4-4CFC-9990-93E71B545EC6}"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373BE54-FD43-426B-A228-AADE45C929BC}" type="slidenum">
              <a:rPr lang="zh-CN" altLang="en-US"/>
              <a:pPr>
                <a:defRPr/>
              </a:pPr>
              <a:t>‹#›</a:t>
            </a:fld>
            <a:endParaRPr lang="zh-CN" altLang="en-US"/>
          </a:p>
        </p:txBody>
      </p:sp>
    </p:spTree>
    <p:extLst>
      <p:ext uri="{BB962C8B-B14F-4D97-AF65-F5344CB8AC3E}">
        <p14:creationId xmlns:p14="http://schemas.microsoft.com/office/powerpoint/2010/main" val="348827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524000"/>
            <a:ext cx="77724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pPr>
              <a:defRPr/>
            </a:pPr>
            <a:fld id="{31389FD3-8D9B-46AA-98B5-C865868DDA44}" type="slidenum">
              <a:rPr lang="zh-CN" altLang="en-US"/>
              <a:pPr>
                <a:defRPr/>
              </a:pPr>
              <a:t>‹#›</a:t>
            </a:fld>
            <a:endParaRPr lang="en-US" altLang="zh-CN"/>
          </a:p>
        </p:txBody>
      </p:sp>
    </p:spTree>
    <p:extLst>
      <p:ext uri="{BB962C8B-B14F-4D97-AF65-F5344CB8AC3E}">
        <p14:creationId xmlns:p14="http://schemas.microsoft.com/office/powerpoint/2010/main" val="207305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pPr>
              <a:defRPr/>
            </a:pPr>
            <a:fld id="{D7748525-00C0-446F-90FB-D72FAE3A80E1}" type="slidenum">
              <a:rPr lang="zh-CN" altLang="en-US"/>
              <a:pPr>
                <a:defRPr/>
              </a:pPr>
              <a:t>‹#›</a:t>
            </a:fld>
            <a:endParaRPr lang="en-US" altLang="zh-CN"/>
          </a:p>
        </p:txBody>
      </p:sp>
    </p:spTree>
    <p:extLst>
      <p:ext uri="{BB962C8B-B14F-4D97-AF65-F5344CB8AC3E}">
        <p14:creationId xmlns:p14="http://schemas.microsoft.com/office/powerpoint/2010/main" val="257129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FB541C1-FE70-41AF-90AF-9994D2EDA6BE}"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463D29-8448-44B9-BEA3-15857CD07769}" type="slidenum">
              <a:rPr lang="zh-CN" altLang="en-US"/>
              <a:pPr>
                <a:defRPr/>
              </a:pPr>
              <a:t>‹#›</a:t>
            </a:fld>
            <a:endParaRPr lang="zh-CN" altLang="en-US"/>
          </a:p>
        </p:txBody>
      </p:sp>
    </p:spTree>
    <p:extLst>
      <p:ext uri="{BB962C8B-B14F-4D97-AF65-F5344CB8AC3E}">
        <p14:creationId xmlns:p14="http://schemas.microsoft.com/office/powerpoint/2010/main" val="1331551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4BB4EEE-444D-4DDD-924B-B22FB52AB3C5}"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64C49D1-9712-4CE2-878C-9B11E5C295B9}" type="slidenum">
              <a:rPr lang="zh-CN" altLang="en-US"/>
              <a:pPr>
                <a:defRPr/>
              </a:pPr>
              <a:t>‹#›</a:t>
            </a:fld>
            <a:endParaRPr lang="zh-CN" altLang="en-US"/>
          </a:p>
        </p:txBody>
      </p:sp>
    </p:spTree>
    <p:extLst>
      <p:ext uri="{BB962C8B-B14F-4D97-AF65-F5344CB8AC3E}">
        <p14:creationId xmlns:p14="http://schemas.microsoft.com/office/powerpoint/2010/main" val="3650179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46559EB-3AB8-4413-8ABC-D4E52BD119CE}"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C4CD8B-3DDE-4203-B910-768D0BBE8478}" type="slidenum">
              <a:rPr lang="zh-CN" altLang="en-US"/>
              <a:pPr>
                <a:defRPr/>
              </a:pPr>
              <a:t>‹#›</a:t>
            </a:fld>
            <a:endParaRPr lang="zh-CN" altLang="en-US"/>
          </a:p>
        </p:txBody>
      </p:sp>
    </p:spTree>
    <p:extLst>
      <p:ext uri="{BB962C8B-B14F-4D97-AF65-F5344CB8AC3E}">
        <p14:creationId xmlns:p14="http://schemas.microsoft.com/office/powerpoint/2010/main" val="2635895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1F2C137-0D0B-4C33-9DCA-3082FA8DE3E4}"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3EAA59F-BD19-494F-B218-F574F236292F}" type="slidenum">
              <a:rPr lang="zh-CN" altLang="en-US"/>
              <a:pPr>
                <a:defRPr/>
              </a:pPr>
              <a:t>‹#›</a:t>
            </a:fld>
            <a:endParaRPr lang="zh-CN" altLang="en-US"/>
          </a:p>
        </p:txBody>
      </p:sp>
    </p:spTree>
    <p:extLst>
      <p:ext uri="{BB962C8B-B14F-4D97-AF65-F5344CB8AC3E}">
        <p14:creationId xmlns:p14="http://schemas.microsoft.com/office/powerpoint/2010/main" val="51964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902D473-BBC5-4FE6-8424-67C7DCAD24DA}" type="datetimeFigureOut">
              <a:rPr lang="zh-CN" altLang="en-US"/>
              <a:pPr>
                <a:defRPr/>
              </a:pPr>
              <a:t>2014/9/29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09138EE-8AC9-471C-8C36-7FD920F7397D}" type="slidenum">
              <a:rPr lang="zh-CN" altLang="en-US"/>
              <a:pPr>
                <a:defRPr/>
              </a:pPr>
              <a:t>‹#›</a:t>
            </a:fld>
            <a:endParaRPr lang="zh-CN" altLang="en-US"/>
          </a:p>
        </p:txBody>
      </p:sp>
    </p:spTree>
    <p:extLst>
      <p:ext uri="{BB962C8B-B14F-4D97-AF65-F5344CB8AC3E}">
        <p14:creationId xmlns:p14="http://schemas.microsoft.com/office/powerpoint/2010/main" val="3637937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5C84837-0945-46CF-ADE3-3EA0BF24C018}" type="datetimeFigureOut">
              <a:rPr lang="zh-CN" altLang="en-US"/>
              <a:pPr>
                <a:defRPr/>
              </a:pPr>
              <a:t>2014/9/29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1E1A616-5ED8-405D-B2F1-4288AE15BA9B}" type="slidenum">
              <a:rPr lang="zh-CN" altLang="en-US"/>
              <a:pPr>
                <a:defRPr/>
              </a:pPr>
              <a:t>‹#›</a:t>
            </a:fld>
            <a:endParaRPr lang="zh-CN" altLang="en-US"/>
          </a:p>
        </p:txBody>
      </p:sp>
    </p:spTree>
    <p:extLst>
      <p:ext uri="{BB962C8B-B14F-4D97-AF65-F5344CB8AC3E}">
        <p14:creationId xmlns:p14="http://schemas.microsoft.com/office/powerpoint/2010/main" val="299516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0BAE13-1598-4D9B-B6A2-D3474BF681E2}"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601F8A-D289-44E3-B119-FCDA89B80E10}" type="slidenum">
              <a:rPr lang="zh-CN" altLang="en-US"/>
              <a:pPr>
                <a:defRPr/>
              </a:pPr>
              <a:t>‹#›</a:t>
            </a:fld>
            <a:endParaRPr lang="zh-CN" altLang="en-US"/>
          </a:p>
        </p:txBody>
      </p:sp>
    </p:spTree>
    <p:extLst>
      <p:ext uri="{BB962C8B-B14F-4D97-AF65-F5344CB8AC3E}">
        <p14:creationId xmlns:p14="http://schemas.microsoft.com/office/powerpoint/2010/main" val="4001661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E92BF62-9AF0-4388-B0F8-0C8D7F20289F}" type="datetimeFigureOut">
              <a:rPr lang="zh-CN" altLang="en-US"/>
              <a:pPr>
                <a:defRPr/>
              </a:pPr>
              <a:t>2014/9/29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580D6A-5FB2-4EE4-8C18-907A6B31A559}" type="slidenum">
              <a:rPr lang="zh-CN" altLang="en-US"/>
              <a:pPr>
                <a:defRPr/>
              </a:pPr>
              <a:t>‹#›</a:t>
            </a:fld>
            <a:endParaRPr lang="zh-CN" altLang="en-US"/>
          </a:p>
        </p:txBody>
      </p:sp>
    </p:spTree>
    <p:extLst>
      <p:ext uri="{BB962C8B-B14F-4D97-AF65-F5344CB8AC3E}">
        <p14:creationId xmlns:p14="http://schemas.microsoft.com/office/powerpoint/2010/main" val="3972448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F6B406E-761F-410F-8C41-3417033CF339}"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41A0B6-3EBB-439A-90BD-0DAD52C145CF}" type="slidenum">
              <a:rPr lang="zh-CN" altLang="en-US"/>
              <a:pPr>
                <a:defRPr/>
              </a:pPr>
              <a:t>‹#›</a:t>
            </a:fld>
            <a:endParaRPr lang="zh-CN" altLang="en-US"/>
          </a:p>
        </p:txBody>
      </p:sp>
    </p:spTree>
    <p:extLst>
      <p:ext uri="{BB962C8B-B14F-4D97-AF65-F5344CB8AC3E}">
        <p14:creationId xmlns:p14="http://schemas.microsoft.com/office/powerpoint/2010/main" val="127087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F829A9-78B5-4650-AFD2-60A2CDED4DA2}"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DABFD9-8E65-4BBD-B168-4A9EE9B96CC9}" type="slidenum">
              <a:rPr lang="zh-CN" altLang="en-US"/>
              <a:pPr>
                <a:defRPr/>
              </a:pPr>
              <a:t>‹#›</a:t>
            </a:fld>
            <a:endParaRPr lang="zh-CN" altLang="en-US"/>
          </a:p>
        </p:txBody>
      </p:sp>
    </p:spTree>
    <p:extLst>
      <p:ext uri="{BB962C8B-B14F-4D97-AF65-F5344CB8AC3E}">
        <p14:creationId xmlns:p14="http://schemas.microsoft.com/office/powerpoint/2010/main" val="2261910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AAD0C0-FFF9-491B-A367-B63C54ED7CDE}"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ACEAA5-5DFA-4DFE-A7AC-02E7631F40DA}" type="slidenum">
              <a:rPr lang="zh-CN" altLang="en-US"/>
              <a:pPr>
                <a:defRPr/>
              </a:pPr>
              <a:t>‹#›</a:t>
            </a:fld>
            <a:endParaRPr lang="zh-CN" altLang="en-US"/>
          </a:p>
        </p:txBody>
      </p:sp>
    </p:spTree>
    <p:extLst>
      <p:ext uri="{BB962C8B-B14F-4D97-AF65-F5344CB8AC3E}">
        <p14:creationId xmlns:p14="http://schemas.microsoft.com/office/powerpoint/2010/main" val="244170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26D8C7C-5E6C-4A3B-A506-764EF57DD830}"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2E9C2F-35BA-450A-B528-67C034D1F6AC}" type="slidenum">
              <a:rPr lang="zh-CN" altLang="en-US"/>
              <a:pPr>
                <a:defRPr/>
              </a:pPr>
              <a:t>‹#›</a:t>
            </a:fld>
            <a:endParaRPr lang="zh-CN" altLang="en-US"/>
          </a:p>
        </p:txBody>
      </p:sp>
    </p:spTree>
    <p:extLst>
      <p:ext uri="{BB962C8B-B14F-4D97-AF65-F5344CB8AC3E}">
        <p14:creationId xmlns:p14="http://schemas.microsoft.com/office/powerpoint/2010/main" val="40618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93B9900-8CBF-4049-977D-6FB28FABF638}" type="datetimeFigureOut">
              <a:rPr lang="zh-CN" altLang="en-US"/>
              <a:pPr>
                <a:defRPr/>
              </a:pPr>
              <a:t>2014/9/29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E46C35-F88E-48B6-8866-1949738A62FC}" type="slidenum">
              <a:rPr lang="zh-CN" altLang="en-US"/>
              <a:pPr>
                <a:defRPr/>
              </a:pPr>
              <a:t>‹#›</a:t>
            </a:fld>
            <a:endParaRPr lang="zh-CN" altLang="en-US"/>
          </a:p>
        </p:txBody>
      </p:sp>
    </p:spTree>
    <p:extLst>
      <p:ext uri="{BB962C8B-B14F-4D97-AF65-F5344CB8AC3E}">
        <p14:creationId xmlns:p14="http://schemas.microsoft.com/office/powerpoint/2010/main" val="312736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4D65B98-F347-4C8D-99D5-C7AB7738B436}"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BBF8D4-44F4-467F-B9E2-7F4063139C21}" type="slidenum">
              <a:rPr lang="zh-CN" altLang="en-US"/>
              <a:pPr>
                <a:defRPr/>
              </a:pPr>
              <a:t>‹#›</a:t>
            </a:fld>
            <a:endParaRPr lang="zh-CN" altLang="en-US"/>
          </a:p>
        </p:txBody>
      </p:sp>
    </p:spTree>
    <p:extLst>
      <p:ext uri="{BB962C8B-B14F-4D97-AF65-F5344CB8AC3E}">
        <p14:creationId xmlns:p14="http://schemas.microsoft.com/office/powerpoint/2010/main" val="64234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F83475-4B6E-46E8-BDF6-4ADDEBD19D53}" type="datetimeFigureOut">
              <a:rPr lang="zh-CN" altLang="en-US"/>
              <a:pPr>
                <a:defRPr/>
              </a:pPr>
              <a:t>2014/9/29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EC6E08C-8296-4CEC-B05C-AEAA3CA933A9}" type="slidenum">
              <a:rPr lang="zh-CN" altLang="en-US"/>
              <a:pPr>
                <a:defRPr/>
              </a:pPr>
              <a:t>‹#›</a:t>
            </a:fld>
            <a:endParaRPr lang="zh-CN" altLang="en-US"/>
          </a:p>
        </p:txBody>
      </p:sp>
    </p:spTree>
    <p:extLst>
      <p:ext uri="{BB962C8B-B14F-4D97-AF65-F5344CB8AC3E}">
        <p14:creationId xmlns:p14="http://schemas.microsoft.com/office/powerpoint/2010/main" val="178739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991071D-34B5-4105-BEA7-9EAD497F1A89}" type="datetimeFigureOut">
              <a:rPr lang="zh-CN" altLang="en-US"/>
              <a:pPr>
                <a:defRPr/>
              </a:pPr>
              <a:t>2014/9/29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48F3CDC-DAEF-4A3B-A954-4250F0048AE5}" type="slidenum">
              <a:rPr lang="zh-CN" altLang="en-US"/>
              <a:pPr>
                <a:defRPr/>
              </a:pPr>
              <a:t>‹#›</a:t>
            </a:fld>
            <a:endParaRPr lang="zh-CN" altLang="en-US"/>
          </a:p>
        </p:txBody>
      </p:sp>
    </p:spTree>
    <p:extLst>
      <p:ext uri="{BB962C8B-B14F-4D97-AF65-F5344CB8AC3E}">
        <p14:creationId xmlns:p14="http://schemas.microsoft.com/office/powerpoint/2010/main" val="226939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6B4B4EE-9889-4645-A3E9-85C67F83099A}" type="datetimeFigureOut">
              <a:rPr lang="zh-CN" altLang="en-US"/>
              <a:pPr>
                <a:defRPr/>
              </a:pPr>
              <a:t>2014/9/29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487765-416B-4D7E-AD67-C169660D0363}" type="slidenum">
              <a:rPr lang="zh-CN" altLang="en-US"/>
              <a:pPr>
                <a:defRPr/>
              </a:pPr>
              <a:t>‹#›</a:t>
            </a:fld>
            <a:endParaRPr lang="zh-CN" altLang="en-US"/>
          </a:p>
        </p:txBody>
      </p:sp>
    </p:spTree>
    <p:extLst>
      <p:ext uri="{BB962C8B-B14F-4D97-AF65-F5344CB8AC3E}">
        <p14:creationId xmlns:p14="http://schemas.microsoft.com/office/powerpoint/2010/main" val="414116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FC9FBFE-7D49-4ECD-8FF6-93DDF83784FE}"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0B9E12D-28F2-4AB4-B8A4-F3B49FC4307E}" type="slidenum">
              <a:rPr lang="zh-CN" altLang="en-US"/>
              <a:pPr>
                <a:defRPr/>
              </a:pPr>
              <a:t>‹#›</a:t>
            </a:fld>
            <a:endParaRPr lang="zh-CN" altLang="en-US"/>
          </a:p>
        </p:txBody>
      </p:sp>
    </p:spTree>
    <p:extLst>
      <p:ext uri="{BB962C8B-B14F-4D97-AF65-F5344CB8AC3E}">
        <p14:creationId xmlns:p14="http://schemas.microsoft.com/office/powerpoint/2010/main" val="103754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877A27-8DDC-4FFF-A210-A7B81C6427A2}" type="datetimeFigureOut">
              <a:rPr lang="zh-CN" altLang="en-US"/>
              <a:pPr>
                <a:defRPr/>
              </a:pPr>
              <a:t>2014/9/29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442F9CB-4897-4C9E-B781-9902F85F4952}" type="slidenum">
              <a:rPr lang="zh-CN" altLang="en-US"/>
              <a:pPr>
                <a:defRPr/>
              </a:pPr>
              <a:t>‹#›</a:t>
            </a:fld>
            <a:endParaRPr lang="zh-CN" altLang="en-US"/>
          </a:p>
        </p:txBody>
      </p:sp>
    </p:spTree>
    <p:extLst>
      <p:ext uri="{BB962C8B-B14F-4D97-AF65-F5344CB8AC3E}">
        <p14:creationId xmlns:p14="http://schemas.microsoft.com/office/powerpoint/2010/main" val="129297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B380D711-62AC-4834-9366-040523BDB35F}" type="datetimeFigureOut">
              <a:rPr lang="zh-CN" altLang="en-US"/>
              <a:pPr>
                <a:defRPr/>
              </a:pPr>
              <a:t>2014/9/29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36480A5F-99B4-4B40-90DC-1B4DB9B0680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8" r:id="rId12"/>
    <p:sldLayoutId id="2147483699" r:id="rId13"/>
  </p:sldLayoutIdLst>
  <p:txStyles>
    <p:titleStyle>
      <a:lvl1pPr algn="ctr" rtl="0" fontAlgn="base">
        <a:spcBef>
          <a:spcPct val="0"/>
        </a:spcBef>
        <a:spcAft>
          <a:spcPct val="0"/>
        </a:spcAft>
        <a:defRPr sz="4400" kern="1200">
          <a:solidFill>
            <a:schemeClr val="tx1"/>
          </a:solidFill>
          <a:latin typeface="+mj-lt"/>
          <a:ea typeface="SimSun" pitchFamily="2" charset="-122"/>
          <a:cs typeface="+mj-cs"/>
        </a:defRPr>
      </a:lvl1pPr>
      <a:lvl2pPr algn="ctr" rtl="0" fontAlgn="base">
        <a:spcBef>
          <a:spcPct val="0"/>
        </a:spcBef>
        <a:spcAft>
          <a:spcPct val="0"/>
        </a:spcAft>
        <a:defRPr sz="4400">
          <a:solidFill>
            <a:schemeClr val="tx1"/>
          </a:solidFill>
          <a:latin typeface="Calibri" pitchFamily="34" charset="0"/>
          <a:ea typeface="SimSun" pitchFamily="2" charset="-122"/>
        </a:defRPr>
      </a:lvl2pPr>
      <a:lvl3pPr algn="ctr" rtl="0" fontAlgn="base">
        <a:spcBef>
          <a:spcPct val="0"/>
        </a:spcBef>
        <a:spcAft>
          <a:spcPct val="0"/>
        </a:spcAft>
        <a:defRPr sz="4400">
          <a:solidFill>
            <a:schemeClr val="tx1"/>
          </a:solidFill>
          <a:latin typeface="Calibri" pitchFamily="34" charset="0"/>
          <a:ea typeface="SimSun" pitchFamily="2" charset="-122"/>
        </a:defRPr>
      </a:lvl3pPr>
      <a:lvl4pPr algn="ctr" rtl="0" fontAlgn="base">
        <a:spcBef>
          <a:spcPct val="0"/>
        </a:spcBef>
        <a:spcAft>
          <a:spcPct val="0"/>
        </a:spcAft>
        <a:defRPr sz="4400">
          <a:solidFill>
            <a:schemeClr val="tx1"/>
          </a:solidFill>
          <a:latin typeface="Calibri" pitchFamily="34" charset="0"/>
          <a:ea typeface="SimSun" pitchFamily="2" charset="-122"/>
        </a:defRPr>
      </a:lvl4pPr>
      <a:lvl5pPr algn="ctr" rtl="0" fontAlgn="base">
        <a:spcBef>
          <a:spcPct val="0"/>
        </a:spcBef>
        <a:spcAft>
          <a:spcPct val="0"/>
        </a:spcAft>
        <a:defRPr sz="4400">
          <a:solidFill>
            <a:schemeClr val="tx1"/>
          </a:solidFill>
          <a:latin typeface="Calibri" pitchFamily="34" charset="0"/>
          <a:ea typeface="SimSun" pitchFamily="2" charset="-122"/>
        </a:defRPr>
      </a:lvl5pPr>
      <a:lvl6pPr marL="457200" algn="ctr" rtl="0" fontAlgn="base">
        <a:spcBef>
          <a:spcPct val="0"/>
        </a:spcBef>
        <a:spcAft>
          <a:spcPct val="0"/>
        </a:spcAft>
        <a:defRPr sz="4400">
          <a:solidFill>
            <a:schemeClr val="tx1"/>
          </a:solidFill>
          <a:latin typeface="Calibri" pitchFamily="34" charset="0"/>
          <a:ea typeface="SimSun" pitchFamily="2" charset="-122"/>
        </a:defRPr>
      </a:lvl6pPr>
      <a:lvl7pPr marL="914400" algn="ctr" rtl="0" fontAlgn="base">
        <a:spcBef>
          <a:spcPct val="0"/>
        </a:spcBef>
        <a:spcAft>
          <a:spcPct val="0"/>
        </a:spcAft>
        <a:defRPr sz="4400">
          <a:solidFill>
            <a:schemeClr val="tx1"/>
          </a:solidFill>
          <a:latin typeface="Calibri" pitchFamily="34" charset="0"/>
          <a:ea typeface="SimSun" pitchFamily="2" charset="-122"/>
        </a:defRPr>
      </a:lvl7pPr>
      <a:lvl8pPr marL="1371600" algn="ctr" rtl="0" fontAlgn="base">
        <a:spcBef>
          <a:spcPct val="0"/>
        </a:spcBef>
        <a:spcAft>
          <a:spcPct val="0"/>
        </a:spcAft>
        <a:defRPr sz="4400">
          <a:solidFill>
            <a:schemeClr val="tx1"/>
          </a:solidFill>
          <a:latin typeface="Calibri" pitchFamily="34" charset="0"/>
          <a:ea typeface="SimSun" pitchFamily="2" charset="-122"/>
        </a:defRPr>
      </a:lvl8pPr>
      <a:lvl9pPr marL="1828800" algn="ctr" rtl="0" fontAlgn="base">
        <a:spcBef>
          <a:spcPct val="0"/>
        </a:spcBef>
        <a:spcAft>
          <a:spcPct val="0"/>
        </a:spcAft>
        <a:defRPr sz="4400">
          <a:solidFill>
            <a:schemeClr val="tx1"/>
          </a:solidFill>
          <a:latin typeface="Calibri" pitchFamily="34" charset="0"/>
          <a:ea typeface="SimSun"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SimSun" pitchFamily="2" charset="-122"/>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SimSun" pitchFamily="2" charset="-122"/>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SimSun" pitchFamily="2" charset="-122"/>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8241A678-7DEF-4922-BC14-606EE96FD44B}" type="datetimeFigureOut">
              <a:rPr lang="zh-CN" altLang="en-US"/>
              <a:pPr>
                <a:defRPr/>
              </a:pPr>
              <a:t>2014/9/29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289F0B8D-073D-42DD-A1A7-41E29E9B3F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400" kern="1200">
          <a:solidFill>
            <a:schemeClr val="tx1"/>
          </a:solidFill>
          <a:latin typeface="+mj-lt"/>
          <a:ea typeface="SimSun" pitchFamily="2" charset="-122"/>
          <a:cs typeface="+mj-cs"/>
        </a:defRPr>
      </a:lvl1pPr>
      <a:lvl2pPr algn="ctr" rtl="0" fontAlgn="base">
        <a:spcBef>
          <a:spcPct val="0"/>
        </a:spcBef>
        <a:spcAft>
          <a:spcPct val="0"/>
        </a:spcAft>
        <a:defRPr sz="4400">
          <a:solidFill>
            <a:schemeClr val="tx1"/>
          </a:solidFill>
          <a:latin typeface="Calibri" pitchFamily="34" charset="0"/>
          <a:ea typeface="SimSun" pitchFamily="2" charset="-122"/>
        </a:defRPr>
      </a:lvl2pPr>
      <a:lvl3pPr algn="ctr" rtl="0" fontAlgn="base">
        <a:spcBef>
          <a:spcPct val="0"/>
        </a:spcBef>
        <a:spcAft>
          <a:spcPct val="0"/>
        </a:spcAft>
        <a:defRPr sz="4400">
          <a:solidFill>
            <a:schemeClr val="tx1"/>
          </a:solidFill>
          <a:latin typeface="Calibri" pitchFamily="34" charset="0"/>
          <a:ea typeface="SimSun" pitchFamily="2" charset="-122"/>
        </a:defRPr>
      </a:lvl3pPr>
      <a:lvl4pPr algn="ctr" rtl="0" fontAlgn="base">
        <a:spcBef>
          <a:spcPct val="0"/>
        </a:spcBef>
        <a:spcAft>
          <a:spcPct val="0"/>
        </a:spcAft>
        <a:defRPr sz="4400">
          <a:solidFill>
            <a:schemeClr val="tx1"/>
          </a:solidFill>
          <a:latin typeface="Calibri" pitchFamily="34" charset="0"/>
          <a:ea typeface="SimSun" pitchFamily="2" charset="-122"/>
        </a:defRPr>
      </a:lvl4pPr>
      <a:lvl5pPr algn="ctr" rtl="0" fontAlgn="base">
        <a:spcBef>
          <a:spcPct val="0"/>
        </a:spcBef>
        <a:spcAft>
          <a:spcPct val="0"/>
        </a:spcAft>
        <a:defRPr sz="4400">
          <a:solidFill>
            <a:schemeClr val="tx1"/>
          </a:solidFill>
          <a:latin typeface="Calibri" pitchFamily="34" charset="0"/>
          <a:ea typeface="SimSun" pitchFamily="2" charset="-122"/>
        </a:defRPr>
      </a:lvl5pPr>
      <a:lvl6pPr marL="457200" algn="ctr" rtl="0" fontAlgn="base">
        <a:spcBef>
          <a:spcPct val="0"/>
        </a:spcBef>
        <a:spcAft>
          <a:spcPct val="0"/>
        </a:spcAft>
        <a:defRPr sz="4400">
          <a:solidFill>
            <a:schemeClr val="tx1"/>
          </a:solidFill>
          <a:latin typeface="Calibri" pitchFamily="34" charset="0"/>
          <a:ea typeface="SimSun" pitchFamily="2" charset="-122"/>
        </a:defRPr>
      </a:lvl6pPr>
      <a:lvl7pPr marL="914400" algn="ctr" rtl="0" fontAlgn="base">
        <a:spcBef>
          <a:spcPct val="0"/>
        </a:spcBef>
        <a:spcAft>
          <a:spcPct val="0"/>
        </a:spcAft>
        <a:defRPr sz="4400">
          <a:solidFill>
            <a:schemeClr val="tx1"/>
          </a:solidFill>
          <a:latin typeface="Calibri" pitchFamily="34" charset="0"/>
          <a:ea typeface="SimSun" pitchFamily="2" charset="-122"/>
        </a:defRPr>
      </a:lvl7pPr>
      <a:lvl8pPr marL="1371600" algn="ctr" rtl="0" fontAlgn="base">
        <a:spcBef>
          <a:spcPct val="0"/>
        </a:spcBef>
        <a:spcAft>
          <a:spcPct val="0"/>
        </a:spcAft>
        <a:defRPr sz="4400">
          <a:solidFill>
            <a:schemeClr val="tx1"/>
          </a:solidFill>
          <a:latin typeface="Calibri" pitchFamily="34" charset="0"/>
          <a:ea typeface="SimSun" pitchFamily="2" charset="-122"/>
        </a:defRPr>
      </a:lvl8pPr>
      <a:lvl9pPr marL="1828800" algn="ctr" rtl="0" fontAlgn="base">
        <a:spcBef>
          <a:spcPct val="0"/>
        </a:spcBef>
        <a:spcAft>
          <a:spcPct val="0"/>
        </a:spcAft>
        <a:defRPr sz="4400">
          <a:solidFill>
            <a:schemeClr val="tx1"/>
          </a:solidFill>
          <a:latin typeface="Calibri" pitchFamily="34" charset="0"/>
          <a:ea typeface="SimSun"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SimSun" pitchFamily="2" charset="-122"/>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SimSun" pitchFamily="2" charset="-122"/>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SimSun" pitchFamily="2" charset="-122"/>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71600"/>
            <a:ext cx="7772400" cy="1470025"/>
          </a:xfrm>
        </p:spPr>
        <p:style>
          <a:lnRef idx="2">
            <a:schemeClr val="accent6">
              <a:shade val="50000"/>
            </a:schemeClr>
          </a:lnRef>
          <a:fillRef idx="1">
            <a:schemeClr val="accent6"/>
          </a:fillRef>
          <a:effectRef idx="0">
            <a:schemeClr val="accent6"/>
          </a:effectRef>
          <a:fontRef idx="minor">
            <a:schemeClr val="lt1"/>
          </a:fontRef>
        </p:style>
        <p:txBody>
          <a:bodyPr rtlCol="0">
            <a:normAutofit/>
          </a:bodyPr>
          <a:lstStyle/>
          <a:p>
            <a:pPr fontAlgn="auto">
              <a:spcAft>
                <a:spcPts val="0"/>
              </a:spcAft>
              <a:defRPr/>
            </a:pPr>
            <a:r>
              <a:rPr lang="en-US" altLang="zh-CN" dirty="0" smtClean="0">
                <a:solidFill>
                  <a:schemeClr val="accent4">
                    <a:lumMod val="50000"/>
                  </a:schemeClr>
                </a:solidFill>
              </a:rPr>
              <a:t>Mining Frequent Patterns without Candidate Generation</a:t>
            </a:r>
            <a:endParaRPr lang="zh-CN" altLang="en-US" dirty="0">
              <a:solidFill>
                <a:schemeClr val="accent4">
                  <a:lumMod val="50000"/>
                </a:schemeClr>
              </a:solidFill>
            </a:endParaRPr>
          </a:p>
        </p:txBody>
      </p:sp>
      <p:sp>
        <p:nvSpPr>
          <p:cNvPr id="6" name="矩形 5"/>
          <p:cNvSpPr/>
          <p:nvPr/>
        </p:nvSpPr>
        <p:spPr>
          <a:xfrm>
            <a:off x="1905000" y="5943600"/>
            <a:ext cx="7086600" cy="738664"/>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r" fontAlgn="auto">
              <a:spcBef>
                <a:spcPts val="0"/>
              </a:spcBef>
              <a:spcAft>
                <a:spcPts val="0"/>
              </a:spcAft>
              <a:defRPr/>
            </a:pPr>
            <a:r>
              <a:rPr lang="en-US" altLang="zh-CN" dirty="0"/>
              <a:t>Presented by   </a:t>
            </a:r>
            <a:r>
              <a:rPr lang="en-US" altLang="zh-CN" sz="2400" b="1" dirty="0"/>
              <a:t>Song Wang. </a:t>
            </a:r>
            <a:r>
              <a:rPr lang="en-US" altLang="zh-CN" b="1" dirty="0"/>
              <a:t>March 18</a:t>
            </a:r>
            <a:r>
              <a:rPr lang="en-US" altLang="zh-CN" b="1" baseline="30000" dirty="0"/>
              <a:t>th</a:t>
            </a:r>
            <a:r>
              <a:rPr lang="en-US" altLang="zh-CN" b="1" dirty="0"/>
              <a:t>, 2009 Data Mining Class</a:t>
            </a:r>
          </a:p>
          <a:p>
            <a:pPr algn="r" fontAlgn="auto">
              <a:spcBef>
                <a:spcPts val="0"/>
              </a:spcBef>
              <a:spcAft>
                <a:spcPts val="0"/>
              </a:spcAft>
              <a:defRPr/>
            </a:pPr>
            <a:r>
              <a:rPr lang="en-US" altLang="zh-CN" b="1" dirty="0">
                <a:solidFill>
                  <a:schemeClr val="tx1"/>
                </a:solidFill>
              </a:rPr>
              <a:t>Slides Modified From Mohammed and Zhenyu’s Version</a:t>
            </a:r>
          </a:p>
        </p:txBody>
      </p:sp>
      <p:sp>
        <p:nvSpPr>
          <p:cNvPr id="7" name="副标题 6"/>
          <p:cNvSpPr>
            <a:spLocks noGrp="1"/>
          </p:cNvSpPr>
          <p:nvPr>
            <p:ph type="subTitle" idx="1"/>
          </p:nvPr>
        </p:nvSpPr>
        <p:spPr>
          <a:xfrm>
            <a:off x="1447800" y="3276600"/>
            <a:ext cx="6400800" cy="17526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defRPr/>
            </a:pPr>
            <a:r>
              <a:rPr lang="en-US" altLang="zh-CN" dirty="0" smtClean="0">
                <a:solidFill>
                  <a:schemeClr val="tx1"/>
                </a:solidFill>
              </a:rPr>
              <a:t>Jiawei Han, Jian Pei and Yiwen Yin</a:t>
            </a:r>
          </a:p>
          <a:p>
            <a:pPr fontAlgn="auto">
              <a:spcAft>
                <a:spcPts val="0"/>
              </a:spcAft>
              <a:defRPr/>
            </a:pPr>
            <a:r>
              <a:rPr lang="en-US" altLang="zh-CN" dirty="0" smtClean="0">
                <a:solidFill>
                  <a:schemeClr val="tx1"/>
                </a:solidFill>
              </a:rPr>
              <a:t>School of Computer Science</a:t>
            </a:r>
          </a:p>
          <a:p>
            <a:pPr fontAlgn="auto">
              <a:spcAft>
                <a:spcPts val="0"/>
              </a:spcAft>
              <a:defRPr/>
            </a:pPr>
            <a:r>
              <a:rPr lang="en-US" altLang="zh-CN" dirty="0" smtClean="0">
                <a:solidFill>
                  <a:schemeClr val="tx1"/>
                </a:solidFill>
              </a:rPr>
              <a:t>Simon Fraser University</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9A9CD697-B0C9-4432-8D63-FCA0D32690CB}" type="slidenum">
              <a:rPr lang="zh-CN" altLang="en-US"/>
              <a:pPr>
                <a:defRPr/>
              </a:pPr>
              <a:t>10</a:t>
            </a:fld>
            <a:endParaRPr lang="en-US" altLang="zh-CN"/>
          </a:p>
        </p:txBody>
      </p:sp>
      <p:sp>
        <p:nvSpPr>
          <p:cNvPr id="124930" name="Rectangle 2"/>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24931" name="Rectangle 3"/>
          <p:cNvSpPr>
            <a:spLocks noChangeArrowheads="1"/>
          </p:cNvSpPr>
          <p:nvPr/>
        </p:nvSpPr>
        <p:spPr bwMode="auto">
          <a:xfrm>
            <a:off x="0" y="304800"/>
            <a:ext cx="8915400" cy="1066800"/>
          </a:xfrm>
          <a:prstGeom prst="rect">
            <a:avLst/>
          </a:prstGeom>
          <a:noFill/>
          <a:ln w="9525">
            <a:noFill/>
            <a:miter lim="800000"/>
            <a:headEnd/>
            <a:tailEnd/>
          </a:ln>
          <a:effectLst/>
        </p:spPr>
        <p:txBody>
          <a:bodyPr anchor="ctr"/>
          <a:lstStyle/>
          <a:p>
            <a:pPr fontAlgn="auto">
              <a:spcAft>
                <a:spcPts val="0"/>
              </a:spcAft>
              <a:defRPr/>
            </a:pPr>
            <a:r>
              <a:rPr lang="en-US" altLang="zh-CN" sz="4000" b="1">
                <a:solidFill>
                  <a:srgbClr val="CC3300"/>
                </a:solidFill>
                <a:effectLst>
                  <a:outerShdw blurRad="38100" dist="38100" dir="2700000" algn="tl">
                    <a:srgbClr val="C0C0C0"/>
                  </a:outerShdw>
                </a:effectLst>
                <a:latin typeface="+mn-lt"/>
                <a:ea typeface="+mn-ea"/>
                <a:cs typeface="+mn-cs"/>
              </a:rPr>
              <a:t>FP-tree Example: step 2</a:t>
            </a:r>
          </a:p>
        </p:txBody>
      </p:sp>
      <p:sp>
        <p:nvSpPr>
          <p:cNvPr id="14341" name="Rectangle 39"/>
          <p:cNvSpPr>
            <a:spLocks noChangeArrowheads="1"/>
          </p:cNvSpPr>
          <p:nvPr/>
        </p:nvSpPr>
        <p:spPr bwMode="auto">
          <a:xfrm>
            <a:off x="990600" y="3352800"/>
            <a:ext cx="6324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sz="2000" i="1" u="sng">
                <a:latin typeface="Times New Roman" pitchFamily="18" charset="0"/>
              </a:rPr>
              <a:t>TID		Items bought	</a:t>
            </a:r>
            <a:r>
              <a:rPr lang="en-US" altLang="zh-CN" sz="2000" i="1" u="sng">
                <a:solidFill>
                  <a:srgbClr val="FF0000"/>
                </a:solidFill>
                <a:latin typeface="Times New Roman" pitchFamily="18" charset="0"/>
              </a:rPr>
              <a:t>           (ordered) frequent items</a:t>
            </a:r>
          </a:p>
          <a:p>
            <a:pPr eaLnBrk="0" hangingPunct="0">
              <a:lnSpc>
                <a:spcPct val="40000"/>
              </a:lnSpc>
              <a:spcBef>
                <a:spcPct val="50000"/>
              </a:spcBef>
            </a:pPr>
            <a:r>
              <a:rPr lang="en-US" altLang="zh-CN" sz="2000">
                <a:latin typeface="Times New Roman" pitchFamily="18" charset="0"/>
              </a:rPr>
              <a:t>100		{</a:t>
            </a:r>
            <a:r>
              <a:rPr lang="en-US" altLang="zh-CN" sz="2000" i="1">
                <a:latin typeface="Times New Roman" pitchFamily="18" charset="0"/>
              </a:rPr>
              <a:t>f, a, c, d, g, i, m, p</a:t>
            </a:r>
            <a:r>
              <a:rPr lang="en-US" altLang="zh-CN" sz="2000">
                <a:latin typeface="Times New Roman" pitchFamily="18" charset="0"/>
              </a:rPr>
              <a:t>}</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f, c, a, m, p</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200		{</a:t>
            </a:r>
            <a:r>
              <a:rPr lang="en-US" altLang="zh-CN" sz="2000" i="1">
                <a:latin typeface="Times New Roman" pitchFamily="18" charset="0"/>
              </a:rPr>
              <a:t>a, b, c, f, l, m, o</a:t>
            </a:r>
            <a:r>
              <a:rPr lang="en-US" altLang="zh-CN" sz="2000">
                <a:latin typeface="Times New Roman" pitchFamily="18" charset="0"/>
              </a:rPr>
              <a:t>}</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f, c, a, b, m</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300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b, f, h, j, o</a:t>
            </a:r>
            <a:r>
              <a:rPr lang="en-US" altLang="zh-CN" sz="2000">
                <a:latin typeface="Times New Roman" pitchFamily="18" charset="0"/>
              </a:rPr>
              <a:t>}</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f, b</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400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b, c, k, s, p</a:t>
            </a:r>
            <a:r>
              <a:rPr lang="en-US" altLang="zh-CN" sz="2000">
                <a:latin typeface="Times New Roman" pitchFamily="18" charset="0"/>
              </a:rPr>
              <a:t>}</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c, b, p</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500</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a, f, c, e, l, p, m, n</a:t>
            </a:r>
            <a:r>
              <a:rPr lang="en-US" altLang="zh-CN" sz="2000">
                <a:latin typeface="Times New Roman" pitchFamily="18" charset="0"/>
              </a:rPr>
              <a:t>}</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f, c, a, m, p</a:t>
            </a:r>
            <a:r>
              <a:rPr lang="en-US" altLang="zh-CN" sz="2000">
                <a:latin typeface="Times New Roman" pitchFamily="18" charset="0"/>
              </a:rPr>
              <a:t>}</a:t>
            </a:r>
          </a:p>
        </p:txBody>
      </p:sp>
      <p:sp>
        <p:nvSpPr>
          <p:cNvPr id="14342" name="Rectangle 40"/>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4343" name="Text Box 44"/>
          <p:cNvSpPr txBox="1">
            <a:spLocks noChangeArrowheads="1"/>
          </p:cNvSpPr>
          <p:nvPr/>
        </p:nvSpPr>
        <p:spPr bwMode="auto">
          <a:xfrm>
            <a:off x="457200" y="1371600"/>
            <a:ext cx="822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en-US" altLang="zh-CN" sz="2400" b="1">
              <a:latin typeface="Times New Roman" pitchFamily="18" charset="0"/>
            </a:endParaRPr>
          </a:p>
          <a:p>
            <a:r>
              <a:rPr lang="en-US" altLang="zh-CN" sz="2400" b="1">
                <a:latin typeface="Times New Roman" pitchFamily="18" charset="0"/>
              </a:rPr>
              <a:t>Step 2: scan the DB for the second time, order frequent items 	in each transaction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2"/>
          </p:nvPr>
        </p:nvSpPr>
        <p:spPr/>
        <p:txBody>
          <a:bodyPr/>
          <a:lstStyle/>
          <a:p>
            <a:pPr>
              <a:defRPr/>
            </a:pPr>
            <a:fld id="{3465B37A-407A-4B4F-A775-DF1DEFF4BA10}" type="slidenum">
              <a:rPr lang="zh-CN" altLang="en-US"/>
              <a:pPr>
                <a:defRPr/>
              </a:pPr>
              <a:t>11</a:t>
            </a:fld>
            <a:endParaRPr lang="en-US" altLang="zh-CN"/>
          </a:p>
        </p:txBody>
      </p:sp>
      <p:sp>
        <p:nvSpPr>
          <p:cNvPr id="126978" name="Rectangle 2"/>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26979" name="Rectangle 3"/>
          <p:cNvSpPr>
            <a:spLocks noChangeArrowheads="1"/>
          </p:cNvSpPr>
          <p:nvPr/>
        </p:nvSpPr>
        <p:spPr bwMode="auto">
          <a:xfrm>
            <a:off x="0" y="304800"/>
            <a:ext cx="8915400" cy="747713"/>
          </a:xfrm>
          <a:prstGeom prst="rect">
            <a:avLst/>
          </a:prstGeom>
          <a:noFill/>
          <a:ln w="9525">
            <a:noFill/>
            <a:miter lim="800000"/>
            <a:headEnd/>
            <a:tailEnd/>
          </a:ln>
          <a:effectLst/>
        </p:spPr>
        <p:txBody>
          <a:bodyPr anchor="ctr"/>
          <a:lstStyle/>
          <a:p>
            <a:pPr fontAlgn="auto">
              <a:spcAft>
                <a:spcPts val="0"/>
              </a:spcAft>
              <a:defRPr/>
            </a:pPr>
            <a:r>
              <a:rPr lang="en-US" altLang="zh-CN" sz="4000" b="1">
                <a:solidFill>
                  <a:srgbClr val="CC3300"/>
                </a:solidFill>
                <a:effectLst>
                  <a:outerShdw blurRad="38100" dist="38100" dir="2700000" algn="tl">
                    <a:srgbClr val="C0C0C0"/>
                  </a:outerShdw>
                </a:effectLst>
                <a:latin typeface="+mn-lt"/>
                <a:ea typeface="+mn-ea"/>
                <a:cs typeface="+mn-cs"/>
              </a:rPr>
              <a:t>FP-tree Example: step 2</a:t>
            </a:r>
          </a:p>
        </p:txBody>
      </p:sp>
      <p:sp>
        <p:nvSpPr>
          <p:cNvPr id="15365" name="Rectangle 40"/>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5366" name="Text Box 44"/>
          <p:cNvSpPr txBox="1">
            <a:spLocks noChangeArrowheads="1"/>
          </p:cNvSpPr>
          <p:nvPr/>
        </p:nvSpPr>
        <p:spPr bwMode="auto">
          <a:xfrm>
            <a:off x="152400" y="1447800"/>
            <a:ext cx="351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b="1">
                <a:latin typeface="Times New Roman" pitchFamily="18" charset="0"/>
              </a:rPr>
              <a:t>Step 2: construct  FP-tree</a:t>
            </a:r>
          </a:p>
        </p:txBody>
      </p:sp>
      <p:sp>
        <p:nvSpPr>
          <p:cNvPr id="15367" name="Text Box 69"/>
          <p:cNvSpPr txBox="1">
            <a:spLocks noChangeArrowheads="1"/>
          </p:cNvSpPr>
          <p:nvPr/>
        </p:nvSpPr>
        <p:spPr bwMode="auto">
          <a:xfrm>
            <a:off x="4191000" y="2362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5368" name="Text Box 70"/>
          <p:cNvSpPr txBox="1">
            <a:spLocks noChangeArrowheads="1"/>
          </p:cNvSpPr>
          <p:nvPr/>
        </p:nvSpPr>
        <p:spPr bwMode="auto">
          <a:xfrm>
            <a:off x="3733800" y="30480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f:1</a:t>
            </a:r>
          </a:p>
        </p:txBody>
      </p:sp>
      <p:cxnSp>
        <p:nvCxnSpPr>
          <p:cNvPr id="15369" name="AutoShape 77"/>
          <p:cNvCxnSpPr>
            <a:cxnSpLocks noChangeShapeType="1"/>
            <a:stCxn id="15367" idx="2"/>
            <a:endCxn id="15368" idx="0"/>
          </p:cNvCxnSpPr>
          <p:nvPr/>
        </p:nvCxnSpPr>
        <p:spPr bwMode="auto">
          <a:xfrm flipH="1">
            <a:off x="3973513" y="27638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70" name="Text Box 79"/>
          <p:cNvSpPr txBox="1">
            <a:spLocks noChangeArrowheads="1"/>
          </p:cNvSpPr>
          <p:nvPr/>
        </p:nvSpPr>
        <p:spPr bwMode="auto">
          <a:xfrm>
            <a:off x="3436938" y="36544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cxnSp>
        <p:nvCxnSpPr>
          <p:cNvPr id="15371" name="AutoShape 80"/>
          <p:cNvCxnSpPr>
            <a:cxnSpLocks noChangeShapeType="1"/>
            <a:stCxn id="15368" idx="2"/>
            <a:endCxn id="15370" idx="0"/>
          </p:cNvCxnSpPr>
          <p:nvPr/>
        </p:nvCxnSpPr>
        <p:spPr bwMode="auto">
          <a:xfrm flipH="1">
            <a:off x="3697288" y="34480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72" name="Text Box 82"/>
          <p:cNvSpPr txBox="1">
            <a:spLocks noChangeArrowheads="1"/>
          </p:cNvSpPr>
          <p:nvPr/>
        </p:nvSpPr>
        <p:spPr bwMode="auto">
          <a:xfrm>
            <a:off x="3429000" y="4260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a:1</a:t>
            </a:r>
          </a:p>
        </p:txBody>
      </p:sp>
      <p:sp>
        <p:nvSpPr>
          <p:cNvPr id="15373" name="Text Box 84"/>
          <p:cNvSpPr txBox="1">
            <a:spLocks noChangeArrowheads="1"/>
          </p:cNvSpPr>
          <p:nvPr/>
        </p:nvSpPr>
        <p:spPr bwMode="auto">
          <a:xfrm>
            <a:off x="3133725" y="487680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sp>
        <p:nvSpPr>
          <p:cNvPr id="15374" name="Text Box 85"/>
          <p:cNvSpPr txBox="1">
            <a:spLocks noChangeArrowheads="1"/>
          </p:cNvSpPr>
          <p:nvPr/>
        </p:nvSpPr>
        <p:spPr bwMode="auto">
          <a:xfrm>
            <a:off x="3162300" y="547846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5375" name="AutoShape 86"/>
          <p:cNvCxnSpPr>
            <a:cxnSpLocks noChangeShapeType="1"/>
            <a:stCxn id="15370" idx="2"/>
            <a:endCxn id="15372" idx="0"/>
          </p:cNvCxnSpPr>
          <p:nvPr/>
        </p:nvCxnSpPr>
        <p:spPr bwMode="auto">
          <a:xfrm>
            <a:off x="3697288" y="4057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76" name="AutoShape 87"/>
          <p:cNvCxnSpPr>
            <a:cxnSpLocks noChangeShapeType="1"/>
            <a:stCxn id="15372" idx="2"/>
            <a:endCxn id="15373" idx="0"/>
          </p:cNvCxnSpPr>
          <p:nvPr/>
        </p:nvCxnSpPr>
        <p:spPr bwMode="auto">
          <a:xfrm flipH="1">
            <a:off x="3430588" y="4670425"/>
            <a:ext cx="266700" cy="2063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77" name="AutoShape 89"/>
          <p:cNvCxnSpPr>
            <a:cxnSpLocks noChangeShapeType="1"/>
            <a:stCxn id="15373" idx="2"/>
            <a:endCxn id="15374" idx="0"/>
          </p:cNvCxnSpPr>
          <p:nvPr/>
        </p:nvCxnSpPr>
        <p:spPr bwMode="auto">
          <a:xfrm>
            <a:off x="3430588" y="5286375"/>
            <a:ext cx="0" cy="19208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78" name="Text Box 93"/>
          <p:cNvSpPr txBox="1">
            <a:spLocks noChangeArrowheads="1"/>
          </p:cNvSpPr>
          <p:nvPr/>
        </p:nvSpPr>
        <p:spPr bwMode="auto">
          <a:xfrm>
            <a:off x="1752600" y="34036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latin typeface="Times New Roman" pitchFamily="18" charset="0"/>
              </a:rPr>
              <a:t>{</a:t>
            </a:r>
            <a:r>
              <a:rPr lang="en-US" altLang="zh-CN" sz="1600" i="1">
                <a:latin typeface="Times New Roman" pitchFamily="18" charset="0"/>
              </a:rPr>
              <a:t>f, c, a, m, p</a:t>
            </a:r>
            <a:r>
              <a:rPr lang="en-US" altLang="zh-CN" sz="1600">
                <a:latin typeface="Times New Roman" pitchFamily="18" charset="0"/>
              </a:rPr>
              <a:t>}</a:t>
            </a:r>
          </a:p>
        </p:txBody>
      </p:sp>
      <p:sp>
        <p:nvSpPr>
          <p:cNvPr id="15379" name="Text Box 94"/>
          <p:cNvSpPr txBox="1">
            <a:spLocks noChangeArrowheads="1"/>
          </p:cNvSpPr>
          <p:nvPr/>
        </p:nvSpPr>
        <p:spPr bwMode="auto">
          <a:xfrm>
            <a:off x="1066800" y="36576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5380" name="Line 95"/>
          <p:cNvSpPr>
            <a:spLocks noChangeShapeType="1"/>
          </p:cNvSpPr>
          <p:nvPr/>
        </p:nvSpPr>
        <p:spPr bwMode="auto">
          <a:xfrm>
            <a:off x="1600200" y="38862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Line 96"/>
          <p:cNvSpPr>
            <a:spLocks noChangeShapeType="1"/>
          </p:cNvSpPr>
          <p:nvPr/>
        </p:nvSpPr>
        <p:spPr bwMode="auto">
          <a:xfrm>
            <a:off x="4572000" y="38100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2" name="Text Box 97"/>
          <p:cNvSpPr txBox="1">
            <a:spLocks noChangeArrowheads="1"/>
          </p:cNvSpPr>
          <p:nvPr/>
        </p:nvSpPr>
        <p:spPr bwMode="auto">
          <a:xfrm>
            <a:off x="7086600" y="2362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5383" name="Text Box 98"/>
          <p:cNvSpPr txBox="1">
            <a:spLocks noChangeArrowheads="1"/>
          </p:cNvSpPr>
          <p:nvPr/>
        </p:nvSpPr>
        <p:spPr bwMode="auto">
          <a:xfrm>
            <a:off x="6629400" y="30480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f:2</a:t>
            </a:r>
          </a:p>
        </p:txBody>
      </p:sp>
      <p:cxnSp>
        <p:nvCxnSpPr>
          <p:cNvPr id="15384" name="AutoShape 105"/>
          <p:cNvCxnSpPr>
            <a:cxnSpLocks noChangeShapeType="1"/>
            <a:stCxn id="15382" idx="2"/>
            <a:endCxn id="15383" idx="0"/>
          </p:cNvCxnSpPr>
          <p:nvPr/>
        </p:nvCxnSpPr>
        <p:spPr bwMode="auto">
          <a:xfrm flipH="1">
            <a:off x="6869113" y="27638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85" name="Text Box 107"/>
          <p:cNvSpPr txBox="1">
            <a:spLocks noChangeArrowheads="1"/>
          </p:cNvSpPr>
          <p:nvPr/>
        </p:nvSpPr>
        <p:spPr bwMode="auto">
          <a:xfrm>
            <a:off x="6332538" y="36544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c:2</a:t>
            </a:r>
          </a:p>
        </p:txBody>
      </p:sp>
      <p:cxnSp>
        <p:nvCxnSpPr>
          <p:cNvPr id="15386" name="AutoShape 108"/>
          <p:cNvCxnSpPr>
            <a:cxnSpLocks noChangeShapeType="1"/>
            <a:stCxn id="15383" idx="2"/>
            <a:endCxn id="15385" idx="0"/>
          </p:cNvCxnSpPr>
          <p:nvPr/>
        </p:nvCxnSpPr>
        <p:spPr bwMode="auto">
          <a:xfrm flipH="1">
            <a:off x="6592888" y="34480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87" name="Text Box 110"/>
          <p:cNvSpPr txBox="1">
            <a:spLocks noChangeArrowheads="1"/>
          </p:cNvSpPr>
          <p:nvPr/>
        </p:nvSpPr>
        <p:spPr bwMode="auto">
          <a:xfrm>
            <a:off x="6324600" y="4260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a:2</a:t>
            </a:r>
          </a:p>
        </p:txBody>
      </p:sp>
      <p:sp>
        <p:nvSpPr>
          <p:cNvPr id="15388" name="Text Box 111"/>
          <p:cNvSpPr txBox="1">
            <a:spLocks noChangeArrowheads="1"/>
          </p:cNvSpPr>
          <p:nvPr/>
        </p:nvSpPr>
        <p:spPr bwMode="auto">
          <a:xfrm>
            <a:off x="6705600" y="48704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5389" name="Text Box 112"/>
          <p:cNvSpPr txBox="1">
            <a:spLocks noChangeArrowheads="1"/>
          </p:cNvSpPr>
          <p:nvPr/>
        </p:nvSpPr>
        <p:spPr bwMode="auto">
          <a:xfrm>
            <a:off x="6029325" y="487045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sp>
        <p:nvSpPr>
          <p:cNvPr id="15390" name="Text Box 113"/>
          <p:cNvSpPr txBox="1">
            <a:spLocks noChangeArrowheads="1"/>
          </p:cNvSpPr>
          <p:nvPr/>
        </p:nvSpPr>
        <p:spPr bwMode="auto">
          <a:xfrm>
            <a:off x="6057900" y="547846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5391" name="AutoShape 114"/>
          <p:cNvCxnSpPr>
            <a:cxnSpLocks noChangeShapeType="1"/>
            <a:stCxn id="15385" idx="2"/>
            <a:endCxn id="15387" idx="0"/>
          </p:cNvCxnSpPr>
          <p:nvPr/>
        </p:nvCxnSpPr>
        <p:spPr bwMode="auto">
          <a:xfrm>
            <a:off x="6592888" y="4057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92" name="AutoShape 115"/>
          <p:cNvCxnSpPr>
            <a:cxnSpLocks noChangeShapeType="1"/>
            <a:stCxn id="15387" idx="2"/>
            <a:endCxn id="15389" idx="0"/>
          </p:cNvCxnSpPr>
          <p:nvPr/>
        </p:nvCxnSpPr>
        <p:spPr bwMode="auto">
          <a:xfrm flipH="1">
            <a:off x="6326188" y="4665663"/>
            <a:ext cx="2667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93" name="AutoShape 116"/>
          <p:cNvCxnSpPr>
            <a:cxnSpLocks noChangeShapeType="1"/>
            <a:stCxn id="15387" idx="2"/>
            <a:endCxn id="15388" idx="0"/>
          </p:cNvCxnSpPr>
          <p:nvPr/>
        </p:nvCxnSpPr>
        <p:spPr bwMode="auto">
          <a:xfrm>
            <a:off x="6592888" y="4665663"/>
            <a:ext cx="3810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94" name="AutoShape 117"/>
          <p:cNvCxnSpPr>
            <a:cxnSpLocks noChangeShapeType="1"/>
            <a:stCxn id="15389" idx="2"/>
            <a:endCxn id="15390" idx="0"/>
          </p:cNvCxnSpPr>
          <p:nvPr/>
        </p:nvCxnSpPr>
        <p:spPr bwMode="auto">
          <a:xfrm>
            <a:off x="63261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95" name="Text Box 118"/>
          <p:cNvSpPr txBox="1">
            <a:spLocks noChangeArrowheads="1"/>
          </p:cNvSpPr>
          <p:nvPr/>
        </p:nvSpPr>
        <p:spPr bwMode="auto">
          <a:xfrm>
            <a:off x="6677025" y="5478463"/>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5396" name="AutoShape 119"/>
          <p:cNvCxnSpPr>
            <a:cxnSpLocks noChangeShapeType="1"/>
            <a:stCxn id="15388" idx="2"/>
            <a:endCxn id="15395" idx="0"/>
          </p:cNvCxnSpPr>
          <p:nvPr/>
        </p:nvCxnSpPr>
        <p:spPr bwMode="auto">
          <a:xfrm>
            <a:off x="69738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97" name="Text Box 120"/>
          <p:cNvSpPr txBox="1">
            <a:spLocks noChangeArrowheads="1"/>
          </p:cNvSpPr>
          <p:nvPr/>
        </p:nvSpPr>
        <p:spPr bwMode="auto">
          <a:xfrm>
            <a:off x="4724400" y="33274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latin typeface="Times New Roman" pitchFamily="18" charset="0"/>
              </a:rPr>
              <a:t>{</a:t>
            </a:r>
            <a:r>
              <a:rPr lang="en-US" altLang="zh-CN" sz="1600" i="1">
                <a:latin typeface="Times New Roman" pitchFamily="18" charset="0"/>
              </a:rPr>
              <a:t>f, c, a, b, m</a:t>
            </a:r>
            <a:r>
              <a:rPr lang="en-US" altLang="zh-CN" sz="1600">
                <a:latin typeface="Times New Roman" pitchFamily="18" charset="0"/>
              </a:rPr>
              <a:t>}</a:t>
            </a:r>
            <a:endParaRPr lang="zh-CN" altLang="en-US" sz="1600">
              <a:latin typeface="Times New Roman" pitchFamily="18" charset="0"/>
            </a:endParaRPr>
          </a:p>
        </p:txBody>
      </p:sp>
      <p:sp>
        <p:nvSpPr>
          <p:cNvPr id="15398" name="Freeform 121"/>
          <p:cNvSpPr>
            <a:spLocks/>
          </p:cNvSpPr>
          <p:nvPr/>
        </p:nvSpPr>
        <p:spPr bwMode="auto">
          <a:xfrm>
            <a:off x="6553200" y="5257800"/>
            <a:ext cx="152400" cy="608013"/>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39" name="TextBox 38"/>
          <p:cNvSpPr txBox="1"/>
          <p:nvPr/>
        </p:nvSpPr>
        <p:spPr>
          <a:xfrm>
            <a:off x="228600" y="5029200"/>
            <a:ext cx="2514600" cy="9239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altLang="zh-CN" dirty="0"/>
              <a:t>NOTE: Each transaction corresponds to one path in the FP-tree</a:t>
            </a:r>
            <a:endParaRPr lang="zh-CN" altLang="en-US" dirty="0"/>
          </a:p>
        </p:txBody>
      </p:sp>
      <p:cxnSp>
        <p:nvCxnSpPr>
          <p:cNvPr id="43" name="直接箭头连接符 42"/>
          <p:cNvCxnSpPr/>
          <p:nvPr/>
        </p:nvCxnSpPr>
        <p:spPr>
          <a:xfrm flipV="1">
            <a:off x="2209800" y="41148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4"/>
          <p:cNvSpPr>
            <a:spLocks noGrp="1"/>
          </p:cNvSpPr>
          <p:nvPr>
            <p:ph type="sldNum" sz="quarter" idx="12"/>
          </p:nvPr>
        </p:nvSpPr>
        <p:spPr/>
        <p:txBody>
          <a:bodyPr/>
          <a:lstStyle/>
          <a:p>
            <a:pPr>
              <a:defRPr/>
            </a:pPr>
            <a:fld id="{58FB419D-BF68-4EBB-9257-C74FCB3A409F}" type="slidenum">
              <a:rPr lang="zh-CN" altLang="en-US"/>
              <a:pPr>
                <a:defRPr/>
              </a:pPr>
              <a:t>12</a:t>
            </a:fld>
            <a:endParaRPr lang="en-US" altLang="zh-CN"/>
          </a:p>
        </p:txBody>
      </p:sp>
      <p:sp>
        <p:nvSpPr>
          <p:cNvPr id="130050" name="Rectangle 2"/>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30051" name="Rectangle 3"/>
          <p:cNvSpPr>
            <a:spLocks noChangeArrowheads="1"/>
          </p:cNvSpPr>
          <p:nvPr/>
        </p:nvSpPr>
        <p:spPr bwMode="auto">
          <a:xfrm>
            <a:off x="0" y="304800"/>
            <a:ext cx="8915400" cy="747713"/>
          </a:xfrm>
          <a:prstGeom prst="rect">
            <a:avLst/>
          </a:prstGeom>
          <a:noFill/>
          <a:ln w="9525">
            <a:noFill/>
            <a:miter lim="800000"/>
            <a:headEnd/>
            <a:tailEnd/>
          </a:ln>
          <a:effectLst/>
        </p:spPr>
        <p:txBody>
          <a:bodyPr anchor="ctr"/>
          <a:lstStyle/>
          <a:p>
            <a:pPr fontAlgn="auto">
              <a:spcAft>
                <a:spcPts val="0"/>
              </a:spcAft>
              <a:defRPr/>
            </a:pPr>
            <a:r>
              <a:rPr lang="en-US" altLang="zh-CN" sz="4000" b="1">
                <a:solidFill>
                  <a:srgbClr val="CC3300"/>
                </a:solidFill>
                <a:effectLst>
                  <a:outerShdw blurRad="38100" dist="38100" dir="2700000" algn="tl">
                    <a:srgbClr val="C0C0C0"/>
                  </a:outerShdw>
                </a:effectLst>
                <a:latin typeface="+mn-lt"/>
                <a:ea typeface="+mn-ea"/>
                <a:cs typeface="+mn-cs"/>
              </a:rPr>
              <a:t>FP-tree Example: step 2</a:t>
            </a:r>
          </a:p>
        </p:txBody>
      </p:sp>
      <p:sp>
        <p:nvSpPr>
          <p:cNvPr id="16389" name="Text Box 4"/>
          <p:cNvSpPr txBox="1">
            <a:spLocks noChangeArrowheads="1"/>
          </p:cNvSpPr>
          <p:nvPr/>
        </p:nvSpPr>
        <p:spPr bwMode="auto">
          <a:xfrm>
            <a:off x="7848600" y="2362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6390" name="Text Box 5"/>
          <p:cNvSpPr txBox="1">
            <a:spLocks noChangeArrowheads="1"/>
          </p:cNvSpPr>
          <p:nvPr/>
        </p:nvSpPr>
        <p:spPr bwMode="auto">
          <a:xfrm>
            <a:off x="7391400" y="30480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f:4</a:t>
            </a:r>
          </a:p>
        </p:txBody>
      </p:sp>
      <p:sp>
        <p:nvSpPr>
          <p:cNvPr id="16391" name="Text Box 6"/>
          <p:cNvSpPr txBox="1">
            <a:spLocks noChangeArrowheads="1"/>
          </p:cNvSpPr>
          <p:nvPr/>
        </p:nvSpPr>
        <p:spPr bwMode="auto">
          <a:xfrm>
            <a:off x="8305800" y="30480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6392" name="Text Box 7"/>
          <p:cNvSpPr txBox="1">
            <a:spLocks noChangeArrowheads="1"/>
          </p:cNvSpPr>
          <p:nvPr/>
        </p:nvSpPr>
        <p:spPr bwMode="auto">
          <a:xfrm>
            <a:off x="8299450" y="3654425"/>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393" name="Text Box 8"/>
          <p:cNvSpPr txBox="1">
            <a:spLocks noChangeArrowheads="1"/>
          </p:cNvSpPr>
          <p:nvPr/>
        </p:nvSpPr>
        <p:spPr bwMode="auto">
          <a:xfrm>
            <a:off x="8299450" y="4260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6394" name="AutoShape 9"/>
          <p:cNvCxnSpPr>
            <a:cxnSpLocks noChangeShapeType="1"/>
            <a:stCxn id="16391" idx="2"/>
            <a:endCxn id="16392" idx="0"/>
          </p:cNvCxnSpPr>
          <p:nvPr/>
        </p:nvCxnSpPr>
        <p:spPr bwMode="auto">
          <a:xfrm>
            <a:off x="8566150" y="3448050"/>
            <a:ext cx="1588"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395" name="AutoShape 10"/>
          <p:cNvCxnSpPr>
            <a:cxnSpLocks noChangeShapeType="1"/>
            <a:stCxn id="16392" idx="2"/>
            <a:endCxn id="16393" idx="0"/>
          </p:cNvCxnSpPr>
          <p:nvPr/>
        </p:nvCxnSpPr>
        <p:spPr bwMode="auto">
          <a:xfrm>
            <a:off x="8567738" y="4057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396" name="AutoShape 11"/>
          <p:cNvCxnSpPr>
            <a:cxnSpLocks noChangeShapeType="1"/>
            <a:stCxn id="16389" idx="2"/>
            <a:endCxn id="16391" idx="0"/>
          </p:cNvCxnSpPr>
          <p:nvPr/>
        </p:nvCxnSpPr>
        <p:spPr bwMode="auto">
          <a:xfrm>
            <a:off x="8069263" y="2763838"/>
            <a:ext cx="496887"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397" name="AutoShape 12"/>
          <p:cNvCxnSpPr>
            <a:cxnSpLocks noChangeShapeType="1"/>
            <a:stCxn id="16389" idx="2"/>
            <a:endCxn id="16390" idx="0"/>
          </p:cNvCxnSpPr>
          <p:nvPr/>
        </p:nvCxnSpPr>
        <p:spPr bwMode="auto">
          <a:xfrm flipH="1">
            <a:off x="7631113" y="27638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398" name="Text Box 13"/>
          <p:cNvSpPr txBox="1">
            <a:spLocks noChangeArrowheads="1"/>
          </p:cNvSpPr>
          <p:nvPr/>
        </p:nvSpPr>
        <p:spPr bwMode="auto">
          <a:xfrm>
            <a:off x="7696200" y="3654425"/>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399" name="Text Box 14"/>
          <p:cNvSpPr txBox="1">
            <a:spLocks noChangeArrowheads="1"/>
          </p:cNvSpPr>
          <p:nvPr/>
        </p:nvSpPr>
        <p:spPr bwMode="auto">
          <a:xfrm>
            <a:off x="7094538" y="36544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c:3</a:t>
            </a:r>
          </a:p>
        </p:txBody>
      </p:sp>
      <p:cxnSp>
        <p:nvCxnSpPr>
          <p:cNvPr id="16400" name="AutoShape 15"/>
          <p:cNvCxnSpPr>
            <a:cxnSpLocks noChangeShapeType="1"/>
            <a:stCxn id="16390" idx="2"/>
            <a:endCxn id="16399" idx="0"/>
          </p:cNvCxnSpPr>
          <p:nvPr/>
        </p:nvCxnSpPr>
        <p:spPr bwMode="auto">
          <a:xfrm flipH="1">
            <a:off x="7354888" y="34480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01" name="AutoShape 16"/>
          <p:cNvCxnSpPr>
            <a:cxnSpLocks noChangeShapeType="1"/>
            <a:stCxn id="16390" idx="2"/>
            <a:endCxn id="16398" idx="0"/>
          </p:cNvCxnSpPr>
          <p:nvPr/>
        </p:nvCxnSpPr>
        <p:spPr bwMode="auto">
          <a:xfrm>
            <a:off x="7631113" y="3448050"/>
            <a:ext cx="33337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02" name="Text Box 17"/>
          <p:cNvSpPr txBox="1">
            <a:spLocks noChangeArrowheads="1"/>
          </p:cNvSpPr>
          <p:nvPr/>
        </p:nvSpPr>
        <p:spPr bwMode="auto">
          <a:xfrm>
            <a:off x="7086600" y="4260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a:3</a:t>
            </a:r>
          </a:p>
        </p:txBody>
      </p:sp>
      <p:sp>
        <p:nvSpPr>
          <p:cNvPr id="16403" name="Text Box 18"/>
          <p:cNvSpPr txBox="1">
            <a:spLocks noChangeArrowheads="1"/>
          </p:cNvSpPr>
          <p:nvPr/>
        </p:nvSpPr>
        <p:spPr bwMode="auto">
          <a:xfrm>
            <a:off x="7467600" y="48704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404" name="Text Box 19"/>
          <p:cNvSpPr txBox="1">
            <a:spLocks noChangeArrowheads="1"/>
          </p:cNvSpPr>
          <p:nvPr/>
        </p:nvSpPr>
        <p:spPr bwMode="auto">
          <a:xfrm>
            <a:off x="6791325" y="487045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m:2</a:t>
            </a:r>
          </a:p>
        </p:txBody>
      </p:sp>
      <p:sp>
        <p:nvSpPr>
          <p:cNvPr id="16405" name="Text Box 20"/>
          <p:cNvSpPr txBox="1">
            <a:spLocks noChangeArrowheads="1"/>
          </p:cNvSpPr>
          <p:nvPr/>
        </p:nvSpPr>
        <p:spPr bwMode="auto">
          <a:xfrm>
            <a:off x="6819900" y="547846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p:2</a:t>
            </a:r>
          </a:p>
        </p:txBody>
      </p:sp>
      <p:cxnSp>
        <p:nvCxnSpPr>
          <p:cNvPr id="16406" name="AutoShape 21"/>
          <p:cNvCxnSpPr>
            <a:cxnSpLocks noChangeShapeType="1"/>
            <a:stCxn id="16399" idx="2"/>
            <a:endCxn id="16402" idx="0"/>
          </p:cNvCxnSpPr>
          <p:nvPr/>
        </p:nvCxnSpPr>
        <p:spPr bwMode="auto">
          <a:xfrm>
            <a:off x="7354888" y="4057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07" name="AutoShape 22"/>
          <p:cNvCxnSpPr>
            <a:cxnSpLocks noChangeShapeType="1"/>
            <a:stCxn id="16402" idx="2"/>
            <a:endCxn id="16404" idx="0"/>
          </p:cNvCxnSpPr>
          <p:nvPr/>
        </p:nvCxnSpPr>
        <p:spPr bwMode="auto">
          <a:xfrm flipH="1">
            <a:off x="7088188" y="4665663"/>
            <a:ext cx="2667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08" name="AutoShape 23"/>
          <p:cNvCxnSpPr>
            <a:cxnSpLocks noChangeShapeType="1"/>
            <a:stCxn id="16402" idx="2"/>
            <a:endCxn id="16403" idx="0"/>
          </p:cNvCxnSpPr>
          <p:nvPr/>
        </p:nvCxnSpPr>
        <p:spPr bwMode="auto">
          <a:xfrm>
            <a:off x="7354888" y="4665663"/>
            <a:ext cx="3810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09" name="AutoShape 24"/>
          <p:cNvCxnSpPr>
            <a:cxnSpLocks noChangeShapeType="1"/>
            <a:stCxn id="16404" idx="2"/>
            <a:endCxn id="16405" idx="0"/>
          </p:cNvCxnSpPr>
          <p:nvPr/>
        </p:nvCxnSpPr>
        <p:spPr bwMode="auto">
          <a:xfrm>
            <a:off x="70881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10" name="Text Box 25"/>
          <p:cNvSpPr txBox="1">
            <a:spLocks noChangeArrowheads="1"/>
          </p:cNvSpPr>
          <p:nvPr/>
        </p:nvSpPr>
        <p:spPr bwMode="auto">
          <a:xfrm>
            <a:off x="7439025" y="5478463"/>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6411" name="AutoShape 26"/>
          <p:cNvCxnSpPr>
            <a:cxnSpLocks noChangeShapeType="1"/>
            <a:stCxn id="16403" idx="2"/>
            <a:endCxn id="16410" idx="0"/>
          </p:cNvCxnSpPr>
          <p:nvPr/>
        </p:nvCxnSpPr>
        <p:spPr bwMode="auto">
          <a:xfrm>
            <a:off x="77358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12" name="Rectangle 27"/>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6413" name="Text Box 28"/>
          <p:cNvSpPr txBox="1">
            <a:spLocks noChangeArrowheads="1"/>
          </p:cNvSpPr>
          <p:nvPr/>
        </p:nvSpPr>
        <p:spPr bwMode="auto">
          <a:xfrm>
            <a:off x="152400" y="1447800"/>
            <a:ext cx="351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b="1">
                <a:latin typeface="Times New Roman" pitchFamily="18" charset="0"/>
              </a:rPr>
              <a:t>Step 2: construct  FP-tree</a:t>
            </a:r>
          </a:p>
        </p:txBody>
      </p:sp>
      <p:sp>
        <p:nvSpPr>
          <p:cNvPr id="16414" name="Line 43"/>
          <p:cNvSpPr>
            <a:spLocks noChangeShapeType="1"/>
          </p:cNvSpPr>
          <p:nvPr/>
        </p:nvSpPr>
        <p:spPr bwMode="auto">
          <a:xfrm>
            <a:off x="152400" y="3886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5" name="Text Box 44"/>
          <p:cNvSpPr txBox="1">
            <a:spLocks noChangeArrowheads="1"/>
          </p:cNvSpPr>
          <p:nvPr/>
        </p:nvSpPr>
        <p:spPr bwMode="auto">
          <a:xfrm>
            <a:off x="1828800" y="2362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6416" name="Text Box 45"/>
          <p:cNvSpPr txBox="1">
            <a:spLocks noChangeArrowheads="1"/>
          </p:cNvSpPr>
          <p:nvPr/>
        </p:nvSpPr>
        <p:spPr bwMode="auto">
          <a:xfrm>
            <a:off x="1371600" y="30480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f:3</a:t>
            </a:r>
          </a:p>
        </p:txBody>
      </p:sp>
      <p:cxnSp>
        <p:nvCxnSpPr>
          <p:cNvPr id="16417" name="AutoShape 46"/>
          <p:cNvCxnSpPr>
            <a:cxnSpLocks noChangeShapeType="1"/>
            <a:stCxn id="16415" idx="2"/>
            <a:endCxn id="16416" idx="0"/>
          </p:cNvCxnSpPr>
          <p:nvPr/>
        </p:nvCxnSpPr>
        <p:spPr bwMode="auto">
          <a:xfrm flipH="1">
            <a:off x="1611313" y="27638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18" name="Text Box 47"/>
          <p:cNvSpPr txBox="1">
            <a:spLocks noChangeArrowheads="1"/>
          </p:cNvSpPr>
          <p:nvPr/>
        </p:nvSpPr>
        <p:spPr bwMode="auto">
          <a:xfrm>
            <a:off x="1074738" y="36544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c:2</a:t>
            </a:r>
          </a:p>
        </p:txBody>
      </p:sp>
      <p:cxnSp>
        <p:nvCxnSpPr>
          <p:cNvPr id="16419" name="AutoShape 48"/>
          <p:cNvCxnSpPr>
            <a:cxnSpLocks noChangeShapeType="1"/>
            <a:stCxn id="16416" idx="2"/>
            <a:endCxn id="16418" idx="0"/>
          </p:cNvCxnSpPr>
          <p:nvPr/>
        </p:nvCxnSpPr>
        <p:spPr bwMode="auto">
          <a:xfrm flipH="1">
            <a:off x="1335088" y="34480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20" name="Text Box 49"/>
          <p:cNvSpPr txBox="1">
            <a:spLocks noChangeArrowheads="1"/>
          </p:cNvSpPr>
          <p:nvPr/>
        </p:nvSpPr>
        <p:spPr bwMode="auto">
          <a:xfrm>
            <a:off x="1066800" y="4260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a:2</a:t>
            </a:r>
          </a:p>
        </p:txBody>
      </p:sp>
      <p:sp>
        <p:nvSpPr>
          <p:cNvPr id="16421" name="Text Box 50"/>
          <p:cNvSpPr txBox="1">
            <a:spLocks noChangeArrowheads="1"/>
          </p:cNvSpPr>
          <p:nvPr/>
        </p:nvSpPr>
        <p:spPr bwMode="auto">
          <a:xfrm>
            <a:off x="1447800" y="48704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422" name="Text Box 51"/>
          <p:cNvSpPr txBox="1">
            <a:spLocks noChangeArrowheads="1"/>
          </p:cNvSpPr>
          <p:nvPr/>
        </p:nvSpPr>
        <p:spPr bwMode="auto">
          <a:xfrm>
            <a:off x="771525" y="487045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sp>
        <p:nvSpPr>
          <p:cNvPr id="16423" name="Text Box 52"/>
          <p:cNvSpPr txBox="1">
            <a:spLocks noChangeArrowheads="1"/>
          </p:cNvSpPr>
          <p:nvPr/>
        </p:nvSpPr>
        <p:spPr bwMode="auto">
          <a:xfrm>
            <a:off x="800100" y="547846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6424" name="AutoShape 53"/>
          <p:cNvCxnSpPr>
            <a:cxnSpLocks noChangeShapeType="1"/>
            <a:stCxn id="16418" idx="2"/>
            <a:endCxn id="16420" idx="0"/>
          </p:cNvCxnSpPr>
          <p:nvPr/>
        </p:nvCxnSpPr>
        <p:spPr bwMode="auto">
          <a:xfrm>
            <a:off x="1335088" y="4057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25" name="AutoShape 54"/>
          <p:cNvCxnSpPr>
            <a:cxnSpLocks noChangeShapeType="1"/>
            <a:stCxn id="16420" idx="2"/>
            <a:endCxn id="16422" idx="0"/>
          </p:cNvCxnSpPr>
          <p:nvPr/>
        </p:nvCxnSpPr>
        <p:spPr bwMode="auto">
          <a:xfrm flipH="1">
            <a:off x="1068388" y="4665663"/>
            <a:ext cx="2667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26" name="AutoShape 55"/>
          <p:cNvCxnSpPr>
            <a:cxnSpLocks noChangeShapeType="1"/>
            <a:stCxn id="16420" idx="2"/>
            <a:endCxn id="16421" idx="0"/>
          </p:cNvCxnSpPr>
          <p:nvPr/>
        </p:nvCxnSpPr>
        <p:spPr bwMode="auto">
          <a:xfrm>
            <a:off x="1335088" y="4665663"/>
            <a:ext cx="3810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27" name="AutoShape 56"/>
          <p:cNvCxnSpPr>
            <a:cxnSpLocks noChangeShapeType="1"/>
            <a:stCxn id="16422" idx="2"/>
            <a:endCxn id="16423" idx="0"/>
          </p:cNvCxnSpPr>
          <p:nvPr/>
        </p:nvCxnSpPr>
        <p:spPr bwMode="auto">
          <a:xfrm>
            <a:off x="10683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28" name="Text Box 57"/>
          <p:cNvSpPr txBox="1">
            <a:spLocks noChangeArrowheads="1"/>
          </p:cNvSpPr>
          <p:nvPr/>
        </p:nvSpPr>
        <p:spPr bwMode="auto">
          <a:xfrm>
            <a:off x="1419225" y="5478463"/>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6429" name="AutoShape 58"/>
          <p:cNvCxnSpPr>
            <a:cxnSpLocks noChangeShapeType="1"/>
            <a:stCxn id="16421" idx="2"/>
            <a:endCxn id="16428" idx="0"/>
          </p:cNvCxnSpPr>
          <p:nvPr/>
        </p:nvCxnSpPr>
        <p:spPr bwMode="auto">
          <a:xfrm>
            <a:off x="1716088" y="52736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30" name="Text Box 60"/>
          <p:cNvSpPr txBox="1">
            <a:spLocks noChangeArrowheads="1"/>
          </p:cNvSpPr>
          <p:nvPr/>
        </p:nvSpPr>
        <p:spPr bwMode="auto">
          <a:xfrm>
            <a:off x="228600" y="3352800"/>
            <a:ext cx="63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latin typeface="Times New Roman" pitchFamily="18" charset="0"/>
              </a:rPr>
              <a:t>{</a:t>
            </a:r>
            <a:r>
              <a:rPr lang="en-US" altLang="zh-CN" sz="1600" i="1">
                <a:latin typeface="Times New Roman" pitchFamily="18" charset="0"/>
              </a:rPr>
              <a:t>f, b</a:t>
            </a:r>
            <a:r>
              <a:rPr lang="en-US" altLang="zh-CN" sz="1600">
                <a:latin typeface="Times New Roman" pitchFamily="18" charset="0"/>
              </a:rPr>
              <a:t>}</a:t>
            </a:r>
            <a:endParaRPr lang="zh-CN" altLang="en-US" sz="1600">
              <a:latin typeface="Times New Roman" pitchFamily="18" charset="0"/>
            </a:endParaRPr>
          </a:p>
        </p:txBody>
      </p:sp>
      <p:sp>
        <p:nvSpPr>
          <p:cNvPr id="16431" name="Text Box 61"/>
          <p:cNvSpPr txBox="1">
            <a:spLocks noChangeArrowheads="1"/>
          </p:cNvSpPr>
          <p:nvPr/>
        </p:nvSpPr>
        <p:spPr bwMode="auto">
          <a:xfrm>
            <a:off x="1676400" y="365760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cxnSp>
        <p:nvCxnSpPr>
          <p:cNvPr id="16432" name="AutoShape 62"/>
          <p:cNvCxnSpPr>
            <a:cxnSpLocks noChangeShapeType="1"/>
            <a:endCxn id="16431" idx="0"/>
          </p:cNvCxnSpPr>
          <p:nvPr/>
        </p:nvCxnSpPr>
        <p:spPr bwMode="auto">
          <a:xfrm>
            <a:off x="1611313" y="3444875"/>
            <a:ext cx="33337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33" name="Line 63"/>
          <p:cNvSpPr>
            <a:spLocks noChangeShapeType="1"/>
          </p:cNvSpPr>
          <p:nvPr/>
        </p:nvSpPr>
        <p:spPr bwMode="auto">
          <a:xfrm>
            <a:off x="2362200" y="3886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34" name="Text Box 64"/>
          <p:cNvSpPr txBox="1">
            <a:spLocks noChangeArrowheads="1"/>
          </p:cNvSpPr>
          <p:nvPr/>
        </p:nvSpPr>
        <p:spPr bwMode="auto">
          <a:xfrm>
            <a:off x="2514600" y="33528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latin typeface="Times New Roman" pitchFamily="18" charset="0"/>
              </a:rPr>
              <a:t>{</a:t>
            </a:r>
            <a:r>
              <a:rPr lang="en-US" altLang="zh-CN" sz="1600" i="1">
                <a:latin typeface="Times New Roman" pitchFamily="18" charset="0"/>
              </a:rPr>
              <a:t>c, b, p</a:t>
            </a:r>
            <a:r>
              <a:rPr lang="en-US" altLang="zh-CN" sz="1600">
                <a:latin typeface="Times New Roman" pitchFamily="18" charset="0"/>
              </a:rPr>
              <a:t>}</a:t>
            </a:r>
            <a:endParaRPr lang="zh-CN" altLang="en-US" sz="1600">
              <a:latin typeface="Times New Roman" pitchFamily="18" charset="0"/>
            </a:endParaRPr>
          </a:p>
        </p:txBody>
      </p:sp>
      <p:sp>
        <p:nvSpPr>
          <p:cNvPr id="16435" name="Text Box 65"/>
          <p:cNvSpPr txBox="1">
            <a:spLocks noChangeArrowheads="1"/>
          </p:cNvSpPr>
          <p:nvPr/>
        </p:nvSpPr>
        <p:spPr bwMode="auto">
          <a:xfrm>
            <a:off x="4953000" y="29718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6436" name="Text Box 66"/>
          <p:cNvSpPr txBox="1">
            <a:spLocks noChangeArrowheads="1"/>
          </p:cNvSpPr>
          <p:nvPr/>
        </p:nvSpPr>
        <p:spPr bwMode="auto">
          <a:xfrm>
            <a:off x="4946650" y="3578225"/>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437" name="Text Box 67"/>
          <p:cNvSpPr txBox="1">
            <a:spLocks noChangeArrowheads="1"/>
          </p:cNvSpPr>
          <p:nvPr/>
        </p:nvSpPr>
        <p:spPr bwMode="auto">
          <a:xfrm>
            <a:off x="4946650" y="41846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6438" name="AutoShape 68"/>
          <p:cNvCxnSpPr>
            <a:cxnSpLocks noChangeShapeType="1"/>
            <a:stCxn id="16435" idx="2"/>
            <a:endCxn id="16436" idx="0"/>
          </p:cNvCxnSpPr>
          <p:nvPr/>
        </p:nvCxnSpPr>
        <p:spPr bwMode="auto">
          <a:xfrm>
            <a:off x="5213350" y="3371850"/>
            <a:ext cx="1588"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39" name="AutoShape 69"/>
          <p:cNvCxnSpPr>
            <a:cxnSpLocks noChangeShapeType="1"/>
            <a:stCxn id="16436" idx="2"/>
            <a:endCxn id="16437" idx="0"/>
          </p:cNvCxnSpPr>
          <p:nvPr/>
        </p:nvCxnSpPr>
        <p:spPr bwMode="auto">
          <a:xfrm>
            <a:off x="5214938" y="39814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40" name="AutoShape 70"/>
          <p:cNvCxnSpPr>
            <a:cxnSpLocks noChangeShapeType="1"/>
            <a:endCxn id="16435" idx="0"/>
          </p:cNvCxnSpPr>
          <p:nvPr/>
        </p:nvCxnSpPr>
        <p:spPr bwMode="auto">
          <a:xfrm>
            <a:off x="4716463" y="2682875"/>
            <a:ext cx="496887"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41" name="Text Box 71"/>
          <p:cNvSpPr txBox="1">
            <a:spLocks noChangeArrowheads="1"/>
          </p:cNvSpPr>
          <p:nvPr/>
        </p:nvSpPr>
        <p:spPr bwMode="auto">
          <a:xfrm>
            <a:off x="4495800" y="22860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6442" name="Text Box 72"/>
          <p:cNvSpPr txBox="1">
            <a:spLocks noChangeArrowheads="1"/>
          </p:cNvSpPr>
          <p:nvPr/>
        </p:nvSpPr>
        <p:spPr bwMode="auto">
          <a:xfrm>
            <a:off x="4038600" y="29718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f:3</a:t>
            </a:r>
          </a:p>
        </p:txBody>
      </p:sp>
      <p:cxnSp>
        <p:nvCxnSpPr>
          <p:cNvPr id="16443" name="AutoShape 73"/>
          <p:cNvCxnSpPr>
            <a:cxnSpLocks noChangeShapeType="1"/>
            <a:stCxn id="16441" idx="2"/>
            <a:endCxn id="16442" idx="0"/>
          </p:cNvCxnSpPr>
          <p:nvPr/>
        </p:nvCxnSpPr>
        <p:spPr bwMode="auto">
          <a:xfrm flipH="1">
            <a:off x="4278313" y="26876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44" name="Text Box 74"/>
          <p:cNvSpPr txBox="1">
            <a:spLocks noChangeArrowheads="1"/>
          </p:cNvSpPr>
          <p:nvPr/>
        </p:nvSpPr>
        <p:spPr bwMode="auto">
          <a:xfrm>
            <a:off x="3741738" y="35782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c:2</a:t>
            </a:r>
          </a:p>
        </p:txBody>
      </p:sp>
      <p:cxnSp>
        <p:nvCxnSpPr>
          <p:cNvPr id="16445" name="AutoShape 75"/>
          <p:cNvCxnSpPr>
            <a:cxnSpLocks noChangeShapeType="1"/>
            <a:stCxn id="16442" idx="2"/>
            <a:endCxn id="16444" idx="0"/>
          </p:cNvCxnSpPr>
          <p:nvPr/>
        </p:nvCxnSpPr>
        <p:spPr bwMode="auto">
          <a:xfrm flipH="1">
            <a:off x="4002088" y="33718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46" name="Text Box 76"/>
          <p:cNvSpPr txBox="1">
            <a:spLocks noChangeArrowheads="1"/>
          </p:cNvSpPr>
          <p:nvPr/>
        </p:nvSpPr>
        <p:spPr bwMode="auto">
          <a:xfrm>
            <a:off x="3733800" y="41846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a:2</a:t>
            </a:r>
          </a:p>
        </p:txBody>
      </p:sp>
      <p:sp>
        <p:nvSpPr>
          <p:cNvPr id="16447" name="Text Box 77"/>
          <p:cNvSpPr txBox="1">
            <a:spLocks noChangeArrowheads="1"/>
          </p:cNvSpPr>
          <p:nvPr/>
        </p:nvSpPr>
        <p:spPr bwMode="auto">
          <a:xfrm>
            <a:off x="4114800" y="47942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6448" name="Text Box 78"/>
          <p:cNvSpPr txBox="1">
            <a:spLocks noChangeArrowheads="1"/>
          </p:cNvSpPr>
          <p:nvPr/>
        </p:nvSpPr>
        <p:spPr bwMode="auto">
          <a:xfrm>
            <a:off x="3438525" y="479425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sp>
        <p:nvSpPr>
          <p:cNvPr id="16449" name="Text Box 79"/>
          <p:cNvSpPr txBox="1">
            <a:spLocks noChangeArrowheads="1"/>
          </p:cNvSpPr>
          <p:nvPr/>
        </p:nvSpPr>
        <p:spPr bwMode="auto">
          <a:xfrm>
            <a:off x="3467100" y="540226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6450" name="AutoShape 80"/>
          <p:cNvCxnSpPr>
            <a:cxnSpLocks noChangeShapeType="1"/>
            <a:stCxn id="16444" idx="2"/>
            <a:endCxn id="16446" idx="0"/>
          </p:cNvCxnSpPr>
          <p:nvPr/>
        </p:nvCxnSpPr>
        <p:spPr bwMode="auto">
          <a:xfrm>
            <a:off x="4002088" y="39814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51" name="AutoShape 81"/>
          <p:cNvCxnSpPr>
            <a:cxnSpLocks noChangeShapeType="1"/>
            <a:stCxn id="16446" idx="2"/>
            <a:endCxn id="16448" idx="0"/>
          </p:cNvCxnSpPr>
          <p:nvPr/>
        </p:nvCxnSpPr>
        <p:spPr bwMode="auto">
          <a:xfrm flipH="1">
            <a:off x="3735388" y="4589463"/>
            <a:ext cx="2667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52" name="AutoShape 82"/>
          <p:cNvCxnSpPr>
            <a:cxnSpLocks noChangeShapeType="1"/>
            <a:stCxn id="16446" idx="2"/>
            <a:endCxn id="16447" idx="0"/>
          </p:cNvCxnSpPr>
          <p:nvPr/>
        </p:nvCxnSpPr>
        <p:spPr bwMode="auto">
          <a:xfrm>
            <a:off x="4002088" y="4589463"/>
            <a:ext cx="3810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6453" name="AutoShape 83"/>
          <p:cNvCxnSpPr>
            <a:cxnSpLocks noChangeShapeType="1"/>
            <a:stCxn id="16448" idx="2"/>
            <a:endCxn id="16449" idx="0"/>
          </p:cNvCxnSpPr>
          <p:nvPr/>
        </p:nvCxnSpPr>
        <p:spPr bwMode="auto">
          <a:xfrm>
            <a:off x="3735388" y="51974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54" name="Text Box 84"/>
          <p:cNvSpPr txBox="1">
            <a:spLocks noChangeArrowheads="1"/>
          </p:cNvSpPr>
          <p:nvPr/>
        </p:nvSpPr>
        <p:spPr bwMode="auto">
          <a:xfrm>
            <a:off x="4086225" y="5402263"/>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6455" name="AutoShape 85"/>
          <p:cNvCxnSpPr>
            <a:cxnSpLocks noChangeShapeType="1"/>
            <a:stCxn id="16447" idx="2"/>
            <a:endCxn id="16454" idx="0"/>
          </p:cNvCxnSpPr>
          <p:nvPr/>
        </p:nvCxnSpPr>
        <p:spPr bwMode="auto">
          <a:xfrm>
            <a:off x="4383088" y="51974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56" name="Text Box 86"/>
          <p:cNvSpPr txBox="1">
            <a:spLocks noChangeArrowheads="1"/>
          </p:cNvSpPr>
          <p:nvPr/>
        </p:nvSpPr>
        <p:spPr bwMode="auto">
          <a:xfrm>
            <a:off x="4343400" y="358140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cxnSp>
        <p:nvCxnSpPr>
          <p:cNvPr id="16457" name="AutoShape 87"/>
          <p:cNvCxnSpPr>
            <a:cxnSpLocks noChangeShapeType="1"/>
            <a:endCxn id="16456" idx="0"/>
          </p:cNvCxnSpPr>
          <p:nvPr/>
        </p:nvCxnSpPr>
        <p:spPr bwMode="auto">
          <a:xfrm>
            <a:off x="4278313" y="3368675"/>
            <a:ext cx="33337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6458" name="Line 88"/>
          <p:cNvSpPr>
            <a:spLocks noChangeShapeType="1"/>
          </p:cNvSpPr>
          <p:nvPr/>
        </p:nvSpPr>
        <p:spPr bwMode="auto">
          <a:xfrm>
            <a:off x="5791200" y="3886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59" name="Text Box 89"/>
          <p:cNvSpPr txBox="1">
            <a:spLocks noChangeArrowheads="1"/>
          </p:cNvSpPr>
          <p:nvPr/>
        </p:nvSpPr>
        <p:spPr bwMode="auto">
          <a:xfrm>
            <a:off x="5715000" y="335280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latin typeface="Times New Roman" pitchFamily="18" charset="0"/>
              </a:rPr>
              <a:t>{</a:t>
            </a:r>
            <a:r>
              <a:rPr lang="en-US" altLang="zh-CN" sz="1600" i="1">
                <a:latin typeface="Times New Roman" pitchFamily="18" charset="0"/>
              </a:rPr>
              <a:t>f, c, a, m, p</a:t>
            </a:r>
            <a:r>
              <a:rPr lang="en-US" altLang="zh-CN" sz="1600">
                <a:latin typeface="Times New Roman" pitchFamily="18" charset="0"/>
              </a:rPr>
              <a:t>}</a:t>
            </a:r>
            <a:endParaRPr lang="zh-CN" altLang="en-US" sz="1600">
              <a:latin typeface="Times New Roman" pitchFamily="18" charset="0"/>
            </a:endParaRPr>
          </a:p>
        </p:txBody>
      </p:sp>
      <p:sp>
        <p:nvSpPr>
          <p:cNvPr id="16460" name="Freeform 90"/>
          <p:cNvSpPr>
            <a:spLocks/>
          </p:cNvSpPr>
          <p:nvPr/>
        </p:nvSpPr>
        <p:spPr bwMode="auto">
          <a:xfrm>
            <a:off x="1981200" y="4114800"/>
            <a:ext cx="88900" cy="1063625"/>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1" name="Freeform 91"/>
          <p:cNvSpPr>
            <a:spLocks/>
          </p:cNvSpPr>
          <p:nvPr/>
        </p:nvSpPr>
        <p:spPr bwMode="auto">
          <a:xfrm>
            <a:off x="1295400" y="5257800"/>
            <a:ext cx="152400" cy="608013"/>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2" name="Freeform 92"/>
          <p:cNvSpPr>
            <a:spLocks/>
          </p:cNvSpPr>
          <p:nvPr/>
        </p:nvSpPr>
        <p:spPr bwMode="auto">
          <a:xfrm>
            <a:off x="3962400" y="5181600"/>
            <a:ext cx="152400" cy="608013"/>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3" name="Freeform 93"/>
          <p:cNvSpPr>
            <a:spLocks/>
          </p:cNvSpPr>
          <p:nvPr/>
        </p:nvSpPr>
        <p:spPr bwMode="auto">
          <a:xfrm>
            <a:off x="4648200" y="4038600"/>
            <a:ext cx="88900" cy="1063625"/>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4" name="Line 94"/>
          <p:cNvSpPr>
            <a:spLocks noChangeShapeType="1"/>
          </p:cNvSpPr>
          <p:nvPr/>
        </p:nvSpPr>
        <p:spPr bwMode="auto">
          <a:xfrm>
            <a:off x="4800600" y="3810000"/>
            <a:ext cx="152400"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65" name="Freeform 95"/>
          <p:cNvSpPr>
            <a:spLocks/>
          </p:cNvSpPr>
          <p:nvPr/>
        </p:nvSpPr>
        <p:spPr bwMode="auto">
          <a:xfrm>
            <a:off x="4267200" y="3200400"/>
            <a:ext cx="762000" cy="608013"/>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6" name="Freeform 96"/>
          <p:cNvSpPr>
            <a:spLocks/>
          </p:cNvSpPr>
          <p:nvPr/>
        </p:nvSpPr>
        <p:spPr bwMode="auto">
          <a:xfrm>
            <a:off x="4038600" y="4648200"/>
            <a:ext cx="1219200" cy="1063625"/>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7" name="Freeform 97"/>
          <p:cNvSpPr>
            <a:spLocks/>
          </p:cNvSpPr>
          <p:nvPr/>
        </p:nvSpPr>
        <p:spPr bwMode="auto">
          <a:xfrm>
            <a:off x="7315200" y="4648200"/>
            <a:ext cx="1219200" cy="1063625"/>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8" name="Freeform 98"/>
          <p:cNvSpPr>
            <a:spLocks/>
          </p:cNvSpPr>
          <p:nvPr/>
        </p:nvSpPr>
        <p:spPr bwMode="auto">
          <a:xfrm>
            <a:off x="8001000" y="4114800"/>
            <a:ext cx="88900" cy="1063625"/>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69" name="Freeform 99"/>
          <p:cNvSpPr>
            <a:spLocks/>
          </p:cNvSpPr>
          <p:nvPr/>
        </p:nvSpPr>
        <p:spPr bwMode="auto">
          <a:xfrm>
            <a:off x="7315200" y="5257800"/>
            <a:ext cx="152400" cy="608013"/>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70" name="Freeform 100"/>
          <p:cNvSpPr>
            <a:spLocks/>
          </p:cNvSpPr>
          <p:nvPr/>
        </p:nvSpPr>
        <p:spPr bwMode="auto">
          <a:xfrm>
            <a:off x="7620000" y="3276600"/>
            <a:ext cx="762000" cy="608013"/>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6471" name="Line 101"/>
          <p:cNvSpPr>
            <a:spLocks noChangeShapeType="1"/>
          </p:cNvSpPr>
          <p:nvPr/>
        </p:nvSpPr>
        <p:spPr bwMode="auto">
          <a:xfrm>
            <a:off x="8153400" y="3886200"/>
            <a:ext cx="152400"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TextBox 87"/>
          <p:cNvSpPr txBox="1"/>
          <p:nvPr/>
        </p:nvSpPr>
        <p:spPr>
          <a:xfrm>
            <a:off x="5105400" y="5638800"/>
            <a:ext cx="1447800"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US" altLang="zh-CN" dirty="0"/>
              <a:t> Node-Link</a:t>
            </a:r>
            <a:endParaRPr lang="zh-CN" altLang="en-US" dirty="0"/>
          </a:p>
        </p:txBody>
      </p:sp>
      <p:cxnSp>
        <p:nvCxnSpPr>
          <p:cNvPr id="92" name="直接箭头连接符 91"/>
          <p:cNvCxnSpPr/>
          <p:nvPr/>
        </p:nvCxnSpPr>
        <p:spPr>
          <a:xfrm rot="16200000" flipH="1">
            <a:off x="4991100" y="50673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2"/>
          </p:nvPr>
        </p:nvSpPr>
        <p:spPr/>
        <p:txBody>
          <a:bodyPr/>
          <a:lstStyle/>
          <a:p>
            <a:pPr>
              <a:defRPr/>
            </a:pPr>
            <a:fld id="{F34AE52F-666A-46EE-8BBB-05DC10036517}" type="slidenum">
              <a:rPr lang="zh-CN" altLang="en-US"/>
              <a:pPr>
                <a:defRPr/>
              </a:pPr>
              <a:t>13</a:t>
            </a:fld>
            <a:endParaRPr lang="en-US" altLang="zh-CN"/>
          </a:p>
        </p:txBody>
      </p:sp>
      <p:sp>
        <p:nvSpPr>
          <p:cNvPr id="131074" name="Rectangle 2"/>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31075" name="Rectangle 3"/>
          <p:cNvSpPr>
            <a:spLocks noChangeArrowheads="1"/>
          </p:cNvSpPr>
          <p:nvPr/>
        </p:nvSpPr>
        <p:spPr bwMode="auto">
          <a:xfrm>
            <a:off x="0" y="304800"/>
            <a:ext cx="8915400" cy="747713"/>
          </a:xfrm>
          <a:prstGeom prst="rect">
            <a:avLst/>
          </a:prstGeom>
          <a:noFill/>
          <a:ln w="9525">
            <a:noFill/>
            <a:miter lim="800000"/>
            <a:headEnd/>
            <a:tailEnd/>
          </a:ln>
          <a:effectLst/>
        </p:spPr>
        <p:txBody>
          <a:bodyPr anchor="ctr"/>
          <a:lstStyle/>
          <a:p>
            <a:pPr fontAlgn="auto">
              <a:spcAft>
                <a:spcPts val="0"/>
              </a:spcAft>
              <a:defRPr/>
            </a:pPr>
            <a:r>
              <a:rPr lang="en-US" altLang="zh-CN" sz="4000" b="1">
                <a:solidFill>
                  <a:srgbClr val="CC3300"/>
                </a:solidFill>
                <a:effectLst>
                  <a:outerShdw blurRad="38100" dist="38100" dir="2700000" algn="tl">
                    <a:srgbClr val="C0C0C0"/>
                  </a:outerShdw>
                </a:effectLst>
                <a:latin typeface="+mn-lt"/>
                <a:ea typeface="+mn-ea"/>
                <a:cs typeface="+mn-cs"/>
              </a:rPr>
              <a:t>Construction Example</a:t>
            </a:r>
          </a:p>
        </p:txBody>
      </p:sp>
      <p:sp>
        <p:nvSpPr>
          <p:cNvPr id="17413" name="Rectangle 40"/>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7414" name="Text Box 44"/>
          <p:cNvSpPr txBox="1">
            <a:spLocks noChangeArrowheads="1"/>
          </p:cNvSpPr>
          <p:nvPr/>
        </p:nvSpPr>
        <p:spPr bwMode="auto">
          <a:xfrm>
            <a:off x="228600" y="1447800"/>
            <a:ext cx="192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b="1">
                <a:latin typeface="Times New Roman" pitchFamily="18" charset="0"/>
              </a:rPr>
              <a:t>Final FP-tree</a:t>
            </a:r>
            <a:endParaRPr lang="zh-CN" altLang="en-US" sz="2400" b="1">
              <a:latin typeface="Times New Roman" pitchFamily="18" charset="0"/>
            </a:endParaRPr>
          </a:p>
        </p:txBody>
      </p:sp>
      <p:sp>
        <p:nvSpPr>
          <p:cNvPr id="17415" name="Text Box 45"/>
          <p:cNvSpPr txBox="1">
            <a:spLocks noChangeArrowheads="1"/>
          </p:cNvSpPr>
          <p:nvPr/>
        </p:nvSpPr>
        <p:spPr bwMode="auto">
          <a:xfrm>
            <a:off x="5227638" y="22606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7416" name="Text Box 46"/>
          <p:cNvSpPr txBox="1">
            <a:spLocks noChangeArrowheads="1"/>
          </p:cNvSpPr>
          <p:nvPr/>
        </p:nvSpPr>
        <p:spPr bwMode="auto">
          <a:xfrm>
            <a:off x="4770438" y="2946400"/>
            <a:ext cx="4778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f:4</a:t>
            </a:r>
          </a:p>
        </p:txBody>
      </p:sp>
      <p:sp>
        <p:nvSpPr>
          <p:cNvPr id="17417" name="Text Box 47"/>
          <p:cNvSpPr txBox="1">
            <a:spLocks noChangeArrowheads="1"/>
          </p:cNvSpPr>
          <p:nvPr/>
        </p:nvSpPr>
        <p:spPr bwMode="auto">
          <a:xfrm>
            <a:off x="5684838" y="29464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7418" name="Text Box 48"/>
          <p:cNvSpPr txBox="1">
            <a:spLocks noChangeArrowheads="1"/>
          </p:cNvSpPr>
          <p:nvPr/>
        </p:nvSpPr>
        <p:spPr bwMode="auto">
          <a:xfrm>
            <a:off x="5678488" y="3552825"/>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7419" name="Text Box 49"/>
          <p:cNvSpPr txBox="1">
            <a:spLocks noChangeArrowheads="1"/>
          </p:cNvSpPr>
          <p:nvPr/>
        </p:nvSpPr>
        <p:spPr bwMode="auto">
          <a:xfrm>
            <a:off x="5678488" y="41592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7420" name="AutoShape 50"/>
          <p:cNvCxnSpPr>
            <a:cxnSpLocks noChangeShapeType="1"/>
            <a:stCxn id="17417" idx="2"/>
            <a:endCxn id="17418" idx="0"/>
          </p:cNvCxnSpPr>
          <p:nvPr/>
        </p:nvCxnSpPr>
        <p:spPr bwMode="auto">
          <a:xfrm>
            <a:off x="5945188" y="3346450"/>
            <a:ext cx="1587"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21" name="AutoShape 51"/>
          <p:cNvCxnSpPr>
            <a:cxnSpLocks noChangeShapeType="1"/>
            <a:stCxn id="17418" idx="2"/>
            <a:endCxn id="17419" idx="0"/>
          </p:cNvCxnSpPr>
          <p:nvPr/>
        </p:nvCxnSpPr>
        <p:spPr bwMode="auto">
          <a:xfrm>
            <a:off x="5946775" y="39560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22" name="AutoShape 52"/>
          <p:cNvCxnSpPr>
            <a:cxnSpLocks noChangeShapeType="1"/>
            <a:stCxn id="17415" idx="2"/>
            <a:endCxn id="17417" idx="0"/>
          </p:cNvCxnSpPr>
          <p:nvPr/>
        </p:nvCxnSpPr>
        <p:spPr bwMode="auto">
          <a:xfrm>
            <a:off x="5448300" y="2662238"/>
            <a:ext cx="496888"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23" name="AutoShape 53"/>
          <p:cNvCxnSpPr>
            <a:cxnSpLocks noChangeShapeType="1"/>
            <a:stCxn id="17415" idx="2"/>
            <a:endCxn id="17416" idx="0"/>
          </p:cNvCxnSpPr>
          <p:nvPr/>
        </p:nvCxnSpPr>
        <p:spPr bwMode="auto">
          <a:xfrm flipH="1">
            <a:off x="5010150" y="2662238"/>
            <a:ext cx="438150" cy="2889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7424" name="Text Box 54"/>
          <p:cNvSpPr txBox="1">
            <a:spLocks noChangeArrowheads="1"/>
          </p:cNvSpPr>
          <p:nvPr/>
        </p:nvSpPr>
        <p:spPr bwMode="auto">
          <a:xfrm>
            <a:off x="5075238" y="3552825"/>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7425" name="Text Box 55"/>
          <p:cNvSpPr txBox="1">
            <a:spLocks noChangeArrowheads="1"/>
          </p:cNvSpPr>
          <p:nvPr/>
        </p:nvSpPr>
        <p:spPr bwMode="auto">
          <a:xfrm>
            <a:off x="4473575" y="35528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c:3</a:t>
            </a:r>
          </a:p>
        </p:txBody>
      </p:sp>
      <p:cxnSp>
        <p:nvCxnSpPr>
          <p:cNvPr id="17426" name="AutoShape 56"/>
          <p:cNvCxnSpPr>
            <a:cxnSpLocks noChangeShapeType="1"/>
            <a:stCxn id="17416" idx="2"/>
            <a:endCxn id="17425" idx="0"/>
          </p:cNvCxnSpPr>
          <p:nvPr/>
        </p:nvCxnSpPr>
        <p:spPr bwMode="auto">
          <a:xfrm flipH="1">
            <a:off x="4733925" y="3346450"/>
            <a:ext cx="27622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27" name="AutoShape 57"/>
          <p:cNvCxnSpPr>
            <a:cxnSpLocks noChangeShapeType="1"/>
            <a:stCxn id="17416" idx="2"/>
            <a:endCxn id="17424" idx="0"/>
          </p:cNvCxnSpPr>
          <p:nvPr/>
        </p:nvCxnSpPr>
        <p:spPr bwMode="auto">
          <a:xfrm>
            <a:off x="5010150" y="3346450"/>
            <a:ext cx="333375"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7428" name="Text Box 58"/>
          <p:cNvSpPr txBox="1">
            <a:spLocks noChangeArrowheads="1"/>
          </p:cNvSpPr>
          <p:nvPr/>
        </p:nvSpPr>
        <p:spPr bwMode="auto">
          <a:xfrm>
            <a:off x="4465638" y="41592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a:3</a:t>
            </a:r>
          </a:p>
        </p:txBody>
      </p:sp>
      <p:sp>
        <p:nvSpPr>
          <p:cNvPr id="17429" name="Text Box 59"/>
          <p:cNvSpPr txBox="1">
            <a:spLocks noChangeArrowheads="1"/>
          </p:cNvSpPr>
          <p:nvPr/>
        </p:nvSpPr>
        <p:spPr bwMode="auto">
          <a:xfrm>
            <a:off x="4846638" y="47688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7430" name="Text Box 60"/>
          <p:cNvSpPr txBox="1">
            <a:spLocks noChangeArrowheads="1"/>
          </p:cNvSpPr>
          <p:nvPr/>
        </p:nvSpPr>
        <p:spPr bwMode="auto">
          <a:xfrm>
            <a:off x="4170363" y="4768850"/>
            <a:ext cx="5921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m:2</a:t>
            </a:r>
          </a:p>
        </p:txBody>
      </p:sp>
      <p:sp>
        <p:nvSpPr>
          <p:cNvPr id="17431" name="Text Box 61"/>
          <p:cNvSpPr txBox="1">
            <a:spLocks noChangeArrowheads="1"/>
          </p:cNvSpPr>
          <p:nvPr/>
        </p:nvSpPr>
        <p:spPr bwMode="auto">
          <a:xfrm>
            <a:off x="4198938" y="5376863"/>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p:2</a:t>
            </a:r>
          </a:p>
        </p:txBody>
      </p:sp>
      <p:cxnSp>
        <p:nvCxnSpPr>
          <p:cNvPr id="17432" name="AutoShape 62"/>
          <p:cNvCxnSpPr>
            <a:cxnSpLocks noChangeShapeType="1"/>
            <a:stCxn id="17425" idx="2"/>
            <a:endCxn id="17428" idx="0"/>
          </p:cNvCxnSpPr>
          <p:nvPr/>
        </p:nvCxnSpPr>
        <p:spPr bwMode="auto">
          <a:xfrm>
            <a:off x="4733925" y="39560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33" name="AutoShape 63"/>
          <p:cNvCxnSpPr>
            <a:cxnSpLocks noChangeShapeType="1"/>
            <a:stCxn id="17428" idx="2"/>
            <a:endCxn id="17430" idx="0"/>
          </p:cNvCxnSpPr>
          <p:nvPr/>
        </p:nvCxnSpPr>
        <p:spPr bwMode="auto">
          <a:xfrm flipH="1">
            <a:off x="4467225" y="4564063"/>
            <a:ext cx="2667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34" name="AutoShape 64"/>
          <p:cNvCxnSpPr>
            <a:cxnSpLocks noChangeShapeType="1"/>
            <a:stCxn id="17428" idx="2"/>
            <a:endCxn id="17429" idx="0"/>
          </p:cNvCxnSpPr>
          <p:nvPr/>
        </p:nvCxnSpPr>
        <p:spPr bwMode="auto">
          <a:xfrm>
            <a:off x="4733925" y="4564063"/>
            <a:ext cx="381000" cy="21113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7435" name="AutoShape 65"/>
          <p:cNvCxnSpPr>
            <a:cxnSpLocks noChangeShapeType="1"/>
            <a:stCxn id="17430" idx="2"/>
            <a:endCxn id="17431" idx="0"/>
          </p:cNvCxnSpPr>
          <p:nvPr/>
        </p:nvCxnSpPr>
        <p:spPr bwMode="auto">
          <a:xfrm>
            <a:off x="4467225" y="51720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7436" name="Text Box 66"/>
          <p:cNvSpPr txBox="1">
            <a:spLocks noChangeArrowheads="1"/>
          </p:cNvSpPr>
          <p:nvPr/>
        </p:nvSpPr>
        <p:spPr bwMode="auto">
          <a:xfrm>
            <a:off x="4818063" y="5376863"/>
            <a:ext cx="5921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7437" name="AutoShape 67"/>
          <p:cNvCxnSpPr>
            <a:cxnSpLocks noChangeShapeType="1"/>
            <a:stCxn id="17429" idx="2"/>
            <a:endCxn id="17436" idx="0"/>
          </p:cNvCxnSpPr>
          <p:nvPr/>
        </p:nvCxnSpPr>
        <p:spPr bwMode="auto">
          <a:xfrm>
            <a:off x="5114925" y="5172075"/>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7438" name="Text Box 68"/>
          <p:cNvSpPr txBox="1">
            <a:spLocks noChangeArrowheads="1"/>
          </p:cNvSpPr>
          <p:nvPr/>
        </p:nvSpPr>
        <p:spPr bwMode="auto">
          <a:xfrm>
            <a:off x="2057400" y="2590800"/>
            <a:ext cx="1781175" cy="25765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90000"/>
              </a:lnSpc>
            </a:pPr>
            <a:r>
              <a:rPr lang="en-US" altLang="zh-CN" sz="2000">
                <a:latin typeface="Times New Roman" pitchFamily="18" charset="0"/>
              </a:rPr>
              <a:t>Header Table</a:t>
            </a:r>
          </a:p>
          <a:p>
            <a:pPr eaLnBrk="0" hangingPunct="0">
              <a:lnSpc>
                <a:spcPct val="90000"/>
              </a:lnSpc>
            </a:pPr>
            <a:endParaRPr lang="en-US" altLang="zh-CN" sz="2000">
              <a:latin typeface="Times New Roman" pitchFamily="18" charset="0"/>
            </a:endParaRPr>
          </a:p>
          <a:p>
            <a:pPr eaLnBrk="0" hangingPunct="0">
              <a:lnSpc>
                <a:spcPct val="90000"/>
              </a:lnSpc>
            </a:pPr>
            <a:r>
              <a:rPr lang="en-US" altLang="zh-CN" sz="2000" i="1" u="sng">
                <a:latin typeface="Times New Roman" pitchFamily="18" charset="0"/>
              </a:rPr>
              <a:t>Item   head </a:t>
            </a:r>
          </a:p>
          <a:p>
            <a:pPr eaLnBrk="0" hangingPunct="0">
              <a:lnSpc>
                <a:spcPct val="90000"/>
              </a:lnSpc>
            </a:pPr>
            <a:r>
              <a:rPr lang="en-US" altLang="zh-CN" sz="2000" i="1">
                <a:latin typeface="Times New Roman" pitchFamily="18" charset="0"/>
              </a:rPr>
              <a:t> f	</a:t>
            </a:r>
          </a:p>
          <a:p>
            <a:pPr eaLnBrk="0" hangingPunct="0">
              <a:lnSpc>
                <a:spcPct val="90000"/>
              </a:lnSpc>
            </a:pPr>
            <a:r>
              <a:rPr lang="en-US" altLang="zh-CN" sz="2000" i="1">
                <a:latin typeface="Times New Roman" pitchFamily="18" charset="0"/>
              </a:rPr>
              <a:t>c	</a:t>
            </a:r>
          </a:p>
          <a:p>
            <a:pPr eaLnBrk="0" hangingPunct="0">
              <a:lnSpc>
                <a:spcPct val="90000"/>
              </a:lnSpc>
            </a:pPr>
            <a:r>
              <a:rPr lang="en-US" altLang="zh-CN" sz="2000" i="1">
                <a:latin typeface="Times New Roman" pitchFamily="18" charset="0"/>
              </a:rPr>
              <a:t>a	</a:t>
            </a:r>
          </a:p>
          <a:p>
            <a:pPr eaLnBrk="0" hangingPunct="0">
              <a:lnSpc>
                <a:spcPct val="90000"/>
              </a:lnSpc>
            </a:pPr>
            <a:r>
              <a:rPr lang="en-US" altLang="zh-CN" sz="2000" i="1">
                <a:latin typeface="Times New Roman" pitchFamily="18" charset="0"/>
              </a:rPr>
              <a:t>b	</a:t>
            </a:r>
          </a:p>
          <a:p>
            <a:pPr eaLnBrk="0" hangingPunct="0">
              <a:lnSpc>
                <a:spcPct val="90000"/>
              </a:lnSpc>
            </a:pPr>
            <a:r>
              <a:rPr lang="en-US" altLang="zh-CN" sz="2000" i="1">
                <a:latin typeface="Times New Roman" pitchFamily="18" charset="0"/>
              </a:rPr>
              <a:t>m	</a:t>
            </a:r>
          </a:p>
          <a:p>
            <a:pPr eaLnBrk="0" hangingPunct="0">
              <a:lnSpc>
                <a:spcPct val="90000"/>
              </a:lnSpc>
            </a:pPr>
            <a:r>
              <a:rPr lang="en-US" altLang="zh-CN" sz="2000" i="1">
                <a:latin typeface="Times New Roman" pitchFamily="18" charset="0"/>
              </a:rPr>
              <a:t>p	</a:t>
            </a:r>
            <a:endParaRPr lang="en-US" altLang="zh-CN" sz="2000">
              <a:latin typeface="Times New Roman" pitchFamily="18" charset="0"/>
            </a:endParaRPr>
          </a:p>
        </p:txBody>
      </p:sp>
      <p:sp>
        <p:nvSpPr>
          <p:cNvPr id="17439" name="Freeform 69"/>
          <p:cNvSpPr>
            <a:spLocks/>
          </p:cNvSpPr>
          <p:nvPr/>
        </p:nvSpPr>
        <p:spPr bwMode="auto">
          <a:xfrm>
            <a:off x="3065463" y="3167063"/>
            <a:ext cx="1657350" cy="431800"/>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0" name="Freeform 70"/>
          <p:cNvSpPr>
            <a:spLocks/>
          </p:cNvSpPr>
          <p:nvPr/>
        </p:nvSpPr>
        <p:spPr bwMode="auto">
          <a:xfrm flipV="1">
            <a:off x="3065463" y="3670300"/>
            <a:ext cx="1392237" cy="144463"/>
          </a:xfrm>
          <a:custGeom>
            <a:avLst/>
            <a:gdLst>
              <a:gd name="T0" fmla="*/ 0 w 432"/>
              <a:gd name="T1" fmla="*/ 0 h 1"/>
              <a:gd name="T2" fmla="*/ 4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1" name="Freeform 71"/>
          <p:cNvSpPr>
            <a:spLocks/>
          </p:cNvSpPr>
          <p:nvPr/>
        </p:nvSpPr>
        <p:spPr bwMode="auto">
          <a:xfrm>
            <a:off x="4914900" y="3162300"/>
            <a:ext cx="762000" cy="608013"/>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2" name="Freeform 72"/>
          <p:cNvSpPr>
            <a:spLocks/>
          </p:cNvSpPr>
          <p:nvPr/>
        </p:nvSpPr>
        <p:spPr bwMode="auto">
          <a:xfrm>
            <a:off x="3065463" y="4175125"/>
            <a:ext cx="1392237" cy="215900"/>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3" name="Freeform 73"/>
          <p:cNvSpPr>
            <a:spLocks/>
          </p:cNvSpPr>
          <p:nvPr/>
        </p:nvSpPr>
        <p:spPr bwMode="auto">
          <a:xfrm>
            <a:off x="3065463" y="4462463"/>
            <a:ext cx="1863725" cy="465137"/>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4" name="Freeform 74"/>
          <p:cNvSpPr>
            <a:spLocks/>
          </p:cNvSpPr>
          <p:nvPr/>
        </p:nvSpPr>
        <p:spPr bwMode="auto">
          <a:xfrm>
            <a:off x="5310188" y="3940175"/>
            <a:ext cx="88900" cy="1063625"/>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5" name="Line 75"/>
          <p:cNvSpPr>
            <a:spLocks noChangeShapeType="1"/>
          </p:cNvSpPr>
          <p:nvPr/>
        </p:nvSpPr>
        <p:spPr bwMode="auto">
          <a:xfrm>
            <a:off x="5524500" y="3770313"/>
            <a:ext cx="152400" cy="0"/>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6" name="Freeform 76"/>
          <p:cNvSpPr>
            <a:spLocks/>
          </p:cNvSpPr>
          <p:nvPr/>
        </p:nvSpPr>
        <p:spPr bwMode="auto">
          <a:xfrm>
            <a:off x="3065463" y="4751388"/>
            <a:ext cx="1177925" cy="252412"/>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7" name="Freeform 77"/>
          <p:cNvSpPr>
            <a:spLocks/>
          </p:cNvSpPr>
          <p:nvPr/>
        </p:nvSpPr>
        <p:spPr bwMode="auto">
          <a:xfrm>
            <a:off x="4700588" y="5003800"/>
            <a:ext cx="152400" cy="608013"/>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8" name="Freeform 78"/>
          <p:cNvSpPr>
            <a:spLocks/>
          </p:cNvSpPr>
          <p:nvPr/>
        </p:nvSpPr>
        <p:spPr bwMode="auto">
          <a:xfrm>
            <a:off x="3065463" y="5038725"/>
            <a:ext cx="1177925" cy="573088"/>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17449" name="Freeform 79"/>
          <p:cNvSpPr>
            <a:spLocks/>
          </p:cNvSpPr>
          <p:nvPr/>
        </p:nvSpPr>
        <p:spPr bwMode="auto">
          <a:xfrm>
            <a:off x="4700588" y="4548188"/>
            <a:ext cx="1219200" cy="1063625"/>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CECA617F-E72E-4F0C-B0EB-B73CCC5AAF13}" type="slidenum">
              <a:rPr lang="zh-CN" altLang="en-US"/>
              <a:pPr>
                <a:defRPr/>
              </a:pPr>
              <a:t>14</a:t>
            </a:fld>
            <a:endParaRPr lang="en-US" altLang="zh-CN"/>
          </a:p>
        </p:txBody>
      </p:sp>
      <p:sp>
        <p:nvSpPr>
          <p:cNvPr id="18435" name="Rectangle 2"/>
          <p:cNvSpPr>
            <a:spLocks noGrp="1" noChangeArrowheads="1"/>
          </p:cNvSpPr>
          <p:nvPr>
            <p:ph type="title"/>
          </p:nvPr>
        </p:nvSpPr>
        <p:spPr/>
        <p:txBody>
          <a:bodyPr/>
          <a:lstStyle/>
          <a:p>
            <a:r>
              <a:rPr lang="en-US" altLang="zh-CN" smtClean="0"/>
              <a:t>FP-Tree Definition</a:t>
            </a:r>
          </a:p>
        </p:txBody>
      </p:sp>
      <p:sp>
        <p:nvSpPr>
          <p:cNvPr id="18436" name="Rectangle 3"/>
          <p:cNvSpPr>
            <a:spLocks noGrp="1" noChangeArrowheads="1"/>
          </p:cNvSpPr>
          <p:nvPr>
            <p:ph type="body" idx="1"/>
          </p:nvPr>
        </p:nvSpPr>
        <p:spPr>
          <a:xfrm>
            <a:off x="609600" y="1524000"/>
            <a:ext cx="7848600" cy="4648200"/>
          </a:xfrm>
        </p:spPr>
        <p:txBody>
          <a:bodyPr/>
          <a:lstStyle/>
          <a:p>
            <a:pPr>
              <a:lnSpc>
                <a:spcPct val="90000"/>
              </a:lnSpc>
            </a:pPr>
            <a:r>
              <a:rPr lang="en-US" altLang="zh-CN" sz="2000" smtClean="0">
                <a:solidFill>
                  <a:srgbClr val="CC3300"/>
                </a:solidFill>
              </a:rPr>
              <a:t>FP-tree is </a:t>
            </a:r>
            <a:r>
              <a:rPr lang="en-US" altLang="zh-CN" sz="2000" b="1" smtClean="0">
                <a:solidFill>
                  <a:srgbClr val="CC3300"/>
                </a:solidFill>
              </a:rPr>
              <a:t>a frequent pattern tree</a:t>
            </a:r>
            <a:r>
              <a:rPr lang="en-US" altLang="zh-CN" sz="2000" b="1" smtClean="0"/>
              <a:t> </a:t>
            </a:r>
            <a:r>
              <a:rPr lang="en-US" altLang="zh-CN" sz="2000" smtClean="0"/>
              <a:t>. Formally, FP-tree is a tree structure defined below: </a:t>
            </a:r>
          </a:p>
          <a:p>
            <a:pPr>
              <a:lnSpc>
                <a:spcPct val="90000"/>
              </a:lnSpc>
              <a:buFontTx/>
              <a:buNone/>
            </a:pPr>
            <a:r>
              <a:rPr lang="en-US" altLang="zh-CN" sz="2000" smtClean="0"/>
              <a:t>	1. One </a:t>
            </a:r>
            <a:r>
              <a:rPr lang="en-US" altLang="zh-CN" sz="2000" smtClean="0">
                <a:solidFill>
                  <a:srgbClr val="7030A0"/>
                </a:solidFill>
              </a:rPr>
              <a:t>root </a:t>
            </a:r>
            <a:r>
              <a:rPr lang="en-US" altLang="zh-CN" sz="2000" smtClean="0"/>
              <a:t>labeled as “null", a set of </a:t>
            </a:r>
            <a:r>
              <a:rPr lang="en-US" altLang="zh-CN" sz="2000" i="1" smtClean="0">
                <a:solidFill>
                  <a:schemeClr val="accent2"/>
                </a:solidFill>
              </a:rPr>
              <a:t>item prefix sub-trees</a:t>
            </a:r>
            <a:r>
              <a:rPr lang="en-US" altLang="zh-CN" sz="2000" smtClean="0"/>
              <a:t> as the children of the root, and a </a:t>
            </a:r>
            <a:r>
              <a:rPr lang="en-US" altLang="zh-CN" sz="2000" i="1" smtClean="0">
                <a:solidFill>
                  <a:schemeClr val="accent2"/>
                </a:solidFill>
              </a:rPr>
              <a:t>frequent-item header table</a:t>
            </a:r>
            <a:r>
              <a:rPr lang="en-US" altLang="zh-CN" sz="2000" smtClean="0"/>
              <a:t>.</a:t>
            </a:r>
          </a:p>
          <a:p>
            <a:pPr>
              <a:lnSpc>
                <a:spcPct val="90000"/>
              </a:lnSpc>
              <a:buFontTx/>
              <a:buNone/>
            </a:pPr>
            <a:r>
              <a:rPr lang="en-US" altLang="zh-CN" sz="2000" smtClean="0"/>
              <a:t>	2. Each </a:t>
            </a:r>
            <a:r>
              <a:rPr lang="en-US" altLang="zh-CN" sz="2000" smtClean="0">
                <a:solidFill>
                  <a:srgbClr val="7030A0"/>
                </a:solidFill>
              </a:rPr>
              <a:t>node</a:t>
            </a:r>
            <a:r>
              <a:rPr lang="en-US" altLang="zh-CN" sz="2000" smtClean="0"/>
              <a:t> in </a:t>
            </a:r>
            <a:r>
              <a:rPr lang="en-US" altLang="zh-CN" sz="2000" i="1" smtClean="0">
                <a:solidFill>
                  <a:schemeClr val="accent2"/>
                </a:solidFill>
              </a:rPr>
              <a:t>the item prefix sub-trees </a:t>
            </a:r>
            <a:r>
              <a:rPr lang="en-US" altLang="zh-CN" sz="2000" smtClean="0"/>
              <a:t>has three fields: 	</a:t>
            </a:r>
          </a:p>
          <a:p>
            <a:pPr lvl="1">
              <a:lnSpc>
                <a:spcPct val="90000"/>
              </a:lnSpc>
            </a:pPr>
            <a:r>
              <a:rPr lang="en-US" altLang="zh-CN" sz="1800" smtClean="0">
                <a:solidFill>
                  <a:srgbClr val="7030A0"/>
                </a:solidFill>
              </a:rPr>
              <a:t>item-name</a:t>
            </a:r>
            <a:r>
              <a:rPr lang="en-US" altLang="zh-CN" sz="1800" smtClean="0">
                <a:solidFill>
                  <a:schemeClr val="accent2"/>
                </a:solidFill>
              </a:rPr>
              <a:t> : </a:t>
            </a:r>
            <a:r>
              <a:rPr lang="en-US" altLang="zh-CN" sz="1800" smtClean="0"/>
              <a:t>register which item this node represents,</a:t>
            </a:r>
          </a:p>
          <a:p>
            <a:pPr lvl="1">
              <a:lnSpc>
                <a:spcPct val="90000"/>
              </a:lnSpc>
            </a:pPr>
            <a:r>
              <a:rPr lang="en-US" altLang="zh-CN" sz="1800" smtClean="0">
                <a:solidFill>
                  <a:srgbClr val="7030A0"/>
                </a:solidFill>
              </a:rPr>
              <a:t>count,</a:t>
            </a:r>
            <a:r>
              <a:rPr lang="en-US" altLang="zh-CN" sz="1800" smtClean="0">
                <a:solidFill>
                  <a:schemeClr val="accent2"/>
                </a:solidFill>
              </a:rPr>
              <a:t> </a:t>
            </a:r>
            <a:r>
              <a:rPr lang="en-US" altLang="zh-CN" sz="1800" smtClean="0"/>
              <a:t>the number of transactions represented by the portion of the path reaching this node,</a:t>
            </a:r>
          </a:p>
          <a:p>
            <a:pPr lvl="1">
              <a:lnSpc>
                <a:spcPct val="90000"/>
              </a:lnSpc>
            </a:pPr>
            <a:r>
              <a:rPr lang="en-US" altLang="zh-CN" sz="1800" smtClean="0">
                <a:solidFill>
                  <a:srgbClr val="7030A0"/>
                </a:solidFill>
              </a:rPr>
              <a:t>node-link</a:t>
            </a:r>
            <a:r>
              <a:rPr lang="en-US" altLang="zh-CN" sz="1800" smtClean="0"/>
              <a:t> that links to the next node in the FP-tree carrying the same item-name, or null if there is none.</a:t>
            </a:r>
          </a:p>
          <a:p>
            <a:pPr>
              <a:lnSpc>
                <a:spcPct val="90000"/>
              </a:lnSpc>
              <a:buFontTx/>
              <a:buNone/>
            </a:pPr>
            <a:r>
              <a:rPr lang="en-US" altLang="zh-CN" sz="2000" smtClean="0"/>
              <a:t>	3. Each </a:t>
            </a:r>
            <a:r>
              <a:rPr lang="en-US" altLang="zh-CN" sz="2000" smtClean="0">
                <a:solidFill>
                  <a:srgbClr val="7030A0"/>
                </a:solidFill>
              </a:rPr>
              <a:t>entry</a:t>
            </a:r>
            <a:r>
              <a:rPr lang="en-US" altLang="zh-CN" sz="2000" smtClean="0"/>
              <a:t> in the </a:t>
            </a:r>
            <a:r>
              <a:rPr lang="en-US" altLang="zh-CN" sz="2000" i="1" smtClean="0">
                <a:solidFill>
                  <a:schemeClr val="accent2"/>
                </a:solidFill>
              </a:rPr>
              <a:t>frequent-item header table </a:t>
            </a:r>
            <a:r>
              <a:rPr lang="en-US" altLang="zh-CN" sz="2000" smtClean="0"/>
              <a:t>has two fields, </a:t>
            </a:r>
          </a:p>
          <a:p>
            <a:pPr lvl="1">
              <a:lnSpc>
                <a:spcPct val="90000"/>
              </a:lnSpc>
            </a:pPr>
            <a:r>
              <a:rPr lang="en-US" altLang="zh-CN" sz="1800" smtClean="0">
                <a:solidFill>
                  <a:srgbClr val="7030A0"/>
                </a:solidFill>
              </a:rPr>
              <a:t>item-name,</a:t>
            </a:r>
            <a:r>
              <a:rPr lang="en-US" altLang="zh-CN" sz="1800" smtClean="0"/>
              <a:t> and</a:t>
            </a:r>
          </a:p>
          <a:p>
            <a:pPr lvl="1">
              <a:lnSpc>
                <a:spcPct val="90000"/>
              </a:lnSpc>
            </a:pPr>
            <a:r>
              <a:rPr lang="en-US" altLang="zh-CN" sz="1800" smtClean="0">
                <a:solidFill>
                  <a:srgbClr val="7030A0"/>
                </a:solidFill>
              </a:rPr>
              <a:t>head of node-link </a:t>
            </a:r>
            <a:r>
              <a:rPr lang="en-US" altLang="zh-CN" sz="1800" smtClean="0"/>
              <a:t>that points to the first node in the FP-tree carrying the item-name. </a:t>
            </a:r>
            <a:endParaRPr lang="en-US" altLang="zh-CN" smtClean="0"/>
          </a:p>
          <a:p>
            <a:pPr>
              <a:lnSpc>
                <a:spcPct val="90000"/>
              </a:lnSpc>
            </a:pPr>
            <a:endParaRPr lang="zh-CN" altLang="en-US" smtClean="0"/>
          </a:p>
        </p:txBody>
      </p:sp>
      <p:sp>
        <p:nvSpPr>
          <p:cNvPr id="18437" name="Rectangle 4"/>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79877"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8439"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15"/>
          <p:cNvSpPr>
            <a:spLocks noChangeShapeType="1"/>
          </p:cNvSpPr>
          <p:nvPr/>
        </p:nvSpPr>
        <p:spPr bwMode="auto">
          <a:xfrm>
            <a:off x="7620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4847B3E4-E510-4B88-B34C-F6EDACE01F1C}" type="slidenum">
              <a:rPr lang="zh-CN" altLang="en-US"/>
              <a:pPr>
                <a:defRPr/>
              </a:pPr>
              <a:t>15</a:t>
            </a:fld>
            <a:endParaRPr lang="en-US" altLang="zh-CN"/>
          </a:p>
        </p:txBody>
      </p:sp>
      <p:sp>
        <p:nvSpPr>
          <p:cNvPr id="19459" name="Rectangle 2"/>
          <p:cNvSpPr>
            <a:spLocks noGrp="1" noChangeArrowheads="1"/>
          </p:cNvSpPr>
          <p:nvPr>
            <p:ph type="title"/>
          </p:nvPr>
        </p:nvSpPr>
        <p:spPr>
          <a:xfrm>
            <a:off x="0" y="457200"/>
            <a:ext cx="8867775" cy="830263"/>
          </a:xfrm>
        </p:spPr>
        <p:txBody>
          <a:bodyPr/>
          <a:lstStyle/>
          <a:p>
            <a:r>
              <a:rPr lang="en-US" altLang="zh-CN" sz="3600" smtClean="0"/>
              <a:t>Advantages of the FP-tree Structure</a:t>
            </a:r>
          </a:p>
        </p:txBody>
      </p:sp>
      <p:sp>
        <p:nvSpPr>
          <p:cNvPr id="19460" name="Rectangle 3"/>
          <p:cNvSpPr>
            <a:spLocks noGrp="1" noChangeArrowheads="1"/>
          </p:cNvSpPr>
          <p:nvPr>
            <p:ph type="body" idx="1"/>
          </p:nvPr>
        </p:nvSpPr>
        <p:spPr>
          <a:xfrm>
            <a:off x="381000" y="1676400"/>
            <a:ext cx="8610600" cy="4648200"/>
          </a:xfrm>
        </p:spPr>
        <p:txBody>
          <a:bodyPr/>
          <a:lstStyle/>
          <a:p>
            <a:pPr>
              <a:lnSpc>
                <a:spcPct val="130000"/>
              </a:lnSpc>
            </a:pPr>
            <a:r>
              <a:rPr lang="en-US" altLang="zh-CN" sz="2400" smtClean="0">
                <a:solidFill>
                  <a:srgbClr val="CC3300"/>
                </a:solidFill>
              </a:rPr>
              <a:t>The most significant advantage of the FP-tree</a:t>
            </a:r>
          </a:p>
          <a:p>
            <a:pPr lvl="1">
              <a:lnSpc>
                <a:spcPct val="130000"/>
              </a:lnSpc>
            </a:pPr>
            <a:r>
              <a:rPr lang="en-US" altLang="zh-CN" sz="2000" smtClean="0">
                <a:solidFill>
                  <a:srgbClr val="7030A0"/>
                </a:solidFill>
              </a:rPr>
              <a:t>Scan the DB </a:t>
            </a:r>
            <a:r>
              <a:rPr lang="en-US" altLang="zh-CN" sz="2000" smtClean="0">
                <a:solidFill>
                  <a:srgbClr val="CC3300"/>
                </a:solidFill>
              </a:rPr>
              <a:t>only twice and twice only.</a:t>
            </a:r>
          </a:p>
          <a:p>
            <a:pPr>
              <a:lnSpc>
                <a:spcPct val="130000"/>
              </a:lnSpc>
            </a:pPr>
            <a:r>
              <a:rPr lang="en-US" altLang="zh-CN" sz="2400" smtClean="0"/>
              <a:t>Completeness: </a:t>
            </a:r>
          </a:p>
          <a:p>
            <a:pPr lvl="1">
              <a:lnSpc>
                <a:spcPct val="130000"/>
              </a:lnSpc>
            </a:pPr>
            <a:r>
              <a:rPr lang="en-US" altLang="zh-CN" sz="2000" smtClean="0"/>
              <a:t>the FP-tree contains all the information related to mining frequent patterns (given the min-support threshold). </a:t>
            </a:r>
            <a:r>
              <a:rPr lang="en-US" altLang="zh-CN" sz="2000" smtClean="0">
                <a:solidFill>
                  <a:srgbClr val="FF0000"/>
                </a:solidFill>
              </a:rPr>
              <a:t>Why?</a:t>
            </a:r>
          </a:p>
          <a:p>
            <a:pPr>
              <a:lnSpc>
                <a:spcPct val="130000"/>
              </a:lnSpc>
            </a:pPr>
            <a:r>
              <a:rPr lang="en-US" altLang="zh-CN" sz="2400" smtClean="0"/>
              <a:t>Compactness:</a:t>
            </a:r>
          </a:p>
          <a:p>
            <a:pPr lvl="1">
              <a:lnSpc>
                <a:spcPct val="130000"/>
              </a:lnSpc>
            </a:pPr>
            <a:r>
              <a:rPr lang="en-US" altLang="zh-CN" sz="2000" smtClean="0"/>
              <a:t>The size of the tree is bounded by the occurrences of frequent items</a:t>
            </a:r>
          </a:p>
          <a:p>
            <a:pPr lvl="1">
              <a:lnSpc>
                <a:spcPct val="130000"/>
              </a:lnSpc>
            </a:pPr>
            <a:r>
              <a:rPr lang="en-US" altLang="zh-CN" sz="2000" smtClean="0"/>
              <a:t>The height of the tree is bounded by the maximum number of items in a transaction</a:t>
            </a:r>
            <a:endParaRPr lang="en-US" altLang="zh-CN" smtClean="0"/>
          </a:p>
        </p:txBody>
      </p:sp>
      <p:sp>
        <p:nvSpPr>
          <p:cNvPr id="19461" name="Rectangle 4"/>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66565"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9463"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15"/>
          <p:cNvSpPr>
            <a:spLocks noChangeShapeType="1"/>
          </p:cNvSpPr>
          <p:nvPr/>
        </p:nvSpPr>
        <p:spPr bwMode="auto">
          <a:xfrm>
            <a:off x="533400" y="6096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pPr>
              <a:defRPr/>
            </a:pPr>
            <a:fld id="{78D89858-936F-4BA8-9D0B-0D7CC8123220}" type="slidenum">
              <a:rPr lang="zh-CN" altLang="en-US"/>
              <a:pPr>
                <a:defRPr/>
              </a:pPr>
              <a:t>16</a:t>
            </a:fld>
            <a:endParaRPr lang="en-US" altLang="zh-CN"/>
          </a:p>
        </p:txBody>
      </p:sp>
      <p:sp>
        <p:nvSpPr>
          <p:cNvPr id="133123" name="Rectangle 3"/>
          <p:cNvSpPr>
            <a:spLocks noGrp="1" noChangeArrowheads="1"/>
          </p:cNvSpPr>
          <p:nvPr>
            <p:ph type="body" idx="1"/>
          </p:nvPr>
        </p:nvSpPr>
        <p:spPr>
          <a:xfrm>
            <a:off x="304800" y="1447800"/>
            <a:ext cx="8610600" cy="4648200"/>
          </a:xfrm>
        </p:spPr>
        <p:txBody>
          <a:bodyPr/>
          <a:lstStyle/>
          <a:p>
            <a:pPr>
              <a:lnSpc>
                <a:spcPct val="130000"/>
              </a:lnSpc>
            </a:pPr>
            <a:r>
              <a:rPr lang="en-US" altLang="zh-CN" sz="2000" smtClean="0"/>
              <a:t>Why descending order?</a:t>
            </a:r>
          </a:p>
          <a:p>
            <a:pPr>
              <a:lnSpc>
                <a:spcPct val="130000"/>
              </a:lnSpc>
            </a:pPr>
            <a:r>
              <a:rPr lang="en-US" altLang="zh-CN" sz="2000" smtClean="0"/>
              <a:t>Example 1:</a:t>
            </a:r>
          </a:p>
        </p:txBody>
      </p:sp>
      <p:sp>
        <p:nvSpPr>
          <p:cNvPr id="20484" name="Rectangle 2"/>
          <p:cNvSpPr>
            <a:spLocks noGrp="1" noChangeArrowheads="1"/>
          </p:cNvSpPr>
          <p:nvPr>
            <p:ph type="title"/>
          </p:nvPr>
        </p:nvSpPr>
        <p:spPr>
          <a:xfrm>
            <a:off x="0" y="457200"/>
            <a:ext cx="8867775" cy="830263"/>
          </a:xfrm>
        </p:spPr>
        <p:txBody>
          <a:bodyPr/>
          <a:lstStyle/>
          <a:p>
            <a:r>
              <a:rPr lang="en-US" altLang="zh-CN" smtClean="0"/>
              <a:t>Questions?</a:t>
            </a:r>
          </a:p>
        </p:txBody>
      </p:sp>
      <p:sp>
        <p:nvSpPr>
          <p:cNvPr id="20485" name="Rectangle 4"/>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33125"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33127" name="Rectangle 7"/>
          <p:cNvSpPr>
            <a:spLocks noChangeArrowheads="1"/>
          </p:cNvSpPr>
          <p:nvPr/>
        </p:nvSpPr>
        <p:spPr bwMode="auto">
          <a:xfrm>
            <a:off x="457200" y="3352800"/>
            <a:ext cx="37338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sz="2000" i="1" u="sng">
                <a:latin typeface="Times New Roman" pitchFamily="18" charset="0"/>
              </a:rPr>
              <a:t>TID    (unordered) frequent items</a:t>
            </a:r>
          </a:p>
          <a:p>
            <a:pPr eaLnBrk="0" hangingPunct="0">
              <a:lnSpc>
                <a:spcPct val="40000"/>
              </a:lnSpc>
              <a:spcBef>
                <a:spcPct val="50000"/>
              </a:spcBef>
            </a:pPr>
            <a:r>
              <a:rPr lang="en-US" altLang="zh-CN" sz="2000">
                <a:latin typeface="Times New Roman" pitchFamily="18" charset="0"/>
              </a:rPr>
              <a:t>100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f, a, c, m, p</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500</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a, f, c, p, m</a:t>
            </a:r>
            <a:r>
              <a:rPr lang="en-US" altLang="zh-CN" sz="2000">
                <a:latin typeface="Times New Roman" pitchFamily="18" charset="0"/>
              </a:rPr>
              <a:t>}</a:t>
            </a:r>
          </a:p>
        </p:txBody>
      </p:sp>
      <p:sp>
        <p:nvSpPr>
          <p:cNvPr id="133129" name="AutoShape 9"/>
          <p:cNvSpPr>
            <a:spLocks noChangeArrowheads="1"/>
          </p:cNvSpPr>
          <p:nvPr/>
        </p:nvSpPr>
        <p:spPr bwMode="auto">
          <a:xfrm>
            <a:off x="4648200" y="3505200"/>
            <a:ext cx="685800" cy="457200"/>
          </a:xfrm>
          <a:prstGeom prst="rightArrow">
            <a:avLst>
              <a:gd name="adj1" fmla="val 50000"/>
              <a:gd name="adj2" fmla="val 375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
        <p:nvSpPr>
          <p:cNvPr id="133130" name="Text Box 10"/>
          <p:cNvSpPr txBox="1">
            <a:spLocks noChangeArrowheads="1"/>
          </p:cNvSpPr>
          <p:nvPr/>
        </p:nvSpPr>
        <p:spPr bwMode="auto">
          <a:xfrm>
            <a:off x="6705600" y="1981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33131" name="Text Box 11"/>
          <p:cNvSpPr txBox="1">
            <a:spLocks noChangeArrowheads="1"/>
          </p:cNvSpPr>
          <p:nvPr/>
        </p:nvSpPr>
        <p:spPr bwMode="auto">
          <a:xfrm>
            <a:off x="6172200" y="266700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 f:1</a:t>
            </a:r>
          </a:p>
        </p:txBody>
      </p:sp>
      <p:sp>
        <p:nvSpPr>
          <p:cNvPr id="133134" name="Text Box 14"/>
          <p:cNvSpPr txBox="1">
            <a:spLocks noChangeArrowheads="1"/>
          </p:cNvSpPr>
          <p:nvPr/>
        </p:nvSpPr>
        <p:spPr bwMode="auto">
          <a:xfrm>
            <a:off x="7232650" y="47180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33135" name="AutoShape 15"/>
          <p:cNvCxnSpPr>
            <a:cxnSpLocks noChangeShapeType="1"/>
          </p:cNvCxnSpPr>
          <p:nvPr/>
        </p:nvCxnSpPr>
        <p:spPr bwMode="auto">
          <a:xfrm>
            <a:off x="7467600" y="4495800"/>
            <a:ext cx="1588"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3137" name="AutoShape 17"/>
          <p:cNvCxnSpPr>
            <a:cxnSpLocks noChangeShapeType="1"/>
            <a:stCxn id="133130" idx="2"/>
          </p:cNvCxnSpPr>
          <p:nvPr/>
        </p:nvCxnSpPr>
        <p:spPr bwMode="auto">
          <a:xfrm>
            <a:off x="6926263" y="2390775"/>
            <a:ext cx="496887"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3138" name="AutoShape 18"/>
          <p:cNvCxnSpPr>
            <a:cxnSpLocks noChangeShapeType="1"/>
            <a:stCxn id="133130" idx="2"/>
            <a:endCxn id="133131" idx="0"/>
          </p:cNvCxnSpPr>
          <p:nvPr/>
        </p:nvCxnSpPr>
        <p:spPr bwMode="auto">
          <a:xfrm flipH="1">
            <a:off x="6477000" y="2390775"/>
            <a:ext cx="449263"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3140" name="Text Box 20"/>
          <p:cNvSpPr txBox="1">
            <a:spLocks noChangeArrowheads="1"/>
          </p:cNvSpPr>
          <p:nvPr/>
        </p:nvSpPr>
        <p:spPr bwMode="auto">
          <a:xfrm>
            <a:off x="6172200" y="3352800"/>
            <a:ext cx="6111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 a:1</a:t>
            </a:r>
          </a:p>
        </p:txBody>
      </p:sp>
      <p:cxnSp>
        <p:nvCxnSpPr>
          <p:cNvPr id="133141" name="AutoShape 21"/>
          <p:cNvCxnSpPr>
            <a:cxnSpLocks noChangeShapeType="1"/>
            <a:stCxn id="133131" idx="2"/>
            <a:endCxn id="133140" idx="0"/>
          </p:cNvCxnSpPr>
          <p:nvPr/>
        </p:nvCxnSpPr>
        <p:spPr bwMode="auto">
          <a:xfrm>
            <a:off x="6477000" y="3076575"/>
            <a:ext cx="1588"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3143" name="Text Box 23"/>
          <p:cNvSpPr txBox="1">
            <a:spLocks noChangeArrowheads="1"/>
          </p:cNvSpPr>
          <p:nvPr/>
        </p:nvSpPr>
        <p:spPr bwMode="auto">
          <a:xfrm>
            <a:off x="6172200" y="4038600"/>
            <a:ext cx="5969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 c:1</a:t>
            </a:r>
          </a:p>
        </p:txBody>
      </p:sp>
      <p:sp>
        <p:nvSpPr>
          <p:cNvPr id="133145" name="Text Box 25"/>
          <p:cNvSpPr txBox="1">
            <a:spLocks noChangeArrowheads="1"/>
          </p:cNvSpPr>
          <p:nvPr/>
        </p:nvSpPr>
        <p:spPr bwMode="auto">
          <a:xfrm>
            <a:off x="6172200" y="472440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sp>
        <p:nvSpPr>
          <p:cNvPr id="133146" name="Text Box 26"/>
          <p:cNvSpPr txBox="1">
            <a:spLocks noChangeArrowheads="1"/>
          </p:cNvSpPr>
          <p:nvPr/>
        </p:nvSpPr>
        <p:spPr bwMode="auto">
          <a:xfrm>
            <a:off x="6200775" y="5332413"/>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33147" name="AutoShape 27"/>
          <p:cNvCxnSpPr>
            <a:cxnSpLocks noChangeShapeType="1"/>
            <a:stCxn id="133140" idx="2"/>
            <a:endCxn id="133143" idx="0"/>
          </p:cNvCxnSpPr>
          <p:nvPr/>
        </p:nvCxnSpPr>
        <p:spPr bwMode="auto">
          <a:xfrm flipH="1">
            <a:off x="6470650" y="3762375"/>
            <a:ext cx="7938"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3148" name="AutoShape 28"/>
          <p:cNvCxnSpPr>
            <a:cxnSpLocks noChangeShapeType="1"/>
            <a:stCxn id="133143" idx="2"/>
            <a:endCxn id="133145" idx="0"/>
          </p:cNvCxnSpPr>
          <p:nvPr/>
        </p:nvCxnSpPr>
        <p:spPr bwMode="auto">
          <a:xfrm flipH="1">
            <a:off x="6469063" y="4448175"/>
            <a:ext cx="1587"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3150" name="AutoShape 30"/>
          <p:cNvCxnSpPr>
            <a:cxnSpLocks noChangeShapeType="1"/>
            <a:stCxn id="133145" idx="2"/>
            <a:endCxn id="133146" idx="0"/>
          </p:cNvCxnSpPr>
          <p:nvPr/>
        </p:nvCxnSpPr>
        <p:spPr bwMode="auto">
          <a:xfrm>
            <a:off x="6469063" y="5133975"/>
            <a:ext cx="0" cy="1984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3151" name="Text Box 31"/>
          <p:cNvSpPr txBox="1">
            <a:spLocks noChangeArrowheads="1"/>
          </p:cNvSpPr>
          <p:nvPr/>
        </p:nvSpPr>
        <p:spPr bwMode="auto">
          <a:xfrm>
            <a:off x="7239000" y="533400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133152" name="AutoShape 32"/>
          <p:cNvCxnSpPr>
            <a:cxnSpLocks noChangeShapeType="1"/>
          </p:cNvCxnSpPr>
          <p:nvPr/>
        </p:nvCxnSpPr>
        <p:spPr bwMode="auto">
          <a:xfrm>
            <a:off x="7467600" y="5105400"/>
            <a:ext cx="0"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3158" name="Text Box 38"/>
          <p:cNvSpPr txBox="1">
            <a:spLocks noChangeArrowheads="1"/>
          </p:cNvSpPr>
          <p:nvPr/>
        </p:nvSpPr>
        <p:spPr bwMode="auto">
          <a:xfrm>
            <a:off x="7239000" y="40386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33159" name="Text Box 39"/>
          <p:cNvSpPr txBox="1">
            <a:spLocks noChangeArrowheads="1"/>
          </p:cNvSpPr>
          <p:nvPr/>
        </p:nvSpPr>
        <p:spPr bwMode="auto">
          <a:xfrm>
            <a:off x="7239000" y="3352800"/>
            <a:ext cx="4778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f:1</a:t>
            </a:r>
          </a:p>
        </p:txBody>
      </p:sp>
      <p:sp>
        <p:nvSpPr>
          <p:cNvPr id="133160" name="Text Box 40"/>
          <p:cNvSpPr txBox="1">
            <a:spLocks noChangeArrowheads="1"/>
          </p:cNvSpPr>
          <p:nvPr/>
        </p:nvSpPr>
        <p:spPr bwMode="auto">
          <a:xfrm>
            <a:off x="7162800" y="266700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a:1</a:t>
            </a:r>
          </a:p>
        </p:txBody>
      </p:sp>
      <p:sp>
        <p:nvSpPr>
          <p:cNvPr id="133161" name="Line 41"/>
          <p:cNvSpPr>
            <a:spLocks noChangeShapeType="1"/>
          </p:cNvSpPr>
          <p:nvPr/>
        </p:nvSpPr>
        <p:spPr bwMode="auto">
          <a:xfrm>
            <a:off x="7467600" y="3124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62" name="Line 42"/>
          <p:cNvSpPr>
            <a:spLocks noChangeShapeType="1"/>
          </p:cNvSpPr>
          <p:nvPr/>
        </p:nvSpPr>
        <p:spPr bwMode="auto">
          <a:xfrm>
            <a:off x="7467600" y="3810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15"/>
          <p:cNvSpPr>
            <a:spLocks noChangeShapeType="1"/>
          </p:cNvSpPr>
          <p:nvPr/>
        </p:nvSpPr>
        <p:spPr bwMode="auto">
          <a:xfrm>
            <a:off x="533400" y="6172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30"/>
                                        </p:tgtEl>
                                        <p:attrNameLst>
                                          <p:attrName>style.visibility</p:attrName>
                                        </p:attrNameLst>
                                      </p:cBhvr>
                                      <p:to>
                                        <p:strVal val="visible"/>
                                      </p:to>
                                    </p:set>
                                    <p:animEffect transition="in" filter="blinds(horizontal)">
                                      <p:cBhvr>
                                        <p:cTn id="17" dur="500"/>
                                        <p:tgtEl>
                                          <p:spTgt spid="13313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3131"/>
                                        </p:tgtEl>
                                        <p:attrNameLst>
                                          <p:attrName>style.visibility</p:attrName>
                                        </p:attrNameLst>
                                      </p:cBhvr>
                                      <p:to>
                                        <p:strVal val="visible"/>
                                      </p:to>
                                    </p:set>
                                    <p:animEffect transition="in" filter="blinds(horizontal)">
                                      <p:cBhvr>
                                        <p:cTn id="20" dur="500"/>
                                        <p:tgtEl>
                                          <p:spTgt spid="13313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3134"/>
                                        </p:tgtEl>
                                        <p:attrNameLst>
                                          <p:attrName>style.visibility</p:attrName>
                                        </p:attrNameLst>
                                      </p:cBhvr>
                                      <p:to>
                                        <p:strVal val="visible"/>
                                      </p:to>
                                    </p:set>
                                    <p:animEffect transition="in" filter="blinds(horizontal)">
                                      <p:cBhvr>
                                        <p:cTn id="23" dur="500"/>
                                        <p:tgtEl>
                                          <p:spTgt spid="133134"/>
                                        </p:tgtEl>
                                      </p:cBhvr>
                                    </p:animEffect>
                                  </p:childTnLst>
                                </p:cTn>
                              </p:par>
                              <p:par>
                                <p:cTn id="24" presetID="3" presetClass="entr" presetSubtype="10" fill="hold" nodeType="withEffect">
                                  <p:stCondLst>
                                    <p:cond delay="0"/>
                                  </p:stCondLst>
                                  <p:childTnLst>
                                    <p:set>
                                      <p:cBhvr>
                                        <p:cTn id="25" dur="1" fill="hold">
                                          <p:stCondLst>
                                            <p:cond delay="0"/>
                                          </p:stCondLst>
                                        </p:cTn>
                                        <p:tgtEl>
                                          <p:spTgt spid="133135"/>
                                        </p:tgtEl>
                                        <p:attrNameLst>
                                          <p:attrName>style.visibility</p:attrName>
                                        </p:attrNameLst>
                                      </p:cBhvr>
                                      <p:to>
                                        <p:strVal val="visible"/>
                                      </p:to>
                                    </p:set>
                                    <p:animEffect transition="in" filter="blinds(horizontal)">
                                      <p:cBhvr>
                                        <p:cTn id="26" dur="500"/>
                                        <p:tgtEl>
                                          <p:spTgt spid="133135"/>
                                        </p:tgtEl>
                                      </p:cBhvr>
                                    </p:animEffect>
                                  </p:childTnLst>
                                </p:cTn>
                              </p:par>
                              <p:par>
                                <p:cTn id="27" presetID="3" presetClass="entr" presetSubtype="10" fill="hold" nodeType="withEffect">
                                  <p:stCondLst>
                                    <p:cond delay="0"/>
                                  </p:stCondLst>
                                  <p:childTnLst>
                                    <p:set>
                                      <p:cBhvr>
                                        <p:cTn id="28" dur="1" fill="hold">
                                          <p:stCondLst>
                                            <p:cond delay="0"/>
                                          </p:stCondLst>
                                        </p:cTn>
                                        <p:tgtEl>
                                          <p:spTgt spid="133137"/>
                                        </p:tgtEl>
                                        <p:attrNameLst>
                                          <p:attrName>style.visibility</p:attrName>
                                        </p:attrNameLst>
                                      </p:cBhvr>
                                      <p:to>
                                        <p:strVal val="visible"/>
                                      </p:to>
                                    </p:set>
                                    <p:animEffect transition="in" filter="blinds(horizontal)">
                                      <p:cBhvr>
                                        <p:cTn id="29" dur="500"/>
                                        <p:tgtEl>
                                          <p:spTgt spid="133137"/>
                                        </p:tgtEl>
                                      </p:cBhvr>
                                    </p:animEffect>
                                  </p:childTnLst>
                                </p:cTn>
                              </p:par>
                              <p:par>
                                <p:cTn id="30" presetID="3" presetClass="entr" presetSubtype="10" fill="hold" nodeType="withEffect">
                                  <p:stCondLst>
                                    <p:cond delay="0"/>
                                  </p:stCondLst>
                                  <p:childTnLst>
                                    <p:set>
                                      <p:cBhvr>
                                        <p:cTn id="31" dur="1" fill="hold">
                                          <p:stCondLst>
                                            <p:cond delay="0"/>
                                          </p:stCondLst>
                                        </p:cTn>
                                        <p:tgtEl>
                                          <p:spTgt spid="133138"/>
                                        </p:tgtEl>
                                        <p:attrNameLst>
                                          <p:attrName>style.visibility</p:attrName>
                                        </p:attrNameLst>
                                      </p:cBhvr>
                                      <p:to>
                                        <p:strVal val="visible"/>
                                      </p:to>
                                    </p:set>
                                    <p:animEffect transition="in" filter="blinds(horizontal)">
                                      <p:cBhvr>
                                        <p:cTn id="32" dur="500"/>
                                        <p:tgtEl>
                                          <p:spTgt spid="13313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3140"/>
                                        </p:tgtEl>
                                        <p:attrNameLst>
                                          <p:attrName>style.visibility</p:attrName>
                                        </p:attrNameLst>
                                      </p:cBhvr>
                                      <p:to>
                                        <p:strVal val="visible"/>
                                      </p:to>
                                    </p:set>
                                    <p:animEffect transition="in" filter="blinds(horizontal)">
                                      <p:cBhvr>
                                        <p:cTn id="35" dur="500"/>
                                        <p:tgtEl>
                                          <p:spTgt spid="133140"/>
                                        </p:tgtEl>
                                      </p:cBhvr>
                                    </p:animEffect>
                                  </p:childTnLst>
                                </p:cTn>
                              </p:par>
                              <p:par>
                                <p:cTn id="36" presetID="3" presetClass="entr" presetSubtype="10" fill="hold" nodeType="withEffect">
                                  <p:stCondLst>
                                    <p:cond delay="0"/>
                                  </p:stCondLst>
                                  <p:childTnLst>
                                    <p:set>
                                      <p:cBhvr>
                                        <p:cTn id="37" dur="1" fill="hold">
                                          <p:stCondLst>
                                            <p:cond delay="0"/>
                                          </p:stCondLst>
                                        </p:cTn>
                                        <p:tgtEl>
                                          <p:spTgt spid="133141"/>
                                        </p:tgtEl>
                                        <p:attrNameLst>
                                          <p:attrName>style.visibility</p:attrName>
                                        </p:attrNameLst>
                                      </p:cBhvr>
                                      <p:to>
                                        <p:strVal val="visible"/>
                                      </p:to>
                                    </p:set>
                                    <p:animEffect transition="in" filter="blinds(horizontal)">
                                      <p:cBhvr>
                                        <p:cTn id="38" dur="500"/>
                                        <p:tgtEl>
                                          <p:spTgt spid="13314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33143"/>
                                        </p:tgtEl>
                                        <p:attrNameLst>
                                          <p:attrName>style.visibility</p:attrName>
                                        </p:attrNameLst>
                                      </p:cBhvr>
                                      <p:to>
                                        <p:strVal val="visible"/>
                                      </p:to>
                                    </p:set>
                                    <p:animEffect transition="in" filter="blinds(horizontal)">
                                      <p:cBhvr>
                                        <p:cTn id="41" dur="500"/>
                                        <p:tgtEl>
                                          <p:spTgt spid="13314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3145"/>
                                        </p:tgtEl>
                                        <p:attrNameLst>
                                          <p:attrName>style.visibility</p:attrName>
                                        </p:attrNameLst>
                                      </p:cBhvr>
                                      <p:to>
                                        <p:strVal val="visible"/>
                                      </p:to>
                                    </p:set>
                                    <p:animEffect transition="in" filter="blinds(horizontal)">
                                      <p:cBhvr>
                                        <p:cTn id="44" dur="500"/>
                                        <p:tgtEl>
                                          <p:spTgt spid="13314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3146"/>
                                        </p:tgtEl>
                                        <p:attrNameLst>
                                          <p:attrName>style.visibility</p:attrName>
                                        </p:attrNameLst>
                                      </p:cBhvr>
                                      <p:to>
                                        <p:strVal val="visible"/>
                                      </p:to>
                                    </p:set>
                                    <p:animEffect transition="in" filter="blinds(horizontal)">
                                      <p:cBhvr>
                                        <p:cTn id="47" dur="500"/>
                                        <p:tgtEl>
                                          <p:spTgt spid="133146"/>
                                        </p:tgtEl>
                                      </p:cBhvr>
                                    </p:animEffect>
                                  </p:childTnLst>
                                </p:cTn>
                              </p:par>
                              <p:par>
                                <p:cTn id="48" presetID="3" presetClass="entr" presetSubtype="10" fill="hold" nodeType="withEffect">
                                  <p:stCondLst>
                                    <p:cond delay="0"/>
                                  </p:stCondLst>
                                  <p:childTnLst>
                                    <p:set>
                                      <p:cBhvr>
                                        <p:cTn id="49" dur="1" fill="hold">
                                          <p:stCondLst>
                                            <p:cond delay="0"/>
                                          </p:stCondLst>
                                        </p:cTn>
                                        <p:tgtEl>
                                          <p:spTgt spid="133147"/>
                                        </p:tgtEl>
                                        <p:attrNameLst>
                                          <p:attrName>style.visibility</p:attrName>
                                        </p:attrNameLst>
                                      </p:cBhvr>
                                      <p:to>
                                        <p:strVal val="visible"/>
                                      </p:to>
                                    </p:set>
                                    <p:animEffect transition="in" filter="blinds(horizontal)">
                                      <p:cBhvr>
                                        <p:cTn id="50" dur="500"/>
                                        <p:tgtEl>
                                          <p:spTgt spid="133147"/>
                                        </p:tgtEl>
                                      </p:cBhvr>
                                    </p:animEffect>
                                  </p:childTnLst>
                                </p:cTn>
                              </p:par>
                              <p:par>
                                <p:cTn id="51" presetID="3" presetClass="entr" presetSubtype="10" fill="hold" nodeType="withEffect">
                                  <p:stCondLst>
                                    <p:cond delay="0"/>
                                  </p:stCondLst>
                                  <p:childTnLst>
                                    <p:set>
                                      <p:cBhvr>
                                        <p:cTn id="52" dur="1" fill="hold">
                                          <p:stCondLst>
                                            <p:cond delay="0"/>
                                          </p:stCondLst>
                                        </p:cTn>
                                        <p:tgtEl>
                                          <p:spTgt spid="133148"/>
                                        </p:tgtEl>
                                        <p:attrNameLst>
                                          <p:attrName>style.visibility</p:attrName>
                                        </p:attrNameLst>
                                      </p:cBhvr>
                                      <p:to>
                                        <p:strVal val="visible"/>
                                      </p:to>
                                    </p:set>
                                    <p:animEffect transition="in" filter="blinds(horizontal)">
                                      <p:cBhvr>
                                        <p:cTn id="53" dur="500"/>
                                        <p:tgtEl>
                                          <p:spTgt spid="133148"/>
                                        </p:tgtEl>
                                      </p:cBhvr>
                                    </p:animEffect>
                                  </p:childTnLst>
                                </p:cTn>
                              </p:par>
                              <p:par>
                                <p:cTn id="54" presetID="3" presetClass="entr" presetSubtype="10" fill="hold" nodeType="withEffect">
                                  <p:stCondLst>
                                    <p:cond delay="0"/>
                                  </p:stCondLst>
                                  <p:childTnLst>
                                    <p:set>
                                      <p:cBhvr>
                                        <p:cTn id="55" dur="1" fill="hold">
                                          <p:stCondLst>
                                            <p:cond delay="0"/>
                                          </p:stCondLst>
                                        </p:cTn>
                                        <p:tgtEl>
                                          <p:spTgt spid="133150"/>
                                        </p:tgtEl>
                                        <p:attrNameLst>
                                          <p:attrName>style.visibility</p:attrName>
                                        </p:attrNameLst>
                                      </p:cBhvr>
                                      <p:to>
                                        <p:strVal val="visible"/>
                                      </p:to>
                                    </p:set>
                                    <p:animEffect transition="in" filter="blinds(horizontal)">
                                      <p:cBhvr>
                                        <p:cTn id="56" dur="500"/>
                                        <p:tgtEl>
                                          <p:spTgt spid="13315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33151"/>
                                        </p:tgtEl>
                                        <p:attrNameLst>
                                          <p:attrName>style.visibility</p:attrName>
                                        </p:attrNameLst>
                                      </p:cBhvr>
                                      <p:to>
                                        <p:strVal val="visible"/>
                                      </p:to>
                                    </p:set>
                                    <p:animEffect transition="in" filter="blinds(horizontal)">
                                      <p:cBhvr>
                                        <p:cTn id="59" dur="500"/>
                                        <p:tgtEl>
                                          <p:spTgt spid="133151"/>
                                        </p:tgtEl>
                                      </p:cBhvr>
                                    </p:animEffect>
                                  </p:childTnLst>
                                </p:cTn>
                              </p:par>
                              <p:par>
                                <p:cTn id="60" presetID="3" presetClass="entr" presetSubtype="10" fill="hold" nodeType="withEffect">
                                  <p:stCondLst>
                                    <p:cond delay="0"/>
                                  </p:stCondLst>
                                  <p:childTnLst>
                                    <p:set>
                                      <p:cBhvr>
                                        <p:cTn id="61" dur="1" fill="hold">
                                          <p:stCondLst>
                                            <p:cond delay="0"/>
                                          </p:stCondLst>
                                        </p:cTn>
                                        <p:tgtEl>
                                          <p:spTgt spid="133152"/>
                                        </p:tgtEl>
                                        <p:attrNameLst>
                                          <p:attrName>style.visibility</p:attrName>
                                        </p:attrNameLst>
                                      </p:cBhvr>
                                      <p:to>
                                        <p:strVal val="visible"/>
                                      </p:to>
                                    </p:set>
                                    <p:animEffect transition="in" filter="blinds(horizontal)">
                                      <p:cBhvr>
                                        <p:cTn id="62" dur="500"/>
                                        <p:tgtEl>
                                          <p:spTgt spid="13315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33158"/>
                                        </p:tgtEl>
                                        <p:attrNameLst>
                                          <p:attrName>style.visibility</p:attrName>
                                        </p:attrNameLst>
                                      </p:cBhvr>
                                      <p:to>
                                        <p:strVal val="visible"/>
                                      </p:to>
                                    </p:set>
                                    <p:animEffect transition="in" filter="blinds(horizontal)">
                                      <p:cBhvr>
                                        <p:cTn id="65" dur="500"/>
                                        <p:tgtEl>
                                          <p:spTgt spid="13315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33159"/>
                                        </p:tgtEl>
                                        <p:attrNameLst>
                                          <p:attrName>style.visibility</p:attrName>
                                        </p:attrNameLst>
                                      </p:cBhvr>
                                      <p:to>
                                        <p:strVal val="visible"/>
                                      </p:to>
                                    </p:set>
                                    <p:animEffect transition="in" filter="blinds(horizontal)">
                                      <p:cBhvr>
                                        <p:cTn id="68" dur="500"/>
                                        <p:tgtEl>
                                          <p:spTgt spid="13315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33160"/>
                                        </p:tgtEl>
                                        <p:attrNameLst>
                                          <p:attrName>style.visibility</p:attrName>
                                        </p:attrNameLst>
                                      </p:cBhvr>
                                      <p:to>
                                        <p:strVal val="visible"/>
                                      </p:to>
                                    </p:set>
                                    <p:animEffect transition="in" filter="blinds(horizontal)">
                                      <p:cBhvr>
                                        <p:cTn id="71" dur="500"/>
                                        <p:tgtEl>
                                          <p:spTgt spid="13316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33161"/>
                                        </p:tgtEl>
                                        <p:attrNameLst>
                                          <p:attrName>style.visibility</p:attrName>
                                        </p:attrNameLst>
                                      </p:cBhvr>
                                      <p:to>
                                        <p:strVal val="visible"/>
                                      </p:to>
                                    </p:set>
                                    <p:animEffect transition="in" filter="blinds(horizontal)">
                                      <p:cBhvr>
                                        <p:cTn id="74" dur="500"/>
                                        <p:tgtEl>
                                          <p:spTgt spid="13316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33162"/>
                                        </p:tgtEl>
                                        <p:attrNameLst>
                                          <p:attrName>style.visibility</p:attrName>
                                        </p:attrNameLst>
                                      </p:cBhvr>
                                      <p:to>
                                        <p:strVal val="visible"/>
                                      </p:to>
                                    </p:set>
                                    <p:animEffect transition="in" filter="blinds(horizontal)">
                                      <p:cBhvr>
                                        <p:cTn id="77" dur="500"/>
                                        <p:tgtEl>
                                          <p:spTgt spid="13316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33129"/>
                                        </p:tgtEl>
                                        <p:attrNameLst>
                                          <p:attrName>style.visibility</p:attrName>
                                        </p:attrNameLst>
                                      </p:cBhvr>
                                      <p:to>
                                        <p:strVal val="visible"/>
                                      </p:to>
                                    </p:set>
                                    <p:animEffect transition="in" filter="blinds(horizontal)">
                                      <p:cBhvr>
                                        <p:cTn id="80" dur="500"/>
                                        <p:tgtEl>
                                          <p:spTgt spid="13312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33127"/>
                                        </p:tgtEl>
                                        <p:attrNameLst>
                                          <p:attrName>style.visibility</p:attrName>
                                        </p:attrNameLst>
                                      </p:cBhvr>
                                      <p:to>
                                        <p:strVal val="visible"/>
                                      </p:to>
                                    </p:set>
                                    <p:animEffect transition="in" filter="blinds(horizontal)">
                                      <p:cBhvr>
                                        <p:cTn id="83"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27" grpId="0"/>
      <p:bldP spid="133129" grpId="0" animBg="1"/>
      <p:bldP spid="133130" grpId="0" animBg="1"/>
      <p:bldP spid="133131" grpId="0" animBg="1"/>
      <p:bldP spid="133134" grpId="0" animBg="1"/>
      <p:bldP spid="133140" grpId="0" animBg="1"/>
      <p:bldP spid="133143" grpId="0" animBg="1"/>
      <p:bldP spid="133145" grpId="0" animBg="1"/>
      <p:bldP spid="133146" grpId="0" animBg="1"/>
      <p:bldP spid="133151" grpId="0" animBg="1"/>
      <p:bldP spid="133158" grpId="0" animBg="1"/>
      <p:bldP spid="133159" grpId="0" animBg="1"/>
      <p:bldP spid="133160" grpId="0" animBg="1"/>
      <p:bldP spid="133161" grpId="0" animBg="1"/>
      <p:bldP spid="1331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2"/>
          </p:nvPr>
        </p:nvSpPr>
        <p:spPr/>
        <p:txBody>
          <a:bodyPr/>
          <a:lstStyle/>
          <a:p>
            <a:pPr>
              <a:defRPr/>
            </a:pPr>
            <a:fld id="{FA8ED8FB-91A5-4028-8827-9F72104AB4B2}" type="slidenum">
              <a:rPr lang="zh-CN" altLang="en-US"/>
              <a:pPr>
                <a:defRPr/>
              </a:pPr>
              <a:t>17</a:t>
            </a:fld>
            <a:endParaRPr lang="en-US" altLang="zh-CN"/>
          </a:p>
        </p:txBody>
      </p:sp>
      <p:sp>
        <p:nvSpPr>
          <p:cNvPr id="135170" name="Rectangle 2"/>
          <p:cNvSpPr>
            <a:spLocks noGrp="1" noChangeArrowheads="1"/>
          </p:cNvSpPr>
          <p:nvPr>
            <p:ph type="body" idx="1"/>
          </p:nvPr>
        </p:nvSpPr>
        <p:spPr>
          <a:xfrm>
            <a:off x="152400" y="1447800"/>
            <a:ext cx="8610600" cy="4648200"/>
          </a:xfrm>
        </p:spPr>
        <p:txBody>
          <a:bodyPr/>
          <a:lstStyle/>
          <a:p>
            <a:pPr>
              <a:lnSpc>
                <a:spcPct val="130000"/>
              </a:lnSpc>
            </a:pPr>
            <a:r>
              <a:rPr lang="en-US" altLang="zh-CN" sz="2000" smtClean="0"/>
              <a:t>Example 2:</a:t>
            </a:r>
          </a:p>
        </p:txBody>
      </p:sp>
      <p:sp>
        <p:nvSpPr>
          <p:cNvPr id="21508" name="Rectangle 3"/>
          <p:cNvSpPr>
            <a:spLocks noGrp="1" noChangeArrowheads="1"/>
          </p:cNvSpPr>
          <p:nvPr>
            <p:ph type="title"/>
          </p:nvPr>
        </p:nvSpPr>
        <p:spPr>
          <a:xfrm>
            <a:off x="0" y="457200"/>
            <a:ext cx="8867775" cy="830263"/>
          </a:xfrm>
        </p:spPr>
        <p:txBody>
          <a:bodyPr/>
          <a:lstStyle/>
          <a:p>
            <a:r>
              <a:rPr lang="en-US" altLang="zh-CN" smtClean="0"/>
              <a:t>Questions?</a:t>
            </a:r>
          </a:p>
        </p:txBody>
      </p:sp>
      <p:sp>
        <p:nvSpPr>
          <p:cNvPr id="21509" name="Rectangle 4"/>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35173"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35175" name="AutoShape 7"/>
          <p:cNvSpPr>
            <a:spLocks noChangeArrowheads="1"/>
          </p:cNvSpPr>
          <p:nvPr/>
        </p:nvSpPr>
        <p:spPr bwMode="auto">
          <a:xfrm>
            <a:off x="4038600" y="2819400"/>
            <a:ext cx="685800" cy="457200"/>
          </a:xfrm>
          <a:prstGeom prst="rightArrow">
            <a:avLst>
              <a:gd name="adj1" fmla="val 50000"/>
              <a:gd name="adj2" fmla="val 375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
        <p:nvSpPr>
          <p:cNvPr id="135197" name="Rectangle 29"/>
          <p:cNvSpPr>
            <a:spLocks noChangeArrowheads="1"/>
          </p:cNvSpPr>
          <p:nvPr/>
        </p:nvSpPr>
        <p:spPr bwMode="auto">
          <a:xfrm>
            <a:off x="609600" y="2133600"/>
            <a:ext cx="3581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sz="2000" i="1" u="sng">
                <a:latin typeface="Times New Roman" pitchFamily="18" charset="0"/>
              </a:rPr>
              <a:t>TID     (ascended) frequent items</a:t>
            </a:r>
          </a:p>
          <a:p>
            <a:pPr eaLnBrk="0" hangingPunct="0">
              <a:lnSpc>
                <a:spcPct val="40000"/>
              </a:lnSpc>
              <a:spcBef>
                <a:spcPct val="50000"/>
              </a:spcBef>
            </a:pPr>
            <a:r>
              <a:rPr lang="en-US" altLang="zh-CN" sz="2000">
                <a:latin typeface="Times New Roman" pitchFamily="18" charset="0"/>
              </a:rPr>
              <a:t>100</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p, m, a, c, f</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200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m, b, a, c, f</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300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b, f</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400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p, b, c</a:t>
            </a:r>
            <a:r>
              <a:rPr lang="en-US" altLang="zh-CN" sz="2000">
                <a:latin typeface="Times New Roman" pitchFamily="18" charset="0"/>
              </a:rPr>
              <a:t>}</a:t>
            </a:r>
          </a:p>
          <a:p>
            <a:pPr eaLnBrk="0" hangingPunct="0">
              <a:lnSpc>
                <a:spcPct val="40000"/>
              </a:lnSpc>
              <a:spcBef>
                <a:spcPct val="50000"/>
              </a:spcBef>
            </a:pPr>
            <a:r>
              <a:rPr lang="en-US" altLang="zh-CN" sz="2000">
                <a:latin typeface="Times New Roman" pitchFamily="18" charset="0"/>
              </a:rPr>
              <a:t>500</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p, m, a, c, f</a:t>
            </a:r>
            <a:r>
              <a:rPr lang="en-US" altLang="zh-CN" sz="2000">
                <a:latin typeface="Times New Roman" pitchFamily="18" charset="0"/>
              </a:rPr>
              <a:t>}</a:t>
            </a:r>
          </a:p>
        </p:txBody>
      </p:sp>
      <p:sp>
        <p:nvSpPr>
          <p:cNvPr id="135198" name="Text Box 30"/>
          <p:cNvSpPr txBox="1">
            <a:spLocks noChangeArrowheads="1"/>
          </p:cNvSpPr>
          <p:nvPr/>
        </p:nvSpPr>
        <p:spPr bwMode="auto">
          <a:xfrm>
            <a:off x="6705600" y="15240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135199" name="Text Box 31"/>
          <p:cNvSpPr txBox="1">
            <a:spLocks noChangeArrowheads="1"/>
          </p:cNvSpPr>
          <p:nvPr/>
        </p:nvSpPr>
        <p:spPr bwMode="auto">
          <a:xfrm>
            <a:off x="5486400" y="228600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p:3</a:t>
            </a:r>
          </a:p>
        </p:txBody>
      </p:sp>
      <p:sp>
        <p:nvSpPr>
          <p:cNvPr id="135200" name="Text Box 32"/>
          <p:cNvSpPr txBox="1">
            <a:spLocks noChangeArrowheads="1"/>
          </p:cNvSpPr>
          <p:nvPr/>
        </p:nvSpPr>
        <p:spPr bwMode="auto">
          <a:xfrm>
            <a:off x="8001000" y="22860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35201" name="Text Box 33"/>
          <p:cNvSpPr txBox="1">
            <a:spLocks noChangeArrowheads="1"/>
          </p:cNvSpPr>
          <p:nvPr/>
        </p:nvSpPr>
        <p:spPr bwMode="auto">
          <a:xfrm>
            <a:off x="7994650" y="2892425"/>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35202" name="Text Box 34"/>
          <p:cNvSpPr txBox="1">
            <a:spLocks noChangeArrowheads="1"/>
          </p:cNvSpPr>
          <p:nvPr/>
        </p:nvSpPr>
        <p:spPr bwMode="auto">
          <a:xfrm>
            <a:off x="7994650" y="349885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135203" name="AutoShape 35"/>
          <p:cNvCxnSpPr>
            <a:cxnSpLocks noChangeShapeType="1"/>
            <a:stCxn id="135200" idx="2"/>
            <a:endCxn id="135201" idx="0"/>
          </p:cNvCxnSpPr>
          <p:nvPr/>
        </p:nvCxnSpPr>
        <p:spPr bwMode="auto">
          <a:xfrm>
            <a:off x="8261350" y="2686050"/>
            <a:ext cx="1588" cy="2127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04" name="AutoShape 36"/>
          <p:cNvCxnSpPr>
            <a:cxnSpLocks noChangeShapeType="1"/>
            <a:stCxn id="135201" idx="2"/>
            <a:endCxn id="135202" idx="0"/>
          </p:cNvCxnSpPr>
          <p:nvPr/>
        </p:nvCxnSpPr>
        <p:spPr bwMode="auto">
          <a:xfrm>
            <a:off x="8262938" y="3295650"/>
            <a:ext cx="0" cy="2111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05" name="AutoShape 37"/>
          <p:cNvCxnSpPr>
            <a:cxnSpLocks noChangeShapeType="1"/>
            <a:stCxn id="135198" idx="2"/>
            <a:endCxn id="135200" idx="0"/>
          </p:cNvCxnSpPr>
          <p:nvPr/>
        </p:nvCxnSpPr>
        <p:spPr bwMode="auto">
          <a:xfrm>
            <a:off x="6926263" y="1933575"/>
            <a:ext cx="1335087" cy="3524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06" name="AutoShape 38"/>
          <p:cNvCxnSpPr>
            <a:cxnSpLocks noChangeShapeType="1"/>
            <a:stCxn id="135198" idx="2"/>
            <a:endCxn id="135199" idx="0"/>
          </p:cNvCxnSpPr>
          <p:nvPr/>
        </p:nvCxnSpPr>
        <p:spPr bwMode="auto">
          <a:xfrm flipH="1">
            <a:off x="5754688" y="1933575"/>
            <a:ext cx="1171575" cy="3524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5207" name="Text Box 39"/>
          <p:cNvSpPr txBox="1">
            <a:spLocks noChangeArrowheads="1"/>
          </p:cNvSpPr>
          <p:nvPr/>
        </p:nvSpPr>
        <p:spPr bwMode="auto">
          <a:xfrm>
            <a:off x="5867400" y="2895600"/>
            <a:ext cx="53498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35208" name="Text Box 40"/>
          <p:cNvSpPr txBox="1">
            <a:spLocks noChangeArrowheads="1"/>
          </p:cNvSpPr>
          <p:nvPr/>
        </p:nvSpPr>
        <p:spPr bwMode="auto">
          <a:xfrm>
            <a:off x="5189538" y="2892425"/>
            <a:ext cx="5921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m:2</a:t>
            </a:r>
          </a:p>
        </p:txBody>
      </p:sp>
      <p:cxnSp>
        <p:nvCxnSpPr>
          <p:cNvPr id="135209" name="AutoShape 41"/>
          <p:cNvCxnSpPr>
            <a:cxnSpLocks noChangeShapeType="1"/>
            <a:stCxn id="135199" idx="2"/>
            <a:endCxn id="135208" idx="0"/>
          </p:cNvCxnSpPr>
          <p:nvPr/>
        </p:nvCxnSpPr>
        <p:spPr bwMode="auto">
          <a:xfrm flipH="1">
            <a:off x="5486400" y="2695575"/>
            <a:ext cx="268288"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10" name="AutoShape 42"/>
          <p:cNvCxnSpPr>
            <a:cxnSpLocks noChangeShapeType="1"/>
            <a:stCxn id="135199" idx="2"/>
            <a:endCxn id="135207" idx="0"/>
          </p:cNvCxnSpPr>
          <p:nvPr/>
        </p:nvCxnSpPr>
        <p:spPr bwMode="auto">
          <a:xfrm>
            <a:off x="5754688" y="2695575"/>
            <a:ext cx="381000"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5211" name="Text Box 43"/>
          <p:cNvSpPr txBox="1">
            <a:spLocks noChangeArrowheads="1"/>
          </p:cNvSpPr>
          <p:nvPr/>
        </p:nvSpPr>
        <p:spPr bwMode="auto">
          <a:xfrm>
            <a:off x="5181600" y="349885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a:2</a:t>
            </a:r>
          </a:p>
        </p:txBody>
      </p:sp>
      <p:sp>
        <p:nvSpPr>
          <p:cNvPr id="135213" name="Text Box 45"/>
          <p:cNvSpPr txBox="1">
            <a:spLocks noChangeArrowheads="1"/>
          </p:cNvSpPr>
          <p:nvPr/>
        </p:nvSpPr>
        <p:spPr bwMode="auto">
          <a:xfrm>
            <a:off x="5181600" y="419100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c:2</a:t>
            </a:r>
          </a:p>
        </p:txBody>
      </p:sp>
      <p:sp>
        <p:nvSpPr>
          <p:cNvPr id="135214" name="Text Box 46"/>
          <p:cNvSpPr txBox="1">
            <a:spLocks noChangeArrowheads="1"/>
          </p:cNvSpPr>
          <p:nvPr/>
        </p:nvSpPr>
        <p:spPr bwMode="auto">
          <a:xfrm>
            <a:off x="5181600" y="4876800"/>
            <a:ext cx="5810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 f:2</a:t>
            </a:r>
          </a:p>
        </p:txBody>
      </p:sp>
      <p:cxnSp>
        <p:nvCxnSpPr>
          <p:cNvPr id="135215" name="AutoShape 47"/>
          <p:cNvCxnSpPr>
            <a:cxnSpLocks noChangeShapeType="1"/>
            <a:stCxn id="135208" idx="2"/>
            <a:endCxn id="135211" idx="0"/>
          </p:cNvCxnSpPr>
          <p:nvPr/>
        </p:nvCxnSpPr>
        <p:spPr bwMode="auto">
          <a:xfrm>
            <a:off x="5486400" y="3302000"/>
            <a:ext cx="0"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16" name="AutoShape 48"/>
          <p:cNvCxnSpPr>
            <a:cxnSpLocks noChangeShapeType="1"/>
            <a:stCxn id="135211" idx="2"/>
            <a:endCxn id="135213" idx="0"/>
          </p:cNvCxnSpPr>
          <p:nvPr/>
        </p:nvCxnSpPr>
        <p:spPr bwMode="auto">
          <a:xfrm>
            <a:off x="5486400" y="3908425"/>
            <a:ext cx="0" cy="2825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5219" name="Text Box 51"/>
          <p:cNvSpPr txBox="1">
            <a:spLocks noChangeArrowheads="1"/>
          </p:cNvSpPr>
          <p:nvPr/>
        </p:nvSpPr>
        <p:spPr bwMode="auto">
          <a:xfrm>
            <a:off x="5867400" y="3505200"/>
            <a:ext cx="5334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35226" name="Line 58"/>
          <p:cNvSpPr>
            <a:spLocks noChangeShapeType="1"/>
          </p:cNvSpPr>
          <p:nvPr/>
        </p:nvSpPr>
        <p:spPr bwMode="auto">
          <a:xfrm>
            <a:off x="5486400" y="4648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35229" name="AutoShape 61"/>
          <p:cNvCxnSpPr>
            <a:cxnSpLocks noChangeShapeType="1"/>
            <a:stCxn id="135207" idx="2"/>
            <a:endCxn id="135219" idx="0"/>
          </p:cNvCxnSpPr>
          <p:nvPr/>
        </p:nvCxnSpPr>
        <p:spPr bwMode="auto">
          <a:xfrm flipH="1">
            <a:off x="6134100" y="3305175"/>
            <a:ext cx="1588"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5230" name="Text Box 62"/>
          <p:cNvSpPr txBox="1">
            <a:spLocks noChangeArrowheads="1"/>
          </p:cNvSpPr>
          <p:nvPr/>
        </p:nvSpPr>
        <p:spPr bwMode="auto">
          <a:xfrm>
            <a:off x="6629400" y="2286000"/>
            <a:ext cx="592138"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m:2</a:t>
            </a:r>
          </a:p>
        </p:txBody>
      </p:sp>
      <p:sp>
        <p:nvSpPr>
          <p:cNvPr id="135231" name="Text Box 63"/>
          <p:cNvSpPr txBox="1">
            <a:spLocks noChangeArrowheads="1"/>
          </p:cNvSpPr>
          <p:nvPr/>
        </p:nvSpPr>
        <p:spPr bwMode="auto">
          <a:xfrm>
            <a:off x="6629400" y="289560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135232" name="Text Box 64"/>
          <p:cNvSpPr txBox="1">
            <a:spLocks noChangeArrowheads="1"/>
          </p:cNvSpPr>
          <p:nvPr/>
        </p:nvSpPr>
        <p:spPr bwMode="auto">
          <a:xfrm>
            <a:off x="6629400" y="350520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a:2</a:t>
            </a:r>
          </a:p>
        </p:txBody>
      </p:sp>
      <p:sp>
        <p:nvSpPr>
          <p:cNvPr id="135233" name="Text Box 65"/>
          <p:cNvSpPr txBox="1">
            <a:spLocks noChangeArrowheads="1"/>
          </p:cNvSpPr>
          <p:nvPr/>
        </p:nvSpPr>
        <p:spPr bwMode="auto">
          <a:xfrm>
            <a:off x="6629400" y="4191000"/>
            <a:ext cx="6096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135234" name="Text Box 66"/>
          <p:cNvSpPr txBox="1">
            <a:spLocks noChangeArrowheads="1"/>
          </p:cNvSpPr>
          <p:nvPr/>
        </p:nvSpPr>
        <p:spPr bwMode="auto">
          <a:xfrm>
            <a:off x="6629400" y="4876800"/>
            <a:ext cx="5810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 f:2</a:t>
            </a:r>
          </a:p>
        </p:txBody>
      </p:sp>
      <p:cxnSp>
        <p:nvCxnSpPr>
          <p:cNvPr id="135236" name="AutoShape 68"/>
          <p:cNvCxnSpPr>
            <a:cxnSpLocks noChangeShapeType="1"/>
            <a:stCxn id="135198" idx="2"/>
            <a:endCxn id="135230" idx="0"/>
          </p:cNvCxnSpPr>
          <p:nvPr/>
        </p:nvCxnSpPr>
        <p:spPr bwMode="auto">
          <a:xfrm>
            <a:off x="6926263" y="1933575"/>
            <a:ext cx="0" cy="3524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37" name="AutoShape 69"/>
          <p:cNvCxnSpPr>
            <a:cxnSpLocks noChangeShapeType="1"/>
          </p:cNvCxnSpPr>
          <p:nvPr/>
        </p:nvCxnSpPr>
        <p:spPr bwMode="auto">
          <a:xfrm>
            <a:off x="5791200" y="3606800"/>
            <a:ext cx="0"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38" name="AutoShape 70"/>
          <p:cNvCxnSpPr>
            <a:cxnSpLocks noChangeShapeType="1"/>
            <a:stCxn id="135230" idx="2"/>
            <a:endCxn id="135231" idx="0"/>
          </p:cNvCxnSpPr>
          <p:nvPr/>
        </p:nvCxnSpPr>
        <p:spPr bwMode="auto">
          <a:xfrm>
            <a:off x="6926263" y="2695575"/>
            <a:ext cx="7937"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39" name="AutoShape 71"/>
          <p:cNvCxnSpPr>
            <a:cxnSpLocks noChangeShapeType="1"/>
            <a:stCxn id="135231" idx="2"/>
            <a:endCxn id="135232" idx="0"/>
          </p:cNvCxnSpPr>
          <p:nvPr/>
        </p:nvCxnSpPr>
        <p:spPr bwMode="auto">
          <a:xfrm>
            <a:off x="6934200" y="3305175"/>
            <a:ext cx="0"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40" name="AutoShape 72"/>
          <p:cNvCxnSpPr>
            <a:cxnSpLocks noChangeShapeType="1"/>
            <a:stCxn id="135232" idx="2"/>
            <a:endCxn id="135233" idx="0"/>
          </p:cNvCxnSpPr>
          <p:nvPr/>
        </p:nvCxnSpPr>
        <p:spPr bwMode="auto">
          <a:xfrm>
            <a:off x="6934200" y="3914775"/>
            <a:ext cx="0"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35241" name="AutoShape 73"/>
          <p:cNvCxnSpPr>
            <a:cxnSpLocks noChangeShapeType="1"/>
            <a:stCxn id="135233" idx="2"/>
            <a:endCxn id="135234" idx="0"/>
          </p:cNvCxnSpPr>
          <p:nvPr/>
        </p:nvCxnSpPr>
        <p:spPr bwMode="auto">
          <a:xfrm flipH="1">
            <a:off x="6919913" y="4600575"/>
            <a:ext cx="14287"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5242" name="Text Box 74"/>
          <p:cNvSpPr txBox="1">
            <a:spLocks noChangeArrowheads="1"/>
          </p:cNvSpPr>
          <p:nvPr/>
        </p:nvSpPr>
        <p:spPr bwMode="auto">
          <a:xfrm>
            <a:off x="457200" y="4038600"/>
            <a:ext cx="419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algn="just"/>
            <a:r>
              <a:rPr lang="en-US" altLang="zh-CN" sz="2000"/>
              <a:t>      This tree is larger than FP-tree,   because in FP-tree, more frequent items have a higher position, which makes branches less</a:t>
            </a:r>
          </a:p>
        </p:txBody>
      </p:sp>
      <p:sp>
        <p:nvSpPr>
          <p:cNvPr id="21546"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15"/>
          <p:cNvSpPr>
            <a:spLocks noChangeShapeType="1"/>
          </p:cNvSpPr>
          <p:nvPr/>
        </p:nvSpPr>
        <p:spPr bwMode="auto">
          <a:xfrm>
            <a:off x="5334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0">
                                            <p:txEl>
                                              <p:pRg st="0" end="0"/>
                                            </p:txEl>
                                          </p:spTgt>
                                        </p:tgtEl>
                                        <p:attrNameLst>
                                          <p:attrName>style.visibility</p:attrName>
                                        </p:attrNameLst>
                                      </p:cBhvr>
                                      <p:to>
                                        <p:strVal val="visible"/>
                                      </p:to>
                                    </p:set>
                                    <p:animEffect transition="in" filter="blinds(horizontal)">
                                      <p:cBhvr>
                                        <p:cTn id="7" dur="500"/>
                                        <p:tgtEl>
                                          <p:spTgt spid="135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99"/>
                                        </p:tgtEl>
                                        <p:attrNameLst>
                                          <p:attrName>style.visibility</p:attrName>
                                        </p:attrNameLst>
                                      </p:cBhvr>
                                      <p:to>
                                        <p:strVal val="visible"/>
                                      </p:to>
                                    </p:set>
                                    <p:animEffect transition="in" filter="blinds(horizontal)">
                                      <p:cBhvr>
                                        <p:cTn id="12" dur="500"/>
                                        <p:tgtEl>
                                          <p:spTgt spid="13519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5200"/>
                                        </p:tgtEl>
                                        <p:attrNameLst>
                                          <p:attrName>style.visibility</p:attrName>
                                        </p:attrNameLst>
                                      </p:cBhvr>
                                      <p:to>
                                        <p:strVal val="visible"/>
                                      </p:to>
                                    </p:set>
                                    <p:animEffect transition="in" filter="blinds(horizontal)">
                                      <p:cBhvr>
                                        <p:cTn id="15" dur="500"/>
                                        <p:tgtEl>
                                          <p:spTgt spid="13520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5201"/>
                                        </p:tgtEl>
                                        <p:attrNameLst>
                                          <p:attrName>style.visibility</p:attrName>
                                        </p:attrNameLst>
                                      </p:cBhvr>
                                      <p:to>
                                        <p:strVal val="visible"/>
                                      </p:to>
                                    </p:set>
                                    <p:animEffect transition="in" filter="blinds(horizontal)">
                                      <p:cBhvr>
                                        <p:cTn id="18" dur="500"/>
                                        <p:tgtEl>
                                          <p:spTgt spid="13520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5202"/>
                                        </p:tgtEl>
                                        <p:attrNameLst>
                                          <p:attrName>style.visibility</p:attrName>
                                        </p:attrNameLst>
                                      </p:cBhvr>
                                      <p:to>
                                        <p:strVal val="visible"/>
                                      </p:to>
                                    </p:set>
                                    <p:animEffect transition="in" filter="blinds(horizontal)">
                                      <p:cBhvr>
                                        <p:cTn id="21" dur="500"/>
                                        <p:tgtEl>
                                          <p:spTgt spid="135202"/>
                                        </p:tgtEl>
                                      </p:cBhvr>
                                    </p:animEffect>
                                  </p:childTnLst>
                                </p:cTn>
                              </p:par>
                              <p:par>
                                <p:cTn id="22" presetID="3" presetClass="entr" presetSubtype="10" fill="hold" nodeType="withEffect">
                                  <p:stCondLst>
                                    <p:cond delay="0"/>
                                  </p:stCondLst>
                                  <p:childTnLst>
                                    <p:set>
                                      <p:cBhvr>
                                        <p:cTn id="23" dur="1" fill="hold">
                                          <p:stCondLst>
                                            <p:cond delay="0"/>
                                          </p:stCondLst>
                                        </p:cTn>
                                        <p:tgtEl>
                                          <p:spTgt spid="135203"/>
                                        </p:tgtEl>
                                        <p:attrNameLst>
                                          <p:attrName>style.visibility</p:attrName>
                                        </p:attrNameLst>
                                      </p:cBhvr>
                                      <p:to>
                                        <p:strVal val="visible"/>
                                      </p:to>
                                    </p:set>
                                    <p:animEffect transition="in" filter="blinds(horizontal)">
                                      <p:cBhvr>
                                        <p:cTn id="24" dur="500"/>
                                        <p:tgtEl>
                                          <p:spTgt spid="135203"/>
                                        </p:tgtEl>
                                      </p:cBhvr>
                                    </p:animEffect>
                                  </p:childTnLst>
                                </p:cTn>
                              </p:par>
                              <p:par>
                                <p:cTn id="25" presetID="3" presetClass="entr" presetSubtype="10" fill="hold" nodeType="withEffect">
                                  <p:stCondLst>
                                    <p:cond delay="0"/>
                                  </p:stCondLst>
                                  <p:childTnLst>
                                    <p:set>
                                      <p:cBhvr>
                                        <p:cTn id="26" dur="1" fill="hold">
                                          <p:stCondLst>
                                            <p:cond delay="0"/>
                                          </p:stCondLst>
                                        </p:cTn>
                                        <p:tgtEl>
                                          <p:spTgt spid="135204"/>
                                        </p:tgtEl>
                                        <p:attrNameLst>
                                          <p:attrName>style.visibility</p:attrName>
                                        </p:attrNameLst>
                                      </p:cBhvr>
                                      <p:to>
                                        <p:strVal val="visible"/>
                                      </p:to>
                                    </p:set>
                                    <p:animEffect transition="in" filter="blinds(horizontal)">
                                      <p:cBhvr>
                                        <p:cTn id="27" dur="500"/>
                                        <p:tgtEl>
                                          <p:spTgt spid="135204"/>
                                        </p:tgtEl>
                                      </p:cBhvr>
                                    </p:animEffect>
                                  </p:childTnLst>
                                </p:cTn>
                              </p:par>
                              <p:par>
                                <p:cTn id="28" presetID="3" presetClass="entr" presetSubtype="10" fill="hold" nodeType="withEffect">
                                  <p:stCondLst>
                                    <p:cond delay="0"/>
                                  </p:stCondLst>
                                  <p:childTnLst>
                                    <p:set>
                                      <p:cBhvr>
                                        <p:cTn id="29" dur="1" fill="hold">
                                          <p:stCondLst>
                                            <p:cond delay="0"/>
                                          </p:stCondLst>
                                        </p:cTn>
                                        <p:tgtEl>
                                          <p:spTgt spid="135205"/>
                                        </p:tgtEl>
                                        <p:attrNameLst>
                                          <p:attrName>style.visibility</p:attrName>
                                        </p:attrNameLst>
                                      </p:cBhvr>
                                      <p:to>
                                        <p:strVal val="visible"/>
                                      </p:to>
                                    </p:set>
                                    <p:animEffect transition="in" filter="blinds(horizontal)">
                                      <p:cBhvr>
                                        <p:cTn id="30" dur="500"/>
                                        <p:tgtEl>
                                          <p:spTgt spid="135205"/>
                                        </p:tgtEl>
                                      </p:cBhvr>
                                    </p:animEffect>
                                  </p:childTnLst>
                                </p:cTn>
                              </p:par>
                              <p:par>
                                <p:cTn id="31" presetID="3" presetClass="entr" presetSubtype="10" fill="hold" nodeType="withEffect">
                                  <p:stCondLst>
                                    <p:cond delay="0"/>
                                  </p:stCondLst>
                                  <p:childTnLst>
                                    <p:set>
                                      <p:cBhvr>
                                        <p:cTn id="32" dur="1" fill="hold">
                                          <p:stCondLst>
                                            <p:cond delay="0"/>
                                          </p:stCondLst>
                                        </p:cTn>
                                        <p:tgtEl>
                                          <p:spTgt spid="135206"/>
                                        </p:tgtEl>
                                        <p:attrNameLst>
                                          <p:attrName>style.visibility</p:attrName>
                                        </p:attrNameLst>
                                      </p:cBhvr>
                                      <p:to>
                                        <p:strVal val="visible"/>
                                      </p:to>
                                    </p:set>
                                    <p:animEffect transition="in" filter="blinds(horizontal)">
                                      <p:cBhvr>
                                        <p:cTn id="33" dur="500"/>
                                        <p:tgtEl>
                                          <p:spTgt spid="13520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5207"/>
                                        </p:tgtEl>
                                        <p:attrNameLst>
                                          <p:attrName>style.visibility</p:attrName>
                                        </p:attrNameLst>
                                      </p:cBhvr>
                                      <p:to>
                                        <p:strVal val="visible"/>
                                      </p:to>
                                    </p:set>
                                    <p:animEffect transition="in" filter="blinds(horizontal)">
                                      <p:cBhvr>
                                        <p:cTn id="36" dur="500"/>
                                        <p:tgtEl>
                                          <p:spTgt spid="13520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5208"/>
                                        </p:tgtEl>
                                        <p:attrNameLst>
                                          <p:attrName>style.visibility</p:attrName>
                                        </p:attrNameLst>
                                      </p:cBhvr>
                                      <p:to>
                                        <p:strVal val="visible"/>
                                      </p:to>
                                    </p:set>
                                    <p:animEffect transition="in" filter="blinds(horizontal)">
                                      <p:cBhvr>
                                        <p:cTn id="39" dur="500"/>
                                        <p:tgtEl>
                                          <p:spTgt spid="135208"/>
                                        </p:tgtEl>
                                      </p:cBhvr>
                                    </p:animEffect>
                                  </p:childTnLst>
                                </p:cTn>
                              </p:par>
                              <p:par>
                                <p:cTn id="40" presetID="3" presetClass="entr" presetSubtype="10" fill="hold" nodeType="withEffect">
                                  <p:stCondLst>
                                    <p:cond delay="0"/>
                                  </p:stCondLst>
                                  <p:childTnLst>
                                    <p:set>
                                      <p:cBhvr>
                                        <p:cTn id="41" dur="1" fill="hold">
                                          <p:stCondLst>
                                            <p:cond delay="0"/>
                                          </p:stCondLst>
                                        </p:cTn>
                                        <p:tgtEl>
                                          <p:spTgt spid="135209"/>
                                        </p:tgtEl>
                                        <p:attrNameLst>
                                          <p:attrName>style.visibility</p:attrName>
                                        </p:attrNameLst>
                                      </p:cBhvr>
                                      <p:to>
                                        <p:strVal val="visible"/>
                                      </p:to>
                                    </p:set>
                                    <p:animEffect transition="in" filter="blinds(horizontal)">
                                      <p:cBhvr>
                                        <p:cTn id="42" dur="500"/>
                                        <p:tgtEl>
                                          <p:spTgt spid="135209"/>
                                        </p:tgtEl>
                                      </p:cBhvr>
                                    </p:animEffect>
                                  </p:childTnLst>
                                </p:cTn>
                              </p:par>
                              <p:par>
                                <p:cTn id="43" presetID="3" presetClass="entr" presetSubtype="10" fill="hold" nodeType="withEffect">
                                  <p:stCondLst>
                                    <p:cond delay="0"/>
                                  </p:stCondLst>
                                  <p:childTnLst>
                                    <p:set>
                                      <p:cBhvr>
                                        <p:cTn id="44" dur="1" fill="hold">
                                          <p:stCondLst>
                                            <p:cond delay="0"/>
                                          </p:stCondLst>
                                        </p:cTn>
                                        <p:tgtEl>
                                          <p:spTgt spid="135210"/>
                                        </p:tgtEl>
                                        <p:attrNameLst>
                                          <p:attrName>style.visibility</p:attrName>
                                        </p:attrNameLst>
                                      </p:cBhvr>
                                      <p:to>
                                        <p:strVal val="visible"/>
                                      </p:to>
                                    </p:set>
                                    <p:animEffect transition="in" filter="blinds(horizontal)">
                                      <p:cBhvr>
                                        <p:cTn id="45" dur="500"/>
                                        <p:tgtEl>
                                          <p:spTgt spid="1352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5211"/>
                                        </p:tgtEl>
                                        <p:attrNameLst>
                                          <p:attrName>style.visibility</p:attrName>
                                        </p:attrNameLst>
                                      </p:cBhvr>
                                      <p:to>
                                        <p:strVal val="visible"/>
                                      </p:to>
                                    </p:set>
                                    <p:animEffect transition="in" filter="blinds(horizontal)">
                                      <p:cBhvr>
                                        <p:cTn id="48" dur="500"/>
                                        <p:tgtEl>
                                          <p:spTgt spid="13521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5213"/>
                                        </p:tgtEl>
                                        <p:attrNameLst>
                                          <p:attrName>style.visibility</p:attrName>
                                        </p:attrNameLst>
                                      </p:cBhvr>
                                      <p:to>
                                        <p:strVal val="visible"/>
                                      </p:to>
                                    </p:set>
                                    <p:animEffect transition="in" filter="blinds(horizontal)">
                                      <p:cBhvr>
                                        <p:cTn id="51" dur="500"/>
                                        <p:tgtEl>
                                          <p:spTgt spid="13521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35214"/>
                                        </p:tgtEl>
                                        <p:attrNameLst>
                                          <p:attrName>style.visibility</p:attrName>
                                        </p:attrNameLst>
                                      </p:cBhvr>
                                      <p:to>
                                        <p:strVal val="visible"/>
                                      </p:to>
                                    </p:set>
                                    <p:animEffect transition="in" filter="blinds(horizontal)">
                                      <p:cBhvr>
                                        <p:cTn id="54" dur="500"/>
                                        <p:tgtEl>
                                          <p:spTgt spid="135214"/>
                                        </p:tgtEl>
                                      </p:cBhvr>
                                    </p:animEffect>
                                  </p:childTnLst>
                                </p:cTn>
                              </p:par>
                              <p:par>
                                <p:cTn id="55" presetID="3" presetClass="entr" presetSubtype="10" fill="hold" nodeType="withEffect">
                                  <p:stCondLst>
                                    <p:cond delay="0"/>
                                  </p:stCondLst>
                                  <p:childTnLst>
                                    <p:set>
                                      <p:cBhvr>
                                        <p:cTn id="56" dur="1" fill="hold">
                                          <p:stCondLst>
                                            <p:cond delay="0"/>
                                          </p:stCondLst>
                                        </p:cTn>
                                        <p:tgtEl>
                                          <p:spTgt spid="135215"/>
                                        </p:tgtEl>
                                        <p:attrNameLst>
                                          <p:attrName>style.visibility</p:attrName>
                                        </p:attrNameLst>
                                      </p:cBhvr>
                                      <p:to>
                                        <p:strVal val="visible"/>
                                      </p:to>
                                    </p:set>
                                    <p:animEffect transition="in" filter="blinds(horizontal)">
                                      <p:cBhvr>
                                        <p:cTn id="57" dur="500"/>
                                        <p:tgtEl>
                                          <p:spTgt spid="135215"/>
                                        </p:tgtEl>
                                      </p:cBhvr>
                                    </p:animEffect>
                                  </p:childTnLst>
                                </p:cTn>
                              </p:par>
                              <p:par>
                                <p:cTn id="58" presetID="3" presetClass="entr" presetSubtype="10" fill="hold" nodeType="withEffect">
                                  <p:stCondLst>
                                    <p:cond delay="0"/>
                                  </p:stCondLst>
                                  <p:childTnLst>
                                    <p:set>
                                      <p:cBhvr>
                                        <p:cTn id="59" dur="1" fill="hold">
                                          <p:stCondLst>
                                            <p:cond delay="0"/>
                                          </p:stCondLst>
                                        </p:cTn>
                                        <p:tgtEl>
                                          <p:spTgt spid="135216"/>
                                        </p:tgtEl>
                                        <p:attrNameLst>
                                          <p:attrName>style.visibility</p:attrName>
                                        </p:attrNameLst>
                                      </p:cBhvr>
                                      <p:to>
                                        <p:strVal val="visible"/>
                                      </p:to>
                                    </p:set>
                                    <p:animEffect transition="in" filter="blinds(horizontal)">
                                      <p:cBhvr>
                                        <p:cTn id="60" dur="500"/>
                                        <p:tgtEl>
                                          <p:spTgt spid="13521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35219"/>
                                        </p:tgtEl>
                                        <p:attrNameLst>
                                          <p:attrName>style.visibility</p:attrName>
                                        </p:attrNameLst>
                                      </p:cBhvr>
                                      <p:to>
                                        <p:strVal val="visible"/>
                                      </p:to>
                                    </p:set>
                                    <p:animEffect transition="in" filter="blinds(horizontal)">
                                      <p:cBhvr>
                                        <p:cTn id="63" dur="500"/>
                                        <p:tgtEl>
                                          <p:spTgt spid="13521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35226"/>
                                        </p:tgtEl>
                                        <p:attrNameLst>
                                          <p:attrName>style.visibility</p:attrName>
                                        </p:attrNameLst>
                                      </p:cBhvr>
                                      <p:to>
                                        <p:strVal val="visible"/>
                                      </p:to>
                                    </p:set>
                                    <p:animEffect transition="in" filter="blinds(horizontal)">
                                      <p:cBhvr>
                                        <p:cTn id="66" dur="500"/>
                                        <p:tgtEl>
                                          <p:spTgt spid="135226"/>
                                        </p:tgtEl>
                                      </p:cBhvr>
                                    </p:animEffect>
                                  </p:childTnLst>
                                </p:cTn>
                              </p:par>
                              <p:par>
                                <p:cTn id="67" presetID="3" presetClass="entr" presetSubtype="10" fill="hold" nodeType="withEffect">
                                  <p:stCondLst>
                                    <p:cond delay="0"/>
                                  </p:stCondLst>
                                  <p:childTnLst>
                                    <p:set>
                                      <p:cBhvr>
                                        <p:cTn id="68" dur="1" fill="hold">
                                          <p:stCondLst>
                                            <p:cond delay="0"/>
                                          </p:stCondLst>
                                        </p:cTn>
                                        <p:tgtEl>
                                          <p:spTgt spid="135229"/>
                                        </p:tgtEl>
                                        <p:attrNameLst>
                                          <p:attrName>style.visibility</p:attrName>
                                        </p:attrNameLst>
                                      </p:cBhvr>
                                      <p:to>
                                        <p:strVal val="visible"/>
                                      </p:to>
                                    </p:set>
                                    <p:animEffect transition="in" filter="blinds(horizontal)">
                                      <p:cBhvr>
                                        <p:cTn id="69" dur="500"/>
                                        <p:tgtEl>
                                          <p:spTgt spid="13522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5230"/>
                                        </p:tgtEl>
                                        <p:attrNameLst>
                                          <p:attrName>style.visibility</p:attrName>
                                        </p:attrNameLst>
                                      </p:cBhvr>
                                      <p:to>
                                        <p:strVal val="visible"/>
                                      </p:to>
                                    </p:set>
                                    <p:animEffect transition="in" filter="blinds(horizontal)">
                                      <p:cBhvr>
                                        <p:cTn id="72" dur="500"/>
                                        <p:tgtEl>
                                          <p:spTgt spid="13523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35231"/>
                                        </p:tgtEl>
                                        <p:attrNameLst>
                                          <p:attrName>style.visibility</p:attrName>
                                        </p:attrNameLst>
                                      </p:cBhvr>
                                      <p:to>
                                        <p:strVal val="visible"/>
                                      </p:to>
                                    </p:set>
                                    <p:animEffect transition="in" filter="blinds(horizontal)">
                                      <p:cBhvr>
                                        <p:cTn id="75" dur="500"/>
                                        <p:tgtEl>
                                          <p:spTgt spid="13523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35232"/>
                                        </p:tgtEl>
                                        <p:attrNameLst>
                                          <p:attrName>style.visibility</p:attrName>
                                        </p:attrNameLst>
                                      </p:cBhvr>
                                      <p:to>
                                        <p:strVal val="visible"/>
                                      </p:to>
                                    </p:set>
                                    <p:animEffect transition="in" filter="blinds(horizontal)">
                                      <p:cBhvr>
                                        <p:cTn id="78" dur="500"/>
                                        <p:tgtEl>
                                          <p:spTgt spid="13523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35233"/>
                                        </p:tgtEl>
                                        <p:attrNameLst>
                                          <p:attrName>style.visibility</p:attrName>
                                        </p:attrNameLst>
                                      </p:cBhvr>
                                      <p:to>
                                        <p:strVal val="visible"/>
                                      </p:to>
                                    </p:set>
                                    <p:animEffect transition="in" filter="blinds(horizontal)">
                                      <p:cBhvr>
                                        <p:cTn id="81" dur="500"/>
                                        <p:tgtEl>
                                          <p:spTgt spid="13523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5234"/>
                                        </p:tgtEl>
                                        <p:attrNameLst>
                                          <p:attrName>style.visibility</p:attrName>
                                        </p:attrNameLst>
                                      </p:cBhvr>
                                      <p:to>
                                        <p:strVal val="visible"/>
                                      </p:to>
                                    </p:set>
                                    <p:animEffect transition="in" filter="blinds(horizontal)">
                                      <p:cBhvr>
                                        <p:cTn id="84" dur="500"/>
                                        <p:tgtEl>
                                          <p:spTgt spid="135234"/>
                                        </p:tgtEl>
                                      </p:cBhvr>
                                    </p:animEffect>
                                  </p:childTnLst>
                                </p:cTn>
                              </p:par>
                              <p:par>
                                <p:cTn id="85" presetID="3" presetClass="entr" presetSubtype="10" fill="hold" nodeType="withEffect">
                                  <p:stCondLst>
                                    <p:cond delay="0"/>
                                  </p:stCondLst>
                                  <p:childTnLst>
                                    <p:set>
                                      <p:cBhvr>
                                        <p:cTn id="86" dur="1" fill="hold">
                                          <p:stCondLst>
                                            <p:cond delay="0"/>
                                          </p:stCondLst>
                                        </p:cTn>
                                        <p:tgtEl>
                                          <p:spTgt spid="135236"/>
                                        </p:tgtEl>
                                        <p:attrNameLst>
                                          <p:attrName>style.visibility</p:attrName>
                                        </p:attrNameLst>
                                      </p:cBhvr>
                                      <p:to>
                                        <p:strVal val="visible"/>
                                      </p:to>
                                    </p:set>
                                    <p:animEffect transition="in" filter="blinds(horizontal)">
                                      <p:cBhvr>
                                        <p:cTn id="87" dur="500"/>
                                        <p:tgtEl>
                                          <p:spTgt spid="135236"/>
                                        </p:tgtEl>
                                      </p:cBhvr>
                                    </p:animEffect>
                                  </p:childTnLst>
                                </p:cTn>
                              </p:par>
                              <p:par>
                                <p:cTn id="88" presetID="3" presetClass="entr" presetSubtype="10" fill="hold" nodeType="withEffect">
                                  <p:stCondLst>
                                    <p:cond delay="0"/>
                                  </p:stCondLst>
                                  <p:childTnLst>
                                    <p:set>
                                      <p:cBhvr>
                                        <p:cTn id="89" dur="1" fill="hold">
                                          <p:stCondLst>
                                            <p:cond delay="0"/>
                                          </p:stCondLst>
                                        </p:cTn>
                                        <p:tgtEl>
                                          <p:spTgt spid="135237"/>
                                        </p:tgtEl>
                                        <p:attrNameLst>
                                          <p:attrName>style.visibility</p:attrName>
                                        </p:attrNameLst>
                                      </p:cBhvr>
                                      <p:to>
                                        <p:strVal val="visible"/>
                                      </p:to>
                                    </p:set>
                                    <p:animEffect transition="in" filter="blinds(horizontal)">
                                      <p:cBhvr>
                                        <p:cTn id="90" dur="500"/>
                                        <p:tgtEl>
                                          <p:spTgt spid="135237"/>
                                        </p:tgtEl>
                                      </p:cBhvr>
                                    </p:animEffect>
                                  </p:childTnLst>
                                </p:cTn>
                              </p:par>
                              <p:par>
                                <p:cTn id="91" presetID="3" presetClass="entr" presetSubtype="10" fill="hold" nodeType="withEffect">
                                  <p:stCondLst>
                                    <p:cond delay="0"/>
                                  </p:stCondLst>
                                  <p:childTnLst>
                                    <p:set>
                                      <p:cBhvr>
                                        <p:cTn id="92" dur="1" fill="hold">
                                          <p:stCondLst>
                                            <p:cond delay="0"/>
                                          </p:stCondLst>
                                        </p:cTn>
                                        <p:tgtEl>
                                          <p:spTgt spid="135238"/>
                                        </p:tgtEl>
                                        <p:attrNameLst>
                                          <p:attrName>style.visibility</p:attrName>
                                        </p:attrNameLst>
                                      </p:cBhvr>
                                      <p:to>
                                        <p:strVal val="visible"/>
                                      </p:to>
                                    </p:set>
                                    <p:animEffect transition="in" filter="blinds(horizontal)">
                                      <p:cBhvr>
                                        <p:cTn id="93" dur="500"/>
                                        <p:tgtEl>
                                          <p:spTgt spid="135238"/>
                                        </p:tgtEl>
                                      </p:cBhvr>
                                    </p:animEffect>
                                  </p:childTnLst>
                                </p:cTn>
                              </p:par>
                              <p:par>
                                <p:cTn id="94" presetID="3" presetClass="entr" presetSubtype="10" fill="hold" nodeType="withEffect">
                                  <p:stCondLst>
                                    <p:cond delay="0"/>
                                  </p:stCondLst>
                                  <p:childTnLst>
                                    <p:set>
                                      <p:cBhvr>
                                        <p:cTn id="95" dur="1" fill="hold">
                                          <p:stCondLst>
                                            <p:cond delay="0"/>
                                          </p:stCondLst>
                                        </p:cTn>
                                        <p:tgtEl>
                                          <p:spTgt spid="135239"/>
                                        </p:tgtEl>
                                        <p:attrNameLst>
                                          <p:attrName>style.visibility</p:attrName>
                                        </p:attrNameLst>
                                      </p:cBhvr>
                                      <p:to>
                                        <p:strVal val="visible"/>
                                      </p:to>
                                    </p:set>
                                    <p:animEffect transition="in" filter="blinds(horizontal)">
                                      <p:cBhvr>
                                        <p:cTn id="96" dur="500"/>
                                        <p:tgtEl>
                                          <p:spTgt spid="135239"/>
                                        </p:tgtEl>
                                      </p:cBhvr>
                                    </p:animEffect>
                                  </p:childTnLst>
                                </p:cTn>
                              </p:par>
                              <p:par>
                                <p:cTn id="97" presetID="3" presetClass="entr" presetSubtype="10" fill="hold" nodeType="withEffect">
                                  <p:stCondLst>
                                    <p:cond delay="0"/>
                                  </p:stCondLst>
                                  <p:childTnLst>
                                    <p:set>
                                      <p:cBhvr>
                                        <p:cTn id="98" dur="1" fill="hold">
                                          <p:stCondLst>
                                            <p:cond delay="0"/>
                                          </p:stCondLst>
                                        </p:cTn>
                                        <p:tgtEl>
                                          <p:spTgt spid="135240"/>
                                        </p:tgtEl>
                                        <p:attrNameLst>
                                          <p:attrName>style.visibility</p:attrName>
                                        </p:attrNameLst>
                                      </p:cBhvr>
                                      <p:to>
                                        <p:strVal val="visible"/>
                                      </p:to>
                                    </p:set>
                                    <p:animEffect transition="in" filter="blinds(horizontal)">
                                      <p:cBhvr>
                                        <p:cTn id="99" dur="500"/>
                                        <p:tgtEl>
                                          <p:spTgt spid="135240"/>
                                        </p:tgtEl>
                                      </p:cBhvr>
                                    </p:animEffect>
                                  </p:childTnLst>
                                </p:cTn>
                              </p:par>
                              <p:par>
                                <p:cTn id="100" presetID="3" presetClass="entr" presetSubtype="10" fill="hold" nodeType="withEffect">
                                  <p:stCondLst>
                                    <p:cond delay="0"/>
                                  </p:stCondLst>
                                  <p:childTnLst>
                                    <p:set>
                                      <p:cBhvr>
                                        <p:cTn id="101" dur="1" fill="hold">
                                          <p:stCondLst>
                                            <p:cond delay="0"/>
                                          </p:stCondLst>
                                        </p:cTn>
                                        <p:tgtEl>
                                          <p:spTgt spid="135241"/>
                                        </p:tgtEl>
                                        <p:attrNameLst>
                                          <p:attrName>style.visibility</p:attrName>
                                        </p:attrNameLst>
                                      </p:cBhvr>
                                      <p:to>
                                        <p:strVal val="visible"/>
                                      </p:to>
                                    </p:set>
                                    <p:animEffect transition="in" filter="blinds(horizontal)">
                                      <p:cBhvr>
                                        <p:cTn id="102" dur="500"/>
                                        <p:tgtEl>
                                          <p:spTgt spid="13524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35198"/>
                                        </p:tgtEl>
                                        <p:attrNameLst>
                                          <p:attrName>style.visibility</p:attrName>
                                        </p:attrNameLst>
                                      </p:cBhvr>
                                      <p:to>
                                        <p:strVal val="visible"/>
                                      </p:to>
                                    </p:set>
                                    <p:animEffect transition="in" filter="blinds(horizontal)">
                                      <p:cBhvr>
                                        <p:cTn id="105" dur="500"/>
                                        <p:tgtEl>
                                          <p:spTgt spid="135198"/>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35175"/>
                                        </p:tgtEl>
                                        <p:attrNameLst>
                                          <p:attrName>style.visibility</p:attrName>
                                        </p:attrNameLst>
                                      </p:cBhvr>
                                      <p:to>
                                        <p:strVal val="visible"/>
                                      </p:to>
                                    </p:set>
                                    <p:animEffect transition="in" filter="blinds(horizontal)">
                                      <p:cBhvr>
                                        <p:cTn id="108" dur="500"/>
                                        <p:tgtEl>
                                          <p:spTgt spid="13517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35197"/>
                                        </p:tgtEl>
                                        <p:attrNameLst>
                                          <p:attrName>style.visibility</p:attrName>
                                        </p:attrNameLst>
                                      </p:cBhvr>
                                      <p:to>
                                        <p:strVal val="visible"/>
                                      </p:to>
                                    </p:set>
                                    <p:animEffect transition="in" filter="blinds(horizontal)">
                                      <p:cBhvr>
                                        <p:cTn id="111" dur="500"/>
                                        <p:tgtEl>
                                          <p:spTgt spid="13519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35242"/>
                                        </p:tgtEl>
                                        <p:attrNameLst>
                                          <p:attrName>style.visibility</p:attrName>
                                        </p:attrNameLst>
                                      </p:cBhvr>
                                      <p:to>
                                        <p:strVal val="visible"/>
                                      </p:to>
                                    </p:set>
                                    <p:animEffect transition="in" filter="blinds(horizontal)">
                                      <p:cBhvr>
                                        <p:cTn id="116" dur="500"/>
                                        <p:tgtEl>
                                          <p:spTgt spid="13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p:bldP spid="135175" grpId="0" animBg="1"/>
      <p:bldP spid="135197" grpId="0"/>
      <p:bldP spid="135198" grpId="0" animBg="1"/>
      <p:bldP spid="135199" grpId="0" animBg="1"/>
      <p:bldP spid="135200" grpId="0" animBg="1"/>
      <p:bldP spid="135201" grpId="0" animBg="1"/>
      <p:bldP spid="135202" grpId="0" animBg="1"/>
      <p:bldP spid="135207" grpId="0" animBg="1"/>
      <p:bldP spid="135208" grpId="0" animBg="1"/>
      <p:bldP spid="135211" grpId="0" animBg="1"/>
      <p:bldP spid="135213" grpId="0" animBg="1"/>
      <p:bldP spid="135214" grpId="0" animBg="1"/>
      <p:bldP spid="135219" grpId="0" animBg="1"/>
      <p:bldP spid="135226" grpId="0" animBg="1"/>
      <p:bldP spid="135230" grpId="0" animBg="1"/>
      <p:bldP spid="135231" grpId="0" animBg="1"/>
      <p:bldP spid="135232" grpId="0" animBg="1"/>
      <p:bldP spid="135233" grpId="0" animBg="1"/>
      <p:bldP spid="135234" grpId="0" animBg="1"/>
      <p:bldP spid="1352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752600" y="2209800"/>
            <a:ext cx="53149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3600">
                <a:solidFill>
                  <a:srgbClr val="CC3300"/>
                </a:solidFill>
              </a:rPr>
              <a:t>FP-growth:</a:t>
            </a:r>
          </a:p>
          <a:p>
            <a:r>
              <a:rPr lang="en-US" altLang="zh-CN" sz="3600"/>
              <a:t>Mining Frequent Patterns</a:t>
            </a:r>
          </a:p>
          <a:p>
            <a:r>
              <a:rPr lang="en-US" altLang="zh-CN" sz="3600"/>
              <a:t>Using FP-tree</a:t>
            </a:r>
          </a:p>
        </p:txBody>
      </p:sp>
      <p:sp>
        <p:nvSpPr>
          <p:cNvPr id="98307" name="Rectangle 3"/>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2532" name="Rectangle 4"/>
          <p:cNvSpPr>
            <a:spLocks noChangeArrowheads="1"/>
          </p:cNvSpPr>
          <p:nvPr/>
        </p:nvSpPr>
        <p:spPr bwMode="auto">
          <a:xfrm>
            <a:off x="228600" y="228600"/>
            <a:ext cx="1300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09DED4D1-D82C-4E69-97D4-915D159A5DC3}" type="slidenum">
              <a:rPr lang="zh-CN" altLang="en-US"/>
              <a:pPr>
                <a:defRPr/>
              </a:pPr>
              <a:t>19</a:t>
            </a:fld>
            <a:endParaRPr lang="en-US" altLang="zh-CN"/>
          </a:p>
        </p:txBody>
      </p:sp>
      <p:sp>
        <p:nvSpPr>
          <p:cNvPr id="23555" name="Rectangle 2"/>
          <p:cNvSpPr>
            <a:spLocks noGrp="1" noChangeArrowheads="1"/>
          </p:cNvSpPr>
          <p:nvPr>
            <p:ph type="title"/>
          </p:nvPr>
        </p:nvSpPr>
        <p:spPr>
          <a:xfrm>
            <a:off x="76200" y="533400"/>
            <a:ext cx="8839200" cy="762000"/>
          </a:xfrm>
        </p:spPr>
        <p:txBody>
          <a:bodyPr/>
          <a:lstStyle/>
          <a:p>
            <a:r>
              <a:rPr lang="en-US" altLang="zh-CN" sz="3600" smtClean="0"/>
              <a:t>Mining Frequent Patterns Using FP-tree</a:t>
            </a:r>
            <a:endParaRPr lang="en-US" altLang="zh-CN" sz="3200" u="sng" smtClean="0">
              <a:solidFill>
                <a:srgbClr val="5FA180"/>
              </a:solidFill>
            </a:endParaRPr>
          </a:p>
        </p:txBody>
      </p:sp>
      <p:sp>
        <p:nvSpPr>
          <p:cNvPr id="23556" name="Rectangle 3"/>
          <p:cNvSpPr>
            <a:spLocks noGrp="1" noChangeArrowheads="1"/>
          </p:cNvSpPr>
          <p:nvPr>
            <p:ph type="body" idx="1"/>
          </p:nvPr>
        </p:nvSpPr>
        <p:spPr>
          <a:xfrm>
            <a:off x="533400" y="1676400"/>
            <a:ext cx="8369300" cy="4597400"/>
          </a:xfrm>
        </p:spPr>
        <p:txBody>
          <a:bodyPr/>
          <a:lstStyle/>
          <a:p>
            <a:r>
              <a:rPr lang="en-US" altLang="zh-CN" sz="2400" smtClean="0"/>
              <a:t>General idea (divide-and-conquer)</a:t>
            </a:r>
          </a:p>
          <a:p>
            <a:pPr>
              <a:buFontTx/>
              <a:buNone/>
            </a:pPr>
            <a:r>
              <a:rPr lang="en-US" altLang="zh-CN" sz="2400" smtClean="0"/>
              <a:t>	Recursively grow frequent patterns using the FP-tree: looking for shorter ones recursively and then concatenating the suffix:</a:t>
            </a:r>
          </a:p>
          <a:p>
            <a:pPr lvl="1"/>
            <a:r>
              <a:rPr lang="en-US" altLang="zh-CN" sz="2400" smtClean="0"/>
              <a:t>For each frequent item, construct its </a:t>
            </a:r>
            <a:r>
              <a:rPr lang="en-US" altLang="zh-CN" sz="2400" smtClean="0">
                <a:solidFill>
                  <a:schemeClr val="accent2"/>
                </a:solidFill>
              </a:rPr>
              <a:t>conditional pattern base</a:t>
            </a:r>
            <a:r>
              <a:rPr lang="en-US" altLang="zh-CN" sz="2400" smtClean="0"/>
              <a:t>, and then its </a:t>
            </a:r>
            <a:r>
              <a:rPr lang="en-US" altLang="zh-CN" sz="2400" smtClean="0">
                <a:solidFill>
                  <a:schemeClr val="accent2"/>
                </a:solidFill>
              </a:rPr>
              <a:t>conditional FP-tree;</a:t>
            </a:r>
            <a:endParaRPr lang="en-US" altLang="zh-CN" sz="2400" smtClean="0"/>
          </a:p>
          <a:p>
            <a:pPr lvl="1"/>
            <a:r>
              <a:rPr lang="en-US" altLang="zh-CN" sz="2400" smtClean="0"/>
              <a:t>Repeat the process on each newly created conditional FP-tree until the resulting FP-tree is empty, or it contains</a:t>
            </a:r>
            <a:r>
              <a:rPr lang="en-US" altLang="zh-CN" sz="2400" smtClean="0">
                <a:solidFill>
                  <a:schemeClr val="hlink"/>
                </a:solidFill>
              </a:rPr>
              <a:t> </a:t>
            </a:r>
            <a:r>
              <a:rPr lang="en-US" altLang="zh-CN" sz="2400" smtClean="0"/>
              <a:t>only one </a:t>
            </a:r>
            <a:r>
              <a:rPr lang="en-US" altLang="zh-CN" sz="2400" smtClean="0">
                <a:solidFill>
                  <a:srgbClr val="7030A0"/>
                </a:solidFill>
              </a:rPr>
              <a:t>path (single path will generate all the combinations of its sub-paths, each of which is a frequent pattern)</a:t>
            </a:r>
          </a:p>
        </p:txBody>
      </p:sp>
      <p:sp>
        <p:nvSpPr>
          <p:cNvPr id="23557" name="Rectangle 4"/>
          <p:cNvSpPr>
            <a:spLocks noChangeArrowheads="1"/>
          </p:cNvSpPr>
          <p:nvPr/>
        </p:nvSpPr>
        <p:spPr bwMode="auto">
          <a:xfrm>
            <a:off x="0" y="0"/>
            <a:ext cx="1300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67589"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3559"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15"/>
          <p:cNvSpPr>
            <a:spLocks noChangeShapeType="1"/>
          </p:cNvSpPr>
          <p:nvPr/>
        </p:nvSpPr>
        <p:spPr bwMode="auto">
          <a:xfrm>
            <a:off x="533400" y="6248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32BF6E20-F892-4D1B-AF76-A1BFA2FFC651}" type="slidenum">
              <a:rPr lang="zh-CN" altLang="en-US"/>
              <a:pPr>
                <a:defRPr/>
              </a:pPr>
              <a:t>2</a:t>
            </a:fld>
            <a:endParaRPr lang="en-US" altLang="zh-CN"/>
          </a:p>
        </p:txBody>
      </p:sp>
      <p:sp>
        <p:nvSpPr>
          <p:cNvPr id="6147" name="Rectangle 2"/>
          <p:cNvSpPr>
            <a:spLocks noGrp="1" noChangeArrowheads="1"/>
          </p:cNvSpPr>
          <p:nvPr>
            <p:ph type="title"/>
          </p:nvPr>
        </p:nvSpPr>
        <p:spPr/>
        <p:txBody>
          <a:bodyPr/>
          <a:lstStyle/>
          <a:p>
            <a:r>
              <a:rPr lang="en-US" altLang="zh-CN" smtClean="0"/>
              <a:t>Outline</a:t>
            </a:r>
          </a:p>
        </p:txBody>
      </p:sp>
      <p:sp>
        <p:nvSpPr>
          <p:cNvPr id="60419" name="Rectangle 3"/>
          <p:cNvSpPr>
            <a:spLocks noGrp="1" noChangeArrowheads="1"/>
          </p:cNvSpPr>
          <p:nvPr>
            <p:ph type="body" idx="1"/>
          </p:nvPr>
        </p:nvSpPr>
        <p:spPr>
          <a:xfrm>
            <a:off x="685800" y="1524000"/>
            <a:ext cx="7772400" cy="4572000"/>
          </a:xfrm>
        </p:spPr>
        <p:txBody>
          <a:bodyPr rtlCol="0">
            <a:normAutofit lnSpcReduction="10000"/>
          </a:bodyPr>
          <a:lstStyle/>
          <a:p>
            <a:pPr fontAlgn="auto">
              <a:lnSpc>
                <a:spcPct val="80000"/>
              </a:lnSpc>
              <a:spcAft>
                <a:spcPts val="0"/>
              </a:spcAft>
              <a:defRPr/>
            </a:pPr>
            <a:r>
              <a:rPr lang="en-US" altLang="zh-CN" sz="2400" dirty="0" smtClean="0">
                <a:ea typeface="宋体" pitchFamily="2" charset="-122"/>
              </a:rPr>
              <a:t>Frequent Pattern Mining: Problem statement and an example</a:t>
            </a:r>
          </a:p>
          <a:p>
            <a:pPr fontAlgn="auto">
              <a:lnSpc>
                <a:spcPct val="80000"/>
              </a:lnSpc>
              <a:spcAft>
                <a:spcPts val="0"/>
              </a:spcAft>
              <a:defRPr/>
            </a:pPr>
            <a:r>
              <a:rPr lang="en-US" altLang="zh-CN" sz="2400" dirty="0" smtClean="0">
                <a:ea typeface="宋体" pitchFamily="2" charset="-122"/>
              </a:rPr>
              <a:t>Review of Apriori-like Approaches </a:t>
            </a:r>
            <a:endParaRPr lang="en-US" altLang="zh-CN" sz="2000" dirty="0">
              <a:ea typeface="宋体" pitchFamily="2" charset="-122"/>
            </a:endParaRPr>
          </a:p>
          <a:p>
            <a:pPr fontAlgn="auto">
              <a:lnSpc>
                <a:spcPct val="80000"/>
              </a:lnSpc>
              <a:spcAft>
                <a:spcPts val="0"/>
              </a:spcAft>
              <a:defRPr/>
            </a:pPr>
            <a:r>
              <a:rPr lang="en-US" altLang="zh-CN" sz="2400" dirty="0" smtClean="0">
                <a:ea typeface="宋体" pitchFamily="2" charset="-122"/>
              </a:rPr>
              <a:t>FP-Growth:   </a:t>
            </a:r>
          </a:p>
          <a:p>
            <a:pPr lvl="1" fontAlgn="auto">
              <a:lnSpc>
                <a:spcPct val="80000"/>
              </a:lnSpc>
              <a:spcAft>
                <a:spcPts val="0"/>
              </a:spcAft>
              <a:defRPr/>
            </a:pPr>
            <a:r>
              <a:rPr lang="en-US" altLang="zh-CN" sz="2000" dirty="0" smtClean="0">
                <a:ea typeface="宋体" pitchFamily="2" charset="-122"/>
              </a:rPr>
              <a:t>Overview</a:t>
            </a:r>
            <a:endParaRPr lang="en-US" altLang="zh-CN" sz="2000" dirty="0">
              <a:ea typeface="宋体" pitchFamily="2" charset="-122"/>
            </a:endParaRPr>
          </a:p>
          <a:p>
            <a:pPr lvl="1" fontAlgn="auto">
              <a:lnSpc>
                <a:spcPct val="80000"/>
              </a:lnSpc>
              <a:spcAft>
                <a:spcPts val="0"/>
              </a:spcAft>
              <a:defRPr/>
            </a:pPr>
            <a:r>
              <a:rPr lang="en-US" altLang="zh-CN" sz="2000" dirty="0" smtClean="0">
                <a:ea typeface="宋体" pitchFamily="2" charset="-122"/>
              </a:rPr>
              <a:t>FP-tree</a:t>
            </a:r>
            <a:r>
              <a:rPr lang="en-US" altLang="zh-CN" sz="2000" dirty="0">
                <a:ea typeface="宋体" pitchFamily="2" charset="-122"/>
              </a:rPr>
              <a:t>:  </a:t>
            </a:r>
          </a:p>
          <a:p>
            <a:pPr lvl="2" fontAlgn="auto">
              <a:lnSpc>
                <a:spcPct val="80000"/>
              </a:lnSpc>
              <a:spcAft>
                <a:spcPts val="0"/>
              </a:spcAft>
              <a:defRPr/>
            </a:pPr>
            <a:r>
              <a:rPr lang="en-US" altLang="zh-CN" sz="2000" dirty="0" smtClean="0">
                <a:solidFill>
                  <a:srgbClr val="CC3300"/>
                </a:solidFill>
                <a:ea typeface="宋体" pitchFamily="2" charset="-122"/>
              </a:rPr>
              <a:t>structure,</a:t>
            </a:r>
            <a:r>
              <a:rPr lang="en-US" altLang="zh-CN" sz="2000" dirty="0" smtClean="0">
                <a:ea typeface="宋体" pitchFamily="2" charset="-122"/>
              </a:rPr>
              <a:t> </a:t>
            </a:r>
            <a:r>
              <a:rPr lang="en-US" altLang="zh-CN" sz="2000" dirty="0" smtClean="0">
                <a:solidFill>
                  <a:srgbClr val="CC3300"/>
                </a:solidFill>
                <a:ea typeface="宋体" pitchFamily="2" charset="-122"/>
              </a:rPr>
              <a:t>construction </a:t>
            </a:r>
            <a:r>
              <a:rPr lang="en-US" altLang="zh-CN" sz="2000" dirty="0" smtClean="0">
                <a:ea typeface="宋体" pitchFamily="2" charset="-122"/>
              </a:rPr>
              <a:t>and </a:t>
            </a:r>
            <a:r>
              <a:rPr lang="en-US" altLang="zh-CN" sz="2000" dirty="0">
                <a:solidFill>
                  <a:srgbClr val="CC3300"/>
                </a:solidFill>
                <a:ea typeface="宋体" pitchFamily="2" charset="-122"/>
              </a:rPr>
              <a:t>advantages</a:t>
            </a:r>
          </a:p>
          <a:p>
            <a:pPr lvl="1" fontAlgn="auto">
              <a:lnSpc>
                <a:spcPct val="80000"/>
              </a:lnSpc>
              <a:spcAft>
                <a:spcPts val="0"/>
              </a:spcAft>
              <a:defRPr/>
            </a:pPr>
            <a:r>
              <a:rPr lang="en-US" altLang="zh-CN" sz="2000" dirty="0">
                <a:ea typeface="宋体" pitchFamily="2" charset="-122"/>
              </a:rPr>
              <a:t>FP-growth:  </a:t>
            </a:r>
          </a:p>
          <a:p>
            <a:pPr lvl="2" fontAlgn="auto">
              <a:lnSpc>
                <a:spcPct val="80000"/>
              </a:lnSpc>
              <a:spcAft>
                <a:spcPts val="0"/>
              </a:spcAft>
              <a:defRPr/>
            </a:pPr>
            <a:r>
              <a:rPr lang="en-US" altLang="zh-CN" sz="2000" dirty="0">
                <a:ea typeface="宋体" pitchFamily="2" charset="-122"/>
              </a:rPr>
              <a:t>FP-tree  </a:t>
            </a:r>
            <a:r>
              <a:rPr lang="en-US" altLang="zh-CN" sz="2000" dirty="0">
                <a:ea typeface="宋体" pitchFamily="2" charset="-122"/>
                <a:sym typeface="Wingdings" pitchFamily="2" charset="2"/>
              </a:rPr>
              <a:t></a:t>
            </a:r>
            <a:r>
              <a:rPr lang="en-US" altLang="zh-CN" sz="2000" dirty="0">
                <a:ea typeface="宋体" pitchFamily="2" charset="-122"/>
              </a:rPr>
              <a:t>conditional pattern bases </a:t>
            </a:r>
            <a:r>
              <a:rPr lang="en-US" altLang="zh-CN" sz="2000" dirty="0">
                <a:ea typeface="宋体" pitchFamily="2" charset="-122"/>
                <a:sym typeface="Wingdings" pitchFamily="2" charset="2"/>
              </a:rPr>
              <a:t> </a:t>
            </a:r>
            <a:r>
              <a:rPr lang="en-US" altLang="zh-CN" sz="2000" dirty="0">
                <a:ea typeface="宋体" pitchFamily="2" charset="-122"/>
              </a:rPr>
              <a:t>conditional FP-tree </a:t>
            </a:r>
          </a:p>
          <a:p>
            <a:pPr lvl="2" fontAlgn="auto">
              <a:lnSpc>
                <a:spcPct val="80000"/>
              </a:lnSpc>
              <a:spcAft>
                <a:spcPts val="0"/>
              </a:spcAft>
              <a:buFontTx/>
              <a:buNone/>
              <a:defRPr/>
            </a:pPr>
            <a:r>
              <a:rPr lang="en-US" altLang="zh-CN" sz="2000" dirty="0">
                <a:ea typeface="宋体" pitchFamily="2" charset="-122"/>
                <a:sym typeface="Wingdings" pitchFamily="2" charset="2"/>
              </a:rPr>
              <a:t>		           </a:t>
            </a:r>
            <a:r>
              <a:rPr lang="en-US" altLang="zh-CN" sz="2000" dirty="0">
                <a:ea typeface="宋体" pitchFamily="2" charset="-122"/>
              </a:rPr>
              <a:t>frequent patterns</a:t>
            </a:r>
          </a:p>
          <a:p>
            <a:pPr fontAlgn="auto">
              <a:lnSpc>
                <a:spcPct val="80000"/>
              </a:lnSpc>
              <a:spcAft>
                <a:spcPts val="0"/>
              </a:spcAft>
              <a:defRPr/>
            </a:pPr>
            <a:r>
              <a:rPr lang="en-US" altLang="zh-CN" sz="2400" dirty="0">
                <a:ea typeface="宋体" pitchFamily="2" charset="-122"/>
              </a:rPr>
              <a:t>Experiments</a:t>
            </a:r>
          </a:p>
          <a:p>
            <a:pPr fontAlgn="auto">
              <a:lnSpc>
                <a:spcPct val="80000"/>
              </a:lnSpc>
              <a:spcAft>
                <a:spcPts val="0"/>
              </a:spcAft>
              <a:defRPr/>
            </a:pPr>
            <a:r>
              <a:rPr lang="en-US" altLang="zh-CN" sz="2400" dirty="0">
                <a:ea typeface="宋体" pitchFamily="2" charset="-122"/>
              </a:rPr>
              <a:t>Discussion: </a:t>
            </a:r>
          </a:p>
          <a:p>
            <a:pPr lvl="1" fontAlgn="auto">
              <a:lnSpc>
                <a:spcPct val="80000"/>
              </a:lnSpc>
              <a:spcAft>
                <a:spcPts val="0"/>
              </a:spcAft>
              <a:defRPr/>
            </a:pPr>
            <a:r>
              <a:rPr lang="en-US" altLang="zh-CN" sz="2000" dirty="0">
                <a:ea typeface="宋体" pitchFamily="2" charset="-122"/>
              </a:rPr>
              <a:t>Improvement of FP-growth</a:t>
            </a:r>
            <a:endParaRPr lang="en-US" altLang="zh-CN" sz="2000" dirty="0">
              <a:solidFill>
                <a:srgbClr val="CC3300"/>
              </a:solidFill>
              <a:ea typeface="宋体" pitchFamily="2" charset="-122"/>
            </a:endParaRPr>
          </a:p>
          <a:p>
            <a:pPr fontAlgn="auto">
              <a:lnSpc>
                <a:spcPct val="80000"/>
              </a:lnSpc>
              <a:spcAft>
                <a:spcPts val="0"/>
              </a:spcAft>
              <a:defRPr/>
            </a:pPr>
            <a:r>
              <a:rPr lang="en-US" altLang="zh-CN" sz="2400" dirty="0" smtClean="0">
                <a:ea typeface="宋体" pitchFamily="2" charset="-122"/>
              </a:rPr>
              <a:t>Conclusion Remarks</a:t>
            </a:r>
            <a:endParaRPr lang="en-US" altLang="zh-CN" sz="2400" dirty="0">
              <a:ea typeface="宋体" pitchFamily="2" charset="-122"/>
            </a:endParaRPr>
          </a:p>
        </p:txBody>
      </p:sp>
      <p:sp>
        <p:nvSpPr>
          <p:cNvPr id="60420" name="Rectangle 4"/>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6150" name="TextBox 5"/>
          <p:cNvSpPr txBox="1">
            <a:spLocks noChangeArrowheads="1"/>
          </p:cNvSpPr>
          <p:nvPr/>
        </p:nvSpPr>
        <p:spPr bwMode="auto">
          <a:xfrm>
            <a:off x="152400" y="228600"/>
            <a:ext cx="411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Outline of the  Presentation</a:t>
            </a:r>
            <a:endParaRPr lang="zh-CN" altLang="en-US" sz="2000" u="sng">
              <a:solidFill>
                <a:srgbClr val="CC3300"/>
              </a:solidFill>
            </a:endParaRPr>
          </a:p>
        </p:txBody>
      </p:sp>
      <p:sp>
        <p:nvSpPr>
          <p:cNvPr id="6151"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15"/>
          <p:cNvSpPr>
            <a:spLocks noChangeShapeType="1"/>
          </p:cNvSpPr>
          <p:nvPr/>
        </p:nvSpPr>
        <p:spPr bwMode="auto">
          <a:xfrm>
            <a:off x="533400" y="6096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6247D08C-82C2-4925-ABF7-FFEE379A8CF3}" type="slidenum">
              <a:rPr lang="zh-CN" altLang="en-US"/>
              <a:pPr>
                <a:defRPr/>
              </a:pPr>
              <a:t>20</a:t>
            </a:fld>
            <a:endParaRPr lang="en-US" altLang="zh-CN"/>
          </a:p>
        </p:txBody>
      </p:sp>
      <p:sp>
        <p:nvSpPr>
          <p:cNvPr id="68610" name="Rectangle 2"/>
          <p:cNvSpPr>
            <a:spLocks noGrp="1" noChangeArrowheads="1"/>
          </p:cNvSpPr>
          <p:nvPr>
            <p:ph type="title"/>
          </p:nvPr>
        </p:nvSpPr>
        <p:spPr>
          <a:xfrm>
            <a:off x="754063" y="655638"/>
            <a:ext cx="7704137" cy="508000"/>
          </a:xfrm>
        </p:spPr>
        <p:txBody>
          <a:bodyPr rtlCol="0">
            <a:normAutofit fontScale="90000"/>
          </a:bodyPr>
          <a:lstStyle/>
          <a:p>
            <a:pPr fontAlgn="auto">
              <a:spcAft>
                <a:spcPts val="0"/>
              </a:spcAft>
              <a:defRPr/>
            </a:pPr>
            <a:r>
              <a:rPr lang="en-US" altLang="zh-CN">
                <a:ea typeface="宋体" pitchFamily="2" charset="-122"/>
              </a:rPr>
              <a:t>3 Major Steps</a:t>
            </a:r>
          </a:p>
        </p:txBody>
      </p:sp>
      <p:sp>
        <p:nvSpPr>
          <p:cNvPr id="24580" name="Rectangle 3"/>
          <p:cNvSpPr>
            <a:spLocks noGrp="1" noChangeArrowheads="1"/>
          </p:cNvSpPr>
          <p:nvPr>
            <p:ph type="body" idx="1"/>
          </p:nvPr>
        </p:nvSpPr>
        <p:spPr>
          <a:xfrm>
            <a:off x="533400" y="1752600"/>
            <a:ext cx="8229600" cy="4343400"/>
          </a:xfrm>
        </p:spPr>
        <p:txBody>
          <a:bodyPr/>
          <a:lstStyle/>
          <a:p>
            <a:pPr marL="514350" indent="-514350">
              <a:lnSpc>
                <a:spcPct val="120000"/>
              </a:lnSpc>
              <a:buFont typeface="Wingdings" pitchFamily="2" charset="2"/>
              <a:buNone/>
            </a:pPr>
            <a:r>
              <a:rPr lang="en-US" altLang="zh-CN" sz="2400" smtClean="0"/>
              <a:t>Starting the processing from the end of list </a:t>
            </a:r>
            <a:r>
              <a:rPr lang="en-US" altLang="zh-CN" sz="2400" smtClean="0">
                <a:solidFill>
                  <a:schemeClr val="accent2"/>
                </a:solidFill>
              </a:rPr>
              <a:t>L</a:t>
            </a:r>
            <a:r>
              <a:rPr lang="en-US" altLang="zh-CN" sz="2400" smtClean="0"/>
              <a:t>:</a:t>
            </a:r>
          </a:p>
          <a:p>
            <a:pPr marL="514350" indent="-514350">
              <a:lnSpc>
                <a:spcPct val="120000"/>
              </a:lnSpc>
              <a:buFont typeface="Wingdings" pitchFamily="2" charset="2"/>
              <a:buNone/>
            </a:pPr>
            <a:r>
              <a:rPr lang="en-US" altLang="zh-CN" sz="2400" smtClean="0"/>
              <a:t>Step 1:</a:t>
            </a:r>
          </a:p>
          <a:p>
            <a:pPr marL="628650" lvl="1" indent="0">
              <a:lnSpc>
                <a:spcPct val="120000"/>
              </a:lnSpc>
              <a:buFont typeface="Wingdings" pitchFamily="2" charset="2"/>
              <a:buNone/>
            </a:pPr>
            <a:r>
              <a:rPr lang="en-US" altLang="zh-CN" sz="2000" smtClean="0"/>
              <a:t>Construct </a:t>
            </a:r>
            <a:r>
              <a:rPr lang="en-US" altLang="zh-CN" sz="2000" b="1" smtClean="0">
                <a:solidFill>
                  <a:schemeClr val="accent2"/>
                </a:solidFill>
              </a:rPr>
              <a:t>conditional pattern base</a:t>
            </a:r>
            <a:r>
              <a:rPr lang="en-US" altLang="zh-CN" sz="2000" b="1" smtClean="0"/>
              <a:t> </a:t>
            </a:r>
            <a:r>
              <a:rPr lang="en-US" altLang="zh-CN" sz="2000" smtClean="0"/>
              <a:t>for each item in the header table</a:t>
            </a:r>
          </a:p>
          <a:p>
            <a:pPr marL="514350" indent="-514350">
              <a:lnSpc>
                <a:spcPct val="120000"/>
              </a:lnSpc>
              <a:buFont typeface="Wingdings" pitchFamily="2" charset="2"/>
              <a:buNone/>
            </a:pPr>
            <a:r>
              <a:rPr lang="en-US" altLang="zh-CN" sz="2400" smtClean="0"/>
              <a:t>Step 2</a:t>
            </a:r>
          </a:p>
          <a:p>
            <a:pPr marL="628650" lvl="1" indent="0">
              <a:lnSpc>
                <a:spcPct val="120000"/>
              </a:lnSpc>
              <a:buFont typeface="Wingdings" pitchFamily="2" charset="2"/>
              <a:buNone/>
            </a:pPr>
            <a:r>
              <a:rPr lang="en-US" altLang="zh-CN" sz="2000" smtClean="0"/>
              <a:t>Construct </a:t>
            </a:r>
            <a:r>
              <a:rPr lang="en-US" altLang="zh-CN" sz="2000" b="1" smtClean="0">
                <a:solidFill>
                  <a:schemeClr val="accent2"/>
                </a:solidFill>
              </a:rPr>
              <a:t>conditional FP-tree</a:t>
            </a:r>
            <a:r>
              <a:rPr lang="en-US" altLang="zh-CN" sz="2000" b="1" smtClean="0"/>
              <a:t> </a:t>
            </a:r>
            <a:r>
              <a:rPr lang="en-US" altLang="zh-CN" sz="2000" smtClean="0"/>
              <a:t>from each conditional pattern base</a:t>
            </a:r>
          </a:p>
          <a:p>
            <a:pPr marL="514350" indent="-514350">
              <a:lnSpc>
                <a:spcPct val="120000"/>
              </a:lnSpc>
              <a:buFont typeface="Wingdings" pitchFamily="2" charset="2"/>
              <a:buNone/>
            </a:pPr>
            <a:r>
              <a:rPr lang="en-US" altLang="zh-CN" sz="2400" smtClean="0"/>
              <a:t>Step 3</a:t>
            </a:r>
          </a:p>
          <a:p>
            <a:pPr marL="628650" lvl="1" indent="0">
              <a:lnSpc>
                <a:spcPct val="120000"/>
              </a:lnSpc>
              <a:buFont typeface="Wingdings" pitchFamily="2" charset="2"/>
              <a:buNone/>
            </a:pPr>
            <a:r>
              <a:rPr lang="en-US" altLang="zh-CN" sz="2000" b="1" smtClean="0">
                <a:solidFill>
                  <a:schemeClr val="accent2"/>
                </a:solidFill>
              </a:rPr>
              <a:t>Recursively mine</a:t>
            </a:r>
            <a:r>
              <a:rPr lang="en-US" altLang="zh-CN" sz="2000" b="1" smtClean="0"/>
              <a:t> </a:t>
            </a:r>
            <a:r>
              <a:rPr lang="en-US" altLang="zh-CN" sz="2000" smtClean="0"/>
              <a:t>conditional FP-trees and grow frequent patterns obtained so far. If the conditional FP-tree contains a </a:t>
            </a:r>
            <a:r>
              <a:rPr lang="en-US" altLang="zh-CN" sz="2000" smtClean="0">
                <a:solidFill>
                  <a:schemeClr val="accent2"/>
                </a:solidFill>
              </a:rPr>
              <a:t>single path</a:t>
            </a:r>
            <a:r>
              <a:rPr lang="en-US" altLang="zh-CN" sz="2000" smtClean="0"/>
              <a:t>, simply enumerate all the patterns</a:t>
            </a:r>
          </a:p>
        </p:txBody>
      </p:sp>
      <p:sp>
        <p:nvSpPr>
          <p:cNvPr id="24581" name="Rectangle 4"/>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68613"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4583"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15"/>
          <p:cNvSpPr>
            <a:spLocks noChangeShapeType="1"/>
          </p:cNvSpPr>
          <p:nvPr/>
        </p:nvSpPr>
        <p:spPr bwMode="auto">
          <a:xfrm>
            <a:off x="533400" y="6096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pPr>
              <a:defRPr/>
            </a:pPr>
            <a:fld id="{2F7730AF-206B-43A3-874C-EDEA1DB8F25B}" type="slidenum">
              <a:rPr lang="zh-CN" altLang="en-US"/>
              <a:pPr>
                <a:defRPr/>
              </a:pPr>
              <a:t>21</a:t>
            </a:fld>
            <a:endParaRPr lang="en-US" altLang="zh-CN"/>
          </a:p>
        </p:txBody>
      </p:sp>
      <p:sp>
        <p:nvSpPr>
          <p:cNvPr id="25603" name="Rectangle 2"/>
          <p:cNvSpPr>
            <a:spLocks noGrp="1" noChangeArrowheads="1"/>
          </p:cNvSpPr>
          <p:nvPr>
            <p:ph type="title"/>
          </p:nvPr>
        </p:nvSpPr>
        <p:spPr>
          <a:xfrm>
            <a:off x="152400" y="381000"/>
            <a:ext cx="8686800" cy="685800"/>
          </a:xfrm>
        </p:spPr>
        <p:txBody>
          <a:bodyPr/>
          <a:lstStyle/>
          <a:p>
            <a:pPr>
              <a:lnSpc>
                <a:spcPct val="90000"/>
              </a:lnSpc>
            </a:pPr>
            <a:r>
              <a:rPr lang="en-US" altLang="zh-CN" sz="3200" smtClean="0"/>
              <a:t>Step 1: Construct Conditional Pattern Base</a:t>
            </a:r>
          </a:p>
        </p:txBody>
      </p:sp>
      <p:sp>
        <p:nvSpPr>
          <p:cNvPr id="25604" name="Rectangle 3"/>
          <p:cNvSpPr>
            <a:spLocks noGrp="1" noChangeArrowheads="1"/>
          </p:cNvSpPr>
          <p:nvPr>
            <p:ph type="body" idx="1"/>
          </p:nvPr>
        </p:nvSpPr>
        <p:spPr>
          <a:xfrm>
            <a:off x="457200" y="1447800"/>
            <a:ext cx="7899400" cy="1447800"/>
          </a:xfrm>
        </p:spPr>
        <p:txBody>
          <a:bodyPr/>
          <a:lstStyle/>
          <a:p>
            <a:r>
              <a:rPr lang="en-US" altLang="zh-CN" sz="2000" smtClean="0"/>
              <a:t>Starting at the bottom of frequent-item header table in the FP-tree</a:t>
            </a:r>
          </a:p>
          <a:p>
            <a:r>
              <a:rPr lang="en-US" altLang="zh-CN" sz="2000" smtClean="0"/>
              <a:t>Traverse the FP-tree by following the link of each frequent item</a:t>
            </a:r>
          </a:p>
          <a:p>
            <a:r>
              <a:rPr lang="en-US" altLang="zh-CN" sz="2000" smtClean="0"/>
              <a:t>Accumulate all of </a:t>
            </a:r>
            <a:r>
              <a:rPr lang="en-US" altLang="zh-CN" sz="2000" b="1" smtClean="0">
                <a:solidFill>
                  <a:schemeClr val="accent2"/>
                </a:solidFill>
              </a:rPr>
              <a:t>transformed prefix paths</a:t>
            </a:r>
            <a:r>
              <a:rPr lang="en-US" altLang="zh-CN" sz="2000" b="1" smtClean="0"/>
              <a:t> </a:t>
            </a:r>
            <a:r>
              <a:rPr lang="en-US" altLang="zh-CN" sz="2000" smtClean="0"/>
              <a:t>of that item to form a </a:t>
            </a:r>
            <a:r>
              <a:rPr lang="en-US" altLang="zh-CN" sz="2000" b="1" smtClean="0">
                <a:solidFill>
                  <a:schemeClr val="accent2"/>
                </a:solidFill>
              </a:rPr>
              <a:t>conditional pattern base</a:t>
            </a:r>
          </a:p>
        </p:txBody>
      </p:sp>
      <p:sp>
        <p:nvSpPr>
          <p:cNvPr id="25605" name="Rectangle 4"/>
          <p:cNvSpPr>
            <a:spLocks noChangeArrowheads="1"/>
          </p:cNvSpPr>
          <p:nvPr/>
        </p:nvSpPr>
        <p:spPr bwMode="auto">
          <a:xfrm>
            <a:off x="5715000" y="2895600"/>
            <a:ext cx="33274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spcBef>
                <a:spcPct val="50000"/>
              </a:spcBef>
            </a:pPr>
            <a:r>
              <a:rPr lang="en-US" altLang="zh-CN" sz="2000" b="1" i="1">
                <a:latin typeface="Times New Roman" pitchFamily="18" charset="0"/>
              </a:rPr>
              <a:t>Conditional </a:t>
            </a:r>
            <a:r>
              <a:rPr lang="en-US" altLang="zh-CN" sz="2000" b="1">
                <a:latin typeface="Times New Roman" pitchFamily="18" charset="0"/>
              </a:rPr>
              <a:t>pattern bases</a:t>
            </a:r>
          </a:p>
          <a:p>
            <a:pPr eaLnBrk="0" hangingPunct="0">
              <a:lnSpc>
                <a:spcPct val="80000"/>
              </a:lnSpc>
              <a:spcBef>
                <a:spcPct val="50000"/>
              </a:spcBef>
            </a:pPr>
            <a:r>
              <a:rPr lang="en-US" altLang="zh-CN" sz="2000" b="1" i="1" u="sng">
                <a:latin typeface="Times New Roman" pitchFamily="18" charset="0"/>
              </a:rPr>
              <a:t>item	cond. pattern base</a:t>
            </a:r>
          </a:p>
          <a:p>
            <a:pPr eaLnBrk="0" hangingPunct="0">
              <a:lnSpc>
                <a:spcPct val="80000"/>
              </a:lnSpc>
              <a:spcBef>
                <a:spcPct val="50000"/>
              </a:spcBef>
            </a:pPr>
            <a:r>
              <a:rPr lang="en-US" altLang="zh-CN" sz="2000" b="1" i="1">
                <a:latin typeface="Times New Roman" pitchFamily="18" charset="0"/>
              </a:rPr>
              <a:t>p	fcam:2, cb:1</a:t>
            </a:r>
          </a:p>
          <a:p>
            <a:pPr eaLnBrk="0" hangingPunct="0">
              <a:lnSpc>
                <a:spcPct val="80000"/>
              </a:lnSpc>
              <a:spcBef>
                <a:spcPct val="50000"/>
              </a:spcBef>
            </a:pPr>
            <a:r>
              <a:rPr lang="en-US" altLang="zh-CN" sz="2000" b="1" i="1">
                <a:latin typeface="Times New Roman" pitchFamily="18" charset="0"/>
              </a:rPr>
              <a:t>m	fca:2, fcab:1</a:t>
            </a:r>
          </a:p>
          <a:p>
            <a:pPr eaLnBrk="0" hangingPunct="0">
              <a:lnSpc>
                <a:spcPct val="80000"/>
              </a:lnSpc>
              <a:spcBef>
                <a:spcPct val="50000"/>
              </a:spcBef>
            </a:pPr>
            <a:r>
              <a:rPr lang="en-US" altLang="zh-CN" sz="2000" b="1" i="1">
                <a:latin typeface="Times New Roman" pitchFamily="18" charset="0"/>
              </a:rPr>
              <a:t>b	fca:1, f:1, c:1</a:t>
            </a:r>
          </a:p>
          <a:p>
            <a:pPr eaLnBrk="0" hangingPunct="0">
              <a:lnSpc>
                <a:spcPct val="80000"/>
              </a:lnSpc>
              <a:spcBef>
                <a:spcPct val="50000"/>
              </a:spcBef>
            </a:pPr>
            <a:r>
              <a:rPr lang="en-US" altLang="zh-CN" sz="2000" b="1" i="1">
                <a:latin typeface="Times New Roman" pitchFamily="18" charset="0"/>
              </a:rPr>
              <a:t>a	fc:3</a:t>
            </a:r>
          </a:p>
          <a:p>
            <a:pPr eaLnBrk="0" hangingPunct="0">
              <a:lnSpc>
                <a:spcPct val="80000"/>
              </a:lnSpc>
              <a:spcBef>
                <a:spcPct val="50000"/>
              </a:spcBef>
            </a:pPr>
            <a:r>
              <a:rPr lang="en-US" altLang="zh-CN" sz="2000" b="1" i="1">
                <a:latin typeface="Times New Roman" pitchFamily="18" charset="0"/>
              </a:rPr>
              <a:t>c	f:3</a:t>
            </a:r>
          </a:p>
          <a:p>
            <a:pPr eaLnBrk="0" hangingPunct="0">
              <a:lnSpc>
                <a:spcPct val="80000"/>
              </a:lnSpc>
              <a:spcBef>
                <a:spcPct val="50000"/>
              </a:spcBef>
            </a:pPr>
            <a:r>
              <a:rPr lang="en-US" altLang="zh-CN" sz="2000" b="1" i="1">
                <a:latin typeface="Times New Roman" pitchFamily="18" charset="0"/>
              </a:rPr>
              <a:t>f            { }</a:t>
            </a:r>
          </a:p>
        </p:txBody>
      </p:sp>
      <p:sp>
        <p:nvSpPr>
          <p:cNvPr id="25606" name="Rectangle 41"/>
          <p:cNvSpPr>
            <a:spLocks noChangeArrowheads="1"/>
          </p:cNvSpPr>
          <p:nvPr/>
        </p:nvSpPr>
        <p:spPr bwMode="auto">
          <a:xfrm>
            <a:off x="0" y="0"/>
            <a:ext cx="2651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 An Example</a:t>
            </a:r>
          </a:p>
        </p:txBody>
      </p:sp>
      <p:sp>
        <p:nvSpPr>
          <p:cNvPr id="69674" name="Rectangle 42"/>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5608" name="Text Box 43"/>
          <p:cNvSpPr txBox="1">
            <a:spLocks noChangeArrowheads="1"/>
          </p:cNvSpPr>
          <p:nvPr/>
        </p:nvSpPr>
        <p:spPr bwMode="auto">
          <a:xfrm>
            <a:off x="3398838" y="28702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25609" name="Text Box 44"/>
          <p:cNvSpPr txBox="1">
            <a:spLocks noChangeArrowheads="1"/>
          </p:cNvSpPr>
          <p:nvPr/>
        </p:nvSpPr>
        <p:spPr bwMode="auto">
          <a:xfrm>
            <a:off x="2941638" y="3556000"/>
            <a:ext cx="4778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f:4</a:t>
            </a:r>
          </a:p>
        </p:txBody>
      </p:sp>
      <p:sp>
        <p:nvSpPr>
          <p:cNvPr id="25610" name="Text Box 45"/>
          <p:cNvSpPr txBox="1">
            <a:spLocks noChangeArrowheads="1"/>
          </p:cNvSpPr>
          <p:nvPr/>
        </p:nvSpPr>
        <p:spPr bwMode="auto">
          <a:xfrm>
            <a:off x="3856038" y="3556000"/>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c:1</a:t>
            </a:r>
          </a:p>
        </p:txBody>
      </p:sp>
      <p:sp>
        <p:nvSpPr>
          <p:cNvPr id="25611" name="Text Box 46"/>
          <p:cNvSpPr txBox="1">
            <a:spLocks noChangeArrowheads="1"/>
          </p:cNvSpPr>
          <p:nvPr/>
        </p:nvSpPr>
        <p:spPr bwMode="auto">
          <a:xfrm>
            <a:off x="3849688" y="4162425"/>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25612" name="Text Box 47"/>
          <p:cNvSpPr txBox="1">
            <a:spLocks noChangeArrowheads="1"/>
          </p:cNvSpPr>
          <p:nvPr/>
        </p:nvSpPr>
        <p:spPr bwMode="auto">
          <a:xfrm>
            <a:off x="3849688" y="47688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p:1</a:t>
            </a:r>
          </a:p>
        </p:txBody>
      </p:sp>
      <p:cxnSp>
        <p:nvCxnSpPr>
          <p:cNvPr id="25613" name="AutoShape 48"/>
          <p:cNvCxnSpPr>
            <a:cxnSpLocks noChangeShapeType="1"/>
            <a:stCxn id="25610" idx="2"/>
            <a:endCxn id="25611" idx="0"/>
          </p:cNvCxnSpPr>
          <p:nvPr/>
        </p:nvCxnSpPr>
        <p:spPr bwMode="auto">
          <a:xfrm>
            <a:off x="4116388" y="3965575"/>
            <a:ext cx="1587"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14" name="AutoShape 49"/>
          <p:cNvCxnSpPr>
            <a:cxnSpLocks noChangeShapeType="1"/>
            <a:stCxn id="25611" idx="2"/>
            <a:endCxn id="25612" idx="0"/>
          </p:cNvCxnSpPr>
          <p:nvPr/>
        </p:nvCxnSpPr>
        <p:spPr bwMode="auto">
          <a:xfrm>
            <a:off x="4117975" y="4572000"/>
            <a:ext cx="0"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15" name="AutoShape 50"/>
          <p:cNvCxnSpPr>
            <a:cxnSpLocks noChangeShapeType="1"/>
            <a:stCxn id="25608" idx="2"/>
            <a:endCxn id="25610" idx="0"/>
          </p:cNvCxnSpPr>
          <p:nvPr/>
        </p:nvCxnSpPr>
        <p:spPr bwMode="auto">
          <a:xfrm>
            <a:off x="3619500" y="3279775"/>
            <a:ext cx="496888"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16" name="AutoShape 51"/>
          <p:cNvCxnSpPr>
            <a:cxnSpLocks noChangeShapeType="1"/>
            <a:stCxn id="25608" idx="2"/>
            <a:endCxn id="25609" idx="0"/>
          </p:cNvCxnSpPr>
          <p:nvPr/>
        </p:nvCxnSpPr>
        <p:spPr bwMode="auto">
          <a:xfrm flipH="1">
            <a:off x="3181350" y="3279775"/>
            <a:ext cx="438150" cy="2762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5617" name="Text Box 52"/>
          <p:cNvSpPr txBox="1">
            <a:spLocks noChangeArrowheads="1"/>
          </p:cNvSpPr>
          <p:nvPr/>
        </p:nvSpPr>
        <p:spPr bwMode="auto">
          <a:xfrm>
            <a:off x="3246438" y="4162425"/>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25618" name="Text Box 53"/>
          <p:cNvSpPr txBox="1">
            <a:spLocks noChangeArrowheads="1"/>
          </p:cNvSpPr>
          <p:nvPr/>
        </p:nvSpPr>
        <p:spPr bwMode="auto">
          <a:xfrm>
            <a:off x="2644775" y="4162425"/>
            <a:ext cx="520700"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c:3</a:t>
            </a:r>
          </a:p>
        </p:txBody>
      </p:sp>
      <p:cxnSp>
        <p:nvCxnSpPr>
          <p:cNvPr id="25619" name="AutoShape 54"/>
          <p:cNvCxnSpPr>
            <a:cxnSpLocks noChangeShapeType="1"/>
            <a:stCxn id="25609" idx="2"/>
            <a:endCxn id="25618" idx="0"/>
          </p:cNvCxnSpPr>
          <p:nvPr/>
        </p:nvCxnSpPr>
        <p:spPr bwMode="auto">
          <a:xfrm flipH="1">
            <a:off x="2905125" y="3965575"/>
            <a:ext cx="276225"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20" name="AutoShape 55"/>
          <p:cNvCxnSpPr>
            <a:cxnSpLocks noChangeShapeType="1"/>
            <a:stCxn id="25609" idx="2"/>
            <a:endCxn id="25617" idx="0"/>
          </p:cNvCxnSpPr>
          <p:nvPr/>
        </p:nvCxnSpPr>
        <p:spPr bwMode="auto">
          <a:xfrm>
            <a:off x="3181350" y="3965575"/>
            <a:ext cx="333375"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5621" name="Text Box 56"/>
          <p:cNvSpPr txBox="1">
            <a:spLocks noChangeArrowheads="1"/>
          </p:cNvSpPr>
          <p:nvPr/>
        </p:nvSpPr>
        <p:spPr bwMode="auto">
          <a:xfrm>
            <a:off x="2636838" y="47688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a:3</a:t>
            </a:r>
          </a:p>
        </p:txBody>
      </p:sp>
      <p:sp>
        <p:nvSpPr>
          <p:cNvPr id="25622" name="Text Box 57"/>
          <p:cNvSpPr txBox="1">
            <a:spLocks noChangeArrowheads="1"/>
          </p:cNvSpPr>
          <p:nvPr/>
        </p:nvSpPr>
        <p:spPr bwMode="auto">
          <a:xfrm>
            <a:off x="3017838" y="5378450"/>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b:1</a:t>
            </a:r>
          </a:p>
        </p:txBody>
      </p:sp>
      <p:sp>
        <p:nvSpPr>
          <p:cNvPr id="25623" name="Text Box 58"/>
          <p:cNvSpPr txBox="1">
            <a:spLocks noChangeArrowheads="1"/>
          </p:cNvSpPr>
          <p:nvPr/>
        </p:nvSpPr>
        <p:spPr bwMode="auto">
          <a:xfrm>
            <a:off x="2341563" y="5378450"/>
            <a:ext cx="5921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m:2</a:t>
            </a:r>
          </a:p>
        </p:txBody>
      </p:sp>
      <p:sp>
        <p:nvSpPr>
          <p:cNvPr id="25624" name="Text Box 59"/>
          <p:cNvSpPr txBox="1">
            <a:spLocks noChangeArrowheads="1"/>
          </p:cNvSpPr>
          <p:nvPr/>
        </p:nvSpPr>
        <p:spPr bwMode="auto">
          <a:xfrm>
            <a:off x="2370138" y="5986463"/>
            <a:ext cx="53498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p:2</a:t>
            </a:r>
          </a:p>
        </p:txBody>
      </p:sp>
      <p:cxnSp>
        <p:nvCxnSpPr>
          <p:cNvPr id="25625" name="AutoShape 60"/>
          <p:cNvCxnSpPr>
            <a:cxnSpLocks noChangeShapeType="1"/>
            <a:stCxn id="25618" idx="2"/>
            <a:endCxn id="25621" idx="0"/>
          </p:cNvCxnSpPr>
          <p:nvPr/>
        </p:nvCxnSpPr>
        <p:spPr bwMode="auto">
          <a:xfrm>
            <a:off x="2905125" y="4572000"/>
            <a:ext cx="0" cy="19685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26" name="AutoShape 61"/>
          <p:cNvCxnSpPr>
            <a:cxnSpLocks noChangeShapeType="1"/>
            <a:stCxn id="25621" idx="2"/>
            <a:endCxn id="25623" idx="0"/>
          </p:cNvCxnSpPr>
          <p:nvPr/>
        </p:nvCxnSpPr>
        <p:spPr bwMode="auto">
          <a:xfrm flipH="1">
            <a:off x="2638425" y="5178425"/>
            <a:ext cx="266700"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27" name="AutoShape 62"/>
          <p:cNvCxnSpPr>
            <a:cxnSpLocks noChangeShapeType="1"/>
            <a:stCxn id="25621" idx="2"/>
            <a:endCxn id="25622" idx="0"/>
          </p:cNvCxnSpPr>
          <p:nvPr/>
        </p:nvCxnSpPr>
        <p:spPr bwMode="auto">
          <a:xfrm>
            <a:off x="2905125" y="5178425"/>
            <a:ext cx="381000" cy="2000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5628" name="AutoShape 63"/>
          <p:cNvCxnSpPr>
            <a:cxnSpLocks noChangeShapeType="1"/>
            <a:stCxn id="25623" idx="2"/>
            <a:endCxn id="25624" idx="0"/>
          </p:cNvCxnSpPr>
          <p:nvPr/>
        </p:nvCxnSpPr>
        <p:spPr bwMode="auto">
          <a:xfrm>
            <a:off x="2638425" y="5788025"/>
            <a:ext cx="0" cy="1984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5629" name="Text Box 64"/>
          <p:cNvSpPr txBox="1">
            <a:spLocks noChangeArrowheads="1"/>
          </p:cNvSpPr>
          <p:nvPr/>
        </p:nvSpPr>
        <p:spPr bwMode="auto">
          <a:xfrm>
            <a:off x="2989263" y="5986463"/>
            <a:ext cx="592137"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m:1</a:t>
            </a:r>
          </a:p>
        </p:txBody>
      </p:sp>
      <p:cxnSp>
        <p:nvCxnSpPr>
          <p:cNvPr id="25630" name="AutoShape 65"/>
          <p:cNvCxnSpPr>
            <a:cxnSpLocks noChangeShapeType="1"/>
            <a:stCxn id="25622" idx="2"/>
            <a:endCxn id="25629" idx="0"/>
          </p:cNvCxnSpPr>
          <p:nvPr/>
        </p:nvCxnSpPr>
        <p:spPr bwMode="auto">
          <a:xfrm>
            <a:off x="3286125" y="5788025"/>
            <a:ext cx="0" cy="19843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5631" name="Text Box 66"/>
          <p:cNvSpPr txBox="1">
            <a:spLocks noChangeArrowheads="1"/>
          </p:cNvSpPr>
          <p:nvPr/>
        </p:nvSpPr>
        <p:spPr bwMode="auto">
          <a:xfrm>
            <a:off x="228600" y="3200400"/>
            <a:ext cx="1704975" cy="25765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90000"/>
              </a:lnSpc>
            </a:pPr>
            <a:r>
              <a:rPr lang="en-US" altLang="zh-CN" sz="2000">
                <a:latin typeface="Times New Roman" pitchFamily="18" charset="0"/>
              </a:rPr>
              <a:t>Header Table</a:t>
            </a:r>
          </a:p>
          <a:p>
            <a:pPr eaLnBrk="0" hangingPunct="0">
              <a:lnSpc>
                <a:spcPct val="90000"/>
              </a:lnSpc>
            </a:pPr>
            <a:endParaRPr lang="en-US" altLang="zh-CN" sz="2000">
              <a:latin typeface="Times New Roman" pitchFamily="18" charset="0"/>
            </a:endParaRPr>
          </a:p>
          <a:p>
            <a:pPr eaLnBrk="0" hangingPunct="0">
              <a:lnSpc>
                <a:spcPct val="90000"/>
              </a:lnSpc>
            </a:pPr>
            <a:r>
              <a:rPr lang="en-US" altLang="zh-CN" sz="2000" i="1" u="sng">
                <a:latin typeface="Times New Roman" pitchFamily="18" charset="0"/>
              </a:rPr>
              <a:t>Item   head </a:t>
            </a:r>
          </a:p>
          <a:p>
            <a:pPr eaLnBrk="0" hangingPunct="0">
              <a:lnSpc>
                <a:spcPct val="90000"/>
              </a:lnSpc>
            </a:pPr>
            <a:r>
              <a:rPr lang="en-US" altLang="zh-CN" sz="2000" i="1">
                <a:latin typeface="Times New Roman" pitchFamily="18" charset="0"/>
              </a:rPr>
              <a:t> f	</a:t>
            </a:r>
          </a:p>
          <a:p>
            <a:pPr eaLnBrk="0" hangingPunct="0">
              <a:lnSpc>
                <a:spcPct val="90000"/>
              </a:lnSpc>
            </a:pPr>
            <a:r>
              <a:rPr lang="en-US" altLang="zh-CN" sz="2000" i="1">
                <a:latin typeface="Times New Roman" pitchFamily="18" charset="0"/>
              </a:rPr>
              <a:t>c	</a:t>
            </a:r>
          </a:p>
          <a:p>
            <a:pPr eaLnBrk="0" hangingPunct="0">
              <a:lnSpc>
                <a:spcPct val="90000"/>
              </a:lnSpc>
            </a:pPr>
            <a:r>
              <a:rPr lang="en-US" altLang="zh-CN" sz="2000" i="1">
                <a:latin typeface="Times New Roman" pitchFamily="18" charset="0"/>
              </a:rPr>
              <a:t>a	</a:t>
            </a:r>
          </a:p>
          <a:p>
            <a:pPr eaLnBrk="0" hangingPunct="0">
              <a:lnSpc>
                <a:spcPct val="90000"/>
              </a:lnSpc>
            </a:pPr>
            <a:r>
              <a:rPr lang="en-US" altLang="zh-CN" sz="2000" i="1">
                <a:latin typeface="Times New Roman" pitchFamily="18" charset="0"/>
              </a:rPr>
              <a:t>b	</a:t>
            </a:r>
          </a:p>
          <a:p>
            <a:pPr eaLnBrk="0" hangingPunct="0">
              <a:lnSpc>
                <a:spcPct val="90000"/>
              </a:lnSpc>
            </a:pPr>
            <a:r>
              <a:rPr lang="en-US" altLang="zh-CN" sz="2000" i="1">
                <a:latin typeface="Times New Roman" pitchFamily="18" charset="0"/>
              </a:rPr>
              <a:t>m	</a:t>
            </a:r>
          </a:p>
          <a:p>
            <a:pPr eaLnBrk="0" hangingPunct="0">
              <a:lnSpc>
                <a:spcPct val="90000"/>
              </a:lnSpc>
            </a:pPr>
            <a:r>
              <a:rPr lang="en-US" altLang="zh-CN" sz="2000" i="1">
                <a:latin typeface="Times New Roman" pitchFamily="18" charset="0"/>
              </a:rPr>
              <a:t>p	</a:t>
            </a:r>
            <a:endParaRPr lang="en-US" altLang="zh-CN" sz="2000">
              <a:latin typeface="Times New Roman" pitchFamily="18" charset="0"/>
            </a:endParaRPr>
          </a:p>
        </p:txBody>
      </p:sp>
      <p:sp>
        <p:nvSpPr>
          <p:cNvPr id="25632" name="Freeform 67"/>
          <p:cNvSpPr>
            <a:spLocks/>
          </p:cNvSpPr>
          <p:nvPr/>
        </p:nvSpPr>
        <p:spPr bwMode="auto">
          <a:xfrm>
            <a:off x="1236663" y="3776663"/>
            <a:ext cx="1585912" cy="411162"/>
          </a:xfrm>
          <a:custGeom>
            <a:avLst/>
            <a:gdLst>
              <a:gd name="T0" fmla="*/ 0 w 672"/>
              <a:gd name="T1" fmla="*/ 240 h 240"/>
              <a:gd name="T2" fmla="*/ 288 w 672"/>
              <a:gd name="T3" fmla="*/ 192 h 240"/>
              <a:gd name="T4" fmla="*/ 432 w 672"/>
              <a:gd name="T5" fmla="*/ 48 h 240"/>
              <a:gd name="T6" fmla="*/ 672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0" y="240"/>
                </a:moveTo>
                <a:cubicBezTo>
                  <a:pt x="108" y="232"/>
                  <a:pt x="216" y="224"/>
                  <a:pt x="288" y="192"/>
                </a:cubicBezTo>
                <a:cubicBezTo>
                  <a:pt x="360" y="160"/>
                  <a:pt x="368" y="80"/>
                  <a:pt x="432" y="48"/>
                </a:cubicBezTo>
                <a:cubicBezTo>
                  <a:pt x="496" y="16"/>
                  <a:pt x="584" y="8"/>
                  <a:pt x="67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3" name="Freeform 68"/>
          <p:cNvSpPr>
            <a:spLocks/>
          </p:cNvSpPr>
          <p:nvPr/>
        </p:nvSpPr>
        <p:spPr bwMode="auto">
          <a:xfrm flipV="1">
            <a:off x="1236663" y="4279900"/>
            <a:ext cx="1331912" cy="138113"/>
          </a:xfrm>
          <a:custGeom>
            <a:avLst/>
            <a:gdLst>
              <a:gd name="T0" fmla="*/ 0 w 432"/>
              <a:gd name="T1" fmla="*/ 0 h 1"/>
              <a:gd name="T2" fmla="*/ 4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cubicBezTo>
                  <a:pt x="0" y="0"/>
                  <a:pt x="216" y="0"/>
                  <a:pt x="432"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4" name="Freeform 69"/>
          <p:cNvSpPr>
            <a:spLocks/>
          </p:cNvSpPr>
          <p:nvPr/>
        </p:nvSpPr>
        <p:spPr bwMode="auto">
          <a:xfrm>
            <a:off x="3086100" y="3771900"/>
            <a:ext cx="728663" cy="579438"/>
          </a:xfrm>
          <a:custGeom>
            <a:avLst/>
            <a:gdLst>
              <a:gd name="T0" fmla="*/ 0 w 480"/>
              <a:gd name="T1" fmla="*/ 384 h 384"/>
              <a:gd name="T2" fmla="*/ 48 w 480"/>
              <a:gd name="T3" fmla="*/ 336 h 384"/>
              <a:gd name="T4" fmla="*/ 240 w 480"/>
              <a:gd name="T5" fmla="*/ 96 h 384"/>
              <a:gd name="T6" fmla="*/ 480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4" y="384"/>
                  <a:pt x="8" y="384"/>
                  <a:pt x="48" y="336"/>
                </a:cubicBezTo>
                <a:cubicBezTo>
                  <a:pt x="88" y="288"/>
                  <a:pt x="168" y="152"/>
                  <a:pt x="240" y="96"/>
                </a:cubicBezTo>
                <a:cubicBezTo>
                  <a:pt x="312" y="40"/>
                  <a:pt x="396" y="20"/>
                  <a:pt x="480"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5" name="Freeform 70"/>
          <p:cNvSpPr>
            <a:spLocks/>
          </p:cNvSpPr>
          <p:nvPr/>
        </p:nvSpPr>
        <p:spPr bwMode="auto">
          <a:xfrm>
            <a:off x="1236663" y="4784725"/>
            <a:ext cx="1331912" cy="206375"/>
          </a:xfrm>
          <a:custGeom>
            <a:avLst/>
            <a:gdLst>
              <a:gd name="T0" fmla="*/ 0 w 432"/>
              <a:gd name="T1" fmla="*/ 0 h 192"/>
              <a:gd name="T2" fmla="*/ 144 w 432"/>
              <a:gd name="T3" fmla="*/ 48 h 192"/>
              <a:gd name="T4" fmla="*/ 288 w 432"/>
              <a:gd name="T5" fmla="*/ 144 h 192"/>
              <a:gd name="T6" fmla="*/ 432 w 432"/>
              <a:gd name="T7" fmla="*/ 192 h 192"/>
              <a:gd name="T8" fmla="*/ 0 60000 65536"/>
              <a:gd name="T9" fmla="*/ 0 60000 65536"/>
              <a:gd name="T10" fmla="*/ 0 60000 65536"/>
              <a:gd name="T11" fmla="*/ 0 60000 65536"/>
              <a:gd name="T12" fmla="*/ 0 w 432"/>
              <a:gd name="T13" fmla="*/ 0 h 192"/>
              <a:gd name="T14" fmla="*/ 432 w 432"/>
              <a:gd name="T15" fmla="*/ 192 h 192"/>
            </a:gdLst>
            <a:ahLst/>
            <a:cxnLst>
              <a:cxn ang="T8">
                <a:pos x="T0" y="T1"/>
              </a:cxn>
              <a:cxn ang="T9">
                <a:pos x="T2" y="T3"/>
              </a:cxn>
              <a:cxn ang="T10">
                <a:pos x="T4" y="T5"/>
              </a:cxn>
              <a:cxn ang="T11">
                <a:pos x="T6" y="T7"/>
              </a:cxn>
            </a:cxnLst>
            <a:rect l="T12" t="T13" r="T14" b="T15"/>
            <a:pathLst>
              <a:path w="432" h="192">
                <a:moveTo>
                  <a:pt x="0" y="0"/>
                </a:moveTo>
                <a:cubicBezTo>
                  <a:pt x="48" y="12"/>
                  <a:pt x="96" y="24"/>
                  <a:pt x="144" y="48"/>
                </a:cubicBezTo>
                <a:cubicBezTo>
                  <a:pt x="192" y="72"/>
                  <a:pt x="240" y="120"/>
                  <a:pt x="288" y="144"/>
                </a:cubicBezTo>
                <a:cubicBezTo>
                  <a:pt x="336" y="168"/>
                  <a:pt x="384" y="180"/>
                  <a:pt x="432" y="19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6" name="Freeform 71"/>
          <p:cNvSpPr>
            <a:spLocks/>
          </p:cNvSpPr>
          <p:nvPr/>
        </p:nvSpPr>
        <p:spPr bwMode="auto">
          <a:xfrm>
            <a:off x="1236663" y="5072063"/>
            <a:ext cx="1784350" cy="442912"/>
          </a:xfrm>
          <a:custGeom>
            <a:avLst/>
            <a:gdLst>
              <a:gd name="T0" fmla="*/ 0 w 720"/>
              <a:gd name="T1" fmla="*/ 0 h 384"/>
              <a:gd name="T2" fmla="*/ 240 w 720"/>
              <a:gd name="T3" fmla="*/ 48 h 384"/>
              <a:gd name="T4" fmla="*/ 528 w 720"/>
              <a:gd name="T5" fmla="*/ 288 h 384"/>
              <a:gd name="T6" fmla="*/ 720 w 720"/>
              <a:gd name="T7" fmla="*/ 384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0"/>
                </a:moveTo>
                <a:cubicBezTo>
                  <a:pt x="76" y="0"/>
                  <a:pt x="152" y="0"/>
                  <a:pt x="240" y="48"/>
                </a:cubicBezTo>
                <a:cubicBezTo>
                  <a:pt x="328" y="96"/>
                  <a:pt x="448" y="232"/>
                  <a:pt x="528" y="288"/>
                </a:cubicBezTo>
                <a:cubicBezTo>
                  <a:pt x="608" y="344"/>
                  <a:pt x="664" y="364"/>
                  <a:pt x="720"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7" name="Freeform 72"/>
          <p:cNvSpPr>
            <a:spLocks/>
          </p:cNvSpPr>
          <p:nvPr/>
        </p:nvSpPr>
        <p:spPr bwMode="auto">
          <a:xfrm>
            <a:off x="3481388" y="4549775"/>
            <a:ext cx="85725" cy="1014413"/>
          </a:xfrm>
          <a:custGeom>
            <a:avLst/>
            <a:gdLst>
              <a:gd name="T0" fmla="*/ 0 w 56"/>
              <a:gd name="T1" fmla="*/ 672 h 672"/>
              <a:gd name="T2" fmla="*/ 48 w 56"/>
              <a:gd name="T3" fmla="*/ 432 h 672"/>
              <a:gd name="T4" fmla="*/ 48 w 56"/>
              <a:gd name="T5" fmla="*/ 0 h 672"/>
              <a:gd name="T6" fmla="*/ 0 60000 65536"/>
              <a:gd name="T7" fmla="*/ 0 60000 65536"/>
              <a:gd name="T8" fmla="*/ 0 60000 65536"/>
              <a:gd name="T9" fmla="*/ 0 w 56"/>
              <a:gd name="T10" fmla="*/ 0 h 672"/>
              <a:gd name="T11" fmla="*/ 56 w 56"/>
              <a:gd name="T12" fmla="*/ 672 h 672"/>
            </a:gdLst>
            <a:ahLst/>
            <a:cxnLst>
              <a:cxn ang="T6">
                <a:pos x="T0" y="T1"/>
              </a:cxn>
              <a:cxn ang="T7">
                <a:pos x="T2" y="T3"/>
              </a:cxn>
              <a:cxn ang="T8">
                <a:pos x="T4" y="T5"/>
              </a:cxn>
            </a:cxnLst>
            <a:rect l="T9" t="T10" r="T11" b="T12"/>
            <a:pathLst>
              <a:path w="56" h="672">
                <a:moveTo>
                  <a:pt x="0" y="672"/>
                </a:moveTo>
                <a:cubicBezTo>
                  <a:pt x="20" y="608"/>
                  <a:pt x="40" y="544"/>
                  <a:pt x="48" y="432"/>
                </a:cubicBezTo>
                <a:cubicBezTo>
                  <a:pt x="56" y="320"/>
                  <a:pt x="52" y="160"/>
                  <a:pt x="4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38" name="Line 73"/>
          <p:cNvSpPr>
            <a:spLocks noChangeShapeType="1"/>
          </p:cNvSpPr>
          <p:nvPr/>
        </p:nvSpPr>
        <p:spPr bwMode="auto">
          <a:xfrm>
            <a:off x="3695700" y="4379913"/>
            <a:ext cx="146050" cy="1587"/>
          </a:xfrm>
          <a:prstGeom prst="line">
            <a:avLst/>
          </a:prstGeom>
          <a:noFill/>
          <a:ln w="12700">
            <a:solidFill>
              <a:schemeClr val="tx2"/>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39" name="Freeform 74"/>
          <p:cNvSpPr>
            <a:spLocks/>
          </p:cNvSpPr>
          <p:nvPr/>
        </p:nvSpPr>
        <p:spPr bwMode="auto">
          <a:xfrm>
            <a:off x="1236663" y="5360988"/>
            <a:ext cx="1127125" cy="241300"/>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40" name="Freeform 75"/>
          <p:cNvSpPr>
            <a:spLocks/>
          </p:cNvSpPr>
          <p:nvPr/>
        </p:nvSpPr>
        <p:spPr bwMode="auto">
          <a:xfrm>
            <a:off x="2871788" y="5613400"/>
            <a:ext cx="146050" cy="579438"/>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41" name="Freeform 76"/>
          <p:cNvSpPr>
            <a:spLocks/>
          </p:cNvSpPr>
          <p:nvPr/>
        </p:nvSpPr>
        <p:spPr bwMode="auto">
          <a:xfrm>
            <a:off x="1236663" y="5648325"/>
            <a:ext cx="1127125" cy="546100"/>
          </a:xfrm>
          <a:custGeom>
            <a:avLst/>
            <a:gdLst>
              <a:gd name="T0" fmla="*/ 0 w 288"/>
              <a:gd name="T1" fmla="*/ 0 h 432"/>
              <a:gd name="T2" fmla="*/ 96 w 288"/>
              <a:gd name="T3" fmla="*/ 144 h 432"/>
              <a:gd name="T4" fmla="*/ 144 w 288"/>
              <a:gd name="T5" fmla="*/ 336 h 432"/>
              <a:gd name="T6" fmla="*/ 288 w 288"/>
              <a:gd name="T7" fmla="*/ 43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0"/>
                </a:moveTo>
                <a:cubicBezTo>
                  <a:pt x="36" y="44"/>
                  <a:pt x="72" y="88"/>
                  <a:pt x="96" y="144"/>
                </a:cubicBezTo>
                <a:cubicBezTo>
                  <a:pt x="120" y="200"/>
                  <a:pt x="112" y="288"/>
                  <a:pt x="144" y="336"/>
                </a:cubicBezTo>
                <a:cubicBezTo>
                  <a:pt x="176" y="384"/>
                  <a:pt x="232" y="408"/>
                  <a:pt x="288" y="432"/>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5642" name="Freeform 77"/>
          <p:cNvSpPr>
            <a:spLocks/>
          </p:cNvSpPr>
          <p:nvPr/>
        </p:nvSpPr>
        <p:spPr bwMode="auto">
          <a:xfrm>
            <a:off x="2871788" y="5157788"/>
            <a:ext cx="1166812" cy="1014412"/>
          </a:xfrm>
          <a:custGeom>
            <a:avLst/>
            <a:gdLst>
              <a:gd name="T0" fmla="*/ 0 w 768"/>
              <a:gd name="T1" fmla="*/ 672 h 672"/>
              <a:gd name="T2" fmla="*/ 96 w 768"/>
              <a:gd name="T3" fmla="*/ 528 h 672"/>
              <a:gd name="T4" fmla="*/ 528 w 768"/>
              <a:gd name="T5" fmla="*/ 384 h 672"/>
              <a:gd name="T6" fmla="*/ 768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0" y="672"/>
                </a:moveTo>
                <a:cubicBezTo>
                  <a:pt x="4" y="624"/>
                  <a:pt x="8" y="576"/>
                  <a:pt x="96" y="528"/>
                </a:cubicBezTo>
                <a:cubicBezTo>
                  <a:pt x="184" y="480"/>
                  <a:pt x="416" y="472"/>
                  <a:pt x="528" y="384"/>
                </a:cubicBezTo>
                <a:cubicBezTo>
                  <a:pt x="640" y="296"/>
                  <a:pt x="704" y="148"/>
                  <a:pt x="768" y="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69710" name="AutoShape 78"/>
          <p:cNvSpPr>
            <a:spLocks noChangeArrowheads="1"/>
          </p:cNvSpPr>
          <p:nvPr/>
        </p:nvSpPr>
        <p:spPr bwMode="auto">
          <a:xfrm>
            <a:off x="4572000" y="3962400"/>
            <a:ext cx="976313" cy="485775"/>
          </a:xfrm>
          <a:prstGeom prst="notchedRightArrow">
            <a:avLst>
              <a:gd name="adj1" fmla="val 50000"/>
              <a:gd name="adj2" fmla="val 50245"/>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
        <p:nvSpPr>
          <p:cNvPr id="25644"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5" name="Line 15"/>
          <p:cNvSpPr>
            <a:spLocks noChangeShapeType="1"/>
          </p:cNvSpPr>
          <p:nvPr/>
        </p:nvSpPr>
        <p:spPr bwMode="auto">
          <a:xfrm>
            <a:off x="457200" y="64008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2FC87E36-1357-40C4-8725-14DEFBCF7D63}" type="slidenum">
              <a:rPr lang="zh-CN" altLang="en-US"/>
              <a:pPr>
                <a:defRPr/>
              </a:pPr>
              <a:t>22</a:t>
            </a:fld>
            <a:endParaRPr lang="en-US" altLang="zh-CN"/>
          </a:p>
        </p:txBody>
      </p:sp>
      <p:sp>
        <p:nvSpPr>
          <p:cNvPr id="26627" name="Rectangle 2"/>
          <p:cNvSpPr>
            <a:spLocks noGrp="1" noChangeArrowheads="1"/>
          </p:cNvSpPr>
          <p:nvPr>
            <p:ph type="title"/>
          </p:nvPr>
        </p:nvSpPr>
        <p:spPr>
          <a:xfrm>
            <a:off x="152400" y="381000"/>
            <a:ext cx="8791575" cy="914400"/>
          </a:xfrm>
        </p:spPr>
        <p:txBody>
          <a:bodyPr/>
          <a:lstStyle/>
          <a:p>
            <a:r>
              <a:rPr lang="en-US" altLang="zh-CN" sz="3600" smtClean="0"/>
              <a:t>Properties of FP-Tree</a:t>
            </a:r>
          </a:p>
        </p:txBody>
      </p:sp>
      <p:sp>
        <p:nvSpPr>
          <p:cNvPr id="26628" name="Rectangle 3"/>
          <p:cNvSpPr>
            <a:spLocks noGrp="1" noChangeArrowheads="1"/>
          </p:cNvSpPr>
          <p:nvPr>
            <p:ph type="body" idx="1"/>
          </p:nvPr>
        </p:nvSpPr>
        <p:spPr>
          <a:xfrm>
            <a:off x="569913" y="1676400"/>
            <a:ext cx="8269287" cy="4876800"/>
          </a:xfrm>
        </p:spPr>
        <p:txBody>
          <a:bodyPr/>
          <a:lstStyle/>
          <a:p>
            <a:pPr>
              <a:lnSpc>
                <a:spcPct val="120000"/>
              </a:lnSpc>
            </a:pPr>
            <a:r>
              <a:rPr lang="en-US" altLang="zh-CN" sz="2400" smtClean="0"/>
              <a:t>Node-link property</a:t>
            </a:r>
          </a:p>
          <a:p>
            <a:pPr lvl="1">
              <a:lnSpc>
                <a:spcPct val="120000"/>
              </a:lnSpc>
            </a:pPr>
            <a:r>
              <a:rPr lang="en-US" altLang="zh-CN" sz="2000" smtClean="0"/>
              <a:t>For any frequent item </a:t>
            </a:r>
            <a:r>
              <a:rPr lang="en-US" altLang="zh-CN" sz="2000" i="1" smtClean="0"/>
              <a:t>a</a:t>
            </a:r>
            <a:r>
              <a:rPr lang="en-US" altLang="zh-CN" sz="2000" i="1" baseline="-25000" smtClean="0"/>
              <a:t>i</a:t>
            </a:r>
            <a:r>
              <a:rPr lang="en-US" altLang="zh-CN" sz="2000" smtClean="0"/>
              <a:t>,</a:t>
            </a:r>
            <a:r>
              <a:rPr lang="en-US" altLang="zh-CN" sz="2000" baseline="-25000" smtClean="0"/>
              <a:t> </a:t>
            </a:r>
            <a:r>
              <a:rPr lang="en-US" altLang="zh-CN" sz="2000" smtClean="0"/>
              <a:t>all the possible frequent patterns that contain </a:t>
            </a:r>
            <a:r>
              <a:rPr lang="en-US" altLang="zh-CN" sz="2000" i="1" smtClean="0"/>
              <a:t>a</a:t>
            </a:r>
            <a:r>
              <a:rPr lang="en-US" altLang="zh-CN" sz="2000" i="1" baseline="-25000" smtClean="0"/>
              <a:t>i</a:t>
            </a:r>
            <a:r>
              <a:rPr lang="en-US" altLang="zh-CN" sz="2000" smtClean="0"/>
              <a:t> can be obtained by following </a:t>
            </a:r>
            <a:r>
              <a:rPr lang="en-US" altLang="zh-CN" sz="2000" i="1" smtClean="0"/>
              <a:t>a</a:t>
            </a:r>
            <a:r>
              <a:rPr lang="en-US" altLang="zh-CN" sz="2000" i="1" baseline="-25000" smtClean="0"/>
              <a:t>i</a:t>
            </a:r>
            <a:r>
              <a:rPr lang="en-US" altLang="zh-CN" sz="2000" smtClean="0"/>
              <a:t>'s node-links, starting from </a:t>
            </a:r>
            <a:r>
              <a:rPr lang="en-US" altLang="zh-CN" sz="2000" i="1" smtClean="0"/>
              <a:t>a</a:t>
            </a:r>
            <a:r>
              <a:rPr lang="en-US" altLang="zh-CN" sz="2000" i="1" baseline="-25000" smtClean="0"/>
              <a:t>i</a:t>
            </a:r>
            <a:r>
              <a:rPr lang="en-US" altLang="zh-CN" sz="2000" smtClean="0"/>
              <a:t>'s head in the FP-tree header.</a:t>
            </a:r>
          </a:p>
          <a:p>
            <a:pPr>
              <a:lnSpc>
                <a:spcPct val="120000"/>
              </a:lnSpc>
            </a:pPr>
            <a:r>
              <a:rPr lang="en-US" altLang="zh-CN" sz="2400" smtClean="0"/>
              <a:t>Prefix path property</a:t>
            </a:r>
          </a:p>
          <a:p>
            <a:pPr lvl="1">
              <a:lnSpc>
                <a:spcPct val="120000"/>
              </a:lnSpc>
            </a:pPr>
            <a:r>
              <a:rPr lang="en-US" altLang="zh-CN" sz="2000" smtClean="0"/>
              <a:t>To calculate the frequent patterns for a node</a:t>
            </a:r>
            <a:r>
              <a:rPr lang="en-US" altLang="zh-CN" sz="2000" i="1" smtClean="0"/>
              <a:t> a</a:t>
            </a:r>
            <a:r>
              <a:rPr lang="en-US" altLang="zh-CN" sz="2000" i="1" baseline="-25000" smtClean="0"/>
              <a:t>i</a:t>
            </a:r>
            <a:r>
              <a:rPr lang="en-US" altLang="zh-CN" sz="2000" smtClean="0"/>
              <a:t> in a path </a:t>
            </a:r>
            <a:r>
              <a:rPr lang="en-US" altLang="zh-CN" sz="2000" i="1" smtClean="0"/>
              <a:t>P</a:t>
            </a:r>
            <a:r>
              <a:rPr lang="en-US" altLang="zh-CN" sz="2000" smtClean="0"/>
              <a:t>, only the prefix sub-path of </a:t>
            </a:r>
            <a:r>
              <a:rPr lang="en-US" altLang="zh-CN" sz="2000" i="1" smtClean="0"/>
              <a:t>a</a:t>
            </a:r>
            <a:r>
              <a:rPr lang="en-US" altLang="zh-CN" sz="2000" i="1" baseline="-25000" smtClean="0"/>
              <a:t>i</a:t>
            </a:r>
            <a:r>
              <a:rPr lang="en-US" altLang="zh-CN" sz="2000" smtClean="0"/>
              <a:t> in </a:t>
            </a:r>
            <a:r>
              <a:rPr lang="en-US" altLang="zh-CN" sz="2000" i="1" smtClean="0"/>
              <a:t>P</a:t>
            </a:r>
            <a:r>
              <a:rPr lang="en-US" altLang="zh-CN" sz="2000" smtClean="0"/>
              <a:t>  need to be accumulated, and its frequency count should carry the same count as node </a:t>
            </a:r>
            <a:r>
              <a:rPr lang="en-US" altLang="zh-CN" sz="2000" i="1" smtClean="0"/>
              <a:t>a</a:t>
            </a:r>
            <a:r>
              <a:rPr lang="en-US" altLang="zh-CN" sz="2000" i="1" baseline="-25000" smtClean="0"/>
              <a:t>i</a:t>
            </a:r>
            <a:r>
              <a:rPr lang="en-US" altLang="zh-CN" sz="2000" smtClean="0"/>
              <a:t>.</a:t>
            </a:r>
          </a:p>
        </p:txBody>
      </p:sp>
      <p:sp>
        <p:nvSpPr>
          <p:cNvPr id="26629" name="Rectangle 4"/>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70661"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6631"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15"/>
          <p:cNvSpPr>
            <a:spLocks noChangeShapeType="1"/>
          </p:cNvSpPr>
          <p:nvPr/>
        </p:nvSpPr>
        <p:spPr bwMode="auto">
          <a:xfrm>
            <a:off x="685800" y="60198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pPr>
              <a:defRPr/>
            </a:pPr>
            <a:fld id="{4B498640-C6BE-43D2-8AB8-E28947584AD1}" type="slidenum">
              <a:rPr lang="zh-CN" altLang="en-US"/>
              <a:pPr>
                <a:defRPr/>
              </a:pPr>
              <a:t>23</a:t>
            </a:fld>
            <a:endParaRPr lang="en-US" altLang="zh-CN"/>
          </a:p>
        </p:txBody>
      </p:sp>
      <p:sp>
        <p:nvSpPr>
          <p:cNvPr id="27651" name="Rectangle 2"/>
          <p:cNvSpPr>
            <a:spLocks noGrp="1" noChangeArrowheads="1"/>
          </p:cNvSpPr>
          <p:nvPr>
            <p:ph type="title"/>
          </p:nvPr>
        </p:nvSpPr>
        <p:spPr>
          <a:xfrm>
            <a:off x="0" y="609600"/>
            <a:ext cx="8915400" cy="609600"/>
          </a:xfrm>
        </p:spPr>
        <p:txBody>
          <a:bodyPr/>
          <a:lstStyle/>
          <a:p>
            <a:pPr>
              <a:lnSpc>
                <a:spcPct val="90000"/>
              </a:lnSpc>
            </a:pPr>
            <a:r>
              <a:rPr lang="en-US" altLang="zh-CN" sz="3600" smtClean="0"/>
              <a:t>Step 2: Construct Conditional FP-tree</a:t>
            </a:r>
            <a:r>
              <a:rPr lang="en-US" altLang="zh-CN" sz="2800" smtClean="0"/>
              <a:t> </a:t>
            </a:r>
          </a:p>
        </p:txBody>
      </p:sp>
      <p:sp>
        <p:nvSpPr>
          <p:cNvPr id="27652" name="Rectangle 3"/>
          <p:cNvSpPr>
            <a:spLocks noGrp="1" noChangeArrowheads="1"/>
          </p:cNvSpPr>
          <p:nvPr>
            <p:ph type="body" idx="1"/>
          </p:nvPr>
        </p:nvSpPr>
        <p:spPr>
          <a:xfrm>
            <a:off x="609600" y="1676400"/>
            <a:ext cx="7940675" cy="1600200"/>
          </a:xfrm>
        </p:spPr>
        <p:txBody>
          <a:bodyPr/>
          <a:lstStyle/>
          <a:p>
            <a:r>
              <a:rPr lang="en-US" altLang="zh-CN" sz="2400" smtClean="0"/>
              <a:t>For each pattern base</a:t>
            </a:r>
          </a:p>
          <a:p>
            <a:pPr lvl="1"/>
            <a:r>
              <a:rPr lang="en-US" altLang="zh-CN" sz="2000" smtClean="0"/>
              <a:t>Accumulate the count for each item in the base</a:t>
            </a:r>
          </a:p>
          <a:p>
            <a:pPr lvl="1"/>
            <a:r>
              <a:rPr lang="en-US" altLang="zh-CN" sz="2000" smtClean="0"/>
              <a:t>Construct the </a:t>
            </a:r>
            <a:r>
              <a:rPr lang="en-US" altLang="zh-CN" sz="2000" smtClean="0">
                <a:solidFill>
                  <a:schemeClr val="accent2"/>
                </a:solidFill>
              </a:rPr>
              <a:t>conditional</a:t>
            </a:r>
            <a:r>
              <a:rPr lang="en-US" altLang="zh-CN" sz="2000" smtClean="0"/>
              <a:t> </a:t>
            </a:r>
            <a:r>
              <a:rPr lang="en-US" altLang="zh-CN" sz="2000" smtClean="0">
                <a:solidFill>
                  <a:schemeClr val="accent2"/>
                </a:solidFill>
              </a:rPr>
              <a:t>FP-tree</a:t>
            </a:r>
            <a:r>
              <a:rPr lang="en-US" altLang="zh-CN" sz="2000" smtClean="0"/>
              <a:t> for the frequent items of the pattern base</a:t>
            </a:r>
          </a:p>
        </p:txBody>
      </p:sp>
      <p:sp>
        <p:nvSpPr>
          <p:cNvPr id="27653" name="Rectangle 4"/>
          <p:cNvSpPr>
            <a:spLocks noChangeArrowheads="1"/>
          </p:cNvSpPr>
          <p:nvPr/>
        </p:nvSpPr>
        <p:spPr bwMode="auto">
          <a:xfrm>
            <a:off x="4322763" y="4495800"/>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b="1" i="1">
                <a:solidFill>
                  <a:schemeClr val="accent2"/>
                </a:solidFill>
                <a:latin typeface="Times New Roman" pitchFamily="18" charset="0"/>
              </a:rPr>
              <a:t>m</a:t>
            </a:r>
            <a:r>
              <a:rPr lang="en-US" altLang="zh-CN" b="1" i="1">
                <a:latin typeface="Times New Roman" pitchFamily="18" charset="0"/>
              </a:rPr>
              <a:t>- cond. </a:t>
            </a:r>
            <a:r>
              <a:rPr lang="en-US" altLang="zh-CN" b="1">
                <a:latin typeface="Times New Roman" pitchFamily="18" charset="0"/>
              </a:rPr>
              <a:t>pattern base</a:t>
            </a:r>
            <a:r>
              <a:rPr lang="en-US" altLang="zh-CN">
                <a:latin typeface="Times New Roman" pitchFamily="18" charset="0"/>
              </a:rPr>
              <a:t>:</a:t>
            </a:r>
          </a:p>
          <a:p>
            <a:pPr lvl="1" eaLnBrk="0" hangingPunct="0"/>
            <a:r>
              <a:rPr lang="en-US" altLang="zh-CN" i="1">
                <a:latin typeface="Times New Roman" pitchFamily="18" charset="0"/>
              </a:rPr>
              <a:t>fca:2, fcab:1</a:t>
            </a:r>
          </a:p>
        </p:txBody>
      </p:sp>
      <p:grpSp>
        <p:nvGrpSpPr>
          <p:cNvPr id="27654" name="Group 5"/>
          <p:cNvGrpSpPr>
            <a:grpSpLocks/>
          </p:cNvGrpSpPr>
          <p:nvPr/>
        </p:nvGrpSpPr>
        <p:grpSpPr bwMode="auto">
          <a:xfrm>
            <a:off x="6532563" y="3810000"/>
            <a:ext cx="2068512" cy="2317750"/>
            <a:chOff x="3312" y="2736"/>
            <a:chExt cx="1303" cy="1460"/>
          </a:xfrm>
        </p:grpSpPr>
        <p:grpSp>
          <p:nvGrpSpPr>
            <p:cNvPr id="27677" name="Group 6"/>
            <p:cNvGrpSpPr>
              <a:grpSpLocks/>
            </p:cNvGrpSpPr>
            <p:nvPr/>
          </p:nvGrpSpPr>
          <p:grpSpPr bwMode="auto">
            <a:xfrm>
              <a:off x="3792" y="2736"/>
              <a:ext cx="329" cy="1297"/>
              <a:chOff x="2282" y="2456"/>
              <a:chExt cx="329" cy="1297"/>
            </a:xfrm>
          </p:grpSpPr>
          <p:sp>
            <p:nvSpPr>
              <p:cNvPr id="27679" name="Text Box 7"/>
              <p:cNvSpPr txBox="1">
                <a:spLocks noChangeArrowheads="1"/>
              </p:cNvSpPr>
              <p:nvPr/>
            </p:nvSpPr>
            <p:spPr bwMode="auto">
              <a:xfrm>
                <a:off x="2312" y="2456"/>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latin typeface="Times New Roman" pitchFamily="18" charset="0"/>
                  </a:rPr>
                  <a:t>{}</a:t>
                </a:r>
              </a:p>
            </p:txBody>
          </p:sp>
          <p:sp>
            <p:nvSpPr>
              <p:cNvPr id="27680" name="Text Box 8"/>
              <p:cNvSpPr txBox="1">
                <a:spLocks noChangeArrowheads="1"/>
              </p:cNvSpPr>
              <p:nvPr/>
            </p:nvSpPr>
            <p:spPr bwMode="auto">
              <a:xfrm>
                <a:off x="2300" y="2840"/>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f:3</a:t>
                </a:r>
              </a:p>
            </p:txBody>
          </p:sp>
          <p:sp>
            <p:nvSpPr>
              <p:cNvPr id="27681" name="Text Box 9"/>
              <p:cNvSpPr txBox="1">
                <a:spLocks noChangeArrowheads="1"/>
              </p:cNvSpPr>
              <p:nvPr/>
            </p:nvSpPr>
            <p:spPr bwMode="auto">
              <a:xfrm>
                <a:off x="2287" y="316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c:3</a:t>
                </a:r>
              </a:p>
            </p:txBody>
          </p:sp>
          <p:sp>
            <p:nvSpPr>
              <p:cNvPr id="27682" name="Text Box 10"/>
              <p:cNvSpPr txBox="1">
                <a:spLocks noChangeArrowheads="1"/>
              </p:cNvSpPr>
              <p:nvPr/>
            </p:nvSpPr>
            <p:spPr bwMode="auto">
              <a:xfrm>
                <a:off x="2282" y="3503"/>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latin typeface="Times New Roman" pitchFamily="18" charset="0"/>
                  </a:rPr>
                  <a:t>a:3</a:t>
                </a:r>
              </a:p>
            </p:txBody>
          </p:sp>
          <p:cxnSp>
            <p:nvCxnSpPr>
              <p:cNvPr id="27683" name="AutoShape 11"/>
              <p:cNvCxnSpPr>
                <a:cxnSpLocks noChangeShapeType="1"/>
                <a:stCxn id="27679" idx="2"/>
                <a:endCxn id="27680" idx="0"/>
              </p:cNvCxnSpPr>
              <p:nvPr/>
            </p:nvCxnSpPr>
            <p:spPr bwMode="auto">
              <a:xfrm>
                <a:off x="2447" y="2706"/>
                <a:ext cx="0" cy="13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84" name="AutoShape 12"/>
              <p:cNvCxnSpPr>
                <a:cxnSpLocks noChangeShapeType="1"/>
                <a:stCxn id="27680" idx="2"/>
                <a:endCxn id="27681" idx="0"/>
              </p:cNvCxnSpPr>
              <p:nvPr/>
            </p:nvCxnSpPr>
            <p:spPr bwMode="auto">
              <a:xfrm>
                <a:off x="2447" y="3090"/>
                <a:ext cx="0" cy="7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85" name="AutoShape 13"/>
              <p:cNvCxnSpPr>
                <a:cxnSpLocks noChangeShapeType="1"/>
                <a:stCxn id="27681" idx="2"/>
                <a:endCxn id="27682" idx="0"/>
              </p:cNvCxnSpPr>
              <p:nvPr/>
            </p:nvCxnSpPr>
            <p:spPr bwMode="auto">
              <a:xfrm>
                <a:off x="2447" y="3417"/>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7678" name="Text Box 14"/>
            <p:cNvSpPr txBox="1">
              <a:spLocks noChangeArrowheads="1"/>
            </p:cNvSpPr>
            <p:nvPr/>
          </p:nvSpPr>
          <p:spPr bwMode="auto">
            <a:xfrm>
              <a:off x="3312" y="3984"/>
              <a:ext cx="13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1600" b="1" i="1">
                  <a:latin typeface="Times New Roman" pitchFamily="18" charset="0"/>
                </a:rPr>
                <a:t>m-conditional </a:t>
              </a:r>
              <a:r>
                <a:rPr lang="en-US" altLang="zh-CN" sz="1600" b="1">
                  <a:latin typeface="Times New Roman" pitchFamily="18" charset="0"/>
                </a:rPr>
                <a:t>FP-tree</a:t>
              </a:r>
              <a:endParaRPr lang="en-US" altLang="zh-CN" sz="1600" b="1" i="1">
                <a:latin typeface="Times New Roman" pitchFamily="18" charset="0"/>
              </a:endParaRPr>
            </a:p>
          </p:txBody>
        </p:sp>
      </p:grpSp>
      <p:sp>
        <p:nvSpPr>
          <p:cNvPr id="27655" name="Text Box 16"/>
          <p:cNvSpPr txBox="1">
            <a:spLocks noChangeArrowheads="1"/>
          </p:cNvSpPr>
          <p:nvPr/>
        </p:nvSpPr>
        <p:spPr bwMode="auto">
          <a:xfrm>
            <a:off x="6532563" y="47244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spcBef>
                <a:spcPct val="50000"/>
              </a:spcBef>
            </a:pPr>
            <a:r>
              <a:rPr lang="zh-CN" altLang="en-US" sz="2400" b="1">
                <a:latin typeface="Times New Roman" pitchFamily="18" charset="0"/>
                <a:sym typeface="Wingdings 3" pitchFamily="18" charset="2"/>
              </a:rPr>
              <a:t></a:t>
            </a:r>
            <a:endParaRPr lang="zh-CN" altLang="en-US" sz="2400" b="1">
              <a:latin typeface="Times New Roman" pitchFamily="18" charset="0"/>
            </a:endParaRPr>
          </a:p>
        </p:txBody>
      </p:sp>
      <p:sp>
        <p:nvSpPr>
          <p:cNvPr id="27656" name="Text Box 18"/>
          <p:cNvSpPr txBox="1">
            <a:spLocks noChangeArrowheads="1"/>
          </p:cNvSpPr>
          <p:nvPr/>
        </p:nvSpPr>
        <p:spPr bwMode="auto">
          <a:xfrm>
            <a:off x="3810000" y="3276600"/>
            <a:ext cx="4413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27657" name="Text Box 19"/>
          <p:cNvSpPr txBox="1">
            <a:spLocks noChangeArrowheads="1"/>
          </p:cNvSpPr>
          <p:nvPr/>
        </p:nvSpPr>
        <p:spPr bwMode="auto">
          <a:xfrm>
            <a:off x="3348038" y="3821113"/>
            <a:ext cx="477837"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f:4</a:t>
            </a:r>
          </a:p>
        </p:txBody>
      </p:sp>
      <p:cxnSp>
        <p:nvCxnSpPr>
          <p:cNvPr id="27658" name="AutoShape 26"/>
          <p:cNvCxnSpPr>
            <a:cxnSpLocks noChangeShapeType="1"/>
            <a:stCxn id="27656" idx="2"/>
            <a:endCxn id="27657" idx="0"/>
          </p:cNvCxnSpPr>
          <p:nvPr/>
        </p:nvCxnSpPr>
        <p:spPr bwMode="auto">
          <a:xfrm flipH="1">
            <a:off x="3589338" y="3595688"/>
            <a:ext cx="441325" cy="23018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7659" name="Text Box 28"/>
          <p:cNvSpPr txBox="1">
            <a:spLocks noChangeArrowheads="1"/>
          </p:cNvSpPr>
          <p:nvPr/>
        </p:nvSpPr>
        <p:spPr bwMode="auto">
          <a:xfrm>
            <a:off x="3051175" y="4303713"/>
            <a:ext cx="519113"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c:3</a:t>
            </a:r>
          </a:p>
        </p:txBody>
      </p:sp>
      <p:cxnSp>
        <p:nvCxnSpPr>
          <p:cNvPr id="27660" name="AutoShape 29"/>
          <p:cNvCxnSpPr>
            <a:cxnSpLocks noChangeShapeType="1"/>
            <a:stCxn id="27657" idx="2"/>
            <a:endCxn id="27659" idx="0"/>
          </p:cNvCxnSpPr>
          <p:nvPr/>
        </p:nvCxnSpPr>
        <p:spPr bwMode="auto">
          <a:xfrm flipH="1">
            <a:off x="3311525" y="4140200"/>
            <a:ext cx="277813"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sp>
        <p:nvSpPr>
          <p:cNvPr id="27661" name="Text Box 31"/>
          <p:cNvSpPr txBox="1">
            <a:spLocks noChangeArrowheads="1"/>
          </p:cNvSpPr>
          <p:nvPr/>
        </p:nvSpPr>
        <p:spPr bwMode="auto">
          <a:xfrm>
            <a:off x="3041650" y="4786313"/>
            <a:ext cx="534988"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a:3</a:t>
            </a:r>
          </a:p>
        </p:txBody>
      </p:sp>
      <p:sp>
        <p:nvSpPr>
          <p:cNvPr id="27662" name="Text Box 32"/>
          <p:cNvSpPr txBox="1">
            <a:spLocks noChangeArrowheads="1"/>
          </p:cNvSpPr>
          <p:nvPr/>
        </p:nvSpPr>
        <p:spPr bwMode="auto">
          <a:xfrm>
            <a:off x="3424238" y="5268913"/>
            <a:ext cx="534987"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b:1</a:t>
            </a:r>
          </a:p>
        </p:txBody>
      </p:sp>
      <p:sp>
        <p:nvSpPr>
          <p:cNvPr id="27663" name="Text Box 33"/>
          <p:cNvSpPr txBox="1">
            <a:spLocks noChangeArrowheads="1"/>
          </p:cNvSpPr>
          <p:nvPr/>
        </p:nvSpPr>
        <p:spPr bwMode="auto">
          <a:xfrm>
            <a:off x="2667000" y="5257800"/>
            <a:ext cx="592138"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m:2</a:t>
            </a:r>
          </a:p>
        </p:txBody>
      </p:sp>
      <p:cxnSp>
        <p:nvCxnSpPr>
          <p:cNvPr id="27664" name="AutoShape 35"/>
          <p:cNvCxnSpPr>
            <a:cxnSpLocks noChangeShapeType="1"/>
            <a:stCxn id="27659" idx="2"/>
            <a:endCxn id="27661" idx="0"/>
          </p:cNvCxnSpPr>
          <p:nvPr/>
        </p:nvCxnSpPr>
        <p:spPr bwMode="auto">
          <a:xfrm>
            <a:off x="3311525" y="4622800"/>
            <a:ext cx="0" cy="169863"/>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27665" name="AutoShape 36"/>
          <p:cNvCxnSpPr>
            <a:cxnSpLocks noChangeShapeType="1"/>
            <a:stCxn id="27661" idx="2"/>
            <a:endCxn id="27663" idx="0"/>
          </p:cNvCxnSpPr>
          <p:nvPr/>
        </p:nvCxnSpPr>
        <p:spPr bwMode="auto">
          <a:xfrm rot="5400000">
            <a:off x="3105945" y="5053806"/>
            <a:ext cx="61912" cy="3460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cxnSp>
        <p:nvCxnSpPr>
          <p:cNvPr id="27666" name="AutoShape 37"/>
          <p:cNvCxnSpPr>
            <a:cxnSpLocks noChangeShapeType="1"/>
            <a:stCxn id="27661" idx="2"/>
            <a:endCxn id="27662" idx="0"/>
          </p:cNvCxnSpPr>
          <p:nvPr/>
        </p:nvCxnSpPr>
        <p:spPr bwMode="auto">
          <a:xfrm>
            <a:off x="3311525" y="5106988"/>
            <a:ext cx="382588"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sp>
        <p:nvSpPr>
          <p:cNvPr id="27667" name="Text Box 39"/>
          <p:cNvSpPr txBox="1">
            <a:spLocks noChangeArrowheads="1"/>
          </p:cNvSpPr>
          <p:nvPr/>
        </p:nvSpPr>
        <p:spPr bwMode="auto">
          <a:xfrm>
            <a:off x="3395663" y="5753100"/>
            <a:ext cx="593725"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m:1</a:t>
            </a:r>
          </a:p>
        </p:txBody>
      </p:sp>
      <p:cxnSp>
        <p:nvCxnSpPr>
          <p:cNvPr id="27668" name="AutoShape 40"/>
          <p:cNvCxnSpPr>
            <a:cxnSpLocks noChangeShapeType="1"/>
            <a:stCxn id="27662" idx="2"/>
            <a:endCxn id="27667" idx="0"/>
          </p:cNvCxnSpPr>
          <p:nvPr/>
        </p:nvCxnSpPr>
        <p:spPr bwMode="auto">
          <a:xfrm>
            <a:off x="3694113" y="5589588"/>
            <a:ext cx="0" cy="168275"/>
          </a:xfrm>
          <a:prstGeom prst="straightConnector1">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cxnSp>
      <p:sp>
        <p:nvSpPr>
          <p:cNvPr id="27669" name="Text Box 41"/>
          <p:cNvSpPr txBox="1">
            <a:spLocks noChangeArrowheads="1"/>
          </p:cNvSpPr>
          <p:nvPr/>
        </p:nvSpPr>
        <p:spPr bwMode="auto">
          <a:xfrm>
            <a:off x="817563" y="3581400"/>
            <a:ext cx="1684337" cy="23018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90000"/>
              </a:lnSpc>
            </a:pPr>
            <a:r>
              <a:rPr lang="en-US" altLang="zh-CN" sz="2000" b="1">
                <a:latin typeface="Times New Roman" pitchFamily="18" charset="0"/>
              </a:rPr>
              <a:t>Header Table</a:t>
            </a:r>
          </a:p>
          <a:p>
            <a:pPr eaLnBrk="0" hangingPunct="0">
              <a:lnSpc>
                <a:spcPct val="90000"/>
              </a:lnSpc>
            </a:pPr>
            <a:r>
              <a:rPr lang="en-US" altLang="zh-CN" sz="2000" b="1" i="1" u="sng">
                <a:latin typeface="Times New Roman" pitchFamily="18" charset="0"/>
              </a:rPr>
              <a:t>Item    head </a:t>
            </a:r>
          </a:p>
          <a:p>
            <a:pPr eaLnBrk="0" hangingPunct="0">
              <a:lnSpc>
                <a:spcPct val="90000"/>
              </a:lnSpc>
            </a:pPr>
            <a:r>
              <a:rPr lang="en-US" altLang="zh-CN" sz="2000" i="1">
                <a:latin typeface="Times New Roman" pitchFamily="18" charset="0"/>
              </a:rPr>
              <a:t> f	4</a:t>
            </a:r>
          </a:p>
          <a:p>
            <a:pPr eaLnBrk="0" hangingPunct="0">
              <a:lnSpc>
                <a:spcPct val="90000"/>
              </a:lnSpc>
            </a:pPr>
            <a:r>
              <a:rPr lang="en-US" altLang="zh-CN" sz="2000" i="1">
                <a:latin typeface="Times New Roman" pitchFamily="18" charset="0"/>
              </a:rPr>
              <a:t>c	4</a:t>
            </a:r>
          </a:p>
          <a:p>
            <a:pPr eaLnBrk="0" hangingPunct="0">
              <a:lnSpc>
                <a:spcPct val="90000"/>
              </a:lnSpc>
            </a:pPr>
            <a:r>
              <a:rPr lang="en-US" altLang="zh-CN" sz="2000" i="1">
                <a:latin typeface="Times New Roman" pitchFamily="18" charset="0"/>
              </a:rPr>
              <a:t>a	3</a:t>
            </a:r>
          </a:p>
          <a:p>
            <a:pPr eaLnBrk="0" hangingPunct="0">
              <a:lnSpc>
                <a:spcPct val="90000"/>
              </a:lnSpc>
            </a:pPr>
            <a:r>
              <a:rPr lang="en-US" altLang="zh-CN" sz="2000" i="1">
                <a:latin typeface="Times New Roman" pitchFamily="18" charset="0"/>
              </a:rPr>
              <a:t>b	3</a:t>
            </a:r>
          </a:p>
          <a:p>
            <a:pPr eaLnBrk="0" hangingPunct="0">
              <a:lnSpc>
                <a:spcPct val="90000"/>
              </a:lnSpc>
            </a:pPr>
            <a:r>
              <a:rPr lang="en-US" altLang="zh-CN" sz="2000" i="1">
                <a:latin typeface="Times New Roman" pitchFamily="18" charset="0"/>
              </a:rPr>
              <a:t>m	3</a:t>
            </a:r>
          </a:p>
          <a:p>
            <a:pPr eaLnBrk="0" hangingPunct="0">
              <a:lnSpc>
                <a:spcPct val="90000"/>
              </a:lnSpc>
            </a:pPr>
            <a:r>
              <a:rPr lang="en-US" altLang="zh-CN" sz="2000" i="1">
                <a:latin typeface="Times New Roman" pitchFamily="18" charset="0"/>
              </a:rPr>
              <a:t>p	3</a:t>
            </a:r>
            <a:endParaRPr lang="en-US" altLang="zh-CN" sz="2000">
              <a:latin typeface="Times New Roman" pitchFamily="18" charset="0"/>
            </a:endParaRPr>
          </a:p>
        </p:txBody>
      </p:sp>
      <p:sp>
        <p:nvSpPr>
          <p:cNvPr id="27670" name="Freeform 49"/>
          <p:cNvSpPr>
            <a:spLocks/>
          </p:cNvSpPr>
          <p:nvPr/>
        </p:nvSpPr>
        <p:spPr bwMode="auto">
          <a:xfrm>
            <a:off x="2341563" y="5381625"/>
            <a:ext cx="476250" cy="74613"/>
          </a:xfrm>
          <a:custGeom>
            <a:avLst/>
            <a:gdLst>
              <a:gd name="T0" fmla="*/ 0 w 288"/>
              <a:gd name="T1" fmla="*/ 0 h 240"/>
              <a:gd name="T2" fmla="*/ 144 w 288"/>
              <a:gd name="T3" fmla="*/ 48 h 240"/>
              <a:gd name="T4" fmla="*/ 192 w 288"/>
              <a:gd name="T5" fmla="*/ 192 h 240"/>
              <a:gd name="T6" fmla="*/ 288 w 288"/>
              <a:gd name="T7" fmla="*/ 240 h 240"/>
              <a:gd name="T8" fmla="*/ 0 60000 65536"/>
              <a:gd name="T9" fmla="*/ 0 60000 65536"/>
              <a:gd name="T10" fmla="*/ 0 60000 65536"/>
              <a:gd name="T11" fmla="*/ 0 60000 65536"/>
              <a:gd name="T12" fmla="*/ 0 w 288"/>
              <a:gd name="T13" fmla="*/ 0 h 240"/>
              <a:gd name="T14" fmla="*/ 288 w 288"/>
              <a:gd name="T15" fmla="*/ 240 h 240"/>
            </a:gdLst>
            <a:ahLst/>
            <a:cxnLst>
              <a:cxn ang="T8">
                <a:pos x="T0" y="T1"/>
              </a:cxn>
              <a:cxn ang="T9">
                <a:pos x="T2" y="T3"/>
              </a:cxn>
              <a:cxn ang="T10">
                <a:pos x="T4" y="T5"/>
              </a:cxn>
              <a:cxn ang="T11">
                <a:pos x="T6" y="T7"/>
              </a:cxn>
            </a:cxnLst>
            <a:rect l="T12" t="T13" r="T14" b="T15"/>
            <a:pathLst>
              <a:path w="288" h="240">
                <a:moveTo>
                  <a:pt x="0" y="0"/>
                </a:moveTo>
                <a:cubicBezTo>
                  <a:pt x="56" y="8"/>
                  <a:pt x="112" y="16"/>
                  <a:pt x="144" y="48"/>
                </a:cubicBezTo>
                <a:cubicBezTo>
                  <a:pt x="176" y="80"/>
                  <a:pt x="168" y="160"/>
                  <a:pt x="192" y="192"/>
                </a:cubicBezTo>
                <a:cubicBezTo>
                  <a:pt x="216" y="224"/>
                  <a:pt x="252" y="232"/>
                  <a:pt x="288" y="240"/>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7671" name="Freeform 50"/>
          <p:cNvSpPr>
            <a:spLocks/>
          </p:cNvSpPr>
          <p:nvPr/>
        </p:nvSpPr>
        <p:spPr bwMode="auto">
          <a:xfrm>
            <a:off x="3276600" y="5456238"/>
            <a:ext cx="153988" cy="484187"/>
          </a:xfrm>
          <a:custGeom>
            <a:avLst/>
            <a:gdLst>
              <a:gd name="T0" fmla="*/ 0 w 96"/>
              <a:gd name="T1" fmla="*/ 0 h 384"/>
              <a:gd name="T2" fmla="*/ 48 w 96"/>
              <a:gd name="T3" fmla="*/ 96 h 384"/>
              <a:gd name="T4" fmla="*/ 48 w 96"/>
              <a:gd name="T5" fmla="*/ 288 h 384"/>
              <a:gd name="T6" fmla="*/ 96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0" y="0"/>
                </a:moveTo>
                <a:cubicBezTo>
                  <a:pt x="20" y="24"/>
                  <a:pt x="40" y="48"/>
                  <a:pt x="48" y="96"/>
                </a:cubicBezTo>
                <a:cubicBezTo>
                  <a:pt x="56" y="144"/>
                  <a:pt x="40" y="240"/>
                  <a:pt x="48" y="288"/>
                </a:cubicBezTo>
                <a:cubicBezTo>
                  <a:pt x="56" y="336"/>
                  <a:pt x="76" y="360"/>
                  <a:pt x="96" y="384"/>
                </a:cubicBezTo>
              </a:path>
            </a:pathLst>
          </a:custGeom>
          <a:noFill/>
          <a:ln w="12700">
            <a:solidFill>
              <a:schemeClr val="tx2"/>
            </a:solidFill>
            <a:prstDash val="lgDash"/>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endParaRPr lang="zh-CN" altLang="en-US"/>
          </a:p>
        </p:txBody>
      </p:sp>
      <p:sp>
        <p:nvSpPr>
          <p:cNvPr id="27672" name="Rectangle 53"/>
          <p:cNvSpPr>
            <a:spLocks noChangeArrowheads="1"/>
          </p:cNvSpPr>
          <p:nvPr/>
        </p:nvSpPr>
        <p:spPr bwMode="auto">
          <a:xfrm>
            <a:off x="0" y="0"/>
            <a:ext cx="2651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 An Example</a:t>
            </a:r>
          </a:p>
        </p:txBody>
      </p:sp>
      <p:sp>
        <p:nvSpPr>
          <p:cNvPr id="27673" name="Text Box 54"/>
          <p:cNvSpPr txBox="1">
            <a:spLocks noChangeArrowheads="1"/>
          </p:cNvSpPr>
          <p:nvPr/>
        </p:nvSpPr>
        <p:spPr bwMode="auto">
          <a:xfrm>
            <a:off x="3941763" y="47244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spcBef>
                <a:spcPct val="50000"/>
              </a:spcBef>
            </a:pPr>
            <a:r>
              <a:rPr lang="zh-CN" altLang="en-US" sz="2400" b="1">
                <a:latin typeface="Times New Roman" pitchFamily="18" charset="0"/>
                <a:sym typeface="Wingdings 3" pitchFamily="18" charset="2"/>
              </a:rPr>
              <a:t></a:t>
            </a:r>
            <a:endParaRPr lang="zh-CN" altLang="en-US" sz="2400" b="1">
              <a:latin typeface="Times New Roman" pitchFamily="18" charset="0"/>
            </a:endParaRPr>
          </a:p>
        </p:txBody>
      </p:sp>
      <p:sp>
        <p:nvSpPr>
          <p:cNvPr id="71735" name="Rectangle 5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7675"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15"/>
          <p:cNvSpPr>
            <a:spLocks noChangeShapeType="1"/>
          </p:cNvSpPr>
          <p:nvPr/>
        </p:nvSpPr>
        <p:spPr bwMode="auto">
          <a:xfrm>
            <a:off x="533400" y="63246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12"/>
          </p:nvPr>
        </p:nvSpPr>
        <p:spPr/>
        <p:txBody>
          <a:bodyPr/>
          <a:lstStyle/>
          <a:p>
            <a:pPr>
              <a:defRPr/>
            </a:pPr>
            <a:fld id="{1CCE0B40-D30F-4377-B666-AC8F232565BB}" type="slidenum">
              <a:rPr lang="zh-CN" altLang="en-US"/>
              <a:pPr>
                <a:defRPr/>
              </a:pPr>
              <a:t>24</a:t>
            </a:fld>
            <a:endParaRPr lang="en-US" altLang="zh-CN"/>
          </a:p>
        </p:txBody>
      </p:sp>
      <p:sp>
        <p:nvSpPr>
          <p:cNvPr id="73793" name="Rectangle 6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73730" name="Rectangle 2"/>
          <p:cNvSpPr>
            <a:spLocks noGrp="1" noChangeArrowheads="1"/>
          </p:cNvSpPr>
          <p:nvPr>
            <p:ph type="title"/>
          </p:nvPr>
        </p:nvSpPr>
        <p:spPr>
          <a:xfrm>
            <a:off x="609600" y="304800"/>
            <a:ext cx="7239000" cy="990600"/>
          </a:xfrm>
        </p:spPr>
        <p:txBody>
          <a:bodyPr rtlCol="0">
            <a:normAutofit fontScale="90000"/>
          </a:bodyPr>
          <a:lstStyle/>
          <a:p>
            <a:pPr fontAlgn="auto">
              <a:spcAft>
                <a:spcPts val="0"/>
              </a:spcAft>
              <a:defRPr/>
            </a:pPr>
            <a:r>
              <a:rPr lang="en-US" altLang="zh-CN" sz="3200">
                <a:ea typeface="宋体" pitchFamily="2" charset="-122"/>
              </a:rPr>
              <a:t>Step 3: Recursively mine the conditional FP-tree</a:t>
            </a:r>
          </a:p>
        </p:txBody>
      </p:sp>
      <p:grpSp>
        <p:nvGrpSpPr>
          <p:cNvPr id="28677" name="Group 3"/>
          <p:cNvGrpSpPr>
            <a:grpSpLocks/>
          </p:cNvGrpSpPr>
          <p:nvPr/>
        </p:nvGrpSpPr>
        <p:grpSpPr bwMode="auto">
          <a:xfrm>
            <a:off x="609600" y="2438400"/>
            <a:ext cx="1668463" cy="2239963"/>
            <a:chOff x="3312" y="2736"/>
            <a:chExt cx="805" cy="1459"/>
          </a:xfrm>
        </p:grpSpPr>
        <p:grpSp>
          <p:nvGrpSpPr>
            <p:cNvPr id="28740" name="Group 4"/>
            <p:cNvGrpSpPr>
              <a:grpSpLocks/>
            </p:cNvGrpSpPr>
            <p:nvPr/>
          </p:nvGrpSpPr>
          <p:grpSpPr bwMode="auto">
            <a:xfrm>
              <a:off x="3792" y="2736"/>
              <a:ext cx="325" cy="1305"/>
              <a:chOff x="2282" y="2456"/>
              <a:chExt cx="325" cy="1305"/>
            </a:xfrm>
          </p:grpSpPr>
          <p:sp>
            <p:nvSpPr>
              <p:cNvPr id="28742" name="Text Box 5"/>
              <p:cNvSpPr txBox="1">
                <a:spLocks noChangeArrowheads="1"/>
              </p:cNvSpPr>
              <p:nvPr/>
            </p:nvSpPr>
            <p:spPr bwMode="auto">
              <a:xfrm>
                <a:off x="2312" y="2456"/>
                <a:ext cx="2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28743" name="Text Box 6"/>
              <p:cNvSpPr txBox="1">
                <a:spLocks noChangeArrowheads="1"/>
              </p:cNvSpPr>
              <p:nvPr/>
            </p:nvSpPr>
            <p:spPr bwMode="auto">
              <a:xfrm>
                <a:off x="2300" y="2840"/>
                <a:ext cx="22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f:3</a:t>
                </a:r>
              </a:p>
            </p:txBody>
          </p:sp>
          <p:sp>
            <p:nvSpPr>
              <p:cNvPr id="28744" name="Text Box 7"/>
              <p:cNvSpPr txBox="1">
                <a:spLocks noChangeArrowheads="1"/>
              </p:cNvSpPr>
              <p:nvPr/>
            </p:nvSpPr>
            <p:spPr bwMode="auto">
              <a:xfrm>
                <a:off x="2287" y="3167"/>
                <a:ext cx="3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c:3</a:t>
                </a:r>
              </a:p>
            </p:txBody>
          </p:sp>
          <p:sp>
            <p:nvSpPr>
              <p:cNvPr id="28745" name="Text Box 8"/>
              <p:cNvSpPr txBox="1">
                <a:spLocks noChangeArrowheads="1"/>
              </p:cNvSpPr>
              <p:nvPr/>
            </p:nvSpPr>
            <p:spPr bwMode="auto">
              <a:xfrm>
                <a:off x="2282" y="3503"/>
                <a:ext cx="25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a:3</a:t>
                </a:r>
              </a:p>
            </p:txBody>
          </p:sp>
          <p:cxnSp>
            <p:nvCxnSpPr>
              <p:cNvPr id="28746" name="AutoShape 9"/>
              <p:cNvCxnSpPr>
                <a:cxnSpLocks noChangeShapeType="1"/>
                <a:stCxn id="28742" idx="2"/>
                <a:endCxn id="28743" idx="0"/>
              </p:cNvCxnSpPr>
              <p:nvPr/>
            </p:nvCxnSpPr>
            <p:spPr bwMode="auto">
              <a:xfrm>
                <a:off x="2447" y="2706"/>
                <a:ext cx="0" cy="13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747" name="AutoShape 10"/>
              <p:cNvCxnSpPr>
                <a:cxnSpLocks noChangeShapeType="1"/>
                <a:stCxn id="28743" idx="2"/>
                <a:endCxn id="28744" idx="0"/>
              </p:cNvCxnSpPr>
              <p:nvPr/>
            </p:nvCxnSpPr>
            <p:spPr bwMode="auto">
              <a:xfrm>
                <a:off x="2447" y="3090"/>
                <a:ext cx="0" cy="7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748" name="AutoShape 11"/>
              <p:cNvCxnSpPr>
                <a:cxnSpLocks noChangeShapeType="1"/>
                <a:stCxn id="28744" idx="2"/>
                <a:endCxn id="28745" idx="0"/>
              </p:cNvCxnSpPr>
              <p:nvPr/>
            </p:nvCxnSpPr>
            <p:spPr bwMode="auto">
              <a:xfrm>
                <a:off x="2447" y="3417"/>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8741" name="Text Box 12"/>
            <p:cNvSpPr txBox="1">
              <a:spLocks noChangeArrowheads="1"/>
            </p:cNvSpPr>
            <p:nvPr/>
          </p:nvSpPr>
          <p:spPr bwMode="auto">
            <a:xfrm>
              <a:off x="3312" y="3976"/>
              <a:ext cx="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endParaRPr lang="en-US" altLang="zh-CN" sz="1600" b="1" i="1">
                <a:latin typeface="Times New Roman" pitchFamily="18" charset="0"/>
              </a:endParaRPr>
            </a:p>
          </p:txBody>
        </p:sp>
      </p:grpSp>
      <p:sp>
        <p:nvSpPr>
          <p:cNvPr id="28678" name="Text Box 13"/>
          <p:cNvSpPr txBox="1">
            <a:spLocks noChangeArrowheads="1"/>
          </p:cNvSpPr>
          <p:nvPr/>
        </p:nvSpPr>
        <p:spPr bwMode="auto">
          <a:xfrm>
            <a:off x="3276600" y="1574800"/>
            <a:ext cx="2136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ahoma" pitchFamily="34" charset="0"/>
              </a:rPr>
              <a:t>FP-tree of </a:t>
            </a:r>
          </a:p>
          <a:p>
            <a:pPr eaLnBrk="0" hangingPunct="0"/>
            <a:r>
              <a:rPr lang="en-US" altLang="zh-CN" sz="1600">
                <a:latin typeface="Tahoma" pitchFamily="34" charset="0"/>
              </a:rPr>
              <a:t>“</a:t>
            </a:r>
            <a:r>
              <a:rPr lang="en-US" altLang="zh-CN" sz="1600">
                <a:solidFill>
                  <a:schemeClr val="accent2"/>
                </a:solidFill>
                <a:latin typeface="Tahoma" pitchFamily="34" charset="0"/>
              </a:rPr>
              <a:t>am</a:t>
            </a:r>
            <a:r>
              <a:rPr lang="en-US" altLang="zh-CN" sz="1600">
                <a:latin typeface="Tahoma" pitchFamily="34" charset="0"/>
              </a:rPr>
              <a:t>”: (fc:3)</a:t>
            </a:r>
          </a:p>
        </p:txBody>
      </p:sp>
      <p:grpSp>
        <p:nvGrpSpPr>
          <p:cNvPr id="28679" name="Group 14"/>
          <p:cNvGrpSpPr>
            <a:grpSpLocks/>
          </p:cNvGrpSpPr>
          <p:nvPr/>
        </p:nvGrpSpPr>
        <p:grpSpPr bwMode="auto">
          <a:xfrm>
            <a:off x="4038600" y="2057400"/>
            <a:ext cx="1225550" cy="1660525"/>
            <a:chOff x="4393" y="1248"/>
            <a:chExt cx="785" cy="1193"/>
          </a:xfrm>
        </p:grpSpPr>
        <p:sp>
          <p:nvSpPr>
            <p:cNvPr id="28734" name="Text Box 15"/>
            <p:cNvSpPr txBox="1">
              <a:spLocks noChangeArrowheads="1"/>
            </p:cNvSpPr>
            <p:nvPr/>
          </p:nvSpPr>
          <p:spPr bwMode="auto">
            <a:xfrm>
              <a:off x="4878" y="1248"/>
              <a:ext cx="2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28735" name="Text Box 16"/>
            <p:cNvSpPr txBox="1">
              <a:spLocks noChangeArrowheads="1"/>
            </p:cNvSpPr>
            <p:nvPr/>
          </p:nvSpPr>
          <p:spPr bwMode="auto">
            <a:xfrm>
              <a:off x="4866" y="1632"/>
              <a:ext cx="29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f:3</a:t>
              </a:r>
            </a:p>
          </p:txBody>
        </p:sp>
        <p:sp>
          <p:nvSpPr>
            <p:cNvPr id="28736" name="Text Box 17"/>
            <p:cNvSpPr txBox="1">
              <a:spLocks noChangeArrowheads="1"/>
            </p:cNvSpPr>
            <p:nvPr/>
          </p:nvSpPr>
          <p:spPr bwMode="auto">
            <a:xfrm>
              <a:off x="4853" y="1958"/>
              <a:ext cx="32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c:3</a:t>
              </a:r>
            </a:p>
          </p:txBody>
        </p:sp>
        <p:cxnSp>
          <p:nvCxnSpPr>
            <p:cNvPr id="28737" name="AutoShape 18"/>
            <p:cNvCxnSpPr>
              <a:cxnSpLocks noChangeShapeType="1"/>
              <a:stCxn id="28734" idx="2"/>
              <a:endCxn id="28735" idx="0"/>
            </p:cNvCxnSpPr>
            <p:nvPr/>
          </p:nvCxnSpPr>
          <p:spPr bwMode="auto">
            <a:xfrm>
              <a:off x="5013" y="1498"/>
              <a:ext cx="0" cy="13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738" name="AutoShape 19"/>
            <p:cNvCxnSpPr>
              <a:cxnSpLocks noChangeShapeType="1"/>
              <a:stCxn id="28735" idx="2"/>
              <a:endCxn id="28736" idx="0"/>
            </p:cNvCxnSpPr>
            <p:nvPr/>
          </p:nvCxnSpPr>
          <p:spPr bwMode="auto">
            <a:xfrm>
              <a:off x="5013" y="1882"/>
              <a:ext cx="0" cy="7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739" name="Text Box 20"/>
            <p:cNvSpPr txBox="1">
              <a:spLocks noChangeArrowheads="1"/>
            </p:cNvSpPr>
            <p:nvPr/>
          </p:nvSpPr>
          <p:spPr bwMode="auto">
            <a:xfrm>
              <a:off x="4393" y="2199"/>
              <a:ext cx="11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endParaRPr lang="en-US" altLang="zh-CN" sz="1600" b="1" i="1">
                <a:latin typeface="Times New Roman" pitchFamily="18" charset="0"/>
              </a:endParaRPr>
            </a:p>
          </p:txBody>
        </p:sp>
      </p:grpSp>
      <p:sp>
        <p:nvSpPr>
          <p:cNvPr id="28680" name="Text Box 21"/>
          <p:cNvSpPr txBox="1">
            <a:spLocks noChangeArrowheads="1"/>
          </p:cNvSpPr>
          <p:nvPr/>
        </p:nvSpPr>
        <p:spPr bwMode="auto">
          <a:xfrm>
            <a:off x="3352800" y="3763963"/>
            <a:ext cx="200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imes New Roman" pitchFamily="18" charset="0"/>
              </a:rPr>
              <a:t>FP-tree of</a:t>
            </a:r>
          </a:p>
          <a:p>
            <a:r>
              <a:rPr lang="en-US" altLang="zh-CN" sz="1600">
                <a:latin typeface="Times New Roman" pitchFamily="18" charset="0"/>
              </a:rPr>
              <a:t> “</a:t>
            </a:r>
            <a:r>
              <a:rPr lang="en-US" altLang="zh-CN" sz="1600">
                <a:solidFill>
                  <a:schemeClr val="accent2"/>
                </a:solidFill>
                <a:latin typeface="Times New Roman" pitchFamily="18" charset="0"/>
              </a:rPr>
              <a:t>cm</a:t>
            </a:r>
            <a:r>
              <a:rPr lang="en-US" altLang="zh-CN" sz="1600">
                <a:latin typeface="Times New Roman" pitchFamily="18" charset="0"/>
              </a:rPr>
              <a:t>”: </a:t>
            </a:r>
            <a:r>
              <a:rPr lang="en-US" altLang="zh-CN" sz="1600">
                <a:latin typeface="Tahoma" pitchFamily="34" charset="0"/>
              </a:rPr>
              <a:t>(f:3)</a:t>
            </a:r>
          </a:p>
        </p:txBody>
      </p:sp>
      <p:sp>
        <p:nvSpPr>
          <p:cNvPr id="28681" name="Text Box 22"/>
          <p:cNvSpPr txBox="1">
            <a:spLocks noChangeArrowheads="1"/>
          </p:cNvSpPr>
          <p:nvPr/>
        </p:nvSpPr>
        <p:spPr bwMode="auto">
          <a:xfrm>
            <a:off x="4800600" y="4267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28682" name="Text Box 23"/>
          <p:cNvSpPr txBox="1">
            <a:spLocks noChangeArrowheads="1"/>
          </p:cNvSpPr>
          <p:nvPr/>
        </p:nvSpPr>
        <p:spPr bwMode="auto">
          <a:xfrm>
            <a:off x="4800600" y="48768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f:3</a:t>
            </a:r>
          </a:p>
        </p:txBody>
      </p:sp>
      <p:cxnSp>
        <p:nvCxnSpPr>
          <p:cNvPr id="28683" name="AutoShape 24"/>
          <p:cNvCxnSpPr>
            <a:cxnSpLocks noChangeShapeType="1"/>
            <a:stCxn id="28681" idx="2"/>
            <a:endCxn id="28682" idx="0"/>
          </p:cNvCxnSpPr>
          <p:nvPr/>
        </p:nvCxnSpPr>
        <p:spPr bwMode="auto">
          <a:xfrm>
            <a:off x="5029200" y="4664075"/>
            <a:ext cx="4763" cy="21272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684" name="Text Box 26"/>
          <p:cNvSpPr txBox="1">
            <a:spLocks noChangeArrowheads="1"/>
          </p:cNvSpPr>
          <p:nvPr/>
        </p:nvSpPr>
        <p:spPr bwMode="auto">
          <a:xfrm>
            <a:off x="6477000" y="1524000"/>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imes New Roman" pitchFamily="18" charset="0"/>
              </a:rPr>
              <a:t>FP-tree of </a:t>
            </a:r>
          </a:p>
          <a:p>
            <a:r>
              <a:rPr lang="en-US" altLang="zh-CN" sz="1600">
                <a:latin typeface="Times New Roman" pitchFamily="18" charset="0"/>
              </a:rPr>
              <a:t>“</a:t>
            </a:r>
            <a:r>
              <a:rPr lang="en-US" altLang="zh-CN" sz="1600">
                <a:solidFill>
                  <a:schemeClr val="accent2"/>
                </a:solidFill>
                <a:latin typeface="Tahoma" pitchFamily="34" charset="0"/>
              </a:rPr>
              <a:t>cam</a:t>
            </a:r>
            <a:r>
              <a:rPr lang="en-US" altLang="zh-CN" sz="2400">
                <a:latin typeface="Times New Roman" pitchFamily="18" charset="0"/>
              </a:rPr>
              <a:t>”</a:t>
            </a:r>
            <a:r>
              <a:rPr lang="en-US" altLang="zh-CN" sz="1600">
                <a:latin typeface="Tahoma" pitchFamily="34" charset="0"/>
              </a:rPr>
              <a:t>: (f:3)</a:t>
            </a:r>
          </a:p>
        </p:txBody>
      </p:sp>
      <p:sp>
        <p:nvSpPr>
          <p:cNvPr id="28685" name="Text Box 27"/>
          <p:cNvSpPr txBox="1">
            <a:spLocks noChangeArrowheads="1"/>
          </p:cNvSpPr>
          <p:nvPr/>
        </p:nvSpPr>
        <p:spPr bwMode="auto">
          <a:xfrm>
            <a:off x="7696200" y="205740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28686" name="Text Box 28"/>
          <p:cNvSpPr txBox="1">
            <a:spLocks noChangeArrowheads="1"/>
          </p:cNvSpPr>
          <p:nvPr/>
        </p:nvSpPr>
        <p:spPr bwMode="auto">
          <a:xfrm>
            <a:off x="7677150" y="26670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f:3</a:t>
            </a:r>
          </a:p>
        </p:txBody>
      </p:sp>
      <p:cxnSp>
        <p:nvCxnSpPr>
          <p:cNvPr id="28687" name="AutoShape 29"/>
          <p:cNvCxnSpPr>
            <a:cxnSpLocks noChangeShapeType="1"/>
            <a:stCxn id="28685" idx="2"/>
            <a:endCxn id="28686" idx="0"/>
          </p:cNvCxnSpPr>
          <p:nvPr/>
        </p:nvCxnSpPr>
        <p:spPr bwMode="auto">
          <a:xfrm>
            <a:off x="7910513" y="2454275"/>
            <a:ext cx="0" cy="21272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688" name="Rectangle 31"/>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28689" name="Line 32"/>
          <p:cNvSpPr>
            <a:spLocks noChangeShapeType="1"/>
          </p:cNvSpPr>
          <p:nvPr/>
        </p:nvSpPr>
        <p:spPr bwMode="auto">
          <a:xfrm flipV="1">
            <a:off x="2514600" y="2286000"/>
            <a:ext cx="838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0" name="Line 33"/>
          <p:cNvSpPr>
            <a:spLocks noChangeShapeType="1"/>
          </p:cNvSpPr>
          <p:nvPr/>
        </p:nvSpPr>
        <p:spPr bwMode="auto">
          <a:xfrm>
            <a:off x="2438400" y="3505200"/>
            <a:ext cx="838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Line 34"/>
          <p:cNvSpPr>
            <a:spLocks noChangeShapeType="1"/>
          </p:cNvSpPr>
          <p:nvPr/>
        </p:nvSpPr>
        <p:spPr bwMode="auto">
          <a:xfrm>
            <a:off x="2438400" y="3733800"/>
            <a:ext cx="83820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2" name="Rectangle 35"/>
          <p:cNvSpPr>
            <a:spLocks noChangeArrowheads="1"/>
          </p:cNvSpPr>
          <p:nvPr/>
        </p:nvSpPr>
        <p:spPr bwMode="auto">
          <a:xfrm>
            <a:off x="3352800" y="5943600"/>
            <a:ext cx="548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spcBef>
                <a:spcPct val="50000"/>
              </a:spcBef>
            </a:pPr>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imes New Roman" pitchFamily="18" charset="0"/>
              </a:rPr>
              <a:t>FP-tree of “</a:t>
            </a:r>
            <a:r>
              <a:rPr lang="en-US" altLang="zh-CN" sz="1600">
                <a:solidFill>
                  <a:schemeClr val="accent2"/>
                </a:solidFill>
                <a:latin typeface="Tahoma" pitchFamily="34" charset="0"/>
              </a:rPr>
              <a:t>fm</a:t>
            </a:r>
            <a:r>
              <a:rPr lang="en-US" altLang="zh-CN" sz="1600">
                <a:latin typeface="Times New Roman" pitchFamily="18" charset="0"/>
              </a:rPr>
              <a:t>”</a:t>
            </a:r>
            <a:r>
              <a:rPr lang="en-US" altLang="zh-CN" sz="1600">
                <a:latin typeface="Tahoma" pitchFamily="34" charset="0"/>
              </a:rPr>
              <a:t>:</a:t>
            </a:r>
            <a:r>
              <a:rPr lang="en-US" altLang="zh-CN">
                <a:latin typeface="Tahoma" pitchFamily="34" charset="0"/>
              </a:rPr>
              <a:t> 3</a:t>
            </a:r>
          </a:p>
        </p:txBody>
      </p:sp>
      <p:sp>
        <p:nvSpPr>
          <p:cNvPr id="28693" name="Line 36"/>
          <p:cNvSpPr>
            <a:spLocks noChangeShapeType="1"/>
          </p:cNvSpPr>
          <p:nvPr/>
        </p:nvSpPr>
        <p:spPr bwMode="auto">
          <a:xfrm flipV="1">
            <a:off x="5867400" y="1828800"/>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37"/>
          <p:cNvSpPr>
            <a:spLocks noChangeShapeType="1"/>
          </p:cNvSpPr>
          <p:nvPr/>
        </p:nvSpPr>
        <p:spPr bwMode="auto">
          <a:xfrm>
            <a:off x="5791200" y="2895600"/>
            <a:ext cx="8382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Text Box 38"/>
          <p:cNvSpPr txBox="1">
            <a:spLocks noChangeArrowheads="1"/>
          </p:cNvSpPr>
          <p:nvPr/>
        </p:nvSpPr>
        <p:spPr bwMode="auto">
          <a:xfrm>
            <a:off x="6629400" y="3840163"/>
            <a:ext cx="200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imes New Roman" pitchFamily="18" charset="0"/>
              </a:rPr>
              <a:t>FP-tree of</a:t>
            </a:r>
            <a:endParaRPr lang="en-US" altLang="zh-CN">
              <a:latin typeface="Tahoma" pitchFamily="34" charset="0"/>
            </a:endParaRPr>
          </a:p>
          <a:p>
            <a:pPr eaLnBrk="0" hangingPunct="0"/>
            <a:r>
              <a:rPr lang="en-US" altLang="zh-CN" sz="1600">
                <a:latin typeface="Tahoma" pitchFamily="34" charset="0"/>
              </a:rPr>
              <a:t>of “</a:t>
            </a:r>
            <a:r>
              <a:rPr lang="en-US" altLang="zh-CN" sz="1600">
                <a:solidFill>
                  <a:schemeClr val="accent2"/>
                </a:solidFill>
                <a:latin typeface="Tahoma" pitchFamily="34" charset="0"/>
              </a:rPr>
              <a:t>fam</a:t>
            </a:r>
            <a:r>
              <a:rPr lang="en-US" altLang="zh-CN" sz="1600">
                <a:latin typeface="Tahoma" pitchFamily="34" charset="0"/>
              </a:rPr>
              <a:t>”: 3 </a:t>
            </a:r>
          </a:p>
        </p:txBody>
      </p:sp>
      <p:sp>
        <p:nvSpPr>
          <p:cNvPr id="28696" name="Rectangle 43"/>
          <p:cNvSpPr>
            <a:spLocks noChangeArrowheads="1"/>
          </p:cNvSpPr>
          <p:nvPr/>
        </p:nvSpPr>
        <p:spPr bwMode="auto">
          <a:xfrm>
            <a:off x="381000" y="1600200"/>
            <a:ext cx="20621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b="1" i="1">
                <a:latin typeface="Times New Roman" pitchFamily="18" charset="0"/>
              </a:rPr>
              <a:t>conditional </a:t>
            </a:r>
            <a:r>
              <a:rPr lang="en-US" altLang="zh-CN" sz="1600" b="1">
                <a:latin typeface="Times New Roman" pitchFamily="18" charset="0"/>
              </a:rPr>
              <a:t>FP-tree of</a:t>
            </a:r>
          </a:p>
          <a:p>
            <a:r>
              <a:rPr lang="en-US" altLang="zh-CN" sz="1600" b="1">
                <a:latin typeface="Times New Roman" pitchFamily="18" charset="0"/>
              </a:rPr>
              <a:t> “</a:t>
            </a:r>
            <a:r>
              <a:rPr lang="en-US" altLang="zh-CN" sz="1600">
                <a:solidFill>
                  <a:schemeClr val="accent2"/>
                </a:solidFill>
                <a:latin typeface="Tahoma" pitchFamily="34" charset="0"/>
              </a:rPr>
              <a:t>m</a:t>
            </a:r>
            <a:r>
              <a:rPr lang="en-US" altLang="zh-CN" sz="1600" b="1">
                <a:latin typeface="Times New Roman" pitchFamily="18" charset="0"/>
              </a:rPr>
              <a:t>”: </a:t>
            </a:r>
            <a:r>
              <a:rPr lang="en-US" altLang="zh-CN" sz="1600">
                <a:latin typeface="Tahoma" pitchFamily="34" charset="0"/>
              </a:rPr>
              <a:t>(fca:3</a:t>
            </a:r>
            <a:r>
              <a:rPr lang="en-US" altLang="zh-CN">
                <a:latin typeface="Tahoma" pitchFamily="34" charset="0"/>
              </a:rPr>
              <a:t>)</a:t>
            </a:r>
          </a:p>
        </p:txBody>
      </p:sp>
      <p:sp>
        <p:nvSpPr>
          <p:cNvPr id="28697" name="Rectangle 44"/>
          <p:cNvSpPr>
            <a:spLocks noChangeArrowheads="1"/>
          </p:cNvSpPr>
          <p:nvPr/>
        </p:nvSpPr>
        <p:spPr bwMode="auto">
          <a:xfrm>
            <a:off x="2514600" y="24384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“a”</a:t>
            </a:r>
          </a:p>
        </p:txBody>
      </p:sp>
      <p:sp>
        <p:nvSpPr>
          <p:cNvPr id="28698" name="Rectangle 45"/>
          <p:cNvSpPr>
            <a:spLocks noChangeArrowheads="1"/>
          </p:cNvSpPr>
          <p:nvPr/>
        </p:nvSpPr>
        <p:spPr bwMode="auto">
          <a:xfrm>
            <a:off x="2667000" y="32004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“c”</a:t>
            </a:r>
          </a:p>
        </p:txBody>
      </p:sp>
      <p:sp>
        <p:nvSpPr>
          <p:cNvPr id="28699" name="Rectangle 46"/>
          <p:cNvSpPr>
            <a:spLocks noChangeArrowheads="1"/>
          </p:cNvSpPr>
          <p:nvPr/>
        </p:nvSpPr>
        <p:spPr bwMode="auto">
          <a:xfrm>
            <a:off x="5638800" y="41910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“f”</a:t>
            </a:r>
          </a:p>
        </p:txBody>
      </p:sp>
      <p:sp>
        <p:nvSpPr>
          <p:cNvPr id="28700" name="Rectangle 47"/>
          <p:cNvSpPr>
            <a:spLocks noChangeArrowheads="1"/>
          </p:cNvSpPr>
          <p:nvPr/>
        </p:nvSpPr>
        <p:spPr bwMode="auto">
          <a:xfrm>
            <a:off x="5943600" y="19050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“c”</a:t>
            </a:r>
          </a:p>
        </p:txBody>
      </p:sp>
      <p:sp>
        <p:nvSpPr>
          <p:cNvPr id="28701" name="Rectangle 48"/>
          <p:cNvSpPr>
            <a:spLocks noChangeArrowheads="1"/>
          </p:cNvSpPr>
          <p:nvPr/>
        </p:nvSpPr>
        <p:spPr bwMode="auto">
          <a:xfrm>
            <a:off x="6172200" y="32004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“f”</a:t>
            </a:r>
          </a:p>
        </p:txBody>
      </p:sp>
      <p:sp>
        <p:nvSpPr>
          <p:cNvPr id="73792" name="AutoShape 64"/>
          <p:cNvSpPr>
            <a:spLocks noChangeArrowheads="1"/>
          </p:cNvSpPr>
          <p:nvPr/>
        </p:nvSpPr>
        <p:spPr bwMode="auto">
          <a:xfrm>
            <a:off x="6096000" y="5486400"/>
            <a:ext cx="1524000" cy="304800"/>
          </a:xfrm>
          <a:prstGeom prst="wedgeRoundRectCallout">
            <a:avLst>
              <a:gd name="adj1" fmla="val 66250"/>
              <a:gd name="adj2" fmla="val 39583"/>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dirty="0">
                <a:solidFill>
                  <a:srgbClr val="FFFFFF"/>
                </a:solidFill>
                <a:latin typeface="Times New Roman" pitchFamily="18" charset="0"/>
              </a:rPr>
              <a:t>Frequent Pattern</a:t>
            </a:r>
          </a:p>
          <a:p>
            <a:pPr fontAlgn="auto">
              <a:spcAft>
                <a:spcPts val="0"/>
              </a:spcAft>
              <a:defRPr/>
            </a:pPr>
            <a:endParaRPr lang="zh-CN" altLang="en-US" sz="1200" b="1" dirty="0">
              <a:latin typeface="Times New Roman" pitchFamily="18" charset="0"/>
            </a:endParaRPr>
          </a:p>
        </p:txBody>
      </p:sp>
      <p:sp>
        <p:nvSpPr>
          <p:cNvPr id="28705" name="Text Box 66"/>
          <p:cNvSpPr txBox="1">
            <a:spLocks noChangeArrowheads="1"/>
          </p:cNvSpPr>
          <p:nvPr/>
        </p:nvSpPr>
        <p:spPr bwMode="auto">
          <a:xfrm>
            <a:off x="7848600" y="5562600"/>
            <a:ext cx="620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a:solidFill>
                  <a:schemeClr val="accent2"/>
                </a:solidFill>
                <a:latin typeface="Tahoma" pitchFamily="34" charset="0"/>
              </a:rPr>
              <a:t>fcam</a:t>
            </a:r>
          </a:p>
        </p:txBody>
      </p:sp>
      <p:sp>
        <p:nvSpPr>
          <p:cNvPr id="28706" name="Line 68"/>
          <p:cNvSpPr>
            <a:spLocks noChangeShapeType="1"/>
          </p:cNvSpPr>
          <p:nvPr/>
        </p:nvSpPr>
        <p:spPr bwMode="auto">
          <a:xfrm>
            <a:off x="8610600" y="1828800"/>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69"/>
          <p:cNvSpPr>
            <a:spLocks noChangeShapeType="1"/>
          </p:cNvSpPr>
          <p:nvPr/>
        </p:nvSpPr>
        <p:spPr bwMode="auto">
          <a:xfrm flipH="1">
            <a:off x="8458200" y="5791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Text Box 70"/>
          <p:cNvSpPr txBox="1">
            <a:spLocks noChangeArrowheads="1"/>
          </p:cNvSpPr>
          <p:nvPr/>
        </p:nvSpPr>
        <p:spPr bwMode="auto">
          <a:xfrm>
            <a:off x="7924800" y="3124200"/>
            <a:ext cx="47466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“f”</a:t>
            </a:r>
          </a:p>
          <a:p>
            <a:endParaRPr lang="zh-CN" altLang="en-US" sz="2400" b="1">
              <a:latin typeface="Times New Roman" pitchFamily="18" charset="0"/>
            </a:endParaRPr>
          </a:p>
        </p:txBody>
      </p:sp>
      <p:sp>
        <p:nvSpPr>
          <p:cNvPr id="28709" name="Line 71"/>
          <p:cNvSpPr>
            <a:spLocks noChangeShapeType="1"/>
          </p:cNvSpPr>
          <p:nvPr/>
        </p:nvSpPr>
        <p:spPr bwMode="auto">
          <a:xfrm>
            <a:off x="5486400" y="4648200"/>
            <a:ext cx="838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Text Box 72"/>
          <p:cNvSpPr txBox="1">
            <a:spLocks noChangeArrowheads="1"/>
          </p:cNvSpPr>
          <p:nvPr/>
        </p:nvSpPr>
        <p:spPr bwMode="auto">
          <a:xfrm>
            <a:off x="6537325" y="4786313"/>
            <a:ext cx="2057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600" b="1" i="1">
                <a:latin typeface="Times New Roman" pitchFamily="18" charset="0"/>
              </a:rPr>
              <a:t>conditional</a:t>
            </a:r>
            <a:r>
              <a:rPr lang="en-US" altLang="zh-CN" sz="1600" b="1">
                <a:latin typeface="Times New Roman" pitchFamily="18" charset="0"/>
              </a:rPr>
              <a:t> </a:t>
            </a:r>
            <a:r>
              <a:rPr lang="en-US" altLang="zh-CN" sz="1600">
                <a:latin typeface="Times New Roman" pitchFamily="18" charset="0"/>
              </a:rPr>
              <a:t>FP-tree of </a:t>
            </a:r>
          </a:p>
          <a:p>
            <a:r>
              <a:rPr lang="en-US" altLang="zh-CN" sz="1600">
                <a:latin typeface="Times New Roman" pitchFamily="18" charset="0"/>
              </a:rPr>
              <a:t>“</a:t>
            </a:r>
            <a:r>
              <a:rPr lang="en-US" altLang="zh-CN" sz="1600">
                <a:solidFill>
                  <a:schemeClr val="accent2"/>
                </a:solidFill>
                <a:latin typeface="Tahoma" pitchFamily="34" charset="0"/>
              </a:rPr>
              <a:t>f</a:t>
            </a:r>
            <a:r>
              <a:rPr lang="en-US" altLang="zh-CN" sz="1600">
                <a:solidFill>
                  <a:schemeClr val="accent2"/>
                </a:solidFill>
                <a:latin typeface="Times New Roman" pitchFamily="18" charset="0"/>
              </a:rPr>
              <a:t>cm</a:t>
            </a:r>
            <a:r>
              <a:rPr lang="en-US" altLang="zh-CN" sz="1600">
                <a:latin typeface="Times New Roman" pitchFamily="18" charset="0"/>
              </a:rPr>
              <a:t>”: 3</a:t>
            </a:r>
          </a:p>
        </p:txBody>
      </p:sp>
      <p:sp>
        <p:nvSpPr>
          <p:cNvPr id="73803" name="AutoShape 75"/>
          <p:cNvSpPr>
            <a:spLocks noChangeArrowheads="1"/>
          </p:cNvSpPr>
          <p:nvPr/>
        </p:nvSpPr>
        <p:spPr bwMode="auto">
          <a:xfrm>
            <a:off x="0" y="2590800"/>
            <a:ext cx="1600200" cy="304800"/>
          </a:xfrm>
          <a:prstGeom prst="wedgeRoundRectCallout">
            <a:avLst>
              <a:gd name="adj1" fmla="val 4958"/>
              <a:gd name="adj2" fmla="val -1750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a:solidFill>
                  <a:srgbClr val="FFFFFF"/>
                </a:solidFill>
                <a:latin typeface="Times New Roman" pitchFamily="18" charset="0"/>
              </a:rPr>
              <a:t>Frequent Pattern</a:t>
            </a:r>
          </a:p>
          <a:p>
            <a:pPr fontAlgn="auto">
              <a:spcAft>
                <a:spcPts val="0"/>
              </a:spcAft>
              <a:defRPr/>
            </a:pPr>
            <a:endParaRPr lang="zh-CN" altLang="en-US" sz="1200" b="1">
              <a:latin typeface="Times New Roman" pitchFamily="18" charset="0"/>
            </a:endParaRPr>
          </a:p>
        </p:txBody>
      </p:sp>
      <p:sp>
        <p:nvSpPr>
          <p:cNvPr id="73804" name="AutoShape 76"/>
          <p:cNvSpPr>
            <a:spLocks noChangeArrowheads="1"/>
          </p:cNvSpPr>
          <p:nvPr/>
        </p:nvSpPr>
        <p:spPr bwMode="auto">
          <a:xfrm>
            <a:off x="3124200" y="2514600"/>
            <a:ext cx="1600200" cy="304800"/>
          </a:xfrm>
          <a:prstGeom prst="wedgeRoundRectCallout">
            <a:avLst>
              <a:gd name="adj1" fmla="val -17264"/>
              <a:gd name="adj2" fmla="val -1875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dirty="0">
                <a:solidFill>
                  <a:srgbClr val="FFFFFF"/>
                </a:solidFill>
                <a:latin typeface="Times New Roman" pitchFamily="18" charset="0"/>
              </a:rPr>
              <a:t>Frequent Pattern</a:t>
            </a:r>
          </a:p>
          <a:p>
            <a:pPr fontAlgn="auto">
              <a:spcAft>
                <a:spcPts val="0"/>
              </a:spcAft>
              <a:defRPr/>
            </a:pPr>
            <a:endParaRPr lang="zh-CN" altLang="en-US" sz="1200" b="1" dirty="0">
              <a:latin typeface="Times New Roman" pitchFamily="18" charset="0"/>
            </a:endParaRPr>
          </a:p>
        </p:txBody>
      </p:sp>
      <p:sp>
        <p:nvSpPr>
          <p:cNvPr id="73807" name="AutoShape 79"/>
          <p:cNvSpPr>
            <a:spLocks noChangeArrowheads="1"/>
          </p:cNvSpPr>
          <p:nvPr/>
        </p:nvSpPr>
        <p:spPr bwMode="auto">
          <a:xfrm>
            <a:off x="3048000" y="4724400"/>
            <a:ext cx="1600200" cy="304800"/>
          </a:xfrm>
          <a:prstGeom prst="wedgeRoundRectCallout">
            <a:avLst>
              <a:gd name="adj1" fmla="val 3375"/>
              <a:gd name="adj2" fmla="val -1750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dirty="0">
                <a:solidFill>
                  <a:srgbClr val="FFFFFF"/>
                </a:solidFill>
                <a:latin typeface="Times New Roman" pitchFamily="18" charset="0"/>
              </a:rPr>
              <a:t>Frequent Pattern</a:t>
            </a:r>
          </a:p>
          <a:p>
            <a:pPr fontAlgn="auto">
              <a:spcAft>
                <a:spcPts val="0"/>
              </a:spcAft>
              <a:defRPr/>
            </a:pPr>
            <a:endParaRPr lang="zh-CN" altLang="en-US" sz="1200" b="1" dirty="0">
              <a:latin typeface="Times New Roman" pitchFamily="18" charset="0"/>
            </a:endParaRPr>
          </a:p>
        </p:txBody>
      </p:sp>
      <p:sp>
        <p:nvSpPr>
          <p:cNvPr id="73808" name="AutoShape 80"/>
          <p:cNvSpPr>
            <a:spLocks noChangeArrowheads="1"/>
          </p:cNvSpPr>
          <p:nvPr/>
        </p:nvSpPr>
        <p:spPr bwMode="auto">
          <a:xfrm>
            <a:off x="6096000" y="2514600"/>
            <a:ext cx="1600200" cy="304800"/>
          </a:xfrm>
          <a:prstGeom prst="wedgeRoundRectCallout">
            <a:avLst>
              <a:gd name="adj1" fmla="val 8134"/>
              <a:gd name="adj2" fmla="val -1750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a:solidFill>
                  <a:srgbClr val="FFFFFF"/>
                </a:solidFill>
                <a:latin typeface="Times New Roman" pitchFamily="18" charset="0"/>
              </a:rPr>
              <a:t>Frequent Pattern</a:t>
            </a:r>
          </a:p>
          <a:p>
            <a:pPr fontAlgn="auto">
              <a:spcAft>
                <a:spcPts val="0"/>
              </a:spcAft>
              <a:defRPr/>
            </a:pPr>
            <a:endParaRPr lang="zh-CN" altLang="en-US" sz="1200" b="1">
              <a:latin typeface="Times New Roman" pitchFamily="18" charset="0"/>
            </a:endParaRPr>
          </a:p>
        </p:txBody>
      </p:sp>
      <p:sp>
        <p:nvSpPr>
          <p:cNvPr id="73810" name="AutoShape 82"/>
          <p:cNvSpPr>
            <a:spLocks noChangeArrowheads="1"/>
          </p:cNvSpPr>
          <p:nvPr/>
        </p:nvSpPr>
        <p:spPr bwMode="auto">
          <a:xfrm>
            <a:off x="4648200" y="6553200"/>
            <a:ext cx="1600200" cy="304800"/>
          </a:xfrm>
          <a:prstGeom prst="wedgeRoundRectCallout">
            <a:avLst>
              <a:gd name="adj1" fmla="val 3375"/>
              <a:gd name="adj2" fmla="val -1500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dirty="0">
                <a:solidFill>
                  <a:srgbClr val="FFFFFF"/>
                </a:solidFill>
                <a:latin typeface="Times New Roman" pitchFamily="18" charset="0"/>
              </a:rPr>
              <a:t>Frequent Pattern</a:t>
            </a:r>
          </a:p>
          <a:p>
            <a:pPr fontAlgn="auto">
              <a:spcAft>
                <a:spcPts val="0"/>
              </a:spcAft>
              <a:defRPr/>
            </a:pPr>
            <a:endParaRPr lang="zh-CN" altLang="en-US" sz="1200" b="1" dirty="0">
              <a:latin typeface="Times New Roman" pitchFamily="18" charset="0"/>
            </a:endParaRPr>
          </a:p>
        </p:txBody>
      </p:sp>
      <p:sp>
        <p:nvSpPr>
          <p:cNvPr id="73811" name="AutoShape 83"/>
          <p:cNvSpPr>
            <a:spLocks noChangeArrowheads="1"/>
          </p:cNvSpPr>
          <p:nvPr/>
        </p:nvSpPr>
        <p:spPr bwMode="auto">
          <a:xfrm>
            <a:off x="6477000" y="4648200"/>
            <a:ext cx="1600200" cy="304800"/>
          </a:xfrm>
          <a:prstGeom prst="wedgeRoundRectCallout">
            <a:avLst>
              <a:gd name="adj1" fmla="val -6153"/>
              <a:gd name="adj2" fmla="val -150000"/>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dirty="0">
                <a:solidFill>
                  <a:srgbClr val="FFFFFF"/>
                </a:solidFill>
                <a:latin typeface="Times New Roman" pitchFamily="18" charset="0"/>
              </a:rPr>
              <a:t>Frequent Pattern</a:t>
            </a:r>
          </a:p>
          <a:p>
            <a:pPr fontAlgn="auto">
              <a:spcAft>
                <a:spcPts val="0"/>
              </a:spcAft>
              <a:defRPr/>
            </a:pPr>
            <a:endParaRPr lang="zh-CN" altLang="en-US" sz="1200" b="1" dirty="0">
              <a:latin typeface="Times New Roman" pitchFamily="18" charset="0"/>
            </a:endParaRPr>
          </a:p>
        </p:txBody>
      </p:sp>
      <p:sp>
        <p:nvSpPr>
          <p:cNvPr id="73812" name="AutoShape 84"/>
          <p:cNvSpPr>
            <a:spLocks noChangeArrowheads="1"/>
          </p:cNvSpPr>
          <p:nvPr/>
        </p:nvSpPr>
        <p:spPr bwMode="auto">
          <a:xfrm>
            <a:off x="4343400" y="5486400"/>
            <a:ext cx="1600200" cy="304800"/>
          </a:xfrm>
          <a:prstGeom prst="wedgeRoundRectCallout">
            <a:avLst>
              <a:gd name="adj1" fmla="val 84324"/>
              <a:gd name="adj2" fmla="val -145833"/>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Aft>
                <a:spcPts val="0"/>
              </a:spcAft>
              <a:defRPr/>
            </a:pPr>
            <a:r>
              <a:rPr lang="en-US" altLang="zh-CN" sz="1200" b="1">
                <a:solidFill>
                  <a:srgbClr val="FFFFFF"/>
                </a:solidFill>
                <a:latin typeface="Times New Roman" pitchFamily="18" charset="0"/>
              </a:rPr>
              <a:t>Frequent Pattern</a:t>
            </a:r>
          </a:p>
          <a:p>
            <a:pPr fontAlgn="auto">
              <a:spcAft>
                <a:spcPts val="0"/>
              </a:spcAft>
              <a:defRPr/>
            </a:pPr>
            <a:endParaRPr lang="zh-CN" altLang="en-US" sz="1200" b="1">
              <a:latin typeface="Times New Roman" pitchFamily="18" charset="0"/>
            </a:endParaRPr>
          </a:p>
        </p:txBody>
      </p:sp>
      <p:sp>
        <p:nvSpPr>
          <p:cNvPr id="28732" name="Rectangle 85"/>
          <p:cNvSpPr>
            <a:spLocks noChangeArrowheads="1"/>
          </p:cNvSpPr>
          <p:nvPr/>
        </p:nvSpPr>
        <p:spPr bwMode="auto">
          <a:xfrm>
            <a:off x="2209800" y="4876800"/>
            <a:ext cx="474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1400">
                <a:solidFill>
                  <a:schemeClr val="accent1"/>
                </a:solidFill>
                <a:latin typeface="Tahoma" pitchFamily="34" charset="0"/>
              </a:rPr>
              <a:t>add</a:t>
            </a:r>
          </a:p>
          <a:p>
            <a:r>
              <a:rPr lang="en-US" altLang="zh-CN" sz="1400">
                <a:solidFill>
                  <a:schemeClr val="accent1"/>
                </a:solidFill>
                <a:latin typeface="Tahoma" pitchFamily="34" charset="0"/>
              </a:rPr>
              <a:t>“f”</a:t>
            </a:r>
          </a:p>
        </p:txBody>
      </p:sp>
      <p:sp>
        <p:nvSpPr>
          <p:cNvPr id="28733"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803"/>
                                        </p:tgtEl>
                                        <p:attrNameLst>
                                          <p:attrName>style.visibility</p:attrName>
                                        </p:attrNameLst>
                                      </p:cBhvr>
                                      <p:to>
                                        <p:strVal val="visible"/>
                                      </p:to>
                                    </p:set>
                                    <p:animEffect transition="in" filter="blinds(horizontal)">
                                      <p:cBhvr>
                                        <p:cTn id="7" dur="500"/>
                                        <p:tgtEl>
                                          <p:spTgt spid="73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804"/>
                                        </p:tgtEl>
                                        <p:attrNameLst>
                                          <p:attrName>style.visibility</p:attrName>
                                        </p:attrNameLst>
                                      </p:cBhvr>
                                      <p:to>
                                        <p:strVal val="visible"/>
                                      </p:to>
                                    </p:set>
                                    <p:animEffect transition="in" filter="blinds(horizontal)">
                                      <p:cBhvr>
                                        <p:cTn id="12" dur="500"/>
                                        <p:tgtEl>
                                          <p:spTgt spid="73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807"/>
                                        </p:tgtEl>
                                        <p:attrNameLst>
                                          <p:attrName>style.visibility</p:attrName>
                                        </p:attrNameLst>
                                      </p:cBhvr>
                                      <p:to>
                                        <p:strVal val="visible"/>
                                      </p:to>
                                    </p:set>
                                    <p:animEffect transition="in" filter="blinds(horizontal)">
                                      <p:cBhvr>
                                        <p:cTn id="17" dur="500"/>
                                        <p:tgtEl>
                                          <p:spTgt spid="73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808"/>
                                        </p:tgtEl>
                                        <p:attrNameLst>
                                          <p:attrName>style.visibility</p:attrName>
                                        </p:attrNameLst>
                                      </p:cBhvr>
                                      <p:to>
                                        <p:strVal val="visible"/>
                                      </p:to>
                                    </p:set>
                                    <p:animEffect transition="in" filter="blinds(horizontal)">
                                      <p:cBhvr>
                                        <p:cTn id="22" dur="500"/>
                                        <p:tgtEl>
                                          <p:spTgt spid="738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810"/>
                                        </p:tgtEl>
                                        <p:attrNameLst>
                                          <p:attrName>style.visibility</p:attrName>
                                        </p:attrNameLst>
                                      </p:cBhvr>
                                      <p:to>
                                        <p:strVal val="visible"/>
                                      </p:to>
                                    </p:set>
                                    <p:animEffect transition="in" filter="blinds(horizontal)">
                                      <p:cBhvr>
                                        <p:cTn id="27" dur="500"/>
                                        <p:tgtEl>
                                          <p:spTgt spid="738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811"/>
                                        </p:tgtEl>
                                        <p:attrNameLst>
                                          <p:attrName>style.visibility</p:attrName>
                                        </p:attrNameLst>
                                      </p:cBhvr>
                                      <p:to>
                                        <p:strVal val="visible"/>
                                      </p:to>
                                    </p:set>
                                    <p:animEffect transition="in" filter="blinds(horizontal)">
                                      <p:cBhvr>
                                        <p:cTn id="32" dur="500"/>
                                        <p:tgtEl>
                                          <p:spTgt spid="738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812"/>
                                        </p:tgtEl>
                                        <p:attrNameLst>
                                          <p:attrName>style.visibility</p:attrName>
                                        </p:attrNameLst>
                                      </p:cBhvr>
                                      <p:to>
                                        <p:strVal val="visible"/>
                                      </p:to>
                                    </p:set>
                                    <p:animEffect transition="in" filter="blinds(horizontal)">
                                      <p:cBhvr>
                                        <p:cTn id="37" dur="500"/>
                                        <p:tgtEl>
                                          <p:spTgt spid="73812"/>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73792"/>
                                        </p:tgtEl>
                                        <p:attrNameLst>
                                          <p:attrName>style.visibility</p:attrName>
                                        </p:attrNameLst>
                                      </p:cBhvr>
                                      <p:to>
                                        <p:strVal val="visible"/>
                                      </p:to>
                                    </p:set>
                                    <p:animEffect transition="in" filter="blinds(horizontal)">
                                      <p:cBhvr>
                                        <p:cTn id="41" dur="500"/>
                                        <p:tgtEl>
                                          <p:spTgt spid="73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758C59F1-2FA6-4CC3-8F5B-C8897D46B9C9}" type="slidenum">
              <a:rPr lang="zh-CN" altLang="en-US"/>
              <a:pPr>
                <a:defRPr/>
              </a:pPr>
              <a:t>25</a:t>
            </a:fld>
            <a:endParaRPr lang="en-US" altLang="zh-CN"/>
          </a:p>
        </p:txBody>
      </p:sp>
      <p:sp>
        <p:nvSpPr>
          <p:cNvPr id="29699" name="Rectangle 2"/>
          <p:cNvSpPr>
            <a:spLocks noGrp="1" noChangeArrowheads="1"/>
          </p:cNvSpPr>
          <p:nvPr>
            <p:ph type="title"/>
          </p:nvPr>
        </p:nvSpPr>
        <p:spPr>
          <a:xfrm>
            <a:off x="0" y="304800"/>
            <a:ext cx="8686800" cy="1143000"/>
          </a:xfrm>
        </p:spPr>
        <p:txBody>
          <a:bodyPr/>
          <a:lstStyle/>
          <a:p>
            <a:r>
              <a:rPr lang="en-US" altLang="zh-CN" sz="3600" smtClean="0"/>
              <a:t>Principles of FP-Growth</a:t>
            </a:r>
          </a:p>
        </p:txBody>
      </p:sp>
      <p:sp>
        <p:nvSpPr>
          <p:cNvPr id="29700" name="Rectangle 3"/>
          <p:cNvSpPr>
            <a:spLocks noGrp="1" noChangeArrowheads="1"/>
          </p:cNvSpPr>
          <p:nvPr>
            <p:ph type="body" idx="1"/>
          </p:nvPr>
        </p:nvSpPr>
        <p:spPr>
          <a:xfrm>
            <a:off x="533400" y="1828800"/>
            <a:ext cx="8077200" cy="4419600"/>
          </a:xfrm>
        </p:spPr>
        <p:txBody>
          <a:bodyPr/>
          <a:lstStyle/>
          <a:p>
            <a:pPr>
              <a:lnSpc>
                <a:spcPct val="120000"/>
              </a:lnSpc>
            </a:pPr>
            <a:r>
              <a:rPr lang="en-US" altLang="zh-CN" sz="2400" smtClean="0"/>
              <a:t>Pattern growth property</a:t>
            </a:r>
          </a:p>
          <a:p>
            <a:pPr lvl="1">
              <a:lnSpc>
                <a:spcPct val="120000"/>
              </a:lnSpc>
            </a:pPr>
            <a:r>
              <a:rPr lang="en-US" altLang="zh-CN" sz="2000" smtClean="0"/>
              <a:t>Let </a:t>
            </a:r>
            <a:r>
              <a:rPr lang="en-US" altLang="zh-CN" sz="2000" smtClean="0">
                <a:sym typeface="Symbol" pitchFamily="18" charset="2"/>
              </a:rPr>
              <a:t> be a frequent itemset in DB, B be 's conditional pattern base, and  be an itemset in B.  Then     is a frequent itemset in DB iff  is frequent in B.  </a:t>
            </a:r>
          </a:p>
          <a:p>
            <a:pPr>
              <a:lnSpc>
                <a:spcPct val="120000"/>
              </a:lnSpc>
            </a:pPr>
            <a:r>
              <a:rPr lang="en-US" altLang="zh-CN" sz="2400" smtClean="0"/>
              <a:t>Is “</a:t>
            </a:r>
            <a:r>
              <a:rPr lang="en-US" altLang="zh-CN" sz="2400" i="1" smtClean="0">
                <a:solidFill>
                  <a:schemeClr val="accent2"/>
                </a:solidFill>
              </a:rPr>
              <a:t>fcabm</a:t>
            </a:r>
            <a:r>
              <a:rPr lang="en-US" altLang="zh-CN" sz="2400" smtClean="0"/>
              <a:t> ” a frequent pattern?</a:t>
            </a:r>
          </a:p>
          <a:p>
            <a:pPr lvl="1">
              <a:lnSpc>
                <a:spcPct val="120000"/>
              </a:lnSpc>
            </a:pPr>
            <a:r>
              <a:rPr lang="en-US" altLang="zh-CN" sz="2000" smtClean="0"/>
              <a:t>“</a:t>
            </a:r>
            <a:r>
              <a:rPr lang="en-US" altLang="zh-CN" sz="2000" smtClean="0">
                <a:solidFill>
                  <a:schemeClr val="accent2"/>
                </a:solidFill>
              </a:rPr>
              <a:t>fcab</a:t>
            </a:r>
            <a:r>
              <a:rPr lang="en-US" altLang="zh-CN" sz="2000" smtClean="0"/>
              <a:t>” is a branch of </a:t>
            </a:r>
            <a:r>
              <a:rPr lang="en-US" altLang="zh-CN" sz="2000" smtClean="0">
                <a:solidFill>
                  <a:schemeClr val="accent2"/>
                </a:solidFill>
              </a:rPr>
              <a:t>m</a:t>
            </a:r>
            <a:r>
              <a:rPr lang="en-US" altLang="zh-CN" sz="2000" smtClean="0">
                <a:sym typeface="Symbol" pitchFamily="18" charset="2"/>
              </a:rPr>
              <a:t>'s conditional pattern base</a:t>
            </a:r>
            <a:endParaRPr lang="en-US" altLang="zh-CN" sz="2000" smtClean="0"/>
          </a:p>
          <a:p>
            <a:pPr lvl="1">
              <a:lnSpc>
                <a:spcPct val="120000"/>
              </a:lnSpc>
            </a:pPr>
            <a:r>
              <a:rPr lang="en-US" altLang="zh-CN" sz="2000" smtClean="0"/>
              <a:t>“</a:t>
            </a:r>
            <a:r>
              <a:rPr lang="en-US" altLang="zh-CN" sz="2000" smtClean="0">
                <a:solidFill>
                  <a:schemeClr val="accent2"/>
                </a:solidFill>
              </a:rPr>
              <a:t>b</a:t>
            </a:r>
            <a:r>
              <a:rPr lang="en-US" altLang="zh-CN" sz="2000" smtClean="0"/>
              <a:t>” is </a:t>
            </a:r>
            <a:r>
              <a:rPr lang="en-US" altLang="zh-CN" sz="2000" b="1" smtClean="0"/>
              <a:t>NOT</a:t>
            </a:r>
            <a:r>
              <a:rPr lang="en-US" altLang="zh-CN" sz="2000" smtClean="0"/>
              <a:t> frequent in transactions containing “</a:t>
            </a:r>
            <a:r>
              <a:rPr lang="en-US" altLang="zh-CN" sz="2000" smtClean="0">
                <a:solidFill>
                  <a:schemeClr val="accent2"/>
                </a:solidFill>
              </a:rPr>
              <a:t>fcab</a:t>
            </a:r>
            <a:r>
              <a:rPr lang="en-US" altLang="zh-CN" sz="2000" smtClean="0"/>
              <a:t> ”</a:t>
            </a:r>
          </a:p>
          <a:p>
            <a:pPr lvl="1">
              <a:lnSpc>
                <a:spcPct val="120000"/>
              </a:lnSpc>
            </a:pPr>
            <a:r>
              <a:rPr lang="en-US" altLang="zh-CN" sz="2000" smtClean="0"/>
              <a:t>“</a:t>
            </a:r>
            <a:r>
              <a:rPr lang="en-US" altLang="zh-CN" sz="2000" smtClean="0">
                <a:solidFill>
                  <a:schemeClr val="accent2"/>
                </a:solidFill>
              </a:rPr>
              <a:t>bm</a:t>
            </a:r>
            <a:r>
              <a:rPr lang="en-US" altLang="zh-CN" sz="2000" smtClean="0"/>
              <a:t>” is </a:t>
            </a:r>
            <a:r>
              <a:rPr lang="en-US" altLang="zh-CN" sz="2000" b="1" smtClean="0"/>
              <a:t>NOT</a:t>
            </a:r>
            <a:r>
              <a:rPr lang="en-US" altLang="zh-CN" sz="2000" smtClean="0"/>
              <a:t> a frequent itemset.</a:t>
            </a:r>
          </a:p>
          <a:p>
            <a:pPr lvl="1">
              <a:lnSpc>
                <a:spcPct val="120000"/>
              </a:lnSpc>
            </a:pPr>
            <a:endParaRPr lang="zh-CN" altLang="en-US" sz="2000" smtClean="0"/>
          </a:p>
        </p:txBody>
      </p:sp>
      <p:sp>
        <p:nvSpPr>
          <p:cNvPr id="29701" name="Rectangle 4"/>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75781"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29703"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15"/>
          <p:cNvSpPr>
            <a:spLocks noChangeShapeType="1"/>
          </p:cNvSpPr>
          <p:nvPr/>
        </p:nvSpPr>
        <p:spPr bwMode="auto">
          <a:xfrm>
            <a:off x="609600" y="55626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2"/>
          </p:nvPr>
        </p:nvSpPr>
        <p:spPr/>
        <p:txBody>
          <a:bodyPr/>
          <a:lstStyle/>
          <a:p>
            <a:pPr>
              <a:defRPr/>
            </a:pPr>
            <a:fld id="{0F5D7547-F769-4BBB-9E67-84696F40A55A}" type="slidenum">
              <a:rPr lang="zh-CN" altLang="en-US"/>
              <a:pPr>
                <a:defRPr/>
              </a:pPr>
              <a:t>26</a:t>
            </a:fld>
            <a:endParaRPr lang="en-US" altLang="zh-CN"/>
          </a:p>
        </p:txBody>
      </p:sp>
      <p:sp>
        <p:nvSpPr>
          <p:cNvPr id="30723" name="Rectangle 2"/>
          <p:cNvSpPr>
            <a:spLocks noGrp="1" noChangeArrowheads="1"/>
          </p:cNvSpPr>
          <p:nvPr>
            <p:ph type="title"/>
          </p:nvPr>
        </p:nvSpPr>
        <p:spPr>
          <a:xfrm>
            <a:off x="76200" y="304800"/>
            <a:ext cx="8382000" cy="1066800"/>
          </a:xfrm>
        </p:spPr>
        <p:txBody>
          <a:bodyPr/>
          <a:lstStyle/>
          <a:p>
            <a:r>
              <a:rPr lang="en-US" altLang="zh-CN" sz="3200" smtClean="0"/>
              <a:t>Conditional Pattern Bases and </a:t>
            </a:r>
            <a:br>
              <a:rPr lang="en-US" altLang="zh-CN" sz="3200" smtClean="0"/>
            </a:br>
            <a:r>
              <a:rPr lang="en-US" altLang="zh-CN" sz="3200" smtClean="0"/>
              <a:t>Conditional FP-Tree</a:t>
            </a:r>
          </a:p>
        </p:txBody>
      </p:sp>
      <p:grpSp>
        <p:nvGrpSpPr>
          <p:cNvPr id="30724" name="Group 3"/>
          <p:cNvGrpSpPr>
            <a:grpSpLocks/>
          </p:cNvGrpSpPr>
          <p:nvPr/>
        </p:nvGrpSpPr>
        <p:grpSpPr bwMode="auto">
          <a:xfrm>
            <a:off x="609600" y="1981200"/>
            <a:ext cx="8229600" cy="4000500"/>
            <a:chOff x="384" y="1440"/>
            <a:chExt cx="5184" cy="2520"/>
          </a:xfrm>
        </p:grpSpPr>
        <p:sp>
          <p:nvSpPr>
            <p:cNvPr id="30731" name="Rectangle 4"/>
            <p:cNvSpPr>
              <a:spLocks noChangeArrowheads="1"/>
            </p:cNvSpPr>
            <p:nvPr/>
          </p:nvSpPr>
          <p:spPr bwMode="auto">
            <a:xfrm>
              <a:off x="3552" y="3594"/>
              <a:ext cx="20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Empty</a:t>
              </a:r>
            </a:p>
          </p:txBody>
        </p:sp>
        <p:sp>
          <p:nvSpPr>
            <p:cNvPr id="30732" name="Rectangle 5"/>
            <p:cNvSpPr>
              <a:spLocks noChangeArrowheads="1"/>
            </p:cNvSpPr>
            <p:nvPr/>
          </p:nvSpPr>
          <p:spPr bwMode="auto">
            <a:xfrm>
              <a:off x="1008" y="3594"/>
              <a:ext cx="25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Empty</a:t>
              </a:r>
            </a:p>
          </p:txBody>
        </p:sp>
        <p:sp>
          <p:nvSpPr>
            <p:cNvPr id="30733" name="Rectangle 6"/>
            <p:cNvSpPr>
              <a:spLocks noChangeArrowheads="1"/>
            </p:cNvSpPr>
            <p:nvPr/>
          </p:nvSpPr>
          <p:spPr bwMode="auto">
            <a:xfrm>
              <a:off x="384" y="3594"/>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a:t>
              </a:r>
            </a:p>
          </p:txBody>
        </p:sp>
        <p:sp>
          <p:nvSpPr>
            <p:cNvPr id="30734" name="Rectangle 7"/>
            <p:cNvSpPr>
              <a:spLocks noChangeArrowheads="1"/>
            </p:cNvSpPr>
            <p:nvPr/>
          </p:nvSpPr>
          <p:spPr bwMode="auto">
            <a:xfrm>
              <a:off x="3552" y="3229"/>
              <a:ext cx="2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{(f:3)}|c</a:t>
              </a:r>
            </a:p>
          </p:txBody>
        </p:sp>
        <p:sp>
          <p:nvSpPr>
            <p:cNvPr id="30735" name="Rectangle 8"/>
            <p:cNvSpPr>
              <a:spLocks noChangeArrowheads="1"/>
            </p:cNvSpPr>
            <p:nvPr/>
          </p:nvSpPr>
          <p:spPr bwMode="auto">
            <a:xfrm>
              <a:off x="1008" y="3229"/>
              <a:ext cx="25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{(f:3)}</a:t>
              </a:r>
            </a:p>
          </p:txBody>
        </p:sp>
        <p:sp>
          <p:nvSpPr>
            <p:cNvPr id="30736" name="Rectangle 9"/>
            <p:cNvSpPr>
              <a:spLocks noChangeArrowheads="1"/>
            </p:cNvSpPr>
            <p:nvPr/>
          </p:nvSpPr>
          <p:spPr bwMode="auto">
            <a:xfrm>
              <a:off x="384" y="3229"/>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c</a:t>
              </a:r>
            </a:p>
          </p:txBody>
        </p:sp>
        <p:sp>
          <p:nvSpPr>
            <p:cNvPr id="30737" name="Rectangle 10"/>
            <p:cNvSpPr>
              <a:spLocks noChangeArrowheads="1"/>
            </p:cNvSpPr>
            <p:nvPr/>
          </p:nvSpPr>
          <p:spPr bwMode="auto">
            <a:xfrm>
              <a:off x="3552" y="2863"/>
              <a:ext cx="20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{(f:3, c:3)}|a</a:t>
              </a:r>
            </a:p>
          </p:txBody>
        </p:sp>
        <p:sp>
          <p:nvSpPr>
            <p:cNvPr id="30738" name="Rectangle 11"/>
            <p:cNvSpPr>
              <a:spLocks noChangeArrowheads="1"/>
            </p:cNvSpPr>
            <p:nvPr/>
          </p:nvSpPr>
          <p:spPr bwMode="auto">
            <a:xfrm>
              <a:off x="1008" y="2863"/>
              <a:ext cx="25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{(fc:3)}</a:t>
              </a:r>
            </a:p>
          </p:txBody>
        </p:sp>
        <p:sp>
          <p:nvSpPr>
            <p:cNvPr id="30739" name="Rectangle 12"/>
            <p:cNvSpPr>
              <a:spLocks noChangeArrowheads="1"/>
            </p:cNvSpPr>
            <p:nvPr/>
          </p:nvSpPr>
          <p:spPr bwMode="auto">
            <a:xfrm>
              <a:off x="384" y="2863"/>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a</a:t>
              </a:r>
            </a:p>
          </p:txBody>
        </p:sp>
        <p:sp>
          <p:nvSpPr>
            <p:cNvPr id="30740" name="Rectangle 13"/>
            <p:cNvSpPr>
              <a:spLocks noChangeArrowheads="1"/>
            </p:cNvSpPr>
            <p:nvPr/>
          </p:nvSpPr>
          <p:spPr bwMode="auto">
            <a:xfrm>
              <a:off x="3552" y="2497"/>
              <a:ext cx="20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Empty</a:t>
              </a:r>
            </a:p>
          </p:txBody>
        </p:sp>
        <p:sp>
          <p:nvSpPr>
            <p:cNvPr id="30741" name="Rectangle 14"/>
            <p:cNvSpPr>
              <a:spLocks noChangeArrowheads="1"/>
            </p:cNvSpPr>
            <p:nvPr/>
          </p:nvSpPr>
          <p:spPr bwMode="auto">
            <a:xfrm>
              <a:off x="1008" y="2497"/>
              <a:ext cx="25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{(fca:1), (f:1), (c:1)}</a:t>
              </a:r>
            </a:p>
          </p:txBody>
        </p:sp>
        <p:sp>
          <p:nvSpPr>
            <p:cNvPr id="30742" name="Rectangle 15"/>
            <p:cNvSpPr>
              <a:spLocks noChangeArrowheads="1"/>
            </p:cNvSpPr>
            <p:nvPr/>
          </p:nvSpPr>
          <p:spPr bwMode="auto">
            <a:xfrm>
              <a:off x="384" y="2497"/>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b</a:t>
              </a:r>
            </a:p>
          </p:txBody>
        </p:sp>
        <p:sp>
          <p:nvSpPr>
            <p:cNvPr id="30743" name="Rectangle 16"/>
            <p:cNvSpPr>
              <a:spLocks noChangeArrowheads="1"/>
            </p:cNvSpPr>
            <p:nvPr/>
          </p:nvSpPr>
          <p:spPr bwMode="auto">
            <a:xfrm>
              <a:off x="3552" y="2131"/>
              <a:ext cx="20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{(f:3, c:3, a:3)}|m</a:t>
              </a:r>
            </a:p>
          </p:txBody>
        </p:sp>
        <p:sp>
          <p:nvSpPr>
            <p:cNvPr id="30744" name="Rectangle 17"/>
            <p:cNvSpPr>
              <a:spLocks noChangeArrowheads="1"/>
            </p:cNvSpPr>
            <p:nvPr/>
          </p:nvSpPr>
          <p:spPr bwMode="auto">
            <a:xfrm>
              <a:off x="1008" y="2131"/>
              <a:ext cx="25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{(fca:2), (fcab:1)}</a:t>
              </a:r>
            </a:p>
          </p:txBody>
        </p:sp>
        <p:sp>
          <p:nvSpPr>
            <p:cNvPr id="30745" name="Rectangle 18"/>
            <p:cNvSpPr>
              <a:spLocks noChangeArrowheads="1"/>
            </p:cNvSpPr>
            <p:nvPr/>
          </p:nvSpPr>
          <p:spPr bwMode="auto">
            <a:xfrm>
              <a:off x="384" y="2131"/>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m</a:t>
              </a:r>
            </a:p>
          </p:txBody>
        </p:sp>
        <p:sp>
          <p:nvSpPr>
            <p:cNvPr id="30746" name="Rectangle 19"/>
            <p:cNvSpPr>
              <a:spLocks noChangeArrowheads="1"/>
            </p:cNvSpPr>
            <p:nvPr/>
          </p:nvSpPr>
          <p:spPr bwMode="auto">
            <a:xfrm>
              <a:off x="3552" y="1766"/>
              <a:ext cx="2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{(c:3)}|p</a:t>
              </a:r>
            </a:p>
          </p:txBody>
        </p:sp>
        <p:sp>
          <p:nvSpPr>
            <p:cNvPr id="30747" name="Rectangle 20"/>
            <p:cNvSpPr>
              <a:spLocks noChangeArrowheads="1"/>
            </p:cNvSpPr>
            <p:nvPr/>
          </p:nvSpPr>
          <p:spPr bwMode="auto">
            <a:xfrm>
              <a:off x="1008" y="1766"/>
              <a:ext cx="25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{(fcam:2), (cb:1)}</a:t>
              </a:r>
            </a:p>
          </p:txBody>
        </p:sp>
        <p:sp>
          <p:nvSpPr>
            <p:cNvPr id="30748" name="Rectangle 21"/>
            <p:cNvSpPr>
              <a:spLocks noChangeArrowheads="1"/>
            </p:cNvSpPr>
            <p:nvPr/>
          </p:nvSpPr>
          <p:spPr bwMode="auto">
            <a:xfrm>
              <a:off x="384" y="176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p</a:t>
              </a:r>
            </a:p>
          </p:txBody>
        </p:sp>
        <p:sp>
          <p:nvSpPr>
            <p:cNvPr id="30749" name="Rectangle 22"/>
            <p:cNvSpPr>
              <a:spLocks noChangeArrowheads="1"/>
            </p:cNvSpPr>
            <p:nvPr/>
          </p:nvSpPr>
          <p:spPr bwMode="auto">
            <a:xfrm>
              <a:off x="3552" y="1440"/>
              <a:ext cx="20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Conditional FP-tree</a:t>
              </a:r>
            </a:p>
          </p:txBody>
        </p:sp>
        <p:sp>
          <p:nvSpPr>
            <p:cNvPr id="30750" name="Rectangle 23"/>
            <p:cNvSpPr>
              <a:spLocks noChangeArrowheads="1"/>
            </p:cNvSpPr>
            <p:nvPr/>
          </p:nvSpPr>
          <p:spPr bwMode="auto">
            <a:xfrm>
              <a:off x="1008" y="1440"/>
              <a:ext cx="254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Conditional pattern base</a:t>
              </a:r>
            </a:p>
          </p:txBody>
        </p:sp>
        <p:sp>
          <p:nvSpPr>
            <p:cNvPr id="30751" name="Rectangle 24"/>
            <p:cNvSpPr>
              <a:spLocks noChangeArrowheads="1"/>
            </p:cNvSpPr>
            <p:nvPr/>
          </p:nvSpPr>
          <p:spPr bwMode="auto">
            <a:xfrm>
              <a:off x="384" y="1440"/>
              <a:ext cx="6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t>Item</a:t>
              </a:r>
            </a:p>
          </p:txBody>
        </p:sp>
        <p:sp>
          <p:nvSpPr>
            <p:cNvPr id="30752" name="Line 25"/>
            <p:cNvSpPr>
              <a:spLocks noChangeShapeType="1"/>
            </p:cNvSpPr>
            <p:nvPr/>
          </p:nvSpPr>
          <p:spPr bwMode="auto">
            <a:xfrm>
              <a:off x="384" y="1440"/>
              <a:ext cx="518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3" name="Line 26"/>
            <p:cNvSpPr>
              <a:spLocks noChangeShapeType="1"/>
            </p:cNvSpPr>
            <p:nvPr/>
          </p:nvSpPr>
          <p:spPr bwMode="auto">
            <a:xfrm>
              <a:off x="384" y="1766"/>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4" name="Line 27"/>
            <p:cNvSpPr>
              <a:spLocks noChangeShapeType="1"/>
            </p:cNvSpPr>
            <p:nvPr/>
          </p:nvSpPr>
          <p:spPr bwMode="auto">
            <a:xfrm>
              <a:off x="384" y="2131"/>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5" name="Line 28"/>
            <p:cNvSpPr>
              <a:spLocks noChangeShapeType="1"/>
            </p:cNvSpPr>
            <p:nvPr/>
          </p:nvSpPr>
          <p:spPr bwMode="auto">
            <a:xfrm>
              <a:off x="384" y="2497"/>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6" name="Line 29"/>
            <p:cNvSpPr>
              <a:spLocks noChangeShapeType="1"/>
            </p:cNvSpPr>
            <p:nvPr/>
          </p:nvSpPr>
          <p:spPr bwMode="auto">
            <a:xfrm>
              <a:off x="384" y="2863"/>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7" name="Line 30"/>
            <p:cNvSpPr>
              <a:spLocks noChangeShapeType="1"/>
            </p:cNvSpPr>
            <p:nvPr/>
          </p:nvSpPr>
          <p:spPr bwMode="auto">
            <a:xfrm>
              <a:off x="384" y="3229"/>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8" name="Line 31"/>
            <p:cNvSpPr>
              <a:spLocks noChangeShapeType="1"/>
            </p:cNvSpPr>
            <p:nvPr/>
          </p:nvSpPr>
          <p:spPr bwMode="auto">
            <a:xfrm>
              <a:off x="384" y="3594"/>
              <a:ext cx="518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59" name="Line 32"/>
            <p:cNvSpPr>
              <a:spLocks noChangeShapeType="1"/>
            </p:cNvSpPr>
            <p:nvPr/>
          </p:nvSpPr>
          <p:spPr bwMode="auto">
            <a:xfrm>
              <a:off x="384" y="3960"/>
              <a:ext cx="518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60" name="Line 33"/>
            <p:cNvSpPr>
              <a:spLocks noChangeShapeType="1"/>
            </p:cNvSpPr>
            <p:nvPr/>
          </p:nvSpPr>
          <p:spPr bwMode="auto">
            <a:xfrm>
              <a:off x="384" y="1440"/>
              <a:ext cx="0" cy="252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61" name="Line 34"/>
            <p:cNvSpPr>
              <a:spLocks noChangeShapeType="1"/>
            </p:cNvSpPr>
            <p:nvPr/>
          </p:nvSpPr>
          <p:spPr bwMode="auto">
            <a:xfrm>
              <a:off x="1008" y="1440"/>
              <a:ext cx="0" cy="252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62" name="Line 35"/>
            <p:cNvSpPr>
              <a:spLocks noChangeShapeType="1"/>
            </p:cNvSpPr>
            <p:nvPr/>
          </p:nvSpPr>
          <p:spPr bwMode="auto">
            <a:xfrm>
              <a:off x="3552" y="1440"/>
              <a:ext cx="0" cy="252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63" name="Line 36"/>
            <p:cNvSpPr>
              <a:spLocks noChangeShapeType="1"/>
            </p:cNvSpPr>
            <p:nvPr/>
          </p:nvSpPr>
          <p:spPr bwMode="auto">
            <a:xfrm>
              <a:off x="5568" y="1440"/>
              <a:ext cx="0" cy="252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0725" name="Rectangle 37"/>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30726" name="Line 38"/>
          <p:cNvSpPr>
            <a:spLocks noChangeShapeType="1"/>
          </p:cNvSpPr>
          <p:nvPr/>
        </p:nvSpPr>
        <p:spPr bwMode="auto">
          <a:xfrm flipV="1">
            <a:off x="457200" y="2514600"/>
            <a:ext cx="0" cy="3429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Rectangle 39"/>
          <p:cNvSpPr>
            <a:spLocks noChangeArrowheads="1"/>
          </p:cNvSpPr>
          <p:nvPr/>
        </p:nvSpPr>
        <p:spPr bwMode="auto">
          <a:xfrm>
            <a:off x="0" y="5867400"/>
            <a:ext cx="1489075"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Aft>
                <a:spcPts val="0"/>
              </a:spcAft>
              <a:defRPr/>
            </a:pPr>
            <a:r>
              <a:rPr lang="en-US" altLang="zh-CN" sz="2400" dirty="0">
                <a:solidFill>
                  <a:schemeClr val="accent2"/>
                </a:solidFill>
              </a:rPr>
              <a:t>order of L</a:t>
            </a:r>
          </a:p>
        </p:txBody>
      </p:sp>
      <p:sp>
        <p:nvSpPr>
          <p:cNvPr id="72744" name="Rectangle 40"/>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30729"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上箭头 43"/>
          <p:cNvSpPr/>
          <p:nvPr/>
        </p:nvSpPr>
        <p:spPr>
          <a:xfrm>
            <a:off x="381000" y="2514600"/>
            <a:ext cx="122238" cy="3352800"/>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zh-CN" altLang="en-US"/>
          </a:p>
        </p:txBody>
      </p:sp>
    </p:spTree>
  </p:cSld>
  <p:clrMapOvr>
    <a:masterClrMapping/>
  </p:clrMapOvr>
  <p:transition advClick="0">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021C9D94-6D36-4FB2-84FA-C4DC2386ED31}" type="slidenum">
              <a:rPr lang="zh-CN" altLang="en-US"/>
              <a:pPr>
                <a:defRPr/>
              </a:pPr>
              <a:t>27</a:t>
            </a:fld>
            <a:endParaRPr lang="en-US" altLang="zh-CN"/>
          </a:p>
        </p:txBody>
      </p:sp>
      <p:sp>
        <p:nvSpPr>
          <p:cNvPr id="74754" name="Rectangle 2"/>
          <p:cNvSpPr>
            <a:spLocks noGrp="1" noChangeArrowheads="1"/>
          </p:cNvSpPr>
          <p:nvPr>
            <p:ph type="title"/>
          </p:nvPr>
        </p:nvSpPr>
        <p:spPr>
          <a:xfrm>
            <a:off x="152400" y="609600"/>
            <a:ext cx="8458200" cy="685800"/>
          </a:xfrm>
        </p:spPr>
        <p:txBody>
          <a:bodyPr rtlCol="0">
            <a:normAutofit fontScale="90000"/>
          </a:bodyPr>
          <a:lstStyle/>
          <a:p>
            <a:pPr fontAlgn="auto">
              <a:lnSpc>
                <a:spcPct val="90000"/>
              </a:lnSpc>
              <a:spcAft>
                <a:spcPts val="0"/>
              </a:spcAft>
              <a:defRPr/>
            </a:pPr>
            <a:r>
              <a:rPr lang="en-US" altLang="zh-CN">
                <a:ea typeface="宋体" pitchFamily="2" charset="-122"/>
              </a:rPr>
              <a:t>Single FP-tree Path Generation</a:t>
            </a:r>
          </a:p>
        </p:txBody>
      </p:sp>
      <p:sp>
        <p:nvSpPr>
          <p:cNvPr id="31748" name="Rectangle 3"/>
          <p:cNvSpPr>
            <a:spLocks noGrp="1" noChangeArrowheads="1"/>
          </p:cNvSpPr>
          <p:nvPr>
            <p:ph type="body" idx="1"/>
          </p:nvPr>
        </p:nvSpPr>
        <p:spPr>
          <a:xfrm>
            <a:off x="533400" y="1828800"/>
            <a:ext cx="8382000" cy="1371600"/>
          </a:xfrm>
        </p:spPr>
        <p:txBody>
          <a:bodyPr/>
          <a:lstStyle/>
          <a:p>
            <a:pPr>
              <a:lnSpc>
                <a:spcPct val="120000"/>
              </a:lnSpc>
            </a:pPr>
            <a:r>
              <a:rPr lang="en-US" altLang="zh-CN" sz="2000" smtClean="0"/>
              <a:t>Suppose an FP-tree T has a single path P. The complete set of frequent pattern of T can be generated by enumeration of all the combinations of the sub-paths of P</a:t>
            </a:r>
          </a:p>
          <a:p>
            <a:pPr>
              <a:lnSpc>
                <a:spcPct val="120000"/>
              </a:lnSpc>
            </a:pPr>
            <a:endParaRPr lang="en-US" altLang="zh-CN" sz="2000" smtClean="0"/>
          </a:p>
          <a:p>
            <a:pPr>
              <a:lnSpc>
                <a:spcPct val="120000"/>
              </a:lnSpc>
            </a:pPr>
            <a:endParaRPr lang="en-US" altLang="zh-CN" sz="2000" smtClean="0"/>
          </a:p>
          <a:p>
            <a:pPr>
              <a:lnSpc>
                <a:spcPct val="120000"/>
              </a:lnSpc>
            </a:pPr>
            <a:endParaRPr lang="en-US" altLang="zh-CN" sz="2000" smtClean="0"/>
          </a:p>
          <a:p>
            <a:pPr>
              <a:lnSpc>
                <a:spcPct val="120000"/>
              </a:lnSpc>
            </a:pPr>
            <a:endParaRPr lang="en-US" altLang="zh-CN" sz="2000" smtClean="0"/>
          </a:p>
          <a:p>
            <a:pPr>
              <a:lnSpc>
                <a:spcPct val="120000"/>
              </a:lnSpc>
            </a:pPr>
            <a:endParaRPr lang="en-US" altLang="zh-CN" sz="2000" smtClean="0"/>
          </a:p>
          <a:p>
            <a:pPr>
              <a:lnSpc>
                <a:spcPct val="120000"/>
              </a:lnSpc>
            </a:pPr>
            <a:endParaRPr lang="en-US" altLang="zh-CN" sz="2000" smtClean="0"/>
          </a:p>
          <a:p>
            <a:pPr>
              <a:lnSpc>
                <a:spcPct val="120000"/>
              </a:lnSpc>
            </a:pPr>
            <a:endParaRPr lang="zh-CN" altLang="en-US" sz="2000" smtClean="0"/>
          </a:p>
        </p:txBody>
      </p:sp>
      <p:sp>
        <p:nvSpPr>
          <p:cNvPr id="31749" name="Text Box 4"/>
          <p:cNvSpPr txBox="1">
            <a:spLocks noChangeArrowheads="1"/>
          </p:cNvSpPr>
          <p:nvPr/>
        </p:nvSpPr>
        <p:spPr bwMode="auto">
          <a:xfrm>
            <a:off x="2514600" y="297180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a:solidFill>
                  <a:schemeClr val="accent2"/>
                </a:solidFill>
                <a:latin typeface="Times New Roman" pitchFamily="18" charset="0"/>
              </a:rPr>
              <a:t>{}</a:t>
            </a:r>
          </a:p>
        </p:txBody>
      </p:sp>
      <p:sp>
        <p:nvSpPr>
          <p:cNvPr id="31750" name="Text Box 5"/>
          <p:cNvSpPr txBox="1">
            <a:spLocks noChangeArrowheads="1"/>
          </p:cNvSpPr>
          <p:nvPr/>
        </p:nvSpPr>
        <p:spPr bwMode="auto">
          <a:xfrm>
            <a:off x="2495550" y="35814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f:3</a:t>
            </a:r>
          </a:p>
        </p:txBody>
      </p:sp>
      <p:sp>
        <p:nvSpPr>
          <p:cNvPr id="31751" name="Text Box 6"/>
          <p:cNvSpPr txBox="1">
            <a:spLocks noChangeArrowheads="1"/>
          </p:cNvSpPr>
          <p:nvPr/>
        </p:nvSpPr>
        <p:spPr bwMode="auto">
          <a:xfrm>
            <a:off x="2474913" y="4100513"/>
            <a:ext cx="50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c:3</a:t>
            </a:r>
          </a:p>
        </p:txBody>
      </p:sp>
      <p:sp>
        <p:nvSpPr>
          <p:cNvPr id="31752" name="Text Box 7"/>
          <p:cNvSpPr txBox="1">
            <a:spLocks noChangeArrowheads="1"/>
          </p:cNvSpPr>
          <p:nvPr/>
        </p:nvSpPr>
        <p:spPr bwMode="auto">
          <a:xfrm>
            <a:off x="2466975" y="4633913"/>
            <a:ext cx="522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a:3</a:t>
            </a:r>
          </a:p>
        </p:txBody>
      </p:sp>
      <p:cxnSp>
        <p:nvCxnSpPr>
          <p:cNvPr id="31753" name="AutoShape 8"/>
          <p:cNvCxnSpPr>
            <a:cxnSpLocks noChangeShapeType="1"/>
            <a:stCxn id="31749" idx="2"/>
            <a:endCxn id="31750" idx="0"/>
          </p:cNvCxnSpPr>
          <p:nvPr/>
        </p:nvCxnSpPr>
        <p:spPr bwMode="auto">
          <a:xfrm>
            <a:off x="2728913" y="3368675"/>
            <a:ext cx="0" cy="21272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1754" name="AutoShape 9"/>
          <p:cNvCxnSpPr>
            <a:cxnSpLocks noChangeShapeType="1"/>
            <a:stCxn id="31750" idx="2"/>
            <a:endCxn id="31751" idx="0"/>
          </p:cNvCxnSpPr>
          <p:nvPr/>
        </p:nvCxnSpPr>
        <p:spPr bwMode="auto">
          <a:xfrm>
            <a:off x="2728913" y="3978275"/>
            <a:ext cx="0" cy="12223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a:endCxn id="31752" idx="0"/>
          </p:cNvCxnSpPr>
          <p:nvPr/>
        </p:nvCxnSpPr>
        <p:spPr bwMode="auto">
          <a:xfrm>
            <a:off x="2728913" y="4497388"/>
            <a:ext cx="0" cy="13652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1756" name="Text Box 11"/>
          <p:cNvSpPr txBox="1">
            <a:spLocks noChangeArrowheads="1"/>
          </p:cNvSpPr>
          <p:nvPr/>
        </p:nvSpPr>
        <p:spPr bwMode="auto">
          <a:xfrm>
            <a:off x="1600200" y="5029200"/>
            <a:ext cx="2416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r>
              <a:rPr lang="en-US" altLang="zh-CN" sz="2000" i="1">
                <a:solidFill>
                  <a:schemeClr val="accent2"/>
                </a:solidFill>
                <a:latin typeface="Times New Roman" pitchFamily="18" charset="0"/>
              </a:rPr>
              <a:t>m-conditional </a:t>
            </a:r>
            <a:r>
              <a:rPr lang="en-US" altLang="zh-CN" sz="2000">
                <a:solidFill>
                  <a:schemeClr val="accent2"/>
                </a:solidFill>
                <a:latin typeface="Times New Roman" pitchFamily="18" charset="0"/>
              </a:rPr>
              <a:t>FP-tree</a:t>
            </a:r>
            <a:endParaRPr lang="en-US" altLang="zh-CN" sz="2000" i="1">
              <a:solidFill>
                <a:schemeClr val="accent2"/>
              </a:solidFill>
              <a:latin typeface="Times New Roman" pitchFamily="18" charset="0"/>
            </a:endParaRPr>
          </a:p>
        </p:txBody>
      </p:sp>
      <p:sp>
        <p:nvSpPr>
          <p:cNvPr id="31757" name="Rectangle 12"/>
          <p:cNvSpPr>
            <a:spLocks noChangeArrowheads="1"/>
          </p:cNvSpPr>
          <p:nvPr/>
        </p:nvSpPr>
        <p:spPr bwMode="auto">
          <a:xfrm>
            <a:off x="4800600" y="3213100"/>
            <a:ext cx="3810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70000"/>
              </a:lnSpc>
              <a:spcBef>
                <a:spcPct val="50000"/>
              </a:spcBef>
            </a:pPr>
            <a:r>
              <a:rPr lang="en-US" altLang="zh-CN" sz="2000">
                <a:latin typeface="Times New Roman" pitchFamily="18" charset="0"/>
              </a:rPr>
              <a:t>All frequent patterns concerning</a:t>
            </a:r>
            <a:r>
              <a:rPr lang="en-US" altLang="zh-CN" sz="2000" i="1">
                <a:latin typeface="Times New Roman" pitchFamily="18" charset="0"/>
              </a:rPr>
              <a:t> </a:t>
            </a:r>
            <a:r>
              <a:rPr lang="en-US" altLang="zh-CN" sz="2000" i="1">
                <a:solidFill>
                  <a:schemeClr val="accent2"/>
                </a:solidFill>
                <a:latin typeface="Times New Roman" pitchFamily="18" charset="0"/>
              </a:rPr>
              <a:t>m</a:t>
            </a:r>
            <a:r>
              <a:rPr lang="en-US" altLang="zh-CN" sz="2000">
                <a:latin typeface="Times New Roman" pitchFamily="18" charset="0"/>
              </a:rPr>
              <a:t>: combination of {f, c, a} and </a:t>
            </a:r>
            <a:r>
              <a:rPr lang="en-US" altLang="zh-CN" sz="2000" i="1">
                <a:solidFill>
                  <a:schemeClr val="accent2"/>
                </a:solidFill>
                <a:latin typeface="Times New Roman" pitchFamily="18" charset="0"/>
              </a:rPr>
              <a:t>m</a:t>
            </a:r>
            <a:endParaRPr lang="en-US" altLang="zh-CN" sz="2000" i="1">
              <a:latin typeface="Times New Roman" pitchFamily="18" charset="0"/>
            </a:endParaRPr>
          </a:p>
          <a:p>
            <a:pPr eaLnBrk="0" hangingPunct="0">
              <a:lnSpc>
                <a:spcPct val="70000"/>
              </a:lnSpc>
              <a:spcBef>
                <a:spcPct val="50000"/>
              </a:spcBef>
            </a:pPr>
            <a:r>
              <a:rPr lang="en-US" altLang="zh-CN" sz="2000" i="1">
                <a:latin typeface="Times New Roman" pitchFamily="18" charset="0"/>
              </a:rPr>
              <a:t>m, </a:t>
            </a:r>
          </a:p>
          <a:p>
            <a:pPr eaLnBrk="0" hangingPunct="0">
              <a:lnSpc>
                <a:spcPct val="70000"/>
              </a:lnSpc>
              <a:spcBef>
                <a:spcPct val="50000"/>
              </a:spcBef>
            </a:pPr>
            <a:r>
              <a:rPr lang="en-US" altLang="zh-CN" sz="2000" i="1">
                <a:latin typeface="Times New Roman" pitchFamily="18" charset="0"/>
              </a:rPr>
              <a:t>fm, cm, am, </a:t>
            </a:r>
          </a:p>
          <a:p>
            <a:pPr eaLnBrk="0" hangingPunct="0">
              <a:lnSpc>
                <a:spcPct val="70000"/>
              </a:lnSpc>
              <a:spcBef>
                <a:spcPct val="50000"/>
              </a:spcBef>
            </a:pPr>
            <a:r>
              <a:rPr lang="en-US" altLang="zh-CN" sz="2000" i="1">
                <a:latin typeface="Times New Roman" pitchFamily="18" charset="0"/>
              </a:rPr>
              <a:t>fcm, fam, cam, </a:t>
            </a:r>
          </a:p>
          <a:p>
            <a:pPr eaLnBrk="0" hangingPunct="0">
              <a:lnSpc>
                <a:spcPct val="70000"/>
              </a:lnSpc>
              <a:spcBef>
                <a:spcPct val="50000"/>
              </a:spcBef>
            </a:pPr>
            <a:r>
              <a:rPr lang="en-US" altLang="zh-CN" sz="2000" i="1">
                <a:latin typeface="Times New Roman" pitchFamily="18" charset="0"/>
              </a:rPr>
              <a:t>fcam</a:t>
            </a:r>
          </a:p>
        </p:txBody>
      </p:sp>
      <p:sp>
        <p:nvSpPr>
          <p:cNvPr id="31758" name="Rectangle 13"/>
          <p:cNvSpPr>
            <a:spLocks noChangeArrowheads="1"/>
          </p:cNvSpPr>
          <p:nvPr/>
        </p:nvSpPr>
        <p:spPr bwMode="auto">
          <a:xfrm>
            <a:off x="3841750" y="3937000"/>
            <a:ext cx="49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spcBef>
                <a:spcPct val="50000"/>
              </a:spcBef>
            </a:pPr>
            <a:r>
              <a:rPr lang="zh-CN" altLang="en-US" sz="2400" b="1">
                <a:latin typeface="Times New Roman" pitchFamily="18" charset="0"/>
                <a:sym typeface="Wingdings 3" pitchFamily="18" charset="2"/>
              </a:rPr>
              <a:t></a:t>
            </a:r>
          </a:p>
        </p:txBody>
      </p:sp>
      <p:sp>
        <p:nvSpPr>
          <p:cNvPr id="31759" name="Rectangle 14"/>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74767" name="Rectangle 1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31761"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5"/>
          <p:cNvSpPr>
            <a:spLocks noChangeShapeType="1"/>
          </p:cNvSpPr>
          <p:nvPr/>
        </p:nvSpPr>
        <p:spPr bwMode="auto">
          <a:xfrm>
            <a:off x="609600" y="5715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Summary of FP-Growth Algorithm</a:t>
            </a:r>
            <a:endParaRPr lang="zh-CN" altLang="en-US" smtClean="0"/>
          </a:p>
        </p:txBody>
      </p:sp>
      <p:sp>
        <p:nvSpPr>
          <p:cNvPr id="32771" name="内容占位符 2"/>
          <p:cNvSpPr>
            <a:spLocks noGrp="1"/>
          </p:cNvSpPr>
          <p:nvPr>
            <p:ph idx="1"/>
          </p:nvPr>
        </p:nvSpPr>
        <p:spPr>
          <a:xfrm>
            <a:off x="152400" y="1600200"/>
            <a:ext cx="8763000" cy="4525963"/>
          </a:xfrm>
        </p:spPr>
        <p:txBody>
          <a:bodyPr/>
          <a:lstStyle/>
          <a:p>
            <a:pPr algn="just"/>
            <a:r>
              <a:rPr lang="en-US" altLang="zh-CN" sz="2800" smtClean="0"/>
              <a:t>Mining frequent patterns can be viewed as first mining 1-itemset and progressively growing each 1-itemset by mining on its conditional pattern base recursively</a:t>
            </a:r>
          </a:p>
          <a:p>
            <a:pPr algn="just">
              <a:buFont typeface="Arial" pitchFamily="34" charset="0"/>
              <a:buNone/>
            </a:pPr>
            <a:endParaRPr lang="en-US" altLang="zh-CN" sz="2800" smtClean="0"/>
          </a:p>
          <a:p>
            <a:pPr algn="just"/>
            <a:r>
              <a:rPr lang="en-US" altLang="zh-CN" sz="2800" smtClean="0"/>
              <a:t>Transform a frequent k-itemset mining problem into a sequence of k frequent 1-itemset mining problems via a set of conditional pattern bases</a:t>
            </a:r>
          </a:p>
          <a:p>
            <a:endParaRPr lang="en-US" altLang="zh-CN" smtClean="0"/>
          </a:p>
        </p:txBody>
      </p:sp>
      <p:sp>
        <p:nvSpPr>
          <p:cNvPr id="32772"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Line 15"/>
          <p:cNvSpPr>
            <a:spLocks noChangeShapeType="1"/>
          </p:cNvSpPr>
          <p:nvPr/>
        </p:nvSpPr>
        <p:spPr bwMode="auto">
          <a:xfrm>
            <a:off x="457200" y="59436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9DE77777-AFC5-4895-A291-6D8C47993174}" type="slidenum">
              <a:rPr lang="zh-CN" altLang="en-US"/>
              <a:pPr>
                <a:defRPr/>
              </a:pPr>
              <a:t>29</a:t>
            </a:fld>
            <a:endParaRPr lang="en-US" altLang="zh-CN"/>
          </a:p>
        </p:txBody>
      </p:sp>
      <p:sp>
        <p:nvSpPr>
          <p:cNvPr id="33795" name="Rectangle 2"/>
          <p:cNvSpPr>
            <a:spLocks noGrp="1" noChangeArrowheads="1"/>
          </p:cNvSpPr>
          <p:nvPr>
            <p:ph type="title"/>
          </p:nvPr>
        </p:nvSpPr>
        <p:spPr/>
        <p:txBody>
          <a:bodyPr/>
          <a:lstStyle/>
          <a:p>
            <a:r>
              <a:rPr lang="en-US" altLang="zh-CN" smtClean="0"/>
              <a:t>Efficiency Analysis</a:t>
            </a:r>
          </a:p>
        </p:txBody>
      </p:sp>
      <p:sp>
        <p:nvSpPr>
          <p:cNvPr id="33796" name="Rectangle 3"/>
          <p:cNvSpPr>
            <a:spLocks noGrp="1" noChangeArrowheads="1"/>
          </p:cNvSpPr>
          <p:nvPr>
            <p:ph type="body" idx="1"/>
          </p:nvPr>
        </p:nvSpPr>
        <p:spPr>
          <a:xfrm>
            <a:off x="457200" y="1143000"/>
            <a:ext cx="8839200" cy="4525963"/>
          </a:xfrm>
        </p:spPr>
        <p:txBody>
          <a:bodyPr/>
          <a:lstStyle/>
          <a:p>
            <a:pPr marL="533400" indent="-533400">
              <a:buFontTx/>
              <a:buNone/>
            </a:pPr>
            <a:r>
              <a:rPr lang="zh-CN" altLang="en-US" smtClean="0"/>
              <a:t>	</a:t>
            </a:r>
            <a:r>
              <a:rPr lang="en-US" altLang="zh-CN" smtClean="0"/>
              <a:t>Facts: usually</a:t>
            </a:r>
          </a:p>
          <a:p>
            <a:pPr marL="914400" lvl="1" indent="-457200">
              <a:buFontTx/>
              <a:buAutoNum type="arabicPeriod"/>
            </a:pPr>
            <a:r>
              <a:rPr lang="en-US" altLang="zh-CN" smtClean="0"/>
              <a:t>FP-tree is much smaller than the size of the DB</a:t>
            </a:r>
          </a:p>
          <a:p>
            <a:pPr marL="914400" lvl="1" indent="-457200">
              <a:buFontTx/>
              <a:buAutoNum type="arabicPeriod"/>
            </a:pPr>
            <a:r>
              <a:rPr lang="en-US" altLang="zh-CN" smtClean="0"/>
              <a:t>Pattern base is smaller than original FP-tree</a:t>
            </a:r>
          </a:p>
          <a:p>
            <a:pPr marL="914400" lvl="1" indent="-457200">
              <a:buFontTx/>
              <a:buAutoNum type="arabicPeriod"/>
            </a:pPr>
            <a:r>
              <a:rPr lang="en-US" altLang="zh-CN" smtClean="0"/>
              <a:t>Conditional FP-tree is smaller than pattern base</a:t>
            </a:r>
          </a:p>
          <a:p>
            <a:pPr marL="914400" lvl="1" indent="-457200">
              <a:buFontTx/>
              <a:buNone/>
            </a:pPr>
            <a:r>
              <a:rPr lang="en-US" altLang="zh-CN" smtClean="0">
                <a:sym typeface="Wingdings" pitchFamily="2" charset="2"/>
              </a:rPr>
              <a:t>	mining process works on a set of usually much smaller pattern bases and conditional FP-trees</a:t>
            </a:r>
          </a:p>
          <a:p>
            <a:pPr marL="914400" lvl="1" indent="-457200">
              <a:buFont typeface="Wingdings" pitchFamily="2" charset="2"/>
              <a:buChar char="è"/>
            </a:pPr>
            <a:r>
              <a:rPr lang="en-US" altLang="zh-CN" smtClean="0">
                <a:sym typeface="Wingdings" pitchFamily="2" charset="2"/>
              </a:rPr>
              <a:t>Divide-and-conquer and dramatic scale of shrinking</a:t>
            </a:r>
          </a:p>
          <a:p>
            <a:pPr marL="914400" lvl="1" indent="-457200">
              <a:buFontTx/>
              <a:buNone/>
            </a:pPr>
            <a:endParaRPr lang="zh-CN" altLang="en-US" smtClean="0"/>
          </a:p>
        </p:txBody>
      </p:sp>
      <p:sp>
        <p:nvSpPr>
          <p:cNvPr id="33797" name="Rectangle 4"/>
          <p:cNvSpPr>
            <a:spLocks noChangeArrowheads="1"/>
          </p:cNvSpPr>
          <p:nvPr/>
        </p:nvSpPr>
        <p:spPr bwMode="auto">
          <a:xfrm>
            <a:off x="0" y="0"/>
            <a:ext cx="1411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FP-Growth</a:t>
            </a:r>
          </a:p>
        </p:txBody>
      </p:sp>
      <p:sp>
        <p:nvSpPr>
          <p:cNvPr id="81925"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33799"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15"/>
          <p:cNvSpPr>
            <a:spLocks noChangeShapeType="1"/>
          </p:cNvSpPr>
          <p:nvPr/>
        </p:nvSpPr>
        <p:spPr bwMode="auto">
          <a:xfrm>
            <a:off x="609600" y="56388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4BC1AC9D-A34A-438C-8EB3-9B160C798095}" type="slidenum">
              <a:rPr lang="zh-CN" altLang="en-US"/>
              <a:pPr>
                <a:defRPr/>
              </a:pPr>
              <a:t>3</a:t>
            </a:fld>
            <a:endParaRPr lang="en-US" altLang="zh-CN"/>
          </a:p>
        </p:txBody>
      </p:sp>
      <p:sp>
        <p:nvSpPr>
          <p:cNvPr id="76802" name="Rectangle 2"/>
          <p:cNvSpPr>
            <a:spLocks noGrp="1" noChangeArrowheads="1"/>
          </p:cNvSpPr>
          <p:nvPr>
            <p:ph type="title"/>
          </p:nvPr>
        </p:nvSpPr>
        <p:spPr>
          <a:xfrm>
            <a:off x="152400" y="228600"/>
            <a:ext cx="8229600" cy="1143000"/>
          </a:xfrm>
        </p:spPr>
        <p:txBody>
          <a:bodyPr rtlCol="0">
            <a:normAutofit fontScale="90000"/>
          </a:bodyPr>
          <a:lstStyle/>
          <a:p>
            <a:pPr fontAlgn="auto">
              <a:spcAft>
                <a:spcPts val="0"/>
              </a:spcAft>
              <a:defRPr/>
            </a:pPr>
            <a:r>
              <a:rPr lang="en-US" altLang="zh-CN" dirty="0" smtClean="0">
                <a:ea typeface="宋体" pitchFamily="2" charset="-122"/>
              </a:rPr>
              <a:t>  Frequent </a:t>
            </a:r>
            <a:r>
              <a:rPr lang="en-US" altLang="zh-CN" dirty="0">
                <a:ea typeface="宋体" pitchFamily="2" charset="-122"/>
              </a:rPr>
              <a:t>Pattern </a:t>
            </a:r>
            <a:r>
              <a:rPr lang="en-US" altLang="zh-CN" dirty="0" smtClean="0">
                <a:ea typeface="宋体" pitchFamily="2" charset="-122"/>
              </a:rPr>
              <a:t>Mining: An Example</a:t>
            </a:r>
            <a:endParaRPr lang="en-US" altLang="zh-CN" dirty="0">
              <a:ea typeface="宋体" pitchFamily="2" charset="-122"/>
            </a:endParaRPr>
          </a:p>
        </p:txBody>
      </p:sp>
      <p:sp>
        <p:nvSpPr>
          <p:cNvPr id="76803" name="Rectangle 3"/>
          <p:cNvSpPr>
            <a:spLocks noGrp="1" noChangeArrowheads="1"/>
          </p:cNvSpPr>
          <p:nvPr>
            <p:ph type="body" idx="1"/>
          </p:nvPr>
        </p:nvSpPr>
        <p:spPr>
          <a:xfrm>
            <a:off x="685800" y="1447800"/>
            <a:ext cx="7620000" cy="533400"/>
          </a:xfrm>
        </p:spPr>
        <p:txBody>
          <a:bodyPr>
            <a:normAutofit/>
          </a:bodyPr>
          <a:lstStyle/>
          <a:p>
            <a:pPr>
              <a:lnSpc>
                <a:spcPct val="80000"/>
              </a:lnSpc>
              <a:buFontTx/>
              <a:buNone/>
            </a:pPr>
            <a:r>
              <a:rPr lang="zh-CN" altLang="en-US" sz="1800" smtClean="0"/>
              <a:t>	</a:t>
            </a:r>
            <a:r>
              <a:rPr lang="en-US" altLang="zh-CN" sz="1800" smtClean="0"/>
              <a:t>Given a transaction database DB and a minimum support threshold </a:t>
            </a:r>
            <a:r>
              <a:rPr lang="en-US" altLang="zh-CN" sz="1800" smtClean="0">
                <a:cs typeface="Arial" pitchFamily="34" charset="0"/>
              </a:rPr>
              <a:t>ξ</a:t>
            </a:r>
            <a:r>
              <a:rPr lang="en-US" altLang="zh-CN" sz="1800" smtClean="0"/>
              <a:t>, find all frequent patterns (item sets) with support no less than ξ.</a:t>
            </a:r>
          </a:p>
        </p:txBody>
      </p:sp>
      <p:sp>
        <p:nvSpPr>
          <p:cNvPr id="7173" name="Rectangle 5"/>
          <p:cNvSpPr>
            <a:spLocks noChangeArrowheads="1"/>
          </p:cNvSpPr>
          <p:nvPr/>
        </p:nvSpPr>
        <p:spPr bwMode="auto">
          <a:xfrm>
            <a:off x="0" y="0"/>
            <a:ext cx="525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Frequent Pattern Mining Problem: Review</a:t>
            </a:r>
          </a:p>
        </p:txBody>
      </p:sp>
      <p:sp>
        <p:nvSpPr>
          <p:cNvPr id="76807" name="Rectangle 7"/>
          <p:cNvSpPr>
            <a:spLocks noChangeArrowheads="1"/>
          </p:cNvSpPr>
          <p:nvPr/>
        </p:nvSpPr>
        <p:spPr bwMode="auto">
          <a:xfrm>
            <a:off x="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7175" name="Rectangle 8"/>
          <p:cNvSpPr>
            <a:spLocks noChangeArrowheads="1"/>
          </p:cNvSpPr>
          <p:nvPr/>
        </p:nvSpPr>
        <p:spPr bwMode="auto">
          <a:xfrm>
            <a:off x="2667000" y="2286000"/>
            <a:ext cx="3352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i="1" u="sng">
                <a:latin typeface="Times New Roman" pitchFamily="18" charset="0"/>
              </a:rPr>
              <a:t>TID		Items bought	  </a:t>
            </a:r>
          </a:p>
          <a:p>
            <a:pPr eaLnBrk="0" hangingPunct="0">
              <a:lnSpc>
                <a:spcPct val="40000"/>
              </a:lnSpc>
              <a:spcBef>
                <a:spcPct val="50000"/>
              </a:spcBef>
            </a:pPr>
            <a:r>
              <a:rPr lang="en-US" altLang="zh-CN">
                <a:latin typeface="Times New Roman" pitchFamily="18" charset="0"/>
              </a:rPr>
              <a:t>100		{</a:t>
            </a:r>
            <a:r>
              <a:rPr lang="en-US" altLang="zh-CN" i="1">
                <a:latin typeface="Times New Roman" pitchFamily="18" charset="0"/>
              </a:rPr>
              <a:t>f, a, c, d, g, i, m, p</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200		{</a:t>
            </a:r>
            <a:r>
              <a:rPr lang="en-US" altLang="zh-CN" i="1">
                <a:latin typeface="Times New Roman" pitchFamily="18" charset="0"/>
              </a:rPr>
              <a:t>a, b, c, f, l, m, o</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300	</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b, f, h, j, o</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400	</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b, c, k, s, p</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500</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a, f, c, e, l, p, m, n</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p:txBody>
      </p:sp>
      <p:sp>
        <p:nvSpPr>
          <p:cNvPr id="7176" name="Rectangle 9"/>
          <p:cNvSpPr>
            <a:spLocks noChangeArrowheads="1"/>
          </p:cNvSpPr>
          <p:nvPr/>
        </p:nvSpPr>
        <p:spPr bwMode="auto">
          <a:xfrm>
            <a:off x="1949450" y="222408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a:latin typeface="Times New Roman" pitchFamily="18" charset="0"/>
              </a:rPr>
              <a:t>DB:</a:t>
            </a:r>
          </a:p>
        </p:txBody>
      </p:sp>
      <p:sp>
        <p:nvSpPr>
          <p:cNvPr id="7177" name="Rectangle 10"/>
          <p:cNvSpPr>
            <a:spLocks noChangeArrowheads="1"/>
          </p:cNvSpPr>
          <p:nvPr/>
        </p:nvSpPr>
        <p:spPr bwMode="auto">
          <a:xfrm>
            <a:off x="1828800" y="4343400"/>
            <a:ext cx="257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a:latin typeface="Times New Roman" pitchFamily="18" charset="0"/>
              </a:rPr>
              <a:t>Minimum support: </a:t>
            </a:r>
            <a:r>
              <a:rPr lang="en-US" altLang="zh-CN" sz="2000"/>
              <a:t>ξ =3</a:t>
            </a:r>
            <a:endParaRPr lang="en-US" altLang="zh-CN" sz="1400">
              <a:latin typeface="Times New Roman" pitchFamily="18" charset="0"/>
            </a:endParaRPr>
          </a:p>
        </p:txBody>
      </p:sp>
      <p:sp>
        <p:nvSpPr>
          <p:cNvPr id="7178" name="Rectangle 12"/>
          <p:cNvSpPr>
            <a:spLocks noChangeArrowheads="1"/>
          </p:cNvSpPr>
          <p:nvPr/>
        </p:nvSpPr>
        <p:spPr bwMode="auto">
          <a:xfrm>
            <a:off x="609600" y="21717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latin typeface="Times New Roman" pitchFamily="18" charset="0"/>
              </a:rPr>
              <a:t>Input:</a:t>
            </a:r>
          </a:p>
        </p:txBody>
      </p:sp>
      <p:sp>
        <p:nvSpPr>
          <p:cNvPr id="7179" name="Rectangle 13"/>
          <p:cNvSpPr>
            <a:spLocks noChangeArrowheads="1"/>
          </p:cNvSpPr>
          <p:nvPr/>
        </p:nvSpPr>
        <p:spPr bwMode="auto">
          <a:xfrm>
            <a:off x="609600" y="4800600"/>
            <a:ext cx="109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400">
                <a:latin typeface="Times New Roman" pitchFamily="18" charset="0"/>
              </a:rPr>
              <a:t>Output</a:t>
            </a:r>
            <a:r>
              <a:rPr lang="en-US" altLang="zh-CN">
                <a:latin typeface="Times New Roman" pitchFamily="18" charset="0"/>
              </a:rPr>
              <a:t>:</a:t>
            </a:r>
          </a:p>
        </p:txBody>
      </p:sp>
      <p:sp>
        <p:nvSpPr>
          <p:cNvPr id="7180" name="Rectangle 14"/>
          <p:cNvSpPr>
            <a:spLocks noChangeArrowheads="1"/>
          </p:cNvSpPr>
          <p:nvPr/>
        </p:nvSpPr>
        <p:spPr bwMode="auto">
          <a:xfrm>
            <a:off x="1752600" y="4800600"/>
            <a:ext cx="586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a:latin typeface="Times New Roman" pitchFamily="18" charset="0"/>
              </a:rPr>
              <a:t>all frequent patterns, i.e., </a:t>
            </a:r>
            <a:r>
              <a:rPr lang="en-US" altLang="zh-CN" sz="2000" i="1">
                <a:latin typeface="Times New Roman" pitchFamily="18" charset="0"/>
              </a:rPr>
              <a:t>f, a, …, fa, fac, fam, fm,am…</a:t>
            </a:r>
          </a:p>
        </p:txBody>
      </p:sp>
      <p:sp>
        <p:nvSpPr>
          <p:cNvPr id="7181" name="Line 15"/>
          <p:cNvSpPr>
            <a:spLocks noChangeShapeType="1"/>
          </p:cNvSpPr>
          <p:nvPr/>
        </p:nvSpPr>
        <p:spPr bwMode="auto">
          <a:xfrm>
            <a:off x="609600" y="21336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16" name="AutoShape 16"/>
          <p:cNvSpPr>
            <a:spLocks noChangeArrowheads="1"/>
          </p:cNvSpPr>
          <p:nvPr/>
        </p:nvSpPr>
        <p:spPr bwMode="auto">
          <a:xfrm>
            <a:off x="533400" y="5410200"/>
            <a:ext cx="8077200" cy="609600"/>
          </a:xfrm>
          <a:prstGeom prst="flowChartAlternateProcess">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Aft>
                <a:spcPts val="0"/>
              </a:spcAft>
              <a:defRPr/>
            </a:pPr>
            <a:r>
              <a:rPr lang="en-US" altLang="zh-CN" sz="2000" dirty="0">
                <a:latin typeface="Comic Sans MS" pitchFamily="66" charset="0"/>
              </a:rPr>
              <a:t>Problem Statement: </a:t>
            </a:r>
            <a:r>
              <a:rPr lang="en-US" altLang="zh-CN" sz="2000" dirty="0">
                <a:latin typeface="Comic Sans MS" pitchFamily="66" charset="0"/>
              </a:rPr>
              <a:t>How to </a:t>
            </a:r>
            <a:r>
              <a:rPr lang="en-US" altLang="zh-CN" sz="2000" b="1" dirty="0">
                <a:solidFill>
                  <a:srgbClr val="FF0000"/>
                </a:solidFill>
                <a:latin typeface="Comic Sans MS" pitchFamily="66" charset="0"/>
              </a:rPr>
              <a:t>efficiently</a:t>
            </a:r>
            <a:r>
              <a:rPr lang="en-US" altLang="zh-CN" sz="2000" dirty="0">
                <a:latin typeface="Comic Sans MS" pitchFamily="66" charset="0"/>
              </a:rPr>
              <a:t> find all frequent patterns? </a:t>
            </a:r>
            <a:endParaRPr lang="en-US" altLang="zh-CN" sz="2000" b="1" dirty="0">
              <a:latin typeface="Comic Sans MS" pitchFamily="66" charset="0"/>
            </a:endParaRPr>
          </a:p>
        </p:txBody>
      </p:sp>
      <p:sp>
        <p:nvSpPr>
          <p:cNvPr id="7183" name="Line 17"/>
          <p:cNvSpPr>
            <a:spLocks noChangeShapeType="1"/>
          </p:cNvSpPr>
          <p:nvPr/>
        </p:nvSpPr>
        <p:spPr bwMode="auto">
          <a:xfrm>
            <a:off x="685800" y="52578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15"/>
          <p:cNvSpPr>
            <a:spLocks noChangeShapeType="1"/>
          </p:cNvSpPr>
          <p:nvPr/>
        </p:nvSpPr>
        <p:spPr bwMode="auto">
          <a:xfrm flipV="1">
            <a:off x="609600" y="1219200"/>
            <a:ext cx="7924800" cy="46038"/>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6816"/>
                                        </p:tgtEl>
                                        <p:attrNameLst>
                                          <p:attrName>style.visibility</p:attrName>
                                        </p:attrNameLst>
                                      </p:cBhvr>
                                      <p:to>
                                        <p:strVal val="visible"/>
                                      </p:to>
                                    </p:set>
                                    <p:animEffect transition="in" filter="strips(downLeft)">
                                      <p:cBhvr>
                                        <p:cTn id="7" dur="1000"/>
                                        <p:tgtEl>
                                          <p:spTgt spid="7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01800" y="2514600"/>
            <a:ext cx="4648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3600">
                <a:solidFill>
                  <a:srgbClr val="CC3300"/>
                </a:solidFill>
              </a:rPr>
              <a:t>Experiments:</a:t>
            </a:r>
          </a:p>
          <a:p>
            <a:r>
              <a:rPr lang="en-US" altLang="zh-CN" sz="3600"/>
              <a:t>Performance Evaluation</a:t>
            </a:r>
          </a:p>
          <a:p>
            <a:endParaRPr lang="zh-CN" altLang="en-US" sz="3600"/>
          </a:p>
        </p:txBody>
      </p:sp>
      <p:sp>
        <p:nvSpPr>
          <p:cNvPr id="99331" name="Rectangle 3"/>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C26513FD-0032-4677-A6C6-8BA6F8E1CCBE}" type="slidenum">
              <a:rPr lang="zh-CN" altLang="en-US"/>
              <a:pPr>
                <a:defRPr/>
              </a:pPr>
              <a:t>31</a:t>
            </a:fld>
            <a:endParaRPr lang="en-US" altLang="zh-CN"/>
          </a:p>
        </p:txBody>
      </p:sp>
      <p:sp>
        <p:nvSpPr>
          <p:cNvPr id="35843" name="Rectangle 2"/>
          <p:cNvSpPr>
            <a:spLocks noGrp="1" noChangeArrowheads="1"/>
          </p:cNvSpPr>
          <p:nvPr>
            <p:ph type="title"/>
          </p:nvPr>
        </p:nvSpPr>
        <p:spPr/>
        <p:txBody>
          <a:bodyPr/>
          <a:lstStyle/>
          <a:p>
            <a:r>
              <a:rPr lang="en-US" altLang="zh-CN" sz="3600" smtClean="0"/>
              <a:t>Experiment Setup</a:t>
            </a:r>
          </a:p>
        </p:txBody>
      </p:sp>
      <p:sp>
        <p:nvSpPr>
          <p:cNvPr id="35844" name="Rectangle 3"/>
          <p:cNvSpPr>
            <a:spLocks noGrp="1" noChangeArrowheads="1"/>
          </p:cNvSpPr>
          <p:nvPr>
            <p:ph type="body" idx="1"/>
          </p:nvPr>
        </p:nvSpPr>
        <p:spPr/>
        <p:txBody>
          <a:bodyPr/>
          <a:lstStyle/>
          <a:p>
            <a:pPr>
              <a:lnSpc>
                <a:spcPct val="80000"/>
              </a:lnSpc>
            </a:pPr>
            <a:r>
              <a:rPr lang="en-US" altLang="zh-CN" sz="2000" smtClean="0"/>
              <a:t>Compare the runtime of </a:t>
            </a:r>
            <a:r>
              <a:rPr lang="en-US" altLang="zh-CN" sz="2000" smtClean="0">
                <a:solidFill>
                  <a:schemeClr val="accent2"/>
                </a:solidFill>
              </a:rPr>
              <a:t>FP-growth</a:t>
            </a:r>
            <a:r>
              <a:rPr lang="en-US" altLang="zh-CN" sz="2000" smtClean="0"/>
              <a:t> with classical </a:t>
            </a:r>
            <a:r>
              <a:rPr lang="en-US" altLang="zh-CN" sz="2000" smtClean="0">
                <a:solidFill>
                  <a:schemeClr val="accent2"/>
                </a:solidFill>
              </a:rPr>
              <a:t>Apriori</a:t>
            </a:r>
            <a:r>
              <a:rPr lang="en-US" altLang="zh-CN" sz="2000" smtClean="0"/>
              <a:t> and recent </a:t>
            </a:r>
            <a:r>
              <a:rPr lang="en-US" altLang="zh-CN" sz="2000" smtClean="0">
                <a:solidFill>
                  <a:schemeClr val="accent2"/>
                </a:solidFill>
              </a:rPr>
              <a:t>TreeProjection</a:t>
            </a:r>
          </a:p>
          <a:p>
            <a:pPr lvl="1">
              <a:lnSpc>
                <a:spcPct val="80000"/>
              </a:lnSpc>
            </a:pPr>
            <a:r>
              <a:rPr lang="en-US" altLang="zh-CN" sz="2000" smtClean="0"/>
              <a:t>Runtime vs. min_sup</a:t>
            </a:r>
          </a:p>
          <a:p>
            <a:pPr lvl="1">
              <a:lnSpc>
                <a:spcPct val="80000"/>
              </a:lnSpc>
            </a:pPr>
            <a:r>
              <a:rPr lang="en-US" altLang="zh-CN" sz="2000" smtClean="0"/>
              <a:t>Runtime per itemset vs. min_sup</a:t>
            </a:r>
          </a:p>
          <a:p>
            <a:pPr lvl="1">
              <a:lnSpc>
                <a:spcPct val="80000"/>
              </a:lnSpc>
            </a:pPr>
            <a:r>
              <a:rPr lang="en-US" altLang="zh-CN" sz="2000" smtClean="0"/>
              <a:t>Runtime vs. size of the DB (# of transactions)</a:t>
            </a:r>
          </a:p>
          <a:p>
            <a:pPr>
              <a:lnSpc>
                <a:spcPct val="80000"/>
              </a:lnSpc>
            </a:pPr>
            <a:r>
              <a:rPr lang="en-US" altLang="zh-CN" sz="2000" smtClean="0"/>
              <a:t>Synthetic data sets : frequent itemsets grows exponentially as 			minisup goes down</a:t>
            </a:r>
          </a:p>
          <a:p>
            <a:pPr lvl="1">
              <a:lnSpc>
                <a:spcPct val="80000"/>
              </a:lnSpc>
            </a:pPr>
            <a:r>
              <a:rPr lang="en-US" altLang="zh-CN" sz="2000" smtClean="0"/>
              <a:t>D1: T25.I10.D10K</a:t>
            </a:r>
          </a:p>
          <a:p>
            <a:pPr lvl="2">
              <a:lnSpc>
                <a:spcPct val="80000"/>
              </a:lnSpc>
            </a:pPr>
            <a:r>
              <a:rPr lang="en-US" altLang="zh-CN" sz="2000" smtClean="0"/>
              <a:t>1K items</a:t>
            </a:r>
          </a:p>
          <a:p>
            <a:pPr lvl="2">
              <a:lnSpc>
                <a:spcPct val="80000"/>
              </a:lnSpc>
            </a:pPr>
            <a:r>
              <a:rPr lang="en-US" altLang="zh-CN" sz="2000" smtClean="0"/>
              <a:t>avg(transaction size)=25</a:t>
            </a:r>
          </a:p>
          <a:p>
            <a:pPr lvl="2">
              <a:lnSpc>
                <a:spcPct val="80000"/>
              </a:lnSpc>
            </a:pPr>
            <a:r>
              <a:rPr lang="en-US" altLang="zh-CN" sz="2000" smtClean="0"/>
              <a:t>avg(max/potential frequent item size)=10</a:t>
            </a:r>
          </a:p>
          <a:p>
            <a:pPr lvl="2">
              <a:lnSpc>
                <a:spcPct val="80000"/>
              </a:lnSpc>
            </a:pPr>
            <a:r>
              <a:rPr lang="en-US" altLang="zh-CN" sz="2000" smtClean="0"/>
              <a:t>10K transactions</a:t>
            </a:r>
          </a:p>
          <a:p>
            <a:pPr lvl="1">
              <a:lnSpc>
                <a:spcPct val="80000"/>
              </a:lnSpc>
            </a:pPr>
            <a:r>
              <a:rPr lang="en-US" altLang="zh-CN" sz="2000" smtClean="0"/>
              <a:t>D2: T25.I20.D100K</a:t>
            </a:r>
          </a:p>
          <a:p>
            <a:pPr lvl="2">
              <a:lnSpc>
                <a:spcPct val="80000"/>
              </a:lnSpc>
            </a:pPr>
            <a:r>
              <a:rPr lang="en-US" altLang="zh-CN" sz="2000" smtClean="0"/>
              <a:t> 10k items</a:t>
            </a:r>
          </a:p>
        </p:txBody>
      </p:sp>
      <p:sp>
        <p:nvSpPr>
          <p:cNvPr id="35845" name="Rectangle 4"/>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2949"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35847"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15"/>
          <p:cNvSpPr>
            <a:spLocks noChangeShapeType="1"/>
          </p:cNvSpPr>
          <p:nvPr/>
        </p:nvSpPr>
        <p:spPr bwMode="auto">
          <a:xfrm>
            <a:off x="762000" y="5715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28333B21-1B92-4647-B6D5-168391982C34}" type="slidenum">
              <a:rPr lang="zh-CN" altLang="en-US"/>
              <a:pPr>
                <a:defRPr/>
              </a:pPr>
              <a:t>32</a:t>
            </a:fld>
            <a:endParaRPr lang="en-US" altLang="zh-CN"/>
          </a:p>
        </p:txBody>
      </p:sp>
      <p:sp>
        <p:nvSpPr>
          <p:cNvPr id="83970" name="Rectangle 2"/>
          <p:cNvSpPr>
            <a:spLocks noGrp="1" noChangeArrowheads="1"/>
          </p:cNvSpPr>
          <p:nvPr>
            <p:ph type="title"/>
          </p:nvPr>
        </p:nvSpPr>
        <p:spPr>
          <a:xfrm>
            <a:off x="685800" y="533400"/>
            <a:ext cx="7772400" cy="762000"/>
          </a:xfrm>
        </p:spPr>
        <p:txBody>
          <a:bodyPr rtlCol="0">
            <a:normAutofit fontScale="90000"/>
          </a:bodyPr>
          <a:lstStyle/>
          <a:p>
            <a:pPr fontAlgn="auto">
              <a:spcAft>
                <a:spcPts val="0"/>
              </a:spcAft>
              <a:defRPr/>
            </a:pPr>
            <a:r>
              <a:rPr lang="en-US" altLang="zh-CN" sz="3200" dirty="0">
                <a:ea typeface="宋体" pitchFamily="2" charset="-122"/>
              </a:rPr>
              <a:t>Scalability: runtime vs. </a:t>
            </a:r>
            <a:r>
              <a:rPr lang="en-US" altLang="zh-CN" sz="3200" dirty="0" err="1">
                <a:ea typeface="宋体" pitchFamily="2" charset="-122"/>
              </a:rPr>
              <a:t>min_sup</a:t>
            </a:r>
            <a:r>
              <a:rPr lang="en-US" altLang="zh-CN" sz="3200" dirty="0">
                <a:ea typeface="宋体" pitchFamily="2" charset="-122"/>
              </a:rPr>
              <a:t/>
            </a:r>
            <a:br>
              <a:rPr lang="en-US" altLang="zh-CN" sz="3200" dirty="0">
                <a:ea typeface="宋体" pitchFamily="2" charset="-122"/>
              </a:rPr>
            </a:br>
            <a:r>
              <a:rPr lang="en-US" altLang="zh-CN" sz="3200" dirty="0" smtClean="0">
                <a:ea typeface="宋体" pitchFamily="2" charset="-122"/>
              </a:rPr>
              <a:t>(w/ Apriori</a:t>
            </a:r>
            <a:r>
              <a:rPr lang="en-US" altLang="zh-CN" sz="3200" dirty="0">
                <a:ea typeface="宋体" pitchFamily="2" charset="-122"/>
              </a:rPr>
              <a:t>)</a:t>
            </a:r>
          </a:p>
        </p:txBody>
      </p:sp>
      <p:pic>
        <p:nvPicPr>
          <p:cNvPr id="36868"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57578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3974" name="Rectangle 6"/>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A3CA0CF3-7D0D-4FF7-A518-B44FB91773E2}" type="slidenum">
              <a:rPr lang="zh-CN" altLang="en-US"/>
              <a:pPr>
                <a:defRPr/>
              </a:pPr>
              <a:t>33</a:t>
            </a:fld>
            <a:endParaRPr lang="en-US" altLang="zh-CN"/>
          </a:p>
        </p:txBody>
      </p:sp>
      <p:sp>
        <p:nvSpPr>
          <p:cNvPr id="37891" name="Rectangle 2"/>
          <p:cNvSpPr>
            <a:spLocks noGrp="1" noChangeArrowheads="1"/>
          </p:cNvSpPr>
          <p:nvPr>
            <p:ph type="title"/>
          </p:nvPr>
        </p:nvSpPr>
        <p:spPr/>
        <p:txBody>
          <a:bodyPr/>
          <a:lstStyle/>
          <a:p>
            <a:r>
              <a:rPr lang="en-US" altLang="zh-CN" smtClean="0"/>
              <a:t>Runtime/itemset vs. min_sup</a:t>
            </a:r>
          </a:p>
        </p:txBody>
      </p:sp>
      <p:pic>
        <p:nvPicPr>
          <p:cNvPr id="37892"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582453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5"/>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4998" name="Rectangle 6"/>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F40C3FBC-33C6-4F0C-8D49-95FB3AFAE0ED}" type="slidenum">
              <a:rPr lang="zh-CN" altLang="en-US"/>
              <a:pPr>
                <a:defRPr/>
              </a:pPr>
              <a:t>34</a:t>
            </a:fld>
            <a:endParaRPr lang="en-US" altLang="zh-CN"/>
          </a:p>
        </p:txBody>
      </p:sp>
      <p:sp>
        <p:nvSpPr>
          <p:cNvPr id="38915" name="Rectangle 2"/>
          <p:cNvSpPr>
            <a:spLocks noGrp="1" noChangeArrowheads="1"/>
          </p:cNvSpPr>
          <p:nvPr>
            <p:ph type="title"/>
          </p:nvPr>
        </p:nvSpPr>
        <p:spPr/>
        <p:txBody>
          <a:bodyPr/>
          <a:lstStyle/>
          <a:p>
            <a:r>
              <a:rPr lang="en-US" altLang="zh-CN" sz="3200" smtClean="0"/>
              <a:t>Scalability: runtime vs. # of Trans. </a:t>
            </a:r>
            <a:br>
              <a:rPr lang="en-US" altLang="zh-CN" sz="3200" smtClean="0"/>
            </a:br>
            <a:r>
              <a:rPr lang="en-US" altLang="zh-CN" sz="3200" smtClean="0"/>
              <a:t>(w/ Apriori)</a:t>
            </a:r>
          </a:p>
        </p:txBody>
      </p:sp>
      <p:pic>
        <p:nvPicPr>
          <p:cNvPr id="3891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61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5"/>
          <p:cNvSpPr>
            <a:spLocks noChangeArrowheads="1"/>
          </p:cNvSpPr>
          <p:nvPr/>
        </p:nvSpPr>
        <p:spPr bwMode="auto">
          <a:xfrm>
            <a:off x="838200" y="5943600"/>
            <a:ext cx="5659438" cy="5191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Aft>
                <a:spcPts val="0"/>
              </a:spcAft>
              <a:defRPr/>
            </a:pPr>
            <a:r>
              <a:rPr lang="zh-CN" altLang="en-US" sz="2800" dirty="0"/>
              <a:t>* </a:t>
            </a:r>
            <a:r>
              <a:rPr lang="en-US" altLang="zh-CN" sz="2800" dirty="0"/>
              <a:t>Using D2 and </a:t>
            </a:r>
            <a:r>
              <a:rPr lang="en-US" altLang="zh-CN" sz="2800" dirty="0" err="1"/>
              <a:t>min_support</a:t>
            </a:r>
            <a:r>
              <a:rPr lang="en-US" altLang="zh-CN" sz="2800" dirty="0"/>
              <a:t>=1.5%</a:t>
            </a:r>
          </a:p>
        </p:txBody>
      </p:sp>
      <p:sp>
        <p:nvSpPr>
          <p:cNvPr id="38918" name="Rectangle 6"/>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6023" name="Rectangle 7"/>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A49CC131-415B-4EB9-B836-691062699856}" type="slidenum">
              <a:rPr lang="zh-CN" altLang="en-US"/>
              <a:pPr>
                <a:defRPr/>
              </a:pPr>
              <a:t>35</a:t>
            </a:fld>
            <a:endParaRPr lang="en-US" altLang="zh-CN"/>
          </a:p>
        </p:txBody>
      </p:sp>
      <p:sp>
        <p:nvSpPr>
          <p:cNvPr id="39939" name="Rectangle 2"/>
          <p:cNvSpPr>
            <a:spLocks noGrp="1" noChangeArrowheads="1"/>
          </p:cNvSpPr>
          <p:nvPr>
            <p:ph type="title"/>
          </p:nvPr>
        </p:nvSpPr>
        <p:spPr/>
        <p:txBody>
          <a:bodyPr/>
          <a:lstStyle/>
          <a:p>
            <a:r>
              <a:rPr lang="en-US" altLang="zh-CN" sz="2800" smtClean="0"/>
              <a:t>Scalability: runtime vs. min_support </a:t>
            </a:r>
            <a:br>
              <a:rPr lang="en-US" altLang="zh-CN" sz="2800" smtClean="0"/>
            </a:br>
            <a:r>
              <a:rPr lang="en-US" altLang="zh-CN" sz="2800" smtClean="0"/>
              <a:t>(w/ TreeProjection)</a:t>
            </a:r>
          </a:p>
        </p:txBody>
      </p:sp>
      <p:pic>
        <p:nvPicPr>
          <p:cNvPr id="39940"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1981200"/>
            <a:ext cx="546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8070" name="Rectangle 6"/>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AC18B17F-70A9-425B-8190-5B164E76C442}" type="slidenum">
              <a:rPr lang="zh-CN" altLang="en-US"/>
              <a:pPr>
                <a:defRPr/>
              </a:pPr>
              <a:t>36</a:t>
            </a:fld>
            <a:endParaRPr lang="en-US" altLang="zh-CN"/>
          </a:p>
        </p:txBody>
      </p:sp>
      <p:pic>
        <p:nvPicPr>
          <p:cNvPr id="40963"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64673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5"/>
          <p:cNvSpPr>
            <a:spLocks noGrp="1" noChangeArrowheads="1"/>
          </p:cNvSpPr>
          <p:nvPr>
            <p:ph type="title"/>
          </p:nvPr>
        </p:nvSpPr>
        <p:spPr/>
        <p:txBody>
          <a:bodyPr/>
          <a:lstStyle/>
          <a:p>
            <a:r>
              <a:rPr lang="en-US" altLang="zh-CN" sz="2800" smtClean="0"/>
              <a:t>Scalability: runtime vs. # of Trans. </a:t>
            </a:r>
            <a:br>
              <a:rPr lang="en-US" altLang="zh-CN" sz="2800" smtClean="0"/>
            </a:br>
            <a:r>
              <a:rPr lang="en-US" altLang="zh-CN" sz="2800" smtClean="0"/>
              <a:t>(w/ TreeProjection)</a:t>
            </a:r>
          </a:p>
        </p:txBody>
      </p:sp>
      <p:sp>
        <p:nvSpPr>
          <p:cNvPr id="40965" name="Rectangle 6"/>
          <p:cNvSpPr>
            <a:spLocks noChangeArrowheads="1"/>
          </p:cNvSpPr>
          <p:nvPr/>
        </p:nvSpPr>
        <p:spPr bwMode="auto">
          <a:xfrm>
            <a:off x="0" y="0"/>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Experiments</a:t>
            </a:r>
          </a:p>
        </p:txBody>
      </p:sp>
      <p:sp>
        <p:nvSpPr>
          <p:cNvPr id="89095" name="Rectangle 7"/>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89096" name="Text Box 8"/>
          <p:cNvSpPr txBox="1">
            <a:spLocks noChangeArrowheads="1"/>
          </p:cNvSpPr>
          <p:nvPr/>
        </p:nvSpPr>
        <p:spPr bwMode="auto">
          <a:xfrm>
            <a:off x="6019800" y="2590800"/>
            <a:ext cx="2693988" cy="6477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marL="342900" indent="-342900" fontAlgn="auto">
              <a:spcBef>
                <a:spcPts val="0"/>
              </a:spcBef>
              <a:spcAft>
                <a:spcPts val="0"/>
              </a:spcAft>
              <a:defRPr/>
            </a:pPr>
            <a:r>
              <a:rPr lang="en-US" altLang="zh-CN" sz="2800" dirty="0"/>
              <a:t>Support = 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651000" y="2438400"/>
            <a:ext cx="55276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3600">
                <a:solidFill>
                  <a:srgbClr val="CC3300"/>
                </a:solidFill>
              </a:rPr>
              <a:t>Discussions:</a:t>
            </a:r>
          </a:p>
          <a:p>
            <a:r>
              <a:rPr lang="en-US" altLang="zh-CN" sz="3600"/>
              <a:t>Improve the performance</a:t>
            </a:r>
          </a:p>
          <a:p>
            <a:r>
              <a:rPr lang="en-US" altLang="zh-CN" sz="3600"/>
              <a:t>and scalability of FP-growth</a:t>
            </a:r>
          </a:p>
        </p:txBody>
      </p:sp>
      <p:sp>
        <p:nvSpPr>
          <p:cNvPr id="101379" name="Rectangle 3"/>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E9A0A54C-BB1B-413C-8099-C5A2687D624C}" type="slidenum">
              <a:rPr lang="zh-CN" altLang="en-US"/>
              <a:pPr>
                <a:defRPr/>
              </a:pPr>
              <a:t>38</a:t>
            </a:fld>
            <a:endParaRPr lang="en-US" altLang="zh-CN"/>
          </a:p>
        </p:txBody>
      </p:sp>
      <p:sp>
        <p:nvSpPr>
          <p:cNvPr id="43011" name="Rectangle 2"/>
          <p:cNvSpPr>
            <a:spLocks noGrp="1" noChangeArrowheads="1"/>
          </p:cNvSpPr>
          <p:nvPr>
            <p:ph type="title"/>
          </p:nvPr>
        </p:nvSpPr>
        <p:spPr/>
        <p:txBody>
          <a:bodyPr/>
          <a:lstStyle/>
          <a:p>
            <a:r>
              <a:rPr lang="en-US" altLang="zh-CN" smtClean="0"/>
              <a:t>Performance Improvement</a:t>
            </a:r>
          </a:p>
        </p:txBody>
      </p:sp>
      <p:sp>
        <p:nvSpPr>
          <p:cNvPr id="43012" name="Rectangle 4"/>
          <p:cNvSpPr>
            <a:spLocks noChangeArrowheads="1"/>
          </p:cNvSpPr>
          <p:nvPr/>
        </p:nvSpPr>
        <p:spPr bwMode="auto">
          <a:xfrm>
            <a:off x="0" y="0"/>
            <a:ext cx="1414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Discussion</a:t>
            </a:r>
          </a:p>
        </p:txBody>
      </p:sp>
      <p:sp>
        <p:nvSpPr>
          <p:cNvPr id="90117"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3014" name="Line 7"/>
          <p:cNvSpPr>
            <a:spLocks noChangeShapeType="1"/>
          </p:cNvSpPr>
          <p:nvPr/>
        </p:nvSpPr>
        <p:spPr bwMode="auto">
          <a:xfrm>
            <a:off x="4419600" y="1524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15" name="Group 10"/>
          <p:cNvGrpSpPr>
            <a:grpSpLocks/>
          </p:cNvGrpSpPr>
          <p:nvPr/>
        </p:nvGrpSpPr>
        <p:grpSpPr bwMode="auto">
          <a:xfrm>
            <a:off x="1295400" y="1905000"/>
            <a:ext cx="3124200" cy="381000"/>
            <a:chOff x="816" y="1200"/>
            <a:chExt cx="1968" cy="240"/>
          </a:xfrm>
        </p:grpSpPr>
        <p:sp>
          <p:nvSpPr>
            <p:cNvPr id="43033" name="Line 8"/>
            <p:cNvSpPr>
              <a:spLocks noChangeShapeType="1"/>
            </p:cNvSpPr>
            <p:nvPr/>
          </p:nvSpPr>
          <p:spPr bwMode="auto">
            <a:xfrm flipH="1">
              <a:off x="816" y="1200"/>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9"/>
            <p:cNvSpPr>
              <a:spLocks noChangeShapeType="1"/>
            </p:cNvSpPr>
            <p:nvPr/>
          </p:nvSpPr>
          <p:spPr bwMode="auto">
            <a:xfrm>
              <a:off x="816" y="12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3016" name="Line 11"/>
          <p:cNvSpPr>
            <a:spLocks noChangeShapeType="1"/>
          </p:cNvSpPr>
          <p:nvPr/>
        </p:nvSpPr>
        <p:spPr bwMode="auto">
          <a:xfrm>
            <a:off x="3200400" y="1905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3017" name="Group 12"/>
          <p:cNvGrpSpPr>
            <a:grpSpLocks/>
          </p:cNvGrpSpPr>
          <p:nvPr/>
        </p:nvGrpSpPr>
        <p:grpSpPr bwMode="auto">
          <a:xfrm rot="10800000" flipV="1">
            <a:off x="4419600" y="1905000"/>
            <a:ext cx="3124200" cy="381000"/>
            <a:chOff x="816" y="1200"/>
            <a:chExt cx="1968" cy="240"/>
          </a:xfrm>
        </p:grpSpPr>
        <p:sp>
          <p:nvSpPr>
            <p:cNvPr id="43031" name="Line 13"/>
            <p:cNvSpPr>
              <a:spLocks noChangeShapeType="1"/>
            </p:cNvSpPr>
            <p:nvPr/>
          </p:nvSpPr>
          <p:spPr bwMode="auto">
            <a:xfrm flipH="1">
              <a:off x="816" y="1200"/>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Line 14"/>
            <p:cNvSpPr>
              <a:spLocks noChangeShapeType="1"/>
            </p:cNvSpPr>
            <p:nvPr/>
          </p:nvSpPr>
          <p:spPr bwMode="auto">
            <a:xfrm>
              <a:off x="816" y="12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3018" name="Line 15"/>
          <p:cNvSpPr>
            <a:spLocks noChangeShapeType="1"/>
          </p:cNvSpPr>
          <p:nvPr/>
        </p:nvSpPr>
        <p:spPr bwMode="auto">
          <a:xfrm>
            <a:off x="5638800" y="1905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9" name="Line 16"/>
          <p:cNvSpPr>
            <a:spLocks noChangeShapeType="1"/>
          </p:cNvSpPr>
          <p:nvPr/>
        </p:nvSpPr>
        <p:spPr bwMode="auto">
          <a:xfrm>
            <a:off x="2133600" y="2133600"/>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7"/>
          <p:cNvSpPr>
            <a:spLocks noChangeShapeType="1"/>
          </p:cNvSpPr>
          <p:nvPr/>
        </p:nvSpPr>
        <p:spPr bwMode="auto">
          <a:xfrm>
            <a:off x="4419600" y="2133600"/>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8"/>
          <p:cNvSpPr>
            <a:spLocks noChangeShapeType="1"/>
          </p:cNvSpPr>
          <p:nvPr/>
        </p:nvSpPr>
        <p:spPr bwMode="auto">
          <a:xfrm>
            <a:off x="6629400" y="2133600"/>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Rectangle 19"/>
          <p:cNvSpPr>
            <a:spLocks noChangeArrowheads="1"/>
          </p:cNvSpPr>
          <p:nvPr/>
        </p:nvSpPr>
        <p:spPr bwMode="auto">
          <a:xfrm>
            <a:off x="381000" y="2362200"/>
            <a:ext cx="16764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Aft>
                <a:spcPts val="0"/>
              </a:spcAft>
              <a:defRPr/>
            </a:pPr>
            <a:r>
              <a:rPr lang="en-US" altLang="zh-CN" sz="1400" b="1" dirty="0">
                <a:latin typeface="Comic Sans MS" pitchFamily="66" charset="0"/>
              </a:rPr>
              <a:t>Projected DBs</a:t>
            </a:r>
          </a:p>
        </p:txBody>
      </p:sp>
      <p:sp>
        <p:nvSpPr>
          <p:cNvPr id="90133" name="Rectangle 21"/>
          <p:cNvSpPr>
            <a:spLocks noChangeArrowheads="1"/>
          </p:cNvSpPr>
          <p:nvPr/>
        </p:nvSpPr>
        <p:spPr bwMode="auto">
          <a:xfrm>
            <a:off x="2438400" y="2362200"/>
            <a:ext cx="16764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Aft>
                <a:spcPts val="0"/>
              </a:spcAft>
              <a:defRPr/>
            </a:pPr>
            <a:r>
              <a:rPr lang="en-US" altLang="zh-CN" sz="1400" b="1" dirty="0">
                <a:latin typeface="Comic Sans MS" pitchFamily="66" charset="0"/>
              </a:rPr>
              <a:t>Disk-resident </a:t>
            </a:r>
          </a:p>
          <a:p>
            <a:pPr fontAlgn="auto">
              <a:spcAft>
                <a:spcPts val="0"/>
              </a:spcAft>
              <a:defRPr/>
            </a:pPr>
            <a:r>
              <a:rPr lang="en-US" altLang="zh-CN" sz="1400" b="1" dirty="0">
                <a:latin typeface="Comic Sans MS" pitchFamily="66" charset="0"/>
              </a:rPr>
              <a:t>FP-tree</a:t>
            </a:r>
          </a:p>
        </p:txBody>
      </p:sp>
      <p:sp>
        <p:nvSpPr>
          <p:cNvPr id="90134" name="Rectangle 22"/>
          <p:cNvSpPr>
            <a:spLocks noChangeArrowheads="1"/>
          </p:cNvSpPr>
          <p:nvPr/>
        </p:nvSpPr>
        <p:spPr bwMode="auto">
          <a:xfrm>
            <a:off x="4800600" y="2362200"/>
            <a:ext cx="16764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Aft>
                <a:spcPts val="0"/>
              </a:spcAft>
              <a:defRPr/>
            </a:pPr>
            <a:r>
              <a:rPr lang="en-US" altLang="zh-CN" sz="1400" b="1" dirty="0">
                <a:latin typeface="Comic Sans MS" pitchFamily="66" charset="0"/>
              </a:rPr>
              <a:t>FP-tree </a:t>
            </a:r>
          </a:p>
          <a:p>
            <a:pPr fontAlgn="auto">
              <a:spcAft>
                <a:spcPts val="0"/>
              </a:spcAft>
              <a:defRPr/>
            </a:pPr>
            <a:r>
              <a:rPr lang="en-US" altLang="zh-CN" sz="1400" b="1" dirty="0">
                <a:latin typeface="Comic Sans MS" pitchFamily="66" charset="0"/>
              </a:rPr>
              <a:t>Materialization</a:t>
            </a:r>
          </a:p>
        </p:txBody>
      </p:sp>
      <p:sp>
        <p:nvSpPr>
          <p:cNvPr id="90135" name="Rectangle 23"/>
          <p:cNvSpPr>
            <a:spLocks noChangeArrowheads="1"/>
          </p:cNvSpPr>
          <p:nvPr/>
        </p:nvSpPr>
        <p:spPr bwMode="auto">
          <a:xfrm>
            <a:off x="6858000" y="2362200"/>
            <a:ext cx="16764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Aft>
                <a:spcPts val="0"/>
              </a:spcAft>
              <a:defRPr/>
            </a:pPr>
            <a:r>
              <a:rPr lang="en-US" altLang="zh-CN" sz="1400" b="1" dirty="0">
                <a:latin typeface="Comic Sans MS" pitchFamily="66" charset="0"/>
              </a:rPr>
              <a:t>FP-tree </a:t>
            </a:r>
          </a:p>
          <a:p>
            <a:pPr fontAlgn="auto">
              <a:spcAft>
                <a:spcPts val="0"/>
              </a:spcAft>
              <a:defRPr/>
            </a:pPr>
            <a:r>
              <a:rPr lang="en-US" altLang="zh-CN" sz="1400" b="1" dirty="0">
                <a:latin typeface="Comic Sans MS" pitchFamily="66" charset="0"/>
              </a:rPr>
              <a:t>Incremental update</a:t>
            </a:r>
          </a:p>
        </p:txBody>
      </p:sp>
      <p:sp>
        <p:nvSpPr>
          <p:cNvPr id="90137" name="Rectangle 25"/>
          <p:cNvSpPr>
            <a:spLocks noGrp="1" noChangeArrowheads="1"/>
          </p:cNvSpPr>
          <p:nvPr>
            <p:ph type="body" idx="1"/>
          </p:nvPr>
        </p:nvSpPr>
        <p:spPr>
          <a:xfrm>
            <a:off x="152400" y="3124200"/>
            <a:ext cx="1905000" cy="1981200"/>
          </a:xfrm>
        </p:spPr>
        <p:style>
          <a:lnRef idx="1">
            <a:schemeClr val="accent3"/>
          </a:lnRef>
          <a:fillRef idx="2">
            <a:schemeClr val="accent3"/>
          </a:fillRef>
          <a:effectRef idx="1">
            <a:schemeClr val="accent3"/>
          </a:effectRef>
          <a:fontRef idx="minor">
            <a:schemeClr val="dk1"/>
          </a:fontRef>
        </p:style>
        <p:txBody>
          <a:bodyPr rtlCol="0">
            <a:normAutofit/>
          </a:bodyPr>
          <a:lstStyle/>
          <a:p>
            <a:pPr fontAlgn="auto">
              <a:spcAft>
                <a:spcPts val="0"/>
              </a:spcAft>
              <a:buFontTx/>
              <a:buNone/>
              <a:defRPr/>
            </a:pPr>
            <a:r>
              <a:rPr lang="zh-CN" altLang="en-US" sz="1400" b="1" dirty="0">
                <a:latin typeface="Comic Sans MS" pitchFamily="66" charset="0"/>
                <a:sym typeface="Wingdings" pitchFamily="2" charset="2"/>
              </a:rPr>
              <a:t>	</a:t>
            </a:r>
            <a:r>
              <a:rPr lang="en-US" altLang="zh-CN" sz="1400" b="1" dirty="0">
                <a:latin typeface="Comic Sans MS" pitchFamily="66" charset="0"/>
                <a:sym typeface="Wingdings" pitchFamily="2" charset="2"/>
              </a:rPr>
              <a:t>partition the DB into a set of projected DBs and then construct an FP-tree and mine it in each projected DB.</a:t>
            </a:r>
            <a:endParaRPr lang="en-US" altLang="zh-CN" sz="1400" b="1" dirty="0">
              <a:latin typeface="Comic Sans MS" pitchFamily="66" charset="0"/>
            </a:endParaRPr>
          </a:p>
        </p:txBody>
      </p:sp>
      <p:sp>
        <p:nvSpPr>
          <p:cNvPr id="90140" name="Rectangle 28"/>
          <p:cNvSpPr>
            <a:spLocks noChangeArrowheads="1"/>
          </p:cNvSpPr>
          <p:nvPr/>
        </p:nvSpPr>
        <p:spPr bwMode="auto">
          <a:xfrm>
            <a:off x="2286000" y="3124200"/>
            <a:ext cx="1905000" cy="1981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fontAlgn="auto">
              <a:spcBef>
                <a:spcPts val="0"/>
              </a:spcBef>
              <a:spcAft>
                <a:spcPts val="0"/>
              </a:spcAft>
              <a:defRPr/>
            </a:pPr>
            <a:r>
              <a:rPr lang="zh-CN" altLang="en-US" sz="1400" b="1" dirty="0">
                <a:latin typeface="Comic Sans MS" pitchFamily="66" charset="0"/>
              </a:rPr>
              <a:t>	</a:t>
            </a:r>
            <a:r>
              <a:rPr lang="en-US" altLang="zh-CN" sz="1400" b="1" dirty="0">
                <a:latin typeface="Comic Sans MS" pitchFamily="66" charset="0"/>
              </a:rPr>
              <a:t>Store the FP-tree in the hark disks by using B</a:t>
            </a:r>
            <a:r>
              <a:rPr lang="en-US" altLang="zh-CN" sz="1400" b="1" dirty="0">
                <a:latin typeface="Comic Sans MS" pitchFamily="66" charset="0"/>
              </a:rPr>
              <a:t>+ tree </a:t>
            </a:r>
            <a:r>
              <a:rPr lang="en-US" altLang="zh-CN" sz="1400" b="1" dirty="0">
                <a:latin typeface="Comic Sans MS" pitchFamily="66" charset="0"/>
              </a:rPr>
              <a:t>structure to reduce I/O cost.</a:t>
            </a:r>
          </a:p>
        </p:txBody>
      </p:sp>
      <p:sp>
        <p:nvSpPr>
          <p:cNvPr id="90141" name="Rectangle 29"/>
          <p:cNvSpPr>
            <a:spLocks noChangeArrowheads="1"/>
          </p:cNvSpPr>
          <p:nvPr/>
        </p:nvSpPr>
        <p:spPr bwMode="auto">
          <a:xfrm>
            <a:off x="4572000" y="3124200"/>
            <a:ext cx="1905000" cy="1981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marL="342900" indent="-3429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zh-CN" altLang="en-US" sz="1400" b="1">
                <a:solidFill>
                  <a:srgbClr val="000000"/>
                </a:solidFill>
                <a:latin typeface="Comic Sans MS" pitchFamily="66" charset="0"/>
              </a:rPr>
              <a:t>	</a:t>
            </a:r>
            <a:r>
              <a:rPr lang="en-US" altLang="zh-CN" sz="1400" b="1">
                <a:solidFill>
                  <a:srgbClr val="000000"/>
                </a:solidFill>
                <a:latin typeface="Comic Sans MS" pitchFamily="66" charset="0"/>
              </a:rPr>
              <a:t>a low </a:t>
            </a:r>
            <a:r>
              <a:rPr lang="en-US" altLang="zh-CN" sz="1400" b="1">
                <a:solidFill>
                  <a:srgbClr val="000000"/>
                </a:solidFill>
                <a:latin typeface="Comic Sans MS" pitchFamily="66" charset="0"/>
                <a:cs typeface="Arial" pitchFamily="34" charset="0"/>
              </a:rPr>
              <a:t>ξ may usually satisfy most of the mining queries in the FP-tree construction.</a:t>
            </a:r>
          </a:p>
        </p:txBody>
      </p:sp>
      <p:sp>
        <p:nvSpPr>
          <p:cNvPr id="90142" name="Rectangle 30"/>
          <p:cNvSpPr>
            <a:spLocks noChangeArrowheads="1"/>
          </p:cNvSpPr>
          <p:nvPr/>
        </p:nvSpPr>
        <p:spPr bwMode="auto">
          <a:xfrm>
            <a:off x="6705600" y="3124200"/>
            <a:ext cx="1981200" cy="1981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fontAlgn="auto">
              <a:spcBef>
                <a:spcPts val="0"/>
              </a:spcBef>
              <a:spcAft>
                <a:spcPts val="0"/>
              </a:spcAft>
              <a:defRPr/>
            </a:pPr>
            <a:r>
              <a:rPr lang="zh-CN" altLang="en-US" sz="1400" b="1" dirty="0">
                <a:latin typeface="Comic Sans MS" pitchFamily="66" charset="0"/>
              </a:rPr>
              <a:t>	</a:t>
            </a:r>
            <a:r>
              <a:rPr lang="en-US" altLang="zh-CN" sz="1400" b="1" dirty="0">
                <a:latin typeface="Comic Sans MS" pitchFamily="66" charset="0"/>
              </a:rPr>
              <a:t>How to update an FP-tree when there are new data? </a:t>
            </a:r>
          </a:p>
          <a:p>
            <a:pPr marL="742950" lvl="1" indent="-285750" fontAlgn="auto">
              <a:spcBef>
                <a:spcPts val="0"/>
              </a:spcBef>
              <a:spcAft>
                <a:spcPts val="0"/>
              </a:spcAft>
              <a:buFont typeface="Arial" pitchFamily="34" charset="0"/>
              <a:buChar char="•"/>
              <a:defRPr/>
            </a:pPr>
            <a:r>
              <a:rPr lang="en-US" altLang="zh-CN" sz="1400" b="1" dirty="0">
                <a:latin typeface="Comic Sans MS" pitchFamily="66" charset="0"/>
              </a:rPr>
              <a:t>Reconstruct </a:t>
            </a:r>
            <a:r>
              <a:rPr lang="en-US" altLang="zh-CN" sz="1400" b="1" dirty="0">
                <a:latin typeface="Comic Sans MS" pitchFamily="66" charset="0"/>
              </a:rPr>
              <a:t>the FP-tree</a:t>
            </a:r>
          </a:p>
          <a:p>
            <a:pPr marL="742950" lvl="1" indent="-285750" fontAlgn="auto">
              <a:spcBef>
                <a:spcPts val="0"/>
              </a:spcBef>
              <a:spcAft>
                <a:spcPts val="0"/>
              </a:spcAft>
              <a:buFont typeface="Arial" pitchFamily="34" charset="0"/>
              <a:buChar char="•"/>
              <a:defRPr/>
            </a:pPr>
            <a:r>
              <a:rPr lang="en-US" altLang="zh-CN" sz="1400" b="1" dirty="0">
                <a:latin typeface="Comic Sans MS" pitchFamily="66" charset="0"/>
              </a:rPr>
              <a:t>Or do not update the FP-tree</a:t>
            </a:r>
          </a:p>
        </p:txBody>
      </p:sp>
      <p:sp>
        <p:nvSpPr>
          <p:cNvPr id="43030"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5960C50-83A1-426B-923C-4FFA1D8B3C7F}" type="slidenum">
              <a:rPr lang="zh-CN" altLang="en-US"/>
              <a:pPr>
                <a:defRPr/>
              </a:pPr>
              <a:t>39</a:t>
            </a:fld>
            <a:endParaRPr lang="en-US" altLang="zh-CN"/>
          </a:p>
        </p:txBody>
      </p:sp>
      <p:sp>
        <p:nvSpPr>
          <p:cNvPr id="44035" name="Rectangle 2"/>
          <p:cNvSpPr>
            <a:spLocks noGrp="1" noChangeArrowheads="1"/>
          </p:cNvSpPr>
          <p:nvPr>
            <p:ph type="title"/>
          </p:nvPr>
        </p:nvSpPr>
        <p:spPr/>
        <p:txBody>
          <a:bodyPr/>
          <a:lstStyle/>
          <a:p>
            <a:r>
              <a:rPr lang="en-US" altLang="zh-CN" smtClean="0"/>
              <a:t>Conclusion Remarks</a:t>
            </a:r>
          </a:p>
        </p:txBody>
      </p:sp>
      <p:sp>
        <p:nvSpPr>
          <p:cNvPr id="44036" name="Rectangle 3"/>
          <p:cNvSpPr>
            <a:spLocks noGrp="1" noChangeArrowheads="1"/>
          </p:cNvSpPr>
          <p:nvPr>
            <p:ph type="body" idx="1"/>
          </p:nvPr>
        </p:nvSpPr>
        <p:spPr/>
        <p:txBody>
          <a:bodyPr/>
          <a:lstStyle/>
          <a:p>
            <a:r>
              <a:rPr lang="en-US" altLang="zh-CN" sz="2800" smtClean="0"/>
              <a:t>FP-tree: a novel data structure storing compressed, crucial information about frequent patterns, compact yet complete for frequent pattern mining.</a:t>
            </a:r>
          </a:p>
          <a:p>
            <a:endParaRPr lang="en-US" altLang="zh-CN" smtClean="0"/>
          </a:p>
          <a:p>
            <a:r>
              <a:rPr lang="en-US" altLang="zh-CN" sz="2800" smtClean="0"/>
              <a:t>FP-growth: an efficient mining method of frequent patterns in large Database: using a highly compact FP-tree, divide-and-conquer method in nature.</a:t>
            </a:r>
          </a:p>
        </p:txBody>
      </p:sp>
      <p:sp>
        <p:nvSpPr>
          <p:cNvPr id="103428" name="Rectangle 4"/>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4038"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Line 15"/>
          <p:cNvSpPr>
            <a:spLocks noChangeShapeType="1"/>
          </p:cNvSpPr>
          <p:nvPr/>
        </p:nvSpPr>
        <p:spPr bwMode="auto">
          <a:xfrm>
            <a:off x="6858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E6F42F6D-0E9F-42D8-A330-99C0A6249DF3}" type="slidenum">
              <a:rPr lang="zh-CN" altLang="en-US"/>
              <a:pPr>
                <a:defRPr/>
              </a:pPr>
              <a:t>4</a:t>
            </a:fld>
            <a:endParaRPr lang="en-US" altLang="zh-CN"/>
          </a:p>
        </p:txBody>
      </p:sp>
      <p:sp>
        <p:nvSpPr>
          <p:cNvPr id="8195" name="Rectangle 3"/>
          <p:cNvSpPr>
            <a:spLocks noGrp="1" noChangeArrowheads="1"/>
          </p:cNvSpPr>
          <p:nvPr>
            <p:ph type="body" idx="1"/>
          </p:nvPr>
        </p:nvSpPr>
        <p:spPr>
          <a:xfrm>
            <a:off x="457200" y="1600200"/>
            <a:ext cx="8077200" cy="4800600"/>
          </a:xfrm>
        </p:spPr>
        <p:txBody>
          <a:bodyPr/>
          <a:lstStyle/>
          <a:p>
            <a:r>
              <a:rPr lang="en-US" altLang="zh-CN" smtClean="0"/>
              <a:t>Main Steps of Apriori Algorithm:</a:t>
            </a:r>
          </a:p>
          <a:p>
            <a:pPr lvl="1"/>
            <a:r>
              <a:rPr lang="en-US" altLang="zh-CN" sz="2000" smtClean="0"/>
              <a:t>Use frequent (</a:t>
            </a:r>
            <a:r>
              <a:rPr lang="en-US" altLang="zh-CN" sz="2000" i="1" smtClean="0"/>
              <a:t>k </a:t>
            </a:r>
            <a:r>
              <a:rPr lang="en-US" altLang="zh-CN" sz="2000" smtClean="0"/>
              <a:t>– 1)-itemsets (</a:t>
            </a:r>
            <a:r>
              <a:rPr lang="en-US" altLang="zh-CN" sz="2000" smtClean="0">
                <a:solidFill>
                  <a:schemeClr val="accent2"/>
                </a:solidFill>
              </a:rPr>
              <a:t>L</a:t>
            </a:r>
            <a:r>
              <a:rPr lang="en-US" altLang="zh-CN" sz="2000" baseline="-25000" smtClean="0">
                <a:solidFill>
                  <a:schemeClr val="accent2"/>
                </a:solidFill>
              </a:rPr>
              <a:t>k-1</a:t>
            </a:r>
            <a:r>
              <a:rPr lang="en-US" altLang="zh-CN" sz="2000" smtClean="0"/>
              <a:t>) to generate </a:t>
            </a:r>
            <a:r>
              <a:rPr lang="en-US" altLang="zh-CN" sz="2000" smtClean="0">
                <a:solidFill>
                  <a:srgbClr val="CC3300"/>
                </a:solidFill>
              </a:rPr>
              <a:t>candidates </a:t>
            </a:r>
            <a:r>
              <a:rPr lang="en-US" altLang="zh-CN" sz="2000" smtClean="0"/>
              <a:t>of frequent </a:t>
            </a:r>
            <a:r>
              <a:rPr lang="en-US" altLang="zh-CN" sz="2000" i="1" smtClean="0"/>
              <a:t>k-</a:t>
            </a:r>
            <a:r>
              <a:rPr lang="en-US" altLang="zh-CN" sz="2000" smtClean="0"/>
              <a:t>itemsets  </a:t>
            </a:r>
            <a:r>
              <a:rPr lang="en-US" altLang="zh-CN" sz="2000" smtClean="0">
                <a:solidFill>
                  <a:schemeClr val="accent2"/>
                </a:solidFill>
                <a:sym typeface="Wingdings" pitchFamily="2" charset="2"/>
              </a:rPr>
              <a:t>C</a:t>
            </a:r>
            <a:r>
              <a:rPr lang="en-US" altLang="zh-CN" sz="2000" baseline="-25000" smtClean="0">
                <a:solidFill>
                  <a:schemeClr val="accent2"/>
                </a:solidFill>
                <a:sym typeface="Wingdings" pitchFamily="2" charset="2"/>
              </a:rPr>
              <a:t>k   </a:t>
            </a:r>
            <a:endParaRPr lang="en-US" altLang="zh-CN" sz="2000" baseline="-25000" smtClean="0">
              <a:solidFill>
                <a:schemeClr val="accent2"/>
              </a:solidFill>
            </a:endParaRPr>
          </a:p>
          <a:p>
            <a:pPr lvl="1"/>
            <a:r>
              <a:rPr lang="en-US" altLang="zh-CN" sz="2000" smtClean="0"/>
              <a:t>Scan database and count each pattern in </a:t>
            </a:r>
            <a:r>
              <a:rPr lang="en-US" altLang="zh-CN" sz="2000" smtClean="0">
                <a:solidFill>
                  <a:schemeClr val="accent2"/>
                </a:solidFill>
                <a:sym typeface="Wingdings" pitchFamily="2" charset="2"/>
              </a:rPr>
              <a:t>C</a:t>
            </a:r>
            <a:r>
              <a:rPr lang="en-US" altLang="zh-CN" sz="2000" baseline="-25000" smtClean="0">
                <a:solidFill>
                  <a:schemeClr val="accent2"/>
                </a:solidFill>
                <a:sym typeface="Wingdings" pitchFamily="2" charset="2"/>
              </a:rPr>
              <a:t>k</a:t>
            </a:r>
            <a:r>
              <a:rPr lang="en-US" altLang="zh-CN" sz="2000" baseline="-25000" smtClean="0">
                <a:solidFill>
                  <a:schemeClr val="accent2"/>
                </a:solidFill>
              </a:rPr>
              <a:t> </a:t>
            </a:r>
            <a:r>
              <a:rPr lang="en-US" altLang="zh-CN" sz="2000" smtClean="0"/>
              <a:t>, get frequent </a:t>
            </a:r>
            <a:r>
              <a:rPr lang="en-US" altLang="zh-CN" sz="2000" i="1" smtClean="0"/>
              <a:t>k</a:t>
            </a:r>
            <a:r>
              <a:rPr lang="en-US" altLang="zh-CN" sz="2000" smtClean="0"/>
              <a:t>-itemsets ( </a:t>
            </a:r>
            <a:r>
              <a:rPr lang="en-US" altLang="zh-CN" sz="2000" smtClean="0">
                <a:solidFill>
                  <a:schemeClr val="accent2"/>
                </a:solidFill>
              </a:rPr>
              <a:t>L</a:t>
            </a:r>
            <a:r>
              <a:rPr lang="en-US" altLang="zh-CN" sz="2000" baseline="-25000" smtClean="0">
                <a:solidFill>
                  <a:schemeClr val="accent2"/>
                </a:solidFill>
              </a:rPr>
              <a:t>k </a:t>
            </a:r>
            <a:r>
              <a:rPr lang="en-US" altLang="zh-CN" sz="2000" smtClean="0"/>
              <a:t>) .</a:t>
            </a:r>
          </a:p>
          <a:p>
            <a:r>
              <a:rPr lang="en-US" altLang="zh-CN" sz="2400" smtClean="0"/>
              <a:t>E.g. ,</a:t>
            </a:r>
          </a:p>
        </p:txBody>
      </p:sp>
      <p:sp>
        <p:nvSpPr>
          <p:cNvPr id="8196" name="Rectangle 4"/>
          <p:cNvSpPr>
            <a:spLocks noChangeArrowheads="1"/>
          </p:cNvSpPr>
          <p:nvPr/>
        </p:nvSpPr>
        <p:spPr bwMode="auto">
          <a:xfrm>
            <a:off x="0" y="0"/>
            <a:ext cx="7927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Review of Apriori-like Approaches for finding complete frequent item-sets</a:t>
            </a:r>
          </a:p>
        </p:txBody>
      </p:sp>
      <p:sp>
        <p:nvSpPr>
          <p:cNvPr id="8197" name="Rectangle 5"/>
          <p:cNvSpPr>
            <a:spLocks noChangeArrowheads="1"/>
          </p:cNvSpPr>
          <p:nvPr/>
        </p:nvSpPr>
        <p:spPr bwMode="auto">
          <a:xfrm>
            <a:off x="990600" y="4114800"/>
            <a:ext cx="3352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i="1" u="sng">
                <a:latin typeface="Times New Roman" pitchFamily="18" charset="0"/>
              </a:rPr>
              <a:t>TID		Items bought	  </a:t>
            </a:r>
          </a:p>
          <a:p>
            <a:pPr eaLnBrk="0" hangingPunct="0">
              <a:lnSpc>
                <a:spcPct val="40000"/>
              </a:lnSpc>
              <a:spcBef>
                <a:spcPct val="50000"/>
              </a:spcBef>
            </a:pPr>
            <a:r>
              <a:rPr lang="en-US" altLang="zh-CN">
                <a:latin typeface="Times New Roman" pitchFamily="18" charset="0"/>
              </a:rPr>
              <a:t>100		{</a:t>
            </a:r>
            <a:r>
              <a:rPr lang="en-US" altLang="zh-CN" i="1">
                <a:latin typeface="Times New Roman" pitchFamily="18" charset="0"/>
              </a:rPr>
              <a:t>f, a, c, d, g, i, m, p</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200		{</a:t>
            </a:r>
            <a:r>
              <a:rPr lang="en-US" altLang="zh-CN" i="1">
                <a:latin typeface="Times New Roman" pitchFamily="18" charset="0"/>
              </a:rPr>
              <a:t>a, b, c, f, l, m, o</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300	</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b, f, h, j, o</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400	</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b, c, k, s, p</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500</a:t>
            </a:r>
            <a:r>
              <a:rPr lang="en-US" altLang="zh-CN" i="1">
                <a:latin typeface="Times New Roman" pitchFamily="18" charset="0"/>
              </a:rPr>
              <a:t>	 	</a:t>
            </a:r>
            <a:r>
              <a:rPr lang="en-US" altLang="zh-CN">
                <a:latin typeface="Times New Roman" pitchFamily="18" charset="0"/>
              </a:rPr>
              <a:t>{</a:t>
            </a:r>
            <a:r>
              <a:rPr lang="en-US" altLang="zh-CN" i="1">
                <a:latin typeface="Times New Roman" pitchFamily="18" charset="0"/>
              </a:rPr>
              <a:t>a, f, c, e, l, p, m, n</a:t>
            </a:r>
            <a:r>
              <a:rPr lang="en-US" altLang="zh-CN">
                <a:latin typeface="Times New Roman" pitchFamily="18" charset="0"/>
              </a:rPr>
              <a:t>}</a:t>
            </a:r>
            <a:r>
              <a:rPr lang="en-US" altLang="zh-CN" i="1">
                <a:latin typeface="Times New Roman" pitchFamily="18" charset="0"/>
              </a:rPr>
              <a:t>	</a:t>
            </a:r>
            <a:endParaRPr lang="en-US" altLang="zh-CN">
              <a:latin typeface="Times New Roman" pitchFamily="18" charset="0"/>
            </a:endParaRPr>
          </a:p>
        </p:txBody>
      </p:sp>
      <p:sp>
        <p:nvSpPr>
          <p:cNvPr id="8198" name="Rectangle 9"/>
          <p:cNvSpPr>
            <a:spLocks noChangeArrowheads="1"/>
          </p:cNvSpPr>
          <p:nvPr/>
        </p:nvSpPr>
        <p:spPr bwMode="auto">
          <a:xfrm>
            <a:off x="4495800" y="4114800"/>
            <a:ext cx="44958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r>
              <a:rPr lang="en-US" altLang="zh-CN" i="1" u="sng">
                <a:latin typeface="Times New Roman" pitchFamily="18" charset="0"/>
              </a:rPr>
              <a:t>Apriori   iteration                                  	  </a:t>
            </a:r>
          </a:p>
          <a:p>
            <a:pPr eaLnBrk="0" hangingPunct="0">
              <a:lnSpc>
                <a:spcPct val="40000"/>
              </a:lnSpc>
              <a:spcBef>
                <a:spcPct val="50000"/>
              </a:spcBef>
            </a:pPr>
            <a:r>
              <a:rPr lang="en-US" altLang="zh-CN">
                <a:latin typeface="Times New Roman" pitchFamily="18" charset="0"/>
              </a:rPr>
              <a:t>C1	</a:t>
            </a:r>
            <a:r>
              <a:rPr lang="en-US" altLang="zh-CN" i="1">
                <a:latin typeface="Times New Roman" pitchFamily="18" charset="0"/>
              </a:rPr>
              <a:t>f,a,c,d,g,i,m,p,l,o,h,j,k,s,b,e,n</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L1	</a:t>
            </a:r>
            <a:r>
              <a:rPr lang="en-US" altLang="zh-CN" i="1">
                <a:latin typeface="Times New Roman" pitchFamily="18" charset="0"/>
              </a:rPr>
              <a:t>f, a, c, m, b, p		</a:t>
            </a:r>
          </a:p>
          <a:p>
            <a:pPr eaLnBrk="0" hangingPunct="0">
              <a:lnSpc>
                <a:spcPct val="40000"/>
              </a:lnSpc>
              <a:spcBef>
                <a:spcPct val="50000"/>
              </a:spcBef>
            </a:pPr>
            <a:endParaRPr lang="en-US" altLang="zh-CN" i="1">
              <a:latin typeface="Times New Roman" pitchFamily="18" charset="0"/>
            </a:endParaRPr>
          </a:p>
          <a:p>
            <a:pPr eaLnBrk="0" hangingPunct="0">
              <a:lnSpc>
                <a:spcPct val="40000"/>
              </a:lnSpc>
              <a:spcBef>
                <a:spcPct val="50000"/>
              </a:spcBef>
            </a:pPr>
            <a:r>
              <a:rPr lang="en-US" altLang="zh-CN">
                <a:latin typeface="Times New Roman" pitchFamily="18" charset="0"/>
              </a:rPr>
              <a:t>C2	 </a:t>
            </a:r>
            <a:r>
              <a:rPr lang="en-US" altLang="zh-CN" i="1">
                <a:latin typeface="Times New Roman" pitchFamily="18" charset="0"/>
              </a:rPr>
              <a:t>fa, fc, fm, fp, ac, am,  …bp</a:t>
            </a:r>
            <a:endParaRPr lang="en-US" altLang="zh-CN">
              <a:latin typeface="Times New Roman" pitchFamily="18" charset="0"/>
            </a:endParaRPr>
          </a:p>
          <a:p>
            <a:pPr eaLnBrk="0" hangingPunct="0">
              <a:lnSpc>
                <a:spcPct val="40000"/>
              </a:lnSpc>
              <a:spcBef>
                <a:spcPct val="50000"/>
              </a:spcBef>
            </a:pPr>
            <a:r>
              <a:rPr lang="en-US" altLang="zh-CN">
                <a:latin typeface="Times New Roman" pitchFamily="18" charset="0"/>
              </a:rPr>
              <a:t>L2	 </a:t>
            </a:r>
            <a:r>
              <a:rPr lang="en-US" altLang="zh-CN" i="1">
                <a:latin typeface="Times New Roman" pitchFamily="18" charset="0"/>
              </a:rPr>
              <a:t>fa, fc, fm, …</a:t>
            </a:r>
          </a:p>
          <a:p>
            <a:pPr eaLnBrk="0" hangingPunct="0">
              <a:lnSpc>
                <a:spcPct val="40000"/>
              </a:lnSpc>
              <a:spcBef>
                <a:spcPct val="50000"/>
              </a:spcBef>
            </a:pPr>
            <a:endParaRPr lang="en-US" altLang="zh-CN" i="1">
              <a:latin typeface="Times New Roman" pitchFamily="18" charset="0"/>
            </a:endParaRPr>
          </a:p>
          <a:p>
            <a:pPr eaLnBrk="0" hangingPunct="0">
              <a:lnSpc>
                <a:spcPct val="40000"/>
              </a:lnSpc>
              <a:spcBef>
                <a:spcPct val="50000"/>
              </a:spcBef>
            </a:pPr>
            <a:r>
              <a:rPr lang="en-US" altLang="zh-CN" i="1">
                <a:latin typeface="Times New Roman" pitchFamily="18" charset="0"/>
              </a:rPr>
              <a:t>…</a:t>
            </a:r>
            <a:endParaRPr lang="en-US" altLang="zh-CN">
              <a:latin typeface="Times New Roman" pitchFamily="18" charset="0"/>
            </a:endParaRPr>
          </a:p>
          <a:p>
            <a:pPr eaLnBrk="0" hangingPunct="0">
              <a:lnSpc>
                <a:spcPct val="40000"/>
              </a:lnSpc>
              <a:spcBef>
                <a:spcPct val="50000"/>
              </a:spcBef>
            </a:pPr>
            <a:endParaRPr lang="en-US" altLang="zh-CN" i="1">
              <a:latin typeface="Times New Roman" pitchFamily="18" charset="0"/>
            </a:endParaRPr>
          </a:p>
          <a:p>
            <a:pPr eaLnBrk="0" hangingPunct="0">
              <a:lnSpc>
                <a:spcPct val="40000"/>
              </a:lnSpc>
              <a:spcBef>
                <a:spcPct val="50000"/>
              </a:spcBef>
            </a:pPr>
            <a:endParaRPr lang="en-US" altLang="zh-CN" i="1">
              <a:latin typeface="Times New Roman" pitchFamily="18" charset="0"/>
            </a:endParaRPr>
          </a:p>
          <a:p>
            <a:pPr eaLnBrk="0" hangingPunct="0">
              <a:lnSpc>
                <a:spcPct val="40000"/>
              </a:lnSpc>
              <a:spcBef>
                <a:spcPct val="50000"/>
              </a:spcBef>
            </a:pPr>
            <a:endParaRPr lang="zh-CN" altLang="en-US">
              <a:latin typeface="Times New Roman" pitchFamily="18" charset="0"/>
            </a:endParaRPr>
          </a:p>
        </p:txBody>
      </p:sp>
      <p:sp>
        <p:nvSpPr>
          <p:cNvPr id="8199" name="Rectangle 10"/>
          <p:cNvSpPr>
            <a:spLocks noGrp="1" noChangeArrowheads="1"/>
          </p:cNvSpPr>
          <p:nvPr>
            <p:ph type="title"/>
          </p:nvPr>
        </p:nvSpPr>
        <p:spPr/>
        <p:txBody>
          <a:bodyPr/>
          <a:lstStyle/>
          <a:p>
            <a:r>
              <a:rPr lang="en-US" altLang="zh-CN" smtClean="0"/>
              <a:t>Apriori</a:t>
            </a:r>
          </a:p>
        </p:txBody>
      </p:sp>
      <p:sp>
        <p:nvSpPr>
          <p:cNvPr id="9" name="TextBox 8"/>
          <p:cNvSpPr txBox="1"/>
          <p:nvPr/>
        </p:nvSpPr>
        <p:spPr>
          <a:xfrm>
            <a:off x="0" y="6596063"/>
            <a:ext cx="9144000" cy="261937"/>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fontAlgn="auto">
              <a:spcBef>
                <a:spcPts val="0"/>
              </a:spcBef>
              <a:spcAft>
                <a:spcPts val="0"/>
              </a:spcAft>
              <a:defRPr/>
            </a:pPr>
            <a:r>
              <a:rPr lang="en-US" altLang="zh-CN" sz="1100" dirty="0"/>
              <a:t>Mining Frequent Patterns without Candidate Generation. SIGMOD2000</a:t>
            </a:r>
            <a:endParaRPr lang="zh-CN" altLang="en-US" sz="1100" dirty="0"/>
          </a:p>
        </p:txBody>
      </p:sp>
      <p:sp>
        <p:nvSpPr>
          <p:cNvPr id="8201"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15"/>
          <p:cNvSpPr>
            <a:spLocks noChangeShapeType="1"/>
          </p:cNvSpPr>
          <p:nvPr/>
        </p:nvSpPr>
        <p:spPr bwMode="auto">
          <a:xfrm>
            <a:off x="685800" y="6096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矩形 12"/>
          <p:cNvSpPr/>
          <p:nvPr/>
        </p:nvSpPr>
        <p:spPr>
          <a:xfrm>
            <a:off x="6629400" y="1524000"/>
            <a:ext cx="1600200" cy="4572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altLang="zh-CN" dirty="0"/>
              <a:t>Candidate</a:t>
            </a:r>
          </a:p>
          <a:p>
            <a:pPr algn="ctr" fontAlgn="auto">
              <a:spcBef>
                <a:spcPts val="0"/>
              </a:spcBef>
              <a:spcAft>
                <a:spcPts val="0"/>
              </a:spcAft>
              <a:defRPr/>
            </a:pPr>
            <a:r>
              <a:rPr lang="en-US" altLang="zh-CN" dirty="0"/>
              <a:t>Generation</a:t>
            </a:r>
            <a:endParaRPr lang="zh-CN" altLang="en-US" dirty="0"/>
          </a:p>
        </p:txBody>
      </p:sp>
      <p:sp>
        <p:nvSpPr>
          <p:cNvPr id="17" name="矩形 16"/>
          <p:cNvSpPr/>
          <p:nvPr/>
        </p:nvSpPr>
        <p:spPr>
          <a:xfrm>
            <a:off x="6629400" y="3505200"/>
            <a:ext cx="1524000" cy="4572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r>
              <a:rPr lang="en-US" altLang="zh-CN" dirty="0"/>
              <a:t>Candidate Test</a:t>
            </a:r>
            <a:endParaRPr lang="zh-CN" altLang="en-US" dirty="0"/>
          </a:p>
        </p:txBody>
      </p:sp>
      <p:sp>
        <p:nvSpPr>
          <p:cNvPr id="19" name="下箭头 18"/>
          <p:cNvSpPr/>
          <p:nvPr/>
        </p:nvSpPr>
        <p:spPr>
          <a:xfrm>
            <a:off x="7086600" y="1981200"/>
            <a:ext cx="228600" cy="304800"/>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zh-CN" altLang="en-US"/>
          </a:p>
        </p:txBody>
      </p:sp>
      <p:sp>
        <p:nvSpPr>
          <p:cNvPr id="21" name="上箭头 20"/>
          <p:cNvSpPr/>
          <p:nvPr/>
        </p:nvSpPr>
        <p:spPr>
          <a:xfrm flipH="1">
            <a:off x="7086600" y="3124200"/>
            <a:ext cx="228600" cy="381000"/>
          </a:xfrm>
          <a:prstGeom prst="upArrow">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zh-CN" altLang="en-US"/>
          </a:p>
        </p:txBody>
      </p:sp>
    </p:spTree>
  </p:cSld>
  <p:clrMapOvr>
    <a:masterClrMapping/>
  </p:clrMapOvr>
  <p:transition advClick="0">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t>Some Notes</a:t>
            </a:r>
            <a:endParaRPr lang="zh-CN" altLang="en-US" smtClean="0"/>
          </a:p>
        </p:txBody>
      </p:sp>
      <p:sp>
        <p:nvSpPr>
          <p:cNvPr id="3" name="内容占位符 2"/>
          <p:cNvSpPr>
            <a:spLocks noGrp="1"/>
          </p:cNvSpPr>
          <p:nvPr>
            <p:ph idx="1"/>
          </p:nvPr>
        </p:nvSpPr>
        <p:spPr/>
        <p:txBody>
          <a:bodyPr rtlCol="0">
            <a:normAutofit fontScale="92500" lnSpcReduction="10000"/>
          </a:bodyPr>
          <a:lstStyle/>
          <a:p>
            <a:pPr fontAlgn="auto">
              <a:spcAft>
                <a:spcPts val="0"/>
              </a:spcAft>
              <a:defRPr/>
            </a:pPr>
            <a:r>
              <a:rPr lang="en-US" altLang="zh-CN" dirty="0" smtClean="0">
                <a:ea typeface="+mn-ea"/>
              </a:rPr>
              <a:t>In association analysis, there are </a:t>
            </a:r>
            <a:r>
              <a:rPr lang="en-US" altLang="zh-CN" dirty="0" smtClean="0">
                <a:solidFill>
                  <a:srgbClr val="FF0000"/>
                </a:solidFill>
                <a:ea typeface="+mn-ea"/>
              </a:rPr>
              <a:t>two main steps</a:t>
            </a:r>
            <a:r>
              <a:rPr lang="en-US" altLang="zh-CN" dirty="0" smtClean="0">
                <a:ea typeface="+mn-ea"/>
              </a:rPr>
              <a:t>, find complete frequent patterns is the first step, though more important step; </a:t>
            </a:r>
          </a:p>
          <a:p>
            <a:pPr fontAlgn="auto">
              <a:spcAft>
                <a:spcPts val="0"/>
              </a:spcAft>
              <a:defRPr/>
            </a:pPr>
            <a:endParaRPr lang="en-US" altLang="zh-CN" dirty="0" smtClean="0">
              <a:ea typeface="+mn-ea"/>
            </a:endParaRPr>
          </a:p>
          <a:p>
            <a:pPr fontAlgn="auto">
              <a:spcAft>
                <a:spcPts val="0"/>
              </a:spcAft>
              <a:defRPr/>
            </a:pPr>
            <a:r>
              <a:rPr lang="en-US" altLang="zh-CN" dirty="0" smtClean="0">
                <a:ea typeface="+mn-ea"/>
              </a:rPr>
              <a:t>Both Apriori and FP-Growth are aiming to find out complete set of patterns;</a:t>
            </a:r>
          </a:p>
          <a:p>
            <a:pPr fontAlgn="auto">
              <a:spcAft>
                <a:spcPts val="0"/>
              </a:spcAft>
              <a:defRPr/>
            </a:pPr>
            <a:endParaRPr lang="en-US" altLang="zh-CN" dirty="0" smtClean="0">
              <a:ea typeface="+mn-ea"/>
            </a:endParaRPr>
          </a:p>
          <a:p>
            <a:pPr fontAlgn="auto">
              <a:spcAft>
                <a:spcPts val="0"/>
              </a:spcAft>
              <a:defRPr/>
            </a:pPr>
            <a:r>
              <a:rPr lang="en-US" altLang="zh-CN" dirty="0" smtClean="0">
                <a:ea typeface="+mn-ea"/>
              </a:rPr>
              <a:t>FP-Growth is more efficient and scalable than </a:t>
            </a:r>
            <a:r>
              <a:rPr lang="en-US" altLang="zh-CN" dirty="0" err="1" smtClean="0">
                <a:ea typeface="+mn-ea"/>
              </a:rPr>
              <a:t>Apriori</a:t>
            </a:r>
            <a:r>
              <a:rPr lang="en-US" altLang="zh-CN" dirty="0" smtClean="0">
                <a:ea typeface="+mn-ea"/>
              </a:rPr>
              <a:t>  in respect to prolific and long patterns.</a:t>
            </a:r>
          </a:p>
        </p:txBody>
      </p:sp>
      <p:sp>
        <p:nvSpPr>
          <p:cNvPr id="45060"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1" name="Line 15"/>
          <p:cNvSpPr>
            <a:spLocks noChangeShapeType="1"/>
          </p:cNvSpPr>
          <p:nvPr/>
        </p:nvSpPr>
        <p:spPr bwMode="auto">
          <a:xfrm>
            <a:off x="4572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D11D68A7-CACA-4FF9-B3F3-119DC4EF8761}" type="slidenum">
              <a:rPr lang="zh-CN" altLang="en-US"/>
              <a:pPr>
                <a:defRPr/>
              </a:pPr>
              <a:t>41</a:t>
            </a:fld>
            <a:endParaRPr lang="en-US" altLang="zh-CN"/>
          </a:p>
        </p:txBody>
      </p:sp>
      <p:sp>
        <p:nvSpPr>
          <p:cNvPr id="46083" name="Rectangle 2"/>
          <p:cNvSpPr>
            <a:spLocks noGrp="1" noChangeArrowheads="1"/>
          </p:cNvSpPr>
          <p:nvPr>
            <p:ph type="title"/>
          </p:nvPr>
        </p:nvSpPr>
        <p:spPr/>
        <p:txBody>
          <a:bodyPr/>
          <a:lstStyle/>
          <a:p>
            <a:r>
              <a:rPr lang="en-US" altLang="zh-CN" smtClean="0"/>
              <a:t>Related info.</a:t>
            </a:r>
          </a:p>
        </p:txBody>
      </p:sp>
      <p:sp>
        <p:nvSpPr>
          <p:cNvPr id="46084" name="Rectangle 3"/>
          <p:cNvSpPr>
            <a:spLocks noGrp="1" noChangeArrowheads="1"/>
          </p:cNvSpPr>
          <p:nvPr>
            <p:ph type="body" idx="1"/>
          </p:nvPr>
        </p:nvSpPr>
        <p:spPr/>
        <p:txBody>
          <a:bodyPr/>
          <a:lstStyle/>
          <a:p>
            <a:pPr>
              <a:lnSpc>
                <a:spcPct val="90000"/>
              </a:lnSpc>
            </a:pPr>
            <a:r>
              <a:rPr lang="en-US" altLang="zh-CN" sz="2400" smtClean="0"/>
              <a:t>FP_growth method is (year 2000) available in DBMiner.</a:t>
            </a:r>
          </a:p>
          <a:p>
            <a:pPr>
              <a:lnSpc>
                <a:spcPct val="90000"/>
              </a:lnSpc>
            </a:pPr>
            <a:endParaRPr lang="en-US" altLang="zh-CN" sz="2400" smtClean="0"/>
          </a:p>
          <a:p>
            <a:pPr>
              <a:lnSpc>
                <a:spcPct val="90000"/>
              </a:lnSpc>
            </a:pPr>
            <a:r>
              <a:rPr lang="en-US" altLang="zh-CN" sz="2400" smtClean="0"/>
              <a:t>Original paper appeared in SIGMOD 2000. The extended version was just published: “</a:t>
            </a:r>
            <a:r>
              <a:rPr lang="en-US" altLang="zh-CN" sz="2400" b="1" smtClean="0">
                <a:latin typeface="Times-Bold"/>
              </a:rPr>
              <a:t>Mining Frequent Patterns without Candidate Generation: A Frequent-Pattern Tree Approach” </a:t>
            </a:r>
            <a:r>
              <a:rPr lang="en-US" altLang="zh-CN" sz="2400" i="1" smtClean="0">
                <a:latin typeface="Times-Roman"/>
              </a:rPr>
              <a:t>Data Mining and Knowledge Discovery, 8, </a:t>
            </a:r>
            <a:r>
              <a:rPr lang="en-US" altLang="zh-CN" sz="2400" i="1" smtClean="0">
                <a:solidFill>
                  <a:schemeClr val="accent2"/>
                </a:solidFill>
                <a:latin typeface="Times-Roman"/>
              </a:rPr>
              <a:t>53–87</a:t>
            </a:r>
            <a:r>
              <a:rPr lang="en-US" altLang="zh-CN" sz="2400" smtClean="0">
                <a:solidFill>
                  <a:schemeClr val="accent2"/>
                </a:solidFill>
                <a:latin typeface="Times-Roman"/>
              </a:rPr>
              <a:t>,</a:t>
            </a:r>
            <a:r>
              <a:rPr lang="en-US" altLang="zh-CN" sz="2400" smtClean="0">
                <a:latin typeface="Times-Roman"/>
              </a:rPr>
              <a:t> </a:t>
            </a:r>
            <a:r>
              <a:rPr lang="en-US" altLang="zh-CN" sz="2400" smtClean="0">
                <a:solidFill>
                  <a:schemeClr val="accent2"/>
                </a:solidFill>
                <a:latin typeface="Times-Roman"/>
              </a:rPr>
              <a:t>2004</a:t>
            </a:r>
            <a:r>
              <a:rPr lang="en-US" altLang="zh-CN" sz="2400" smtClean="0">
                <a:latin typeface="Times-Roman"/>
              </a:rPr>
              <a:t>. Kluwer Academic Publishers. </a:t>
            </a:r>
          </a:p>
          <a:p>
            <a:pPr>
              <a:lnSpc>
                <a:spcPct val="90000"/>
              </a:lnSpc>
            </a:pPr>
            <a:endParaRPr lang="en-US" altLang="zh-CN" sz="2400" smtClean="0"/>
          </a:p>
          <a:p>
            <a:pPr>
              <a:lnSpc>
                <a:spcPct val="90000"/>
              </a:lnSpc>
            </a:pPr>
            <a:r>
              <a:rPr lang="en-US" altLang="zh-CN" sz="2400" smtClean="0"/>
              <a:t>Textbook: “</a:t>
            </a:r>
            <a:r>
              <a:rPr lang="en-US" altLang="zh-CN" sz="2400" b="1" smtClean="0">
                <a:latin typeface="Times-Bold"/>
              </a:rPr>
              <a:t>Data Ming: Concepts and Techniques</a:t>
            </a:r>
            <a:r>
              <a:rPr lang="en-US" altLang="zh-CN" sz="2400" smtClean="0"/>
              <a:t>” Chapter 6.2.4 (Page 239~243)</a:t>
            </a:r>
          </a:p>
          <a:p>
            <a:pPr>
              <a:lnSpc>
                <a:spcPct val="90000"/>
              </a:lnSpc>
            </a:pPr>
            <a:endParaRPr lang="en-US" altLang="zh-CN" sz="2400" smtClean="0"/>
          </a:p>
          <a:p>
            <a:pPr>
              <a:lnSpc>
                <a:spcPct val="90000"/>
              </a:lnSpc>
            </a:pPr>
            <a:endParaRPr lang="zh-CN" altLang="en-US" sz="2400" smtClean="0"/>
          </a:p>
        </p:txBody>
      </p:sp>
      <p:sp>
        <p:nvSpPr>
          <p:cNvPr id="95237" name="Rectangle 5"/>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6086"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7" name="Line 15"/>
          <p:cNvSpPr>
            <a:spLocks noChangeShapeType="1"/>
          </p:cNvSpPr>
          <p:nvPr/>
        </p:nvSpPr>
        <p:spPr bwMode="auto">
          <a:xfrm>
            <a:off x="685800" y="5334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CC7A7F39-133B-44B0-AEA4-896E8971F421}" type="slidenum">
              <a:rPr lang="zh-CN" altLang="en-US"/>
              <a:pPr>
                <a:defRPr/>
              </a:pPr>
              <a:t>42</a:t>
            </a:fld>
            <a:endParaRPr lang="en-US" altLang="zh-CN"/>
          </a:p>
        </p:txBody>
      </p:sp>
      <p:sp>
        <p:nvSpPr>
          <p:cNvPr id="47107" name="Rectangle 2"/>
          <p:cNvSpPr>
            <a:spLocks noGrp="1" noChangeArrowheads="1"/>
          </p:cNvSpPr>
          <p:nvPr>
            <p:ph type="title"/>
          </p:nvPr>
        </p:nvSpPr>
        <p:spPr/>
        <p:txBody>
          <a:bodyPr/>
          <a:lstStyle/>
          <a:p>
            <a:r>
              <a:rPr lang="en-US" altLang="zh-CN" smtClean="0"/>
              <a:t>Exams Questions</a:t>
            </a:r>
          </a:p>
        </p:txBody>
      </p:sp>
      <p:sp>
        <p:nvSpPr>
          <p:cNvPr id="47108" name="Rectangle 3"/>
          <p:cNvSpPr>
            <a:spLocks noGrp="1" noChangeArrowheads="1"/>
          </p:cNvSpPr>
          <p:nvPr>
            <p:ph type="body" idx="1"/>
          </p:nvPr>
        </p:nvSpPr>
        <p:spPr/>
        <p:txBody>
          <a:bodyPr/>
          <a:lstStyle/>
          <a:p>
            <a:r>
              <a:rPr lang="en-US" altLang="zh-CN" sz="2000" b="1" i="1" smtClean="0">
                <a:solidFill>
                  <a:srgbClr val="FF3300"/>
                </a:solidFill>
                <a:latin typeface="Garamond" pitchFamily="18" charset="0"/>
              </a:rPr>
              <a:t>Q1:</a:t>
            </a:r>
            <a:r>
              <a:rPr lang="en-US" altLang="zh-CN" sz="2000" i="1" smtClean="0">
                <a:solidFill>
                  <a:srgbClr val="FF3300"/>
                </a:solidFill>
                <a:latin typeface="Garamond" pitchFamily="18" charset="0"/>
              </a:rPr>
              <a:t> What are the main drawback s of Apriori –like approaches and explain why ?</a:t>
            </a:r>
            <a:endParaRPr lang="en-US" altLang="zh-CN" sz="2000" b="1" smtClean="0">
              <a:solidFill>
                <a:srgbClr val="FF3300"/>
              </a:solidFill>
              <a:latin typeface="Garamond" pitchFamily="18" charset="0"/>
            </a:endParaRPr>
          </a:p>
          <a:p>
            <a:r>
              <a:rPr lang="en-US" altLang="zh-CN" sz="2000" b="1" smtClean="0">
                <a:latin typeface="Garamond" pitchFamily="18" charset="0"/>
              </a:rPr>
              <a:t>A:</a:t>
            </a:r>
            <a:r>
              <a:rPr lang="en-US" altLang="zh-CN" sz="2000" smtClean="0">
                <a:latin typeface="Garamond" pitchFamily="18" charset="0"/>
              </a:rPr>
              <a:t> </a:t>
            </a:r>
          </a:p>
          <a:p>
            <a:r>
              <a:rPr lang="en-US" altLang="zh-CN" sz="2000" smtClean="0">
                <a:latin typeface="Garamond" pitchFamily="18" charset="0"/>
              </a:rPr>
              <a:t>The main disadvantages of Apriori-like approaches are: </a:t>
            </a:r>
          </a:p>
          <a:p>
            <a:pPr>
              <a:buFont typeface="Arial" pitchFamily="34" charset="0"/>
              <a:buNone/>
            </a:pPr>
            <a:r>
              <a:rPr lang="en-US" altLang="zh-CN" sz="2000" smtClean="0">
                <a:latin typeface="Garamond" pitchFamily="18" charset="0"/>
              </a:rPr>
              <a:t>         1. It is costly to generate those candidate sets; </a:t>
            </a:r>
          </a:p>
          <a:p>
            <a:pPr>
              <a:buFont typeface="Arial" pitchFamily="34" charset="0"/>
              <a:buNone/>
            </a:pPr>
            <a:r>
              <a:rPr lang="en-US" altLang="zh-CN" sz="2000" smtClean="0">
                <a:latin typeface="Garamond" pitchFamily="18" charset="0"/>
              </a:rPr>
              <a:t>          2. It incurs multiple scan of the database. </a:t>
            </a:r>
          </a:p>
          <a:p>
            <a:pPr>
              <a:buFont typeface="Arial" pitchFamily="34" charset="0"/>
              <a:buNone/>
            </a:pPr>
            <a:r>
              <a:rPr lang="en-US" altLang="zh-CN" sz="2000" smtClean="0">
                <a:latin typeface="Garamond" pitchFamily="18" charset="0"/>
              </a:rPr>
              <a:t> The reason is that:  Apriori  is based on the following heuristic/down-closure property: </a:t>
            </a:r>
          </a:p>
          <a:p>
            <a:pPr>
              <a:buFont typeface="Arial" pitchFamily="34" charset="0"/>
              <a:buNone/>
            </a:pPr>
            <a:r>
              <a:rPr lang="en-US" altLang="zh-CN" sz="2000" smtClean="0">
                <a:latin typeface="Garamond" pitchFamily="18" charset="0"/>
              </a:rPr>
              <a:t>      if any length </a:t>
            </a:r>
            <a:r>
              <a:rPr lang="en-US" altLang="zh-CN" sz="2000" i="1" smtClean="0">
                <a:latin typeface="Garamond" pitchFamily="18" charset="0"/>
              </a:rPr>
              <a:t>k</a:t>
            </a:r>
            <a:r>
              <a:rPr lang="en-US" altLang="zh-CN" sz="2000" smtClean="0">
                <a:latin typeface="Garamond" pitchFamily="18" charset="0"/>
              </a:rPr>
              <a:t> patterns is not frequent in the database, any length  </a:t>
            </a:r>
            <a:r>
              <a:rPr lang="en-US" altLang="zh-CN" sz="2000" i="1" smtClean="0">
                <a:latin typeface="Garamond" pitchFamily="18" charset="0"/>
              </a:rPr>
              <a:t>(k+1) </a:t>
            </a:r>
            <a:r>
              <a:rPr lang="en-US" altLang="zh-CN" sz="2000" smtClean="0">
                <a:latin typeface="Garamond" pitchFamily="18" charset="0"/>
              </a:rPr>
              <a:t>super-pattern can never be frequent. </a:t>
            </a:r>
          </a:p>
          <a:p>
            <a:pPr>
              <a:buFont typeface="Arial" pitchFamily="34" charset="0"/>
              <a:buNone/>
            </a:pPr>
            <a:r>
              <a:rPr lang="en-US" altLang="zh-CN" sz="2000" smtClean="0">
                <a:latin typeface="Garamond" pitchFamily="18" charset="0"/>
              </a:rPr>
              <a:t> The two steps in Apriori are candidate generation and test. If the 1-itemsets is huge in the database, then the generation for successive item-sets would be quite costly and thus the test.   </a:t>
            </a:r>
          </a:p>
        </p:txBody>
      </p:sp>
      <p:sp>
        <p:nvSpPr>
          <p:cNvPr id="118788" name="Rectangle 4"/>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7110"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15"/>
          <p:cNvSpPr>
            <a:spLocks noChangeShapeType="1"/>
          </p:cNvSpPr>
          <p:nvPr/>
        </p:nvSpPr>
        <p:spPr bwMode="auto">
          <a:xfrm>
            <a:off x="609600" y="5791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A86C3BC-DE5A-4E2C-8F01-D1629B2273F6}" type="slidenum">
              <a:rPr lang="zh-CN" altLang="en-US"/>
              <a:pPr>
                <a:defRPr/>
              </a:pPr>
              <a:t>43</a:t>
            </a:fld>
            <a:endParaRPr lang="en-US" altLang="zh-CN"/>
          </a:p>
        </p:txBody>
      </p:sp>
      <p:sp>
        <p:nvSpPr>
          <p:cNvPr id="48131" name="Rectangle 2"/>
          <p:cNvSpPr>
            <a:spLocks noGrp="1" noChangeArrowheads="1"/>
          </p:cNvSpPr>
          <p:nvPr>
            <p:ph type="title"/>
          </p:nvPr>
        </p:nvSpPr>
        <p:spPr/>
        <p:txBody>
          <a:bodyPr/>
          <a:lstStyle/>
          <a:p>
            <a:r>
              <a:rPr lang="en-US" altLang="zh-CN" smtClean="0"/>
              <a:t>Exams Questions</a:t>
            </a:r>
          </a:p>
        </p:txBody>
      </p:sp>
      <p:sp>
        <p:nvSpPr>
          <p:cNvPr id="48132" name="Rectangle 3"/>
          <p:cNvSpPr>
            <a:spLocks noGrp="1" noChangeArrowheads="1"/>
          </p:cNvSpPr>
          <p:nvPr>
            <p:ph type="body" idx="1"/>
          </p:nvPr>
        </p:nvSpPr>
        <p:spPr/>
        <p:txBody>
          <a:bodyPr/>
          <a:lstStyle/>
          <a:p>
            <a:r>
              <a:rPr lang="en-US" altLang="zh-CN" sz="2000" b="1" i="1" smtClean="0">
                <a:solidFill>
                  <a:srgbClr val="FF3300"/>
                </a:solidFill>
                <a:latin typeface="Garamond" pitchFamily="18" charset="0"/>
              </a:rPr>
              <a:t>Q2:</a:t>
            </a:r>
            <a:r>
              <a:rPr lang="en-US" altLang="zh-CN" sz="2000" i="1" smtClean="0">
                <a:solidFill>
                  <a:srgbClr val="FF3300"/>
                </a:solidFill>
                <a:latin typeface="Garamond" pitchFamily="18" charset="0"/>
              </a:rPr>
              <a:t> What is FP-Tree?</a:t>
            </a:r>
            <a:endParaRPr lang="en-US" altLang="zh-CN" sz="2000" b="1" smtClean="0">
              <a:solidFill>
                <a:srgbClr val="FF3300"/>
              </a:solidFill>
              <a:latin typeface="Garamond" pitchFamily="18" charset="0"/>
            </a:endParaRPr>
          </a:p>
          <a:p>
            <a:r>
              <a:rPr lang="en-US" altLang="zh-CN" sz="2000" b="1" smtClean="0">
                <a:latin typeface="Garamond" pitchFamily="18" charset="0"/>
              </a:rPr>
              <a:t>Previous answer: </a:t>
            </a:r>
            <a:r>
              <a:rPr lang="en-US" altLang="zh-CN" sz="2000" smtClean="0">
                <a:latin typeface="Garamond" pitchFamily="18" charset="0"/>
              </a:rPr>
              <a:t>A</a:t>
            </a:r>
            <a:r>
              <a:rPr lang="en-US" altLang="zh-CN" sz="2000" b="1" smtClean="0">
                <a:latin typeface="Garamond" pitchFamily="18" charset="0"/>
              </a:rPr>
              <a:t> </a:t>
            </a:r>
            <a:r>
              <a:rPr lang="en-US" altLang="zh-CN" sz="2000" i="1" smtClean="0">
                <a:latin typeface="Garamond" pitchFamily="18" charset="0"/>
              </a:rPr>
              <a:t>FP-Tree </a:t>
            </a:r>
            <a:r>
              <a:rPr lang="en-US" altLang="zh-CN" sz="2000" smtClean="0">
                <a:latin typeface="Garamond" pitchFamily="18" charset="0"/>
              </a:rPr>
              <a:t>is a tree data structure that represents the </a:t>
            </a:r>
          </a:p>
          <a:p>
            <a:pPr>
              <a:spcBef>
                <a:spcPct val="0"/>
              </a:spcBef>
              <a:buFontTx/>
              <a:buNone/>
            </a:pPr>
            <a:r>
              <a:rPr lang="en-US" altLang="zh-CN" sz="2000" smtClean="0">
                <a:latin typeface="Garamond" pitchFamily="18" charset="0"/>
              </a:rPr>
              <a:t>	database in a compact way. It is constructed by mapping each frequency</a:t>
            </a:r>
          </a:p>
          <a:p>
            <a:pPr>
              <a:spcBef>
                <a:spcPct val="0"/>
              </a:spcBef>
              <a:buFontTx/>
              <a:buNone/>
            </a:pPr>
            <a:r>
              <a:rPr lang="en-US" altLang="zh-CN" sz="2000" smtClean="0">
                <a:latin typeface="Garamond" pitchFamily="18" charset="0"/>
              </a:rPr>
              <a:t>	ordered transaction onto a path in the </a:t>
            </a:r>
            <a:r>
              <a:rPr lang="en-US" altLang="zh-CN" sz="2000" i="1" smtClean="0">
                <a:latin typeface="Garamond" pitchFamily="18" charset="0"/>
              </a:rPr>
              <a:t>FP-Tree</a:t>
            </a:r>
            <a:r>
              <a:rPr lang="en-US" altLang="zh-CN" sz="2000" smtClean="0">
                <a:latin typeface="Garamond" pitchFamily="18" charset="0"/>
              </a:rPr>
              <a:t>.</a:t>
            </a:r>
          </a:p>
          <a:p>
            <a:pPr>
              <a:spcBef>
                <a:spcPct val="0"/>
              </a:spcBef>
            </a:pPr>
            <a:r>
              <a:rPr lang="en-US" altLang="zh-CN" sz="2000" b="1" smtClean="0">
                <a:latin typeface="Garamond" pitchFamily="18" charset="0"/>
              </a:rPr>
              <a:t>My Answer</a:t>
            </a:r>
            <a:r>
              <a:rPr lang="en-US" altLang="zh-CN" sz="2000" smtClean="0">
                <a:latin typeface="Garamond" pitchFamily="18" charset="0"/>
              </a:rPr>
              <a:t>: A FP-Tree is an extended prefix tree structure that represents the transaction database in a compact and complete way. Only frequent length-1 items will have nodes in the tree, and the tree nodes are arranged in such a way that more frequently occurring nodes will have better chances of sharing nodes than less frequently occurring ones. Each transaction in the database is mapped to one path in the FP-Tree.</a:t>
            </a:r>
          </a:p>
          <a:p>
            <a:pPr>
              <a:spcBef>
                <a:spcPct val="0"/>
              </a:spcBef>
              <a:buFontTx/>
              <a:buNone/>
            </a:pPr>
            <a:endParaRPr lang="en-US" altLang="zh-CN" sz="2000" smtClean="0">
              <a:latin typeface="Garamond" pitchFamily="18" charset="0"/>
            </a:endParaRPr>
          </a:p>
          <a:p>
            <a:pPr>
              <a:spcBef>
                <a:spcPct val="0"/>
              </a:spcBef>
              <a:buFontTx/>
              <a:buNone/>
            </a:pPr>
            <a:endParaRPr lang="en-US" altLang="zh-CN" sz="2000" i="1" smtClean="0">
              <a:latin typeface="Garamond" pitchFamily="18" charset="0"/>
            </a:endParaRPr>
          </a:p>
          <a:p>
            <a:endParaRPr lang="en-US" altLang="zh-CN" sz="2000" smtClean="0">
              <a:latin typeface="Garamond" pitchFamily="18" charset="0"/>
            </a:endParaRPr>
          </a:p>
          <a:p>
            <a:endParaRPr lang="en-US" altLang="zh-CN" sz="2000" smtClean="0">
              <a:latin typeface="Garamond" pitchFamily="18" charset="0"/>
            </a:endParaRPr>
          </a:p>
          <a:p>
            <a:pPr>
              <a:lnSpc>
                <a:spcPct val="90000"/>
              </a:lnSpc>
            </a:pPr>
            <a:endParaRPr lang="en-US" altLang="zh-CN" sz="2000" smtClean="0">
              <a:latin typeface="Garamond" pitchFamily="18" charset="0"/>
            </a:endParaRPr>
          </a:p>
        </p:txBody>
      </p:sp>
      <p:sp>
        <p:nvSpPr>
          <p:cNvPr id="116740" name="Rectangle 4"/>
          <p:cNvSpPr>
            <a:spLocks noChangeArrowheads="1"/>
          </p:cNvSpPr>
          <p:nvPr/>
        </p:nvSpPr>
        <p:spPr bwMode="auto">
          <a:xfrm>
            <a:off x="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8134"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Line 15"/>
          <p:cNvSpPr>
            <a:spLocks noChangeShapeType="1"/>
          </p:cNvSpPr>
          <p:nvPr/>
        </p:nvSpPr>
        <p:spPr bwMode="auto">
          <a:xfrm>
            <a:off x="609600" y="5791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2B6F9E8E-4D7D-4515-BC07-051B1141F879}" type="slidenum">
              <a:rPr lang="zh-CN" altLang="en-US"/>
              <a:pPr>
                <a:defRPr/>
              </a:pPr>
              <a:t>44</a:t>
            </a:fld>
            <a:endParaRPr lang="en-US" altLang="zh-CN"/>
          </a:p>
        </p:txBody>
      </p:sp>
      <p:sp>
        <p:nvSpPr>
          <p:cNvPr id="49155" name="Rectangle 2"/>
          <p:cNvSpPr>
            <a:spLocks noGrp="1" noChangeArrowheads="1"/>
          </p:cNvSpPr>
          <p:nvPr>
            <p:ph type="title"/>
          </p:nvPr>
        </p:nvSpPr>
        <p:spPr/>
        <p:txBody>
          <a:bodyPr/>
          <a:lstStyle/>
          <a:p>
            <a:r>
              <a:rPr lang="en-US" altLang="zh-CN" smtClean="0"/>
              <a:t>Exams Questions</a:t>
            </a:r>
          </a:p>
        </p:txBody>
      </p:sp>
      <p:sp>
        <p:nvSpPr>
          <p:cNvPr id="49156" name="Rectangle 3"/>
          <p:cNvSpPr>
            <a:spLocks noGrp="1" noChangeArrowheads="1"/>
          </p:cNvSpPr>
          <p:nvPr>
            <p:ph type="body" idx="1"/>
          </p:nvPr>
        </p:nvSpPr>
        <p:spPr/>
        <p:txBody>
          <a:bodyPr/>
          <a:lstStyle/>
          <a:p>
            <a:r>
              <a:rPr lang="en-US" altLang="zh-CN" sz="2000" i="1" smtClean="0">
                <a:solidFill>
                  <a:srgbClr val="FF3300"/>
                </a:solidFill>
                <a:latin typeface="Garamond" pitchFamily="18" charset="0"/>
              </a:rPr>
              <a:t>Q3: What is the most significant advantage of FP-Tree? Why FP-Tree is complete in relevance to frequent pattern mining?</a:t>
            </a:r>
            <a:endParaRPr lang="en-US" altLang="zh-CN" sz="2000" smtClean="0">
              <a:solidFill>
                <a:srgbClr val="FF3300"/>
              </a:solidFill>
              <a:latin typeface="Garamond" pitchFamily="18" charset="0"/>
            </a:endParaRPr>
          </a:p>
          <a:p>
            <a:r>
              <a:rPr lang="en-US" altLang="zh-CN" sz="2000" smtClean="0">
                <a:latin typeface="Garamond" pitchFamily="18" charset="0"/>
              </a:rPr>
              <a:t>A: Efficiency, the most significant advantage of the </a:t>
            </a:r>
            <a:r>
              <a:rPr lang="en-US" altLang="zh-CN" sz="2000" i="1" smtClean="0">
                <a:latin typeface="Garamond" pitchFamily="18" charset="0"/>
              </a:rPr>
              <a:t>FP-tree</a:t>
            </a:r>
            <a:r>
              <a:rPr lang="en-US" altLang="zh-CN" sz="2000" smtClean="0">
                <a:latin typeface="Garamond" pitchFamily="18" charset="0"/>
              </a:rPr>
              <a:t> is that it requires two scans to the underlying database (and only two scans) to construct the FP-tree. This efficiency is further apparent in database with prolific and long patterns or for mining frequent patterns with low support threshold.  </a:t>
            </a:r>
          </a:p>
          <a:p>
            <a:r>
              <a:rPr lang="en-US" altLang="zh-CN" sz="2000" smtClean="0">
                <a:latin typeface="Garamond" pitchFamily="18" charset="0"/>
              </a:rPr>
              <a:t>As each transaction in the database is mapped to one path in the FP-Tree, therefore, the frequent item-set information in each transaction is completely stored in the FP-Tree. Besides, one path in the FP-Tree may represent frequent item-sets in multiple transactions without ambiguity since the path representing every transaction must start from the root of each item prefix sub-tree. </a:t>
            </a:r>
          </a:p>
        </p:txBody>
      </p:sp>
      <p:sp>
        <p:nvSpPr>
          <p:cNvPr id="117764" name="Rectangle 4"/>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49158"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Line 15"/>
          <p:cNvSpPr>
            <a:spLocks noChangeShapeType="1"/>
          </p:cNvSpPr>
          <p:nvPr/>
        </p:nvSpPr>
        <p:spPr bwMode="auto">
          <a:xfrm>
            <a:off x="609600" y="5791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7F602F2C-2376-45AE-9EDD-2E4EE07933F0}" type="slidenum">
              <a:rPr lang="zh-CN" altLang="en-US"/>
              <a:pPr>
                <a:defRPr/>
              </a:pPr>
              <a:t>5</a:t>
            </a:fld>
            <a:endParaRPr lang="en-US" altLang="zh-CN"/>
          </a:p>
        </p:txBody>
      </p:sp>
      <p:sp>
        <p:nvSpPr>
          <p:cNvPr id="9219" name="Rectangle 2"/>
          <p:cNvSpPr>
            <a:spLocks noGrp="1" noChangeArrowheads="1"/>
          </p:cNvSpPr>
          <p:nvPr>
            <p:ph type="title"/>
          </p:nvPr>
        </p:nvSpPr>
        <p:spPr>
          <a:xfrm>
            <a:off x="304800" y="609600"/>
            <a:ext cx="8153400" cy="762000"/>
          </a:xfrm>
        </p:spPr>
        <p:txBody>
          <a:bodyPr/>
          <a:lstStyle/>
          <a:p>
            <a:r>
              <a:rPr lang="en-US" altLang="zh-CN" sz="3200" smtClean="0">
                <a:cs typeface="Tahoma" pitchFamily="34" charset="0"/>
              </a:rPr>
              <a:t>Performance Bottlenecks of Apriori</a:t>
            </a:r>
          </a:p>
        </p:txBody>
      </p:sp>
      <p:sp>
        <p:nvSpPr>
          <p:cNvPr id="9220" name="Rectangle 3"/>
          <p:cNvSpPr>
            <a:spLocks noGrp="1" noChangeArrowheads="1"/>
          </p:cNvSpPr>
          <p:nvPr>
            <p:ph type="body" idx="1"/>
          </p:nvPr>
        </p:nvSpPr>
        <p:spPr/>
        <p:txBody>
          <a:bodyPr/>
          <a:lstStyle/>
          <a:p>
            <a:r>
              <a:rPr lang="en-US" altLang="zh-CN" smtClean="0">
                <a:cs typeface="Tahoma" pitchFamily="34" charset="0"/>
              </a:rPr>
              <a:t>Bottlenecks</a:t>
            </a:r>
            <a:r>
              <a:rPr lang="en-US" altLang="zh-CN" smtClean="0"/>
              <a:t> of </a:t>
            </a:r>
            <a:r>
              <a:rPr lang="en-US" altLang="zh-CN" i="1" smtClean="0"/>
              <a:t>Apriori</a:t>
            </a:r>
            <a:r>
              <a:rPr lang="en-US" altLang="zh-CN" smtClean="0"/>
              <a:t>: </a:t>
            </a:r>
            <a:r>
              <a:rPr lang="en-US" altLang="zh-CN" smtClean="0">
                <a:solidFill>
                  <a:srgbClr val="CC3300"/>
                </a:solidFill>
              </a:rPr>
              <a:t>candidate generation</a:t>
            </a:r>
          </a:p>
          <a:p>
            <a:pPr lvl="1"/>
            <a:r>
              <a:rPr lang="en-US" altLang="zh-CN" smtClean="0"/>
              <a:t>Generate huge candidate sets:</a:t>
            </a:r>
          </a:p>
          <a:p>
            <a:pPr lvl="2"/>
            <a:r>
              <a:rPr lang="en-US" altLang="zh-CN" smtClean="0"/>
              <a:t>10</a:t>
            </a:r>
            <a:r>
              <a:rPr lang="en-US" altLang="zh-CN" baseline="30000" smtClean="0"/>
              <a:t>4</a:t>
            </a:r>
            <a:r>
              <a:rPr lang="en-US" altLang="zh-CN" smtClean="0"/>
              <a:t> frequent 1-itemset will generate 10</a:t>
            </a:r>
            <a:r>
              <a:rPr lang="en-US" altLang="zh-CN" baseline="30000" smtClean="0"/>
              <a:t>7</a:t>
            </a:r>
            <a:r>
              <a:rPr lang="en-US" altLang="zh-CN" smtClean="0"/>
              <a:t> candidate 2-itemsets</a:t>
            </a:r>
          </a:p>
          <a:p>
            <a:pPr lvl="2"/>
            <a:r>
              <a:rPr lang="en-US" altLang="zh-CN" smtClean="0"/>
              <a:t>To discover a frequent pattern of size 100, e.g., {a</a:t>
            </a:r>
            <a:r>
              <a:rPr lang="en-US" altLang="zh-CN" baseline="-25000" smtClean="0"/>
              <a:t>1</a:t>
            </a:r>
            <a:r>
              <a:rPr lang="en-US" altLang="zh-CN" smtClean="0"/>
              <a:t>, a</a:t>
            </a:r>
            <a:r>
              <a:rPr lang="en-US" altLang="zh-CN" baseline="-25000" smtClean="0"/>
              <a:t>2</a:t>
            </a:r>
            <a:r>
              <a:rPr lang="en-US" altLang="zh-CN" smtClean="0"/>
              <a:t>, …, a</a:t>
            </a:r>
            <a:r>
              <a:rPr lang="en-US" altLang="zh-CN" baseline="-25000" smtClean="0"/>
              <a:t>100</a:t>
            </a:r>
            <a:r>
              <a:rPr lang="en-US" altLang="zh-CN" smtClean="0"/>
              <a:t>}, one needs to generate 2</a:t>
            </a:r>
            <a:r>
              <a:rPr lang="en-US" altLang="zh-CN" baseline="30000" smtClean="0"/>
              <a:t>100 </a:t>
            </a:r>
            <a:r>
              <a:rPr lang="en-US" altLang="zh-CN" smtClean="0">
                <a:sym typeface="Symbol" pitchFamily="18" charset="2"/>
              </a:rPr>
              <a:t></a:t>
            </a:r>
            <a:r>
              <a:rPr lang="en-US" altLang="zh-CN" smtClean="0"/>
              <a:t> 10</a:t>
            </a:r>
            <a:r>
              <a:rPr lang="en-US" altLang="zh-CN" baseline="30000" smtClean="0"/>
              <a:t>30</a:t>
            </a:r>
            <a:r>
              <a:rPr lang="en-US" altLang="zh-CN" smtClean="0"/>
              <a:t> candidates.</a:t>
            </a:r>
          </a:p>
          <a:p>
            <a:pPr lvl="1"/>
            <a:r>
              <a:rPr lang="en-US" altLang="zh-CN" sz="3200" smtClean="0">
                <a:solidFill>
                  <a:srgbClr val="CC3300"/>
                </a:solidFill>
              </a:rPr>
              <a:t>Candidate Test </a:t>
            </a:r>
            <a:r>
              <a:rPr lang="en-US" altLang="zh-CN" smtClean="0"/>
              <a:t>incur multiple scans of database: each candidate</a:t>
            </a:r>
          </a:p>
        </p:txBody>
      </p:sp>
      <p:sp>
        <p:nvSpPr>
          <p:cNvPr id="9221" name="Rectangle 4"/>
          <p:cNvSpPr>
            <a:spLocks noChangeArrowheads="1"/>
          </p:cNvSpPr>
          <p:nvPr/>
        </p:nvSpPr>
        <p:spPr bwMode="auto">
          <a:xfrm>
            <a:off x="-76200" y="0"/>
            <a:ext cx="434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  Disadvantages of Apriori-like Approach</a:t>
            </a:r>
          </a:p>
        </p:txBody>
      </p:sp>
      <p:sp>
        <p:nvSpPr>
          <p:cNvPr id="63493" name="Rectangle 5"/>
          <p:cNvSpPr>
            <a:spLocks noChangeArrowheads="1"/>
          </p:cNvSpPr>
          <p:nvPr/>
        </p:nvSpPr>
        <p:spPr bwMode="auto">
          <a:xfrm>
            <a:off x="0" y="6477000"/>
            <a:ext cx="91440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9223"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15"/>
          <p:cNvSpPr>
            <a:spLocks noChangeShapeType="1"/>
          </p:cNvSpPr>
          <p:nvPr/>
        </p:nvSpPr>
        <p:spPr bwMode="auto">
          <a:xfrm>
            <a:off x="533400" y="60960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1297EDC1-654A-4394-898E-6ADCF0F4A9D9}" type="slidenum">
              <a:rPr lang="zh-CN" altLang="en-US"/>
              <a:pPr>
                <a:defRPr/>
              </a:pPr>
              <a:t>6</a:t>
            </a:fld>
            <a:endParaRPr lang="en-US" altLang="zh-CN"/>
          </a:p>
        </p:txBody>
      </p:sp>
      <p:sp>
        <p:nvSpPr>
          <p:cNvPr id="10243" name="Rectangle 2"/>
          <p:cNvSpPr>
            <a:spLocks noGrp="1" noChangeArrowheads="1"/>
          </p:cNvSpPr>
          <p:nvPr>
            <p:ph type="body" idx="1"/>
          </p:nvPr>
        </p:nvSpPr>
        <p:spPr>
          <a:xfrm>
            <a:off x="533400" y="1828800"/>
            <a:ext cx="8229600" cy="4826000"/>
          </a:xfrm>
        </p:spPr>
        <p:txBody>
          <a:bodyPr/>
          <a:lstStyle/>
          <a:p>
            <a:pPr>
              <a:lnSpc>
                <a:spcPct val="110000"/>
              </a:lnSpc>
            </a:pPr>
            <a:r>
              <a:rPr lang="en-US" altLang="zh-CN" sz="2400" smtClean="0"/>
              <a:t>Compress a large database into a compact, </a:t>
            </a:r>
            <a:r>
              <a:rPr lang="en-US" altLang="zh-CN" sz="2400" i="1" smtClean="0"/>
              <a:t>Frequent-Pattern tree</a:t>
            </a:r>
            <a:r>
              <a:rPr lang="en-US" altLang="zh-CN" sz="2400" smtClean="0"/>
              <a:t> (</a:t>
            </a:r>
            <a:r>
              <a:rPr lang="en-US" altLang="zh-CN" sz="2400" smtClean="0">
                <a:solidFill>
                  <a:srgbClr val="CC3300"/>
                </a:solidFill>
              </a:rPr>
              <a:t>FP-tree</a:t>
            </a:r>
            <a:r>
              <a:rPr lang="en-US" altLang="zh-CN" sz="2400" smtClean="0"/>
              <a:t>) structure</a:t>
            </a:r>
          </a:p>
          <a:p>
            <a:pPr lvl="1">
              <a:lnSpc>
                <a:spcPct val="110000"/>
              </a:lnSpc>
            </a:pPr>
            <a:r>
              <a:rPr lang="en-US" altLang="zh-CN" sz="2000" smtClean="0"/>
              <a:t>highly compacted, but complete for frequent pattern mining</a:t>
            </a:r>
          </a:p>
          <a:p>
            <a:pPr lvl="1">
              <a:lnSpc>
                <a:spcPct val="110000"/>
              </a:lnSpc>
            </a:pPr>
            <a:r>
              <a:rPr lang="en-US" altLang="zh-CN" sz="2000" smtClean="0">
                <a:solidFill>
                  <a:srgbClr val="FF0000"/>
                </a:solidFill>
              </a:rPr>
              <a:t>avoid costly repeated database scans</a:t>
            </a:r>
          </a:p>
          <a:p>
            <a:pPr>
              <a:lnSpc>
                <a:spcPct val="110000"/>
              </a:lnSpc>
            </a:pPr>
            <a:r>
              <a:rPr lang="en-US" altLang="zh-CN" sz="2400" smtClean="0"/>
              <a:t>Develop an efficient, FP-tree-based frequent pattern mining method (</a:t>
            </a:r>
            <a:r>
              <a:rPr lang="en-US" altLang="zh-CN" sz="2400" smtClean="0">
                <a:solidFill>
                  <a:srgbClr val="CC3300"/>
                </a:solidFill>
              </a:rPr>
              <a:t>FP-growth</a:t>
            </a:r>
            <a:r>
              <a:rPr lang="en-US" altLang="zh-CN" sz="2400" smtClean="0"/>
              <a:t>)</a:t>
            </a:r>
          </a:p>
          <a:p>
            <a:pPr lvl="1">
              <a:lnSpc>
                <a:spcPct val="110000"/>
              </a:lnSpc>
            </a:pPr>
            <a:r>
              <a:rPr lang="en-US" altLang="zh-CN" sz="2000" smtClean="0"/>
              <a:t>A divide-and-conquer methodology: decompose mining tasks into smaller ones</a:t>
            </a:r>
          </a:p>
          <a:p>
            <a:pPr lvl="1">
              <a:lnSpc>
                <a:spcPct val="110000"/>
              </a:lnSpc>
            </a:pPr>
            <a:r>
              <a:rPr lang="en-US" altLang="zh-CN" sz="2000" smtClean="0">
                <a:solidFill>
                  <a:srgbClr val="FF0000"/>
                </a:solidFill>
              </a:rPr>
              <a:t>Avoid candidate generation: sub-database test only.</a:t>
            </a:r>
          </a:p>
        </p:txBody>
      </p:sp>
      <p:sp>
        <p:nvSpPr>
          <p:cNvPr id="10244" name="Rectangle 3"/>
          <p:cNvSpPr>
            <a:spLocks noGrp="1" noChangeArrowheads="1"/>
          </p:cNvSpPr>
          <p:nvPr>
            <p:ph type="title"/>
          </p:nvPr>
        </p:nvSpPr>
        <p:spPr>
          <a:xfrm>
            <a:off x="0" y="609600"/>
            <a:ext cx="9144000" cy="762000"/>
          </a:xfrm>
        </p:spPr>
        <p:txBody>
          <a:bodyPr/>
          <a:lstStyle/>
          <a:p>
            <a:r>
              <a:rPr lang="en-US" altLang="zh-CN" smtClean="0">
                <a:cs typeface="Tahoma" pitchFamily="34" charset="0"/>
              </a:rPr>
              <a:t>Overview of FP-Growth:  Ideas</a:t>
            </a:r>
          </a:p>
        </p:txBody>
      </p:sp>
      <p:sp>
        <p:nvSpPr>
          <p:cNvPr id="10245" name="Rectangle 4"/>
          <p:cNvSpPr>
            <a:spLocks noChangeArrowheads="1"/>
          </p:cNvSpPr>
          <p:nvPr/>
        </p:nvSpPr>
        <p:spPr bwMode="auto">
          <a:xfrm>
            <a:off x="0" y="0"/>
            <a:ext cx="3906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Overview: FP-tree based method</a:t>
            </a:r>
          </a:p>
        </p:txBody>
      </p:sp>
      <p:sp>
        <p:nvSpPr>
          <p:cNvPr id="120837" name="Rectangle 5"/>
          <p:cNvSpPr>
            <a:spLocks noChangeArrowheads="1"/>
          </p:cNvSpPr>
          <p:nvPr/>
        </p:nvSpPr>
        <p:spPr bwMode="auto">
          <a:xfrm>
            <a:off x="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0247"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15"/>
          <p:cNvSpPr>
            <a:spLocks noChangeShapeType="1"/>
          </p:cNvSpPr>
          <p:nvPr/>
        </p:nvSpPr>
        <p:spPr bwMode="auto">
          <a:xfrm>
            <a:off x="5334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828800" y="2590800"/>
            <a:ext cx="4764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3600">
                <a:solidFill>
                  <a:srgbClr val="CC3300"/>
                </a:solidFill>
              </a:rPr>
              <a:t>FP-tree:</a:t>
            </a:r>
            <a:r>
              <a:rPr lang="en-US" altLang="zh-CN" sz="3600"/>
              <a:t> </a:t>
            </a:r>
          </a:p>
          <a:p>
            <a:r>
              <a:rPr lang="en-US" altLang="zh-CN" sz="3600"/>
              <a:t>Construction and Design</a:t>
            </a:r>
          </a:p>
        </p:txBody>
      </p:sp>
      <p:sp>
        <p:nvSpPr>
          <p:cNvPr id="97283" name="Rectangle 3"/>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1268" name="TextBox 3"/>
          <p:cNvSpPr txBox="1">
            <a:spLocks noChangeArrowheads="1"/>
          </p:cNvSpPr>
          <p:nvPr/>
        </p:nvSpPr>
        <p:spPr bwMode="auto">
          <a:xfrm>
            <a:off x="228600" y="304800"/>
            <a:ext cx="243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endParaRPr lang="zh-CN" altLang="en-US" sz="2000" u="sng">
              <a:solidFill>
                <a:srgbClr val="CC33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C534D7AF-56E2-42DF-BEF1-15A915DF2F3A}" type="slidenum">
              <a:rPr lang="zh-CN" altLang="en-US"/>
              <a:pPr>
                <a:defRPr/>
              </a:pPr>
              <a:t>8</a:t>
            </a:fld>
            <a:endParaRPr lang="en-US" altLang="zh-CN"/>
          </a:p>
        </p:txBody>
      </p:sp>
      <p:sp>
        <p:nvSpPr>
          <p:cNvPr id="12291" name="Rectangle 45"/>
          <p:cNvSpPr>
            <a:spLocks noGrp="1" noChangeArrowheads="1"/>
          </p:cNvSpPr>
          <p:nvPr>
            <p:ph type="title"/>
          </p:nvPr>
        </p:nvSpPr>
        <p:spPr>
          <a:xfrm>
            <a:off x="228600" y="609600"/>
            <a:ext cx="8763000" cy="762000"/>
          </a:xfrm>
        </p:spPr>
        <p:txBody>
          <a:bodyPr/>
          <a:lstStyle/>
          <a:p>
            <a:r>
              <a:rPr lang="en-US" altLang="zh-CN" smtClean="0"/>
              <a:t>Construct FP-tree</a:t>
            </a:r>
          </a:p>
        </p:txBody>
      </p:sp>
      <p:sp>
        <p:nvSpPr>
          <p:cNvPr id="12292" name="Rectangle 46"/>
          <p:cNvSpPr>
            <a:spLocks noGrp="1" noChangeArrowheads="1"/>
          </p:cNvSpPr>
          <p:nvPr>
            <p:ph type="body" idx="1"/>
          </p:nvPr>
        </p:nvSpPr>
        <p:spPr/>
        <p:txBody>
          <a:bodyPr/>
          <a:lstStyle/>
          <a:p>
            <a:pPr marL="533400" indent="-533400" eaLnBrk="0" hangingPunct="0">
              <a:lnSpc>
                <a:spcPct val="90000"/>
              </a:lnSpc>
              <a:spcBef>
                <a:spcPct val="50000"/>
              </a:spcBef>
              <a:buFontTx/>
              <a:buNone/>
            </a:pPr>
            <a:r>
              <a:rPr lang="en-US" altLang="zh-CN" sz="2400" smtClean="0"/>
              <a:t>Two Steps:</a:t>
            </a:r>
          </a:p>
          <a:p>
            <a:pPr marL="533400" indent="-533400" eaLnBrk="0" hangingPunct="0">
              <a:lnSpc>
                <a:spcPct val="90000"/>
              </a:lnSpc>
              <a:spcBef>
                <a:spcPct val="50000"/>
              </a:spcBef>
              <a:buFontTx/>
              <a:buAutoNum type="arabicPeriod"/>
            </a:pPr>
            <a:r>
              <a:rPr lang="en-US" altLang="zh-CN" sz="2400" smtClean="0"/>
              <a:t>Scan the transaction DB for the first time, find frequent items (single item patterns) and order them into a list</a:t>
            </a:r>
            <a:r>
              <a:rPr lang="en-US" altLang="zh-CN" sz="2400" smtClean="0">
                <a:solidFill>
                  <a:schemeClr val="accent2"/>
                </a:solidFill>
              </a:rPr>
              <a:t> </a:t>
            </a:r>
            <a:r>
              <a:rPr lang="en-US" altLang="zh-CN" sz="2800" smtClean="0">
                <a:solidFill>
                  <a:schemeClr val="accent2"/>
                </a:solidFill>
              </a:rPr>
              <a:t>L </a:t>
            </a:r>
            <a:r>
              <a:rPr lang="en-US" altLang="zh-CN" sz="2400" smtClean="0"/>
              <a:t>in frequency descending order. </a:t>
            </a:r>
          </a:p>
          <a:p>
            <a:pPr marL="533400" indent="-533400" eaLnBrk="0" hangingPunct="0">
              <a:lnSpc>
                <a:spcPct val="90000"/>
              </a:lnSpc>
              <a:spcBef>
                <a:spcPct val="50000"/>
              </a:spcBef>
              <a:buFontTx/>
              <a:buNone/>
            </a:pPr>
            <a:r>
              <a:rPr lang="en-US" altLang="zh-CN" sz="2400" smtClean="0"/>
              <a:t>	e.g., </a:t>
            </a:r>
            <a:r>
              <a:rPr lang="en-US" altLang="zh-CN" sz="2800" smtClean="0">
                <a:solidFill>
                  <a:schemeClr val="accent2"/>
                </a:solidFill>
              </a:rPr>
              <a:t>L</a:t>
            </a:r>
            <a:r>
              <a:rPr lang="en-US" altLang="zh-CN" sz="2400" smtClean="0"/>
              <a:t>={f:4, c:4, a:3, b:3, m:3, p:3} </a:t>
            </a:r>
          </a:p>
          <a:p>
            <a:pPr marL="533400" indent="-533400" eaLnBrk="0" hangingPunct="0">
              <a:lnSpc>
                <a:spcPct val="90000"/>
              </a:lnSpc>
              <a:spcBef>
                <a:spcPct val="50000"/>
              </a:spcBef>
              <a:buFontTx/>
              <a:buNone/>
            </a:pPr>
            <a:r>
              <a:rPr lang="en-US" altLang="zh-CN" sz="2400" smtClean="0"/>
              <a:t>        In the format of (item-name, support)</a:t>
            </a:r>
          </a:p>
          <a:p>
            <a:pPr marL="533400" indent="-533400" eaLnBrk="0" hangingPunct="0">
              <a:lnSpc>
                <a:spcPct val="90000"/>
              </a:lnSpc>
              <a:spcBef>
                <a:spcPct val="50000"/>
              </a:spcBef>
              <a:buFontTx/>
              <a:buNone/>
            </a:pPr>
            <a:r>
              <a:rPr lang="en-US" altLang="zh-CN" sz="2400" smtClean="0"/>
              <a:t>2.	For each transaction, order its frequent items according to the order in </a:t>
            </a:r>
            <a:r>
              <a:rPr lang="en-US" altLang="zh-CN" sz="2800" smtClean="0">
                <a:solidFill>
                  <a:schemeClr val="accent2"/>
                </a:solidFill>
              </a:rPr>
              <a:t>L</a:t>
            </a:r>
            <a:r>
              <a:rPr lang="en-US" altLang="zh-CN" sz="2400" smtClean="0"/>
              <a:t>; Scan DB the second time, construct FP-tree by putting each </a:t>
            </a:r>
            <a:r>
              <a:rPr lang="en-US" altLang="zh-CN" sz="2400" smtClean="0">
                <a:solidFill>
                  <a:srgbClr val="FF0000"/>
                </a:solidFill>
              </a:rPr>
              <a:t>frequency ordered transaction </a:t>
            </a:r>
            <a:r>
              <a:rPr lang="en-US" altLang="zh-CN" sz="2400" smtClean="0"/>
              <a:t>onto it.</a:t>
            </a:r>
            <a:endParaRPr lang="en-US" altLang="zh-CN" smtClean="0"/>
          </a:p>
        </p:txBody>
      </p:sp>
      <p:sp>
        <p:nvSpPr>
          <p:cNvPr id="12293" name="Rectangle 42"/>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65583" name="Rectangle 47"/>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12295" name="Line 15"/>
          <p:cNvSpPr>
            <a:spLocks noChangeShapeType="1"/>
          </p:cNvSpPr>
          <p:nvPr/>
        </p:nvSpPr>
        <p:spPr bwMode="auto">
          <a:xfrm>
            <a:off x="609600" y="12192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15"/>
          <p:cNvSpPr>
            <a:spLocks noChangeShapeType="1"/>
          </p:cNvSpPr>
          <p:nvPr/>
        </p:nvSpPr>
        <p:spPr bwMode="auto">
          <a:xfrm>
            <a:off x="457200" y="5867400"/>
            <a:ext cx="7924800" cy="0"/>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Click="0">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DD7857AA-49C9-4E1A-AECC-E99A5F132E6B}" type="slidenum">
              <a:rPr lang="zh-CN" altLang="en-US"/>
              <a:pPr>
                <a:defRPr/>
              </a:pPr>
              <a:t>9</a:t>
            </a:fld>
            <a:endParaRPr lang="en-US" altLang="zh-CN"/>
          </a:p>
        </p:txBody>
      </p:sp>
      <p:sp>
        <p:nvSpPr>
          <p:cNvPr id="96305" name="Rectangle 49"/>
          <p:cNvSpPr>
            <a:spLocks noChangeArrowheads="1"/>
          </p:cNvSpPr>
          <p:nvPr/>
        </p:nvSpPr>
        <p:spPr bwMode="auto">
          <a:xfrm>
            <a:off x="-12700" y="6477000"/>
            <a:ext cx="9156700" cy="381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fontAlgn="auto">
              <a:spcAft>
                <a:spcPts val="0"/>
              </a:spcAft>
              <a:defRPr/>
            </a:pPr>
            <a:r>
              <a:rPr lang="en-US" altLang="zh-CN" sz="1100" b="1" dirty="0">
                <a:latin typeface="Comic Sans MS" pitchFamily="66" charset="0"/>
              </a:rPr>
              <a:t>Mining Frequent Patterns without Candidate Generation (SIGMOD2000)</a:t>
            </a:r>
          </a:p>
        </p:txBody>
      </p:sp>
      <p:sp>
        <p:nvSpPr>
          <p:cNvPr id="96260" name="Rectangle 4"/>
          <p:cNvSpPr>
            <a:spLocks noChangeArrowheads="1"/>
          </p:cNvSpPr>
          <p:nvPr/>
        </p:nvSpPr>
        <p:spPr bwMode="auto">
          <a:xfrm>
            <a:off x="0" y="304800"/>
            <a:ext cx="8915400" cy="1066800"/>
          </a:xfrm>
          <a:prstGeom prst="rect">
            <a:avLst/>
          </a:prstGeom>
          <a:noFill/>
          <a:ln w="9525">
            <a:noFill/>
            <a:miter lim="800000"/>
            <a:headEnd/>
            <a:tailEnd/>
          </a:ln>
          <a:effectLst/>
        </p:spPr>
        <p:txBody>
          <a:bodyPr anchor="ctr"/>
          <a:lstStyle/>
          <a:p>
            <a:pPr fontAlgn="auto">
              <a:spcAft>
                <a:spcPts val="0"/>
              </a:spcAft>
              <a:defRPr/>
            </a:pPr>
            <a:r>
              <a:rPr lang="en-US" altLang="zh-CN" sz="4000" b="1" dirty="0">
                <a:solidFill>
                  <a:srgbClr val="CC3300"/>
                </a:solidFill>
                <a:effectLst>
                  <a:outerShdw blurRad="38100" dist="38100" dir="2700000" algn="tl">
                    <a:srgbClr val="C0C0C0"/>
                  </a:outerShdw>
                </a:effectLst>
                <a:latin typeface="+mn-lt"/>
                <a:ea typeface="+mn-ea"/>
                <a:cs typeface="+mn-cs"/>
              </a:rPr>
              <a:t>FP-tree Example: step 1</a:t>
            </a:r>
          </a:p>
        </p:txBody>
      </p:sp>
      <p:sp>
        <p:nvSpPr>
          <p:cNvPr id="13317" name="Text Box 28"/>
          <p:cNvSpPr txBox="1">
            <a:spLocks noChangeArrowheads="1"/>
          </p:cNvSpPr>
          <p:nvPr/>
        </p:nvSpPr>
        <p:spPr bwMode="auto">
          <a:xfrm>
            <a:off x="5943600" y="2819400"/>
            <a:ext cx="1905000" cy="23018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90000"/>
              </a:lnSpc>
            </a:pPr>
            <a:endParaRPr lang="en-US" altLang="zh-CN" sz="2000">
              <a:latin typeface="Times New Roman" pitchFamily="18" charset="0"/>
            </a:endParaRPr>
          </a:p>
          <a:p>
            <a:pPr eaLnBrk="0" hangingPunct="0">
              <a:lnSpc>
                <a:spcPct val="90000"/>
              </a:lnSpc>
            </a:pPr>
            <a:r>
              <a:rPr lang="en-US" altLang="zh-CN" sz="2000" i="1" u="sng">
                <a:latin typeface="Times New Roman" pitchFamily="18" charset="0"/>
              </a:rPr>
              <a:t>Item   frequency  </a:t>
            </a:r>
          </a:p>
          <a:p>
            <a:pPr eaLnBrk="0" hangingPunct="0">
              <a:lnSpc>
                <a:spcPct val="90000"/>
              </a:lnSpc>
            </a:pPr>
            <a:r>
              <a:rPr lang="en-US" altLang="zh-CN" sz="2000" i="1">
                <a:latin typeface="Times New Roman" pitchFamily="18" charset="0"/>
              </a:rPr>
              <a:t> f	4</a:t>
            </a:r>
          </a:p>
          <a:p>
            <a:pPr eaLnBrk="0" hangingPunct="0">
              <a:lnSpc>
                <a:spcPct val="90000"/>
              </a:lnSpc>
            </a:pPr>
            <a:r>
              <a:rPr lang="en-US" altLang="zh-CN" sz="2000" i="1">
                <a:latin typeface="Times New Roman" pitchFamily="18" charset="0"/>
              </a:rPr>
              <a:t>c	4</a:t>
            </a:r>
          </a:p>
          <a:p>
            <a:pPr eaLnBrk="0" hangingPunct="0">
              <a:lnSpc>
                <a:spcPct val="90000"/>
              </a:lnSpc>
            </a:pPr>
            <a:r>
              <a:rPr lang="en-US" altLang="zh-CN" sz="2000" i="1">
                <a:latin typeface="Times New Roman" pitchFamily="18" charset="0"/>
              </a:rPr>
              <a:t>a	3</a:t>
            </a:r>
          </a:p>
          <a:p>
            <a:pPr eaLnBrk="0" hangingPunct="0">
              <a:lnSpc>
                <a:spcPct val="90000"/>
              </a:lnSpc>
            </a:pPr>
            <a:r>
              <a:rPr lang="en-US" altLang="zh-CN" sz="2000" i="1">
                <a:latin typeface="Times New Roman" pitchFamily="18" charset="0"/>
              </a:rPr>
              <a:t>b	3</a:t>
            </a:r>
          </a:p>
          <a:p>
            <a:pPr eaLnBrk="0" hangingPunct="0">
              <a:lnSpc>
                <a:spcPct val="90000"/>
              </a:lnSpc>
            </a:pPr>
            <a:r>
              <a:rPr lang="en-US" altLang="zh-CN" sz="2000" i="1">
                <a:latin typeface="Times New Roman" pitchFamily="18" charset="0"/>
              </a:rPr>
              <a:t>m	3</a:t>
            </a:r>
          </a:p>
          <a:p>
            <a:pPr eaLnBrk="0" hangingPunct="0">
              <a:lnSpc>
                <a:spcPct val="90000"/>
              </a:lnSpc>
            </a:pPr>
            <a:r>
              <a:rPr lang="en-US" altLang="zh-CN" sz="2000" i="1">
                <a:latin typeface="Times New Roman" pitchFamily="18" charset="0"/>
              </a:rPr>
              <a:t>p	3</a:t>
            </a:r>
            <a:endParaRPr lang="en-US" altLang="zh-CN" sz="2000">
              <a:latin typeface="Times New Roman" pitchFamily="18" charset="0"/>
            </a:endParaRPr>
          </a:p>
        </p:txBody>
      </p:sp>
      <p:sp>
        <p:nvSpPr>
          <p:cNvPr id="13318" name="Rectangle 41"/>
          <p:cNvSpPr>
            <a:spLocks noChangeArrowheads="1"/>
          </p:cNvSpPr>
          <p:nvPr/>
        </p:nvSpPr>
        <p:spPr bwMode="auto">
          <a:xfrm>
            <a:off x="457200" y="2743200"/>
            <a:ext cx="43434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eaLnBrk="0" hangingPunct="0">
              <a:lnSpc>
                <a:spcPct val="40000"/>
              </a:lnSpc>
              <a:spcBef>
                <a:spcPct val="50000"/>
              </a:spcBef>
            </a:pPr>
            <a:endParaRPr lang="en-US" altLang="zh-CN" sz="2000" i="1" u="sng">
              <a:latin typeface="Times New Roman" pitchFamily="18" charset="0"/>
            </a:endParaRPr>
          </a:p>
          <a:p>
            <a:pPr eaLnBrk="0" hangingPunct="0">
              <a:lnSpc>
                <a:spcPct val="40000"/>
              </a:lnSpc>
              <a:spcBef>
                <a:spcPct val="50000"/>
              </a:spcBef>
            </a:pPr>
            <a:r>
              <a:rPr lang="en-US" altLang="zh-CN" sz="2000" i="1" u="sng">
                <a:latin typeface="Times New Roman" pitchFamily="18" charset="0"/>
              </a:rPr>
              <a:t>TID		Items bought	  	</a:t>
            </a:r>
          </a:p>
          <a:p>
            <a:pPr eaLnBrk="0" hangingPunct="0">
              <a:lnSpc>
                <a:spcPct val="40000"/>
              </a:lnSpc>
              <a:spcBef>
                <a:spcPct val="50000"/>
              </a:spcBef>
            </a:pPr>
            <a:r>
              <a:rPr lang="en-US" altLang="zh-CN" sz="2000">
                <a:latin typeface="Times New Roman" pitchFamily="18" charset="0"/>
              </a:rPr>
              <a:t>100		{</a:t>
            </a:r>
            <a:r>
              <a:rPr lang="en-US" altLang="zh-CN" sz="2000" i="1">
                <a:latin typeface="Times New Roman" pitchFamily="18" charset="0"/>
              </a:rPr>
              <a:t>f, a, c, d, g, i, m, p</a:t>
            </a:r>
            <a:r>
              <a:rPr lang="en-US" altLang="zh-CN" sz="2000">
                <a:latin typeface="Times New Roman" pitchFamily="18" charset="0"/>
              </a:rPr>
              <a:t>}</a:t>
            </a:r>
            <a:r>
              <a:rPr lang="en-US" altLang="zh-CN" sz="2000" i="1">
                <a:latin typeface="Times New Roman" pitchFamily="18" charset="0"/>
              </a:rPr>
              <a:t>	</a:t>
            </a:r>
            <a:endParaRPr lang="en-US" altLang="zh-CN" sz="2000">
              <a:latin typeface="Times New Roman" pitchFamily="18" charset="0"/>
            </a:endParaRPr>
          </a:p>
          <a:p>
            <a:pPr eaLnBrk="0" hangingPunct="0">
              <a:lnSpc>
                <a:spcPct val="40000"/>
              </a:lnSpc>
              <a:spcBef>
                <a:spcPct val="50000"/>
              </a:spcBef>
            </a:pPr>
            <a:r>
              <a:rPr lang="en-US" altLang="zh-CN" sz="2000">
                <a:latin typeface="Times New Roman" pitchFamily="18" charset="0"/>
              </a:rPr>
              <a:t>200		{</a:t>
            </a:r>
            <a:r>
              <a:rPr lang="en-US" altLang="zh-CN" sz="2000" i="1">
                <a:latin typeface="Times New Roman" pitchFamily="18" charset="0"/>
              </a:rPr>
              <a:t>a, b, c, f, l, m, o</a:t>
            </a:r>
            <a:r>
              <a:rPr lang="en-US" altLang="zh-CN" sz="2000">
                <a:latin typeface="Times New Roman" pitchFamily="18" charset="0"/>
              </a:rPr>
              <a:t>}</a:t>
            </a:r>
            <a:r>
              <a:rPr lang="en-US" altLang="zh-CN" sz="2000" i="1">
                <a:latin typeface="Times New Roman" pitchFamily="18" charset="0"/>
              </a:rPr>
              <a:t>		</a:t>
            </a:r>
            <a:endParaRPr lang="en-US" altLang="zh-CN" sz="2000">
              <a:latin typeface="Times New Roman" pitchFamily="18" charset="0"/>
            </a:endParaRPr>
          </a:p>
          <a:p>
            <a:pPr eaLnBrk="0" hangingPunct="0">
              <a:lnSpc>
                <a:spcPct val="40000"/>
              </a:lnSpc>
              <a:spcBef>
                <a:spcPct val="50000"/>
              </a:spcBef>
            </a:pPr>
            <a:r>
              <a:rPr lang="en-US" altLang="zh-CN" sz="2000">
                <a:latin typeface="Times New Roman" pitchFamily="18" charset="0"/>
              </a:rPr>
              <a:t>300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b, f, h, j, o</a:t>
            </a:r>
            <a:r>
              <a:rPr lang="en-US" altLang="zh-CN" sz="2000">
                <a:latin typeface="Times New Roman" pitchFamily="18" charset="0"/>
              </a:rPr>
              <a:t>}</a:t>
            </a:r>
            <a:r>
              <a:rPr lang="en-US" altLang="zh-CN" sz="2000" i="1">
                <a:latin typeface="Times New Roman" pitchFamily="18" charset="0"/>
              </a:rPr>
              <a:t>		</a:t>
            </a:r>
            <a:endParaRPr lang="en-US" altLang="zh-CN" sz="2000">
              <a:latin typeface="Times New Roman" pitchFamily="18" charset="0"/>
            </a:endParaRPr>
          </a:p>
          <a:p>
            <a:pPr eaLnBrk="0" hangingPunct="0">
              <a:lnSpc>
                <a:spcPct val="40000"/>
              </a:lnSpc>
              <a:spcBef>
                <a:spcPct val="50000"/>
              </a:spcBef>
            </a:pPr>
            <a:r>
              <a:rPr lang="en-US" altLang="zh-CN" sz="2000">
                <a:latin typeface="Times New Roman" pitchFamily="18" charset="0"/>
              </a:rPr>
              <a:t>400	</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b, c, k, s, p</a:t>
            </a:r>
            <a:r>
              <a:rPr lang="en-US" altLang="zh-CN" sz="2000">
                <a:latin typeface="Times New Roman" pitchFamily="18" charset="0"/>
              </a:rPr>
              <a:t>}</a:t>
            </a:r>
            <a:r>
              <a:rPr lang="en-US" altLang="zh-CN" sz="2000" i="1">
                <a:latin typeface="Times New Roman" pitchFamily="18" charset="0"/>
              </a:rPr>
              <a:t>		</a:t>
            </a:r>
            <a:endParaRPr lang="en-US" altLang="zh-CN" sz="2000">
              <a:latin typeface="Times New Roman" pitchFamily="18" charset="0"/>
            </a:endParaRPr>
          </a:p>
          <a:p>
            <a:pPr eaLnBrk="0" hangingPunct="0">
              <a:lnSpc>
                <a:spcPct val="40000"/>
              </a:lnSpc>
              <a:spcBef>
                <a:spcPct val="50000"/>
              </a:spcBef>
            </a:pPr>
            <a:r>
              <a:rPr lang="en-US" altLang="zh-CN" sz="2000">
                <a:latin typeface="Times New Roman" pitchFamily="18" charset="0"/>
              </a:rPr>
              <a:t>500</a:t>
            </a:r>
            <a:r>
              <a:rPr lang="en-US" altLang="zh-CN" sz="2000" i="1">
                <a:latin typeface="Times New Roman" pitchFamily="18" charset="0"/>
              </a:rPr>
              <a:t>	 	</a:t>
            </a:r>
            <a:r>
              <a:rPr lang="en-US" altLang="zh-CN" sz="2000">
                <a:latin typeface="Times New Roman" pitchFamily="18" charset="0"/>
              </a:rPr>
              <a:t>{</a:t>
            </a:r>
            <a:r>
              <a:rPr lang="en-US" altLang="zh-CN" sz="2000" i="1">
                <a:latin typeface="Times New Roman" pitchFamily="18" charset="0"/>
              </a:rPr>
              <a:t>a, f, c, e, l, p, m, n</a:t>
            </a:r>
            <a:r>
              <a:rPr lang="en-US" altLang="zh-CN" sz="2000">
                <a:latin typeface="Times New Roman" pitchFamily="18" charset="0"/>
              </a:rPr>
              <a:t>}</a:t>
            </a:r>
            <a:r>
              <a:rPr lang="en-US" altLang="zh-CN" sz="2000" i="1">
                <a:latin typeface="Times New Roman" pitchFamily="18" charset="0"/>
              </a:rPr>
              <a:t>	</a:t>
            </a:r>
            <a:endParaRPr lang="en-US" altLang="zh-CN" sz="2000">
              <a:latin typeface="Times New Roman" pitchFamily="18" charset="0"/>
            </a:endParaRPr>
          </a:p>
        </p:txBody>
      </p:sp>
      <p:sp>
        <p:nvSpPr>
          <p:cNvPr id="13319" name="Rectangle 43"/>
          <p:cNvSpPr>
            <a:spLocks noChangeArrowheads="1"/>
          </p:cNvSpPr>
          <p:nvPr/>
        </p:nvSpPr>
        <p:spPr bwMode="auto">
          <a:xfrm>
            <a:off x="0" y="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u="sng">
                <a:solidFill>
                  <a:srgbClr val="CC3300"/>
                </a:solidFill>
              </a:rPr>
              <a:t>FP-tree</a:t>
            </a:r>
          </a:p>
        </p:txBody>
      </p:sp>
      <p:sp>
        <p:nvSpPr>
          <p:cNvPr id="13320" name="Rectangle 48"/>
          <p:cNvSpPr>
            <a:spLocks noChangeArrowheads="1"/>
          </p:cNvSpPr>
          <p:nvPr/>
        </p:nvSpPr>
        <p:spPr bwMode="auto">
          <a:xfrm>
            <a:off x="6629400" y="22098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r>
              <a:rPr lang="en-US" altLang="zh-CN" sz="2000">
                <a:solidFill>
                  <a:schemeClr val="accent2"/>
                </a:solidFill>
                <a:latin typeface="Times New Roman" pitchFamily="18" charset="0"/>
              </a:rPr>
              <a:t>L</a:t>
            </a:r>
          </a:p>
        </p:txBody>
      </p:sp>
      <p:sp>
        <p:nvSpPr>
          <p:cNvPr id="13321" name="Text Box 52"/>
          <p:cNvSpPr txBox="1">
            <a:spLocks noChangeArrowheads="1"/>
          </p:cNvSpPr>
          <p:nvPr/>
        </p:nvSpPr>
        <p:spPr bwMode="auto">
          <a:xfrm>
            <a:off x="457200" y="1676400"/>
            <a:ext cx="708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SimSun" pitchFamily="2" charset="-122"/>
              </a:defRPr>
            </a:lvl1pPr>
            <a:lvl2pPr marL="742950" indent="-285750">
              <a:defRPr>
                <a:solidFill>
                  <a:schemeClr val="tx1"/>
                </a:solidFill>
                <a:latin typeface="Calibri" pitchFamily="34" charset="0"/>
                <a:ea typeface="SimSun" pitchFamily="2" charset="-122"/>
              </a:defRPr>
            </a:lvl2pPr>
            <a:lvl3pPr marL="1143000" indent="-228600">
              <a:defRPr>
                <a:solidFill>
                  <a:schemeClr val="tx1"/>
                </a:solidFill>
                <a:latin typeface="Calibri" pitchFamily="34" charset="0"/>
                <a:ea typeface="SimSun" pitchFamily="2" charset="-122"/>
              </a:defRPr>
            </a:lvl3pPr>
            <a:lvl4pPr marL="1600200" indent="-228600">
              <a:defRPr>
                <a:solidFill>
                  <a:schemeClr val="tx1"/>
                </a:solidFill>
                <a:latin typeface="Calibri" pitchFamily="34" charset="0"/>
                <a:ea typeface="SimSun" pitchFamily="2" charset="-122"/>
              </a:defRPr>
            </a:lvl4pPr>
            <a:lvl5pPr marL="2057400" indent="-228600">
              <a:defRPr>
                <a:solidFill>
                  <a:schemeClr val="tx1"/>
                </a:solidFill>
                <a:latin typeface="Calibri" pitchFamily="34" charset="0"/>
                <a:ea typeface="SimSun" pitchFamily="2" charset="-122"/>
              </a:defRPr>
            </a:lvl5pPr>
            <a:lvl6pPr marL="2514600" indent="-228600" fontAlgn="base">
              <a:spcBef>
                <a:spcPct val="0"/>
              </a:spcBef>
              <a:spcAft>
                <a:spcPct val="0"/>
              </a:spcAft>
              <a:defRPr>
                <a:solidFill>
                  <a:schemeClr val="tx1"/>
                </a:solidFill>
                <a:latin typeface="Calibri" pitchFamily="34" charset="0"/>
                <a:ea typeface="SimSun" pitchFamily="2" charset="-122"/>
              </a:defRPr>
            </a:lvl6pPr>
            <a:lvl7pPr marL="2971800" indent="-228600" fontAlgn="base">
              <a:spcBef>
                <a:spcPct val="0"/>
              </a:spcBef>
              <a:spcAft>
                <a:spcPct val="0"/>
              </a:spcAft>
              <a:defRPr>
                <a:solidFill>
                  <a:schemeClr val="tx1"/>
                </a:solidFill>
                <a:latin typeface="Calibri" pitchFamily="34" charset="0"/>
                <a:ea typeface="SimSun" pitchFamily="2" charset="-122"/>
              </a:defRPr>
            </a:lvl7pPr>
            <a:lvl8pPr marL="3429000" indent="-228600" fontAlgn="base">
              <a:spcBef>
                <a:spcPct val="0"/>
              </a:spcBef>
              <a:spcAft>
                <a:spcPct val="0"/>
              </a:spcAft>
              <a:defRPr>
                <a:solidFill>
                  <a:schemeClr val="tx1"/>
                </a:solidFill>
                <a:latin typeface="Calibri" pitchFamily="34" charset="0"/>
                <a:ea typeface="SimSun" pitchFamily="2" charset="-122"/>
              </a:defRPr>
            </a:lvl8pPr>
            <a:lvl9pPr marL="3886200" indent="-228600" fontAlgn="base">
              <a:spcBef>
                <a:spcPct val="0"/>
              </a:spcBef>
              <a:spcAft>
                <a:spcPct val="0"/>
              </a:spcAft>
              <a:defRPr>
                <a:solidFill>
                  <a:schemeClr val="tx1"/>
                </a:solidFill>
                <a:latin typeface="Calibri" pitchFamily="34" charset="0"/>
                <a:ea typeface="SimSun" pitchFamily="2" charset="-122"/>
              </a:defRPr>
            </a:lvl9pPr>
          </a:lstStyle>
          <a:p>
            <a:pPr>
              <a:spcBef>
                <a:spcPct val="50000"/>
              </a:spcBef>
            </a:pPr>
            <a:r>
              <a:rPr lang="en-US" altLang="zh-CN" sz="2400" b="1">
                <a:latin typeface="Times New Roman" pitchFamily="18" charset="0"/>
              </a:rPr>
              <a:t>Step 1: Scan DB for the first time to generate </a:t>
            </a:r>
            <a:r>
              <a:rPr lang="en-US" altLang="zh-CN" sz="2800">
                <a:solidFill>
                  <a:schemeClr val="accent2"/>
                </a:solidFill>
                <a:latin typeface="Times New Roman" pitchFamily="18" charset="0"/>
              </a:rPr>
              <a:t>L</a:t>
            </a:r>
          </a:p>
        </p:txBody>
      </p:sp>
      <p:sp>
        <p:nvSpPr>
          <p:cNvPr id="96309" name="AutoShape 53"/>
          <p:cNvSpPr>
            <a:spLocks noChangeArrowheads="1"/>
          </p:cNvSpPr>
          <p:nvPr/>
        </p:nvSpPr>
        <p:spPr bwMode="auto">
          <a:xfrm>
            <a:off x="4343400" y="3505200"/>
            <a:ext cx="976313" cy="485775"/>
          </a:xfrm>
          <a:prstGeom prst="rightArrow">
            <a:avLst>
              <a:gd name="adj1" fmla="val 50000"/>
              <a:gd name="adj2" fmla="val 50245"/>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
        <p:nvSpPr>
          <p:cNvPr id="11" name="TextBox 10"/>
          <p:cNvSpPr txBox="1"/>
          <p:nvPr/>
        </p:nvSpPr>
        <p:spPr>
          <a:xfrm>
            <a:off x="5791200" y="5715000"/>
            <a:ext cx="2514600" cy="6461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altLang="zh-CN" dirty="0"/>
              <a:t>By-Product of First Scan of Database</a:t>
            </a:r>
            <a:endParaRPr lang="zh-CN" altLang="en-US" dirty="0"/>
          </a:p>
        </p:txBody>
      </p:sp>
      <p:sp>
        <p:nvSpPr>
          <p:cNvPr id="13" name="上箭头 12"/>
          <p:cNvSpPr/>
          <p:nvPr/>
        </p:nvSpPr>
        <p:spPr>
          <a:xfrm>
            <a:off x="6629400" y="5105400"/>
            <a:ext cx="609600" cy="533400"/>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1705</TotalTime>
  <Words>2546</Words>
  <Application>Microsoft Office PowerPoint</Application>
  <PresentationFormat>On-screen Show (4:3)</PresentationFormat>
  <Paragraphs>632</Paragraphs>
  <Slides>44</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Calibri</vt:lpstr>
      <vt:lpstr>SimSun</vt:lpstr>
      <vt:lpstr>Arial</vt:lpstr>
      <vt:lpstr>Wingdings</vt:lpstr>
      <vt:lpstr>Comic Sans MS</vt:lpstr>
      <vt:lpstr>Times New Roman</vt:lpstr>
      <vt:lpstr>Tahoma</vt:lpstr>
      <vt:lpstr>Symbol</vt:lpstr>
      <vt:lpstr>Wingdings 3</vt:lpstr>
      <vt:lpstr>Times-Bold</vt:lpstr>
      <vt:lpstr>Times-Roman</vt:lpstr>
      <vt:lpstr>Garamond</vt:lpstr>
      <vt:lpstr>Office 主题</vt:lpstr>
      <vt:lpstr>自定义设计方案</vt:lpstr>
      <vt:lpstr>Mining Frequent Patterns without Candidate Generation</vt:lpstr>
      <vt:lpstr>Outline</vt:lpstr>
      <vt:lpstr>  Frequent Pattern Mining: An Example</vt:lpstr>
      <vt:lpstr>Apriori</vt:lpstr>
      <vt:lpstr>Performance Bottlenecks of Apriori</vt:lpstr>
      <vt:lpstr>Overview of FP-Growth:  Ideas</vt:lpstr>
      <vt:lpstr>PowerPoint Presentation</vt:lpstr>
      <vt:lpstr>Construct FP-tree</vt:lpstr>
      <vt:lpstr>PowerPoint Presentation</vt:lpstr>
      <vt:lpstr>PowerPoint Presentation</vt:lpstr>
      <vt:lpstr>PowerPoint Presentation</vt:lpstr>
      <vt:lpstr>PowerPoint Presentation</vt:lpstr>
      <vt:lpstr>PowerPoint Presentation</vt:lpstr>
      <vt:lpstr>FP-Tree Definition</vt:lpstr>
      <vt:lpstr>Advantages of the FP-tree Structure</vt:lpstr>
      <vt:lpstr>Questions?</vt:lpstr>
      <vt:lpstr>Questions?</vt:lpstr>
      <vt:lpstr>PowerPoint Presentation</vt:lpstr>
      <vt:lpstr>Mining Frequent Patterns Using FP-tree</vt:lpstr>
      <vt:lpstr>3 Major Steps</vt:lpstr>
      <vt:lpstr>Step 1: Construct Conditional Pattern Base</vt:lpstr>
      <vt:lpstr>Properties of FP-Tree</vt:lpstr>
      <vt:lpstr>Step 2: Construct Conditional FP-tree </vt:lpstr>
      <vt:lpstr>Step 3: Recursively mine the conditional FP-tree</vt:lpstr>
      <vt:lpstr>Principles of FP-Growth</vt:lpstr>
      <vt:lpstr>Conditional Pattern Bases and  Conditional FP-Tree</vt:lpstr>
      <vt:lpstr>Single FP-tree Path Generation</vt:lpstr>
      <vt:lpstr>Summary of FP-Growth Algorithm</vt:lpstr>
      <vt:lpstr>Efficiency Analysis</vt:lpstr>
      <vt:lpstr>PowerPoint Presentation</vt:lpstr>
      <vt:lpstr>Experiment Setup</vt:lpstr>
      <vt:lpstr>Scalability: runtime vs. min_sup (w/ Apriori)</vt:lpstr>
      <vt:lpstr>Runtime/itemset vs. min_sup</vt:lpstr>
      <vt:lpstr>Scalability: runtime vs. # of Trans.  (w/ Apriori)</vt:lpstr>
      <vt:lpstr>Scalability: runtime vs. min_support  (w/ TreeProjection)</vt:lpstr>
      <vt:lpstr>Scalability: runtime vs. # of Trans.  (w/ TreeProjection)</vt:lpstr>
      <vt:lpstr>PowerPoint Presentation</vt:lpstr>
      <vt:lpstr>Performance Improvement</vt:lpstr>
      <vt:lpstr>Conclusion Remarks</vt:lpstr>
      <vt:lpstr>Some Notes</vt:lpstr>
      <vt:lpstr>Related info.</vt:lpstr>
      <vt:lpstr>Exams Questions</vt:lpstr>
      <vt:lpstr>Exams Questions</vt:lpstr>
      <vt:lpstr>Exams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rbhstnsg</dc:creator>
  <cp:lastModifiedBy>rbhstnsg</cp:lastModifiedBy>
  <cp:revision>80</cp:revision>
  <cp:lastPrinted>2014-09-30T17:17:53Z</cp:lastPrinted>
  <dcterms:created xsi:type="dcterms:W3CDTF">2009-03-03T19:00:40Z</dcterms:created>
  <dcterms:modified xsi:type="dcterms:W3CDTF">2014-09-30T18:23:44Z</dcterms:modified>
</cp:coreProperties>
</file>