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75" r:id="rId2"/>
    <p:sldId id="272" r:id="rId3"/>
    <p:sldId id="277" r:id="rId4"/>
    <p:sldId id="278" r:id="rId5"/>
    <p:sldId id="292" r:id="rId6"/>
    <p:sldId id="293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66A23-F717-403E-89E7-E89AD4D4C4F9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2BF96-5BA8-4396-A3E1-E5699B1BCF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47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18CBF5-4E77-490B-98A9-6EBAF097C2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5E6E9C-884A-4C01-AC58-004404106A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3EE6-C602-4A79-9018-AC018238C3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A551B4-8057-447C-8B4D-383254400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7C094E-1423-491C-A4EE-CEA706068D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1E763C-D6C1-4AC3-AADF-4D5BEEC411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82D17-10CE-468D-B8D6-16D3EBA98E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ECBB29-B1B9-43A5-A368-13E27B399B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392250-5AAF-4242-A574-ACE0FAFF9E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F06F3-63D6-43E6-B0C3-62D6C91766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49683B-57C0-4E5A-9080-10FF3EBDB5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620591C-2834-4B85-A52A-613F995FF49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Behavior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= 100</a:t>
            </a:r>
            <a:r>
              <a:rPr lang="en-US" i="1" dirty="0" smtClean="0"/>
              <a:t>n</a:t>
            </a:r>
            <a:r>
              <a:rPr lang="en-US" dirty="0" smtClean="0"/>
              <a:t> + 50 and 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= 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 – </a:t>
            </a:r>
            <a:r>
              <a:rPr lang="en-US" i="1" dirty="0" smtClean="0"/>
              <a:t>n</a:t>
            </a:r>
            <a:r>
              <a:rPr lang="en-US" dirty="0" smtClean="0"/>
              <a:t>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Which is smaller order?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Asymptotic Order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Our notion of order is restricted to the set </a:t>
            </a:r>
            <a:r>
              <a:rPr lang="en-US" dirty="0" smtClean="0">
                <a:latin typeface="Kunstler Script" pitchFamily="66" charset="0"/>
              </a:rPr>
              <a:t>F </a:t>
            </a:r>
            <a:r>
              <a:rPr lang="en-US" dirty="0">
                <a:latin typeface="Kunstler Script" pitchFamily="66" charset="0"/>
              </a:rPr>
              <a:t> </a:t>
            </a:r>
            <a:r>
              <a:rPr lang="en-US" dirty="0" smtClean="0">
                <a:latin typeface="Kunstler Script" pitchFamily="66" charset="0"/>
              </a:rPr>
              <a:t> </a:t>
            </a:r>
            <a:r>
              <a:rPr lang="en-US" dirty="0" smtClean="0"/>
              <a:t>of real-valued </a:t>
            </a:r>
            <a:r>
              <a:rPr lang="en-US" dirty="0" smtClean="0"/>
              <a:t>functions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): N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R defined on the nonnegative integers that are </a:t>
            </a:r>
            <a:r>
              <a:rPr lang="en-US" i="1" dirty="0" smtClean="0"/>
              <a:t>eventually</a:t>
            </a:r>
            <a:r>
              <a:rPr lang="en-US" dirty="0" smtClean="0"/>
              <a:t> positive, so that there exists an integer </a:t>
            </a:r>
            <a:r>
              <a:rPr lang="en-US" i="1" dirty="0" smtClean="0"/>
              <a:t>n</a:t>
            </a:r>
            <a:r>
              <a:rPr lang="en-US" baseline="-25000" dirty="0" smtClean="0"/>
              <a:t>0</a:t>
            </a:r>
            <a:r>
              <a:rPr lang="en-US" dirty="0" smtClean="0"/>
              <a:t> (depending on </a:t>
            </a:r>
            <a:r>
              <a:rPr lang="en-US" i="1" dirty="0" smtClean="0"/>
              <a:t>f</a:t>
            </a:r>
            <a:r>
              <a:rPr lang="en-US" dirty="0" smtClean="0"/>
              <a:t>) such that </a:t>
            </a:r>
            <a:endParaRPr lang="en-US" dirty="0" smtClean="0"/>
          </a:p>
          <a:p>
            <a:pPr>
              <a:buNone/>
            </a:pPr>
            <a:r>
              <a:rPr lang="en-US" i="1"/>
              <a:t> </a:t>
            </a:r>
            <a:r>
              <a:rPr lang="en-US" i="1" smtClean="0"/>
              <a:t>  </a:t>
            </a:r>
            <a:r>
              <a:rPr lang="en-US" i="1" smtClean="0"/>
              <a:t>f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dirty="0" smtClean="0"/>
              <a:t>) &gt; 0 </a:t>
            </a:r>
            <a:r>
              <a:rPr lang="en-US" smtClean="0"/>
              <a:t>for </a:t>
            </a:r>
            <a:r>
              <a:rPr lang="en-US" smtClean="0"/>
              <a:t>all </a:t>
            </a:r>
            <a:r>
              <a:rPr lang="en-US" i="1" dirty="0" smtClean="0"/>
              <a:t>n</a:t>
            </a:r>
            <a:r>
              <a:rPr lang="en-US" dirty="0" smtClean="0"/>
              <a:t> &gt; </a:t>
            </a:r>
            <a:r>
              <a:rPr lang="en-US" i="1" dirty="0" smtClean="0"/>
              <a:t>n</a:t>
            </a:r>
            <a:r>
              <a:rPr lang="en-US" baseline="-25000" dirty="0" smtClean="0"/>
              <a:t>0</a:t>
            </a:r>
            <a:r>
              <a:rPr lang="en-US" dirty="0" smtClean="0"/>
              <a:t>.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	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r>
              <a:rPr lang="en-US" sz="3200" dirty="0" smtClean="0"/>
              <a:t>Asymptotic Notation</a:t>
            </a:r>
            <a:endParaRPr lang="en-US" sz="32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>
              <a:buNone/>
            </a:pPr>
            <a:r>
              <a:rPr lang="en-US" sz="4400" dirty="0" smtClean="0"/>
              <a:t>Big Oh   </a:t>
            </a:r>
            <a:r>
              <a:rPr lang="en-US" sz="4400" i="1" dirty="0" smtClean="0"/>
              <a:t>O</a:t>
            </a:r>
            <a:r>
              <a:rPr lang="en-US" sz="4400" dirty="0" smtClean="0"/>
              <a:t>(f(n))</a:t>
            </a:r>
          </a:p>
          <a:p>
            <a:pPr>
              <a:buNone/>
            </a:pPr>
            <a:r>
              <a:rPr lang="en-US" sz="4400" dirty="0" smtClean="0">
                <a:cs typeface="Times New Roman" pitchFamily="18" charset="0"/>
              </a:rPr>
              <a:t>Theta    </a:t>
            </a:r>
            <a:r>
              <a:rPr lang="el-GR" sz="4400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4400" dirty="0" smtClean="0"/>
              <a:t>(f(n))</a:t>
            </a:r>
            <a:endParaRPr lang="en-US" sz="4400" dirty="0" smtClean="0">
              <a:cs typeface="Times New Roman" pitchFamily="18" charset="0"/>
            </a:endParaRPr>
          </a:p>
          <a:p>
            <a:pPr>
              <a:buNone/>
            </a:pPr>
            <a:r>
              <a:rPr lang="en-US" sz="4400" dirty="0" smtClean="0">
                <a:cs typeface="Times New Roman" pitchFamily="18" charset="0"/>
              </a:rPr>
              <a:t>Omega  </a:t>
            </a:r>
            <a:r>
              <a:rPr lang="el-GR" sz="4400" i="1" dirty="0" smtClean="0">
                <a:cs typeface="Times New Roman" pitchFamily="18" charset="0"/>
              </a:rPr>
              <a:t>Ω</a:t>
            </a:r>
            <a:r>
              <a:rPr lang="en-US" sz="4400" dirty="0" smtClean="0"/>
              <a:t>(f(n))</a:t>
            </a:r>
            <a:endParaRPr lang="en-US" sz="4400" dirty="0" smtClean="0">
              <a:cs typeface="Times New Roman" pitchFamily="18" charset="0"/>
            </a:endParaRPr>
          </a:p>
          <a:p>
            <a:pPr>
              <a:buNone/>
            </a:pPr>
            <a:r>
              <a:rPr lang="en-US" sz="4400" dirty="0" smtClean="0">
                <a:cs typeface="Times New Roman" pitchFamily="18" charset="0"/>
              </a:rPr>
              <a:t>Little oh </a:t>
            </a:r>
            <a:r>
              <a:rPr lang="en-US" sz="4400" i="1" dirty="0" smtClean="0"/>
              <a:t>  o</a:t>
            </a:r>
            <a:r>
              <a:rPr lang="en-US" sz="4400" dirty="0" smtClean="0"/>
              <a:t>(f(n))</a:t>
            </a:r>
            <a:endParaRPr lang="en-US" sz="4400" dirty="0" smtClean="0">
              <a:cs typeface="Times New Roman" pitchFamily="18" charset="0"/>
            </a:endParaRPr>
          </a:p>
          <a:p>
            <a:pPr>
              <a:buNone/>
            </a:pPr>
            <a:r>
              <a:rPr lang="en-US" sz="4400" dirty="0" smtClean="0">
                <a:cs typeface="Times New Roman" pitchFamily="18" charset="0"/>
              </a:rPr>
              <a:t>Asymptotically equivalent   ~</a:t>
            </a:r>
            <a:r>
              <a:rPr lang="en-US" sz="4400" dirty="0" smtClean="0"/>
              <a:t>f(n)</a:t>
            </a:r>
            <a:r>
              <a:rPr lang="en-US" sz="4400" dirty="0" smtClean="0"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Oh  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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pPr>
              <a:buNone/>
            </a:pPr>
            <a:r>
              <a:rPr lang="en-US" sz="3600" dirty="0" smtClean="0"/>
              <a:t>Given a function </a:t>
            </a:r>
            <a:r>
              <a:rPr lang="en-US" sz="3600" i="1" dirty="0" smtClean="0"/>
              <a:t>g</a:t>
            </a:r>
            <a:r>
              <a:rPr lang="en-US" sz="3600" dirty="0" smtClean="0"/>
              <a:t>(</a:t>
            </a:r>
            <a:r>
              <a:rPr lang="en-US" sz="3600" i="1" dirty="0" smtClean="0"/>
              <a:t>n</a:t>
            </a:r>
            <a:r>
              <a:rPr lang="en-US" sz="3600" dirty="0" smtClean="0"/>
              <a:t>) </a:t>
            </a:r>
            <a:r>
              <a:rPr lang="en-US" sz="3600" dirty="0" smtClean="0">
                <a:sym typeface="Symbol"/>
              </a:rPr>
              <a:t></a:t>
            </a:r>
            <a:r>
              <a:rPr lang="en-US" sz="3600" dirty="0" smtClean="0"/>
              <a:t> </a:t>
            </a:r>
            <a:r>
              <a:rPr lang="en-US" sz="3600" dirty="0" smtClean="0">
                <a:latin typeface="Kunstler Script" pitchFamily="66" charset="0"/>
              </a:rPr>
              <a:t>F</a:t>
            </a:r>
            <a:r>
              <a:rPr lang="en-US" sz="3600" dirty="0" smtClean="0"/>
              <a:t>, we define </a:t>
            </a:r>
            <a:r>
              <a:rPr lang="en-US" sz="3600" i="1" dirty="0" smtClean="0"/>
              <a:t>O</a:t>
            </a:r>
            <a:r>
              <a:rPr lang="en-US" sz="3600" dirty="0" smtClean="0"/>
              <a:t>(</a:t>
            </a:r>
            <a:r>
              <a:rPr lang="en-US" sz="3600" i="1" dirty="0" smtClean="0"/>
              <a:t>g</a:t>
            </a:r>
            <a:r>
              <a:rPr lang="en-US" sz="3600" dirty="0" smtClean="0"/>
              <a:t>(</a:t>
            </a:r>
            <a:r>
              <a:rPr lang="en-US" sz="3600" i="1" dirty="0" smtClean="0"/>
              <a:t>n</a:t>
            </a:r>
            <a:r>
              <a:rPr lang="en-US" sz="3600" dirty="0" smtClean="0"/>
              <a:t>)) to be the set of all functions </a:t>
            </a:r>
            <a:r>
              <a:rPr lang="en-US" sz="3600" i="1" dirty="0" smtClean="0"/>
              <a:t>f</a:t>
            </a:r>
            <a:r>
              <a:rPr lang="en-US" sz="3600" dirty="0" smtClean="0"/>
              <a:t>(</a:t>
            </a:r>
            <a:r>
              <a:rPr lang="en-US" sz="3600" i="1" dirty="0" smtClean="0"/>
              <a:t>n</a:t>
            </a:r>
            <a:r>
              <a:rPr lang="en-US" sz="3600" dirty="0" smtClean="0"/>
              <a:t>) </a:t>
            </a:r>
            <a:r>
              <a:rPr lang="en-US" sz="3600" dirty="0" smtClean="0">
                <a:sym typeface="Symbol"/>
              </a:rPr>
              <a:t></a:t>
            </a:r>
            <a:r>
              <a:rPr lang="en-US" sz="3600" dirty="0" smtClean="0"/>
              <a:t> </a:t>
            </a:r>
            <a:r>
              <a:rPr lang="en-US" sz="3600" dirty="0" smtClean="0">
                <a:latin typeface="Kunstler Script" pitchFamily="66" charset="0"/>
              </a:rPr>
              <a:t>F</a:t>
            </a:r>
            <a:r>
              <a:rPr lang="en-US" sz="3600" dirty="0" smtClean="0"/>
              <a:t>   having the property that there exist positive constants </a:t>
            </a:r>
            <a:r>
              <a:rPr lang="en-US" sz="3600" i="1" dirty="0" smtClean="0"/>
              <a:t>c</a:t>
            </a:r>
            <a:r>
              <a:rPr lang="en-US" sz="3600" dirty="0" smtClean="0"/>
              <a:t> and </a:t>
            </a:r>
            <a:r>
              <a:rPr lang="en-US" sz="3600" i="1" dirty="0" smtClean="0"/>
              <a:t>n</a:t>
            </a:r>
            <a:r>
              <a:rPr lang="en-US" sz="3600" baseline="-25000" dirty="0" smtClean="0"/>
              <a:t>0</a:t>
            </a:r>
            <a:r>
              <a:rPr lang="en-US" sz="3600" dirty="0" smtClean="0"/>
              <a:t> such that for all </a:t>
            </a:r>
            <a:r>
              <a:rPr lang="en-US" sz="3600" i="1" dirty="0" smtClean="0"/>
              <a:t>n</a:t>
            </a:r>
            <a:r>
              <a:rPr lang="en-US" sz="3600" dirty="0" smtClean="0"/>
              <a:t> ≥ </a:t>
            </a:r>
            <a:r>
              <a:rPr lang="en-US" sz="3600" i="1" dirty="0" smtClean="0"/>
              <a:t>n</a:t>
            </a:r>
            <a:r>
              <a:rPr lang="en-US" sz="3600" baseline="-25000" dirty="0" smtClean="0"/>
              <a:t>0</a:t>
            </a:r>
            <a:r>
              <a:rPr lang="en-US" sz="3600" dirty="0" smtClean="0"/>
              <a:t>,</a:t>
            </a:r>
          </a:p>
          <a:p>
            <a:pPr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600" i="1" dirty="0" smtClean="0"/>
              <a:t>f</a:t>
            </a:r>
            <a:r>
              <a:rPr lang="en-US" sz="3600" dirty="0" smtClean="0"/>
              <a:t>(</a:t>
            </a:r>
            <a:r>
              <a:rPr lang="en-US" sz="3600" i="1" dirty="0" smtClean="0"/>
              <a:t>n</a:t>
            </a:r>
            <a:r>
              <a:rPr lang="en-US" sz="3600" dirty="0" smtClean="0"/>
              <a:t>) ≤ c</a:t>
            </a:r>
            <a:r>
              <a:rPr lang="en-US" sz="3600" i="1" dirty="0" smtClean="0"/>
              <a:t>g</a:t>
            </a:r>
            <a:r>
              <a:rPr lang="en-US" sz="3600" dirty="0" smtClean="0"/>
              <a:t>(</a:t>
            </a:r>
            <a:r>
              <a:rPr lang="en-US" sz="3600" i="1" dirty="0" smtClean="0"/>
              <a:t>n</a:t>
            </a:r>
            <a:r>
              <a:rPr lang="en-US" sz="3600" dirty="0" smtClean="0"/>
              <a:t>), for all </a:t>
            </a:r>
            <a:r>
              <a:rPr lang="en-US" sz="3600" i="1" dirty="0" smtClean="0"/>
              <a:t>n</a:t>
            </a:r>
            <a:r>
              <a:rPr lang="en-US" sz="3600" dirty="0" smtClean="0"/>
              <a:t> ≥ </a:t>
            </a:r>
            <a:r>
              <a:rPr lang="en-US" sz="3600" i="1" dirty="0" smtClean="0"/>
              <a:t>n</a:t>
            </a:r>
            <a:r>
              <a:rPr lang="en-US" sz="3600" baseline="-25000" dirty="0" smtClean="0"/>
              <a:t>0</a:t>
            </a:r>
            <a:r>
              <a:rPr lang="en-US" sz="3600" dirty="0" smtClean="0"/>
              <a:t>,</a:t>
            </a:r>
          </a:p>
          <a:p>
            <a:pPr>
              <a:buNone/>
            </a:pPr>
            <a:endParaRPr lang="en-US" sz="5400" dirty="0" smtClean="0"/>
          </a:p>
          <a:p>
            <a:pPr>
              <a:buNone/>
            </a:pPr>
            <a:r>
              <a:rPr lang="en-US" sz="5400" dirty="0" smtClean="0"/>
              <a:t>	</a:t>
            </a:r>
            <a:endParaRPr lang="en-US" sz="5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Omega  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 </a:t>
            </a:r>
            <a:r>
              <a:rPr lang="el-GR" i="1" dirty="0" smtClean="0"/>
              <a:t>Ω</a:t>
            </a:r>
            <a:r>
              <a:rPr lang="en-US" dirty="0" smtClean="0"/>
              <a:t>(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pPr>
              <a:buNone/>
            </a:pPr>
            <a:r>
              <a:rPr lang="en-US" sz="3600" dirty="0" smtClean="0"/>
              <a:t>Given a function </a:t>
            </a:r>
            <a:r>
              <a:rPr lang="en-US" sz="3600" i="1" dirty="0" smtClean="0"/>
              <a:t>g</a:t>
            </a:r>
            <a:r>
              <a:rPr lang="en-US" sz="3600" dirty="0" smtClean="0"/>
              <a:t>(</a:t>
            </a:r>
            <a:r>
              <a:rPr lang="en-US" sz="3600" i="1" dirty="0" smtClean="0"/>
              <a:t>n</a:t>
            </a:r>
            <a:r>
              <a:rPr lang="en-US" sz="3600" dirty="0" smtClean="0"/>
              <a:t>) </a:t>
            </a:r>
            <a:r>
              <a:rPr lang="en-US" sz="3600" dirty="0" smtClean="0">
                <a:sym typeface="Symbol"/>
              </a:rPr>
              <a:t></a:t>
            </a:r>
            <a:r>
              <a:rPr lang="en-US" sz="3600" dirty="0" smtClean="0"/>
              <a:t> </a:t>
            </a:r>
            <a:r>
              <a:rPr lang="en-US" sz="3600" dirty="0" smtClean="0">
                <a:latin typeface="Kunstler Script" pitchFamily="66" charset="0"/>
              </a:rPr>
              <a:t>F</a:t>
            </a:r>
            <a:r>
              <a:rPr lang="en-US" sz="3600" dirty="0" smtClean="0"/>
              <a:t>, we define </a:t>
            </a:r>
            <a:r>
              <a:rPr lang="en-US" sz="3600" i="1" dirty="0" smtClean="0"/>
              <a:t>O</a:t>
            </a:r>
            <a:r>
              <a:rPr lang="en-US" sz="3600" dirty="0" smtClean="0"/>
              <a:t>(</a:t>
            </a:r>
            <a:r>
              <a:rPr lang="en-US" sz="3600" i="1" dirty="0" smtClean="0"/>
              <a:t>g</a:t>
            </a:r>
            <a:r>
              <a:rPr lang="en-US" sz="3600" dirty="0" smtClean="0"/>
              <a:t>(</a:t>
            </a:r>
            <a:r>
              <a:rPr lang="en-US" sz="3600" i="1" dirty="0" smtClean="0"/>
              <a:t>n</a:t>
            </a:r>
            <a:r>
              <a:rPr lang="en-US" sz="3600" dirty="0" smtClean="0"/>
              <a:t>)) to be the set of all functions </a:t>
            </a:r>
            <a:r>
              <a:rPr lang="en-US" sz="3600" i="1" dirty="0" smtClean="0"/>
              <a:t>f</a:t>
            </a:r>
            <a:r>
              <a:rPr lang="en-US" sz="3600" dirty="0" smtClean="0"/>
              <a:t>(</a:t>
            </a:r>
            <a:r>
              <a:rPr lang="en-US" sz="3600" i="1" dirty="0" smtClean="0"/>
              <a:t>n</a:t>
            </a:r>
            <a:r>
              <a:rPr lang="en-US" sz="3600" dirty="0" smtClean="0"/>
              <a:t>) </a:t>
            </a:r>
            <a:r>
              <a:rPr lang="en-US" sz="3600" dirty="0" smtClean="0">
                <a:sym typeface="Symbol"/>
              </a:rPr>
              <a:t></a:t>
            </a:r>
            <a:r>
              <a:rPr lang="en-US" sz="3600" dirty="0" smtClean="0"/>
              <a:t> F having the property that there exist positive constants </a:t>
            </a:r>
            <a:r>
              <a:rPr lang="en-US" sz="3600" i="1" dirty="0" smtClean="0"/>
              <a:t>c</a:t>
            </a:r>
            <a:r>
              <a:rPr lang="en-US" sz="3600" dirty="0" smtClean="0"/>
              <a:t> and </a:t>
            </a:r>
            <a:r>
              <a:rPr lang="en-US" sz="3600" i="1" dirty="0" smtClean="0"/>
              <a:t>n</a:t>
            </a:r>
            <a:r>
              <a:rPr lang="en-US" sz="3600" baseline="-25000" dirty="0" smtClean="0"/>
              <a:t>0</a:t>
            </a:r>
            <a:r>
              <a:rPr lang="en-US" sz="3600" dirty="0" smtClean="0"/>
              <a:t> such that for all </a:t>
            </a:r>
            <a:r>
              <a:rPr lang="en-US" sz="3600" i="1" dirty="0" smtClean="0"/>
              <a:t>n</a:t>
            </a:r>
            <a:r>
              <a:rPr lang="en-US" sz="3600" dirty="0" smtClean="0"/>
              <a:t> ≥ </a:t>
            </a:r>
            <a:r>
              <a:rPr lang="en-US" sz="3600" i="1" dirty="0" smtClean="0"/>
              <a:t>n</a:t>
            </a:r>
            <a:r>
              <a:rPr lang="en-US" sz="3600" baseline="-25000" dirty="0" smtClean="0"/>
              <a:t>0</a:t>
            </a:r>
            <a:r>
              <a:rPr lang="en-US" sz="3600" dirty="0" smtClean="0"/>
              <a:t>,</a:t>
            </a:r>
          </a:p>
          <a:p>
            <a:pPr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600" i="1" dirty="0" smtClean="0"/>
              <a:t>f</a:t>
            </a:r>
            <a:r>
              <a:rPr lang="en-US" sz="3600" dirty="0" smtClean="0"/>
              <a:t>(</a:t>
            </a:r>
            <a:r>
              <a:rPr lang="en-US" sz="3600" i="1" dirty="0" smtClean="0"/>
              <a:t>n</a:t>
            </a:r>
            <a:r>
              <a:rPr lang="en-US" sz="3600" dirty="0" smtClean="0"/>
              <a:t>) ≥ </a:t>
            </a:r>
            <a:r>
              <a:rPr lang="en-US" sz="3600" i="1" dirty="0" smtClean="0"/>
              <a:t>cg</a:t>
            </a:r>
            <a:r>
              <a:rPr lang="en-US" sz="3600" dirty="0" smtClean="0"/>
              <a:t>(</a:t>
            </a:r>
            <a:r>
              <a:rPr lang="en-US" sz="3600" i="1" dirty="0" smtClean="0"/>
              <a:t>n</a:t>
            </a:r>
            <a:r>
              <a:rPr lang="en-US" sz="3600" dirty="0" smtClean="0"/>
              <a:t>), for all </a:t>
            </a:r>
            <a:r>
              <a:rPr lang="en-US" sz="3600" i="1" dirty="0" smtClean="0"/>
              <a:t>n</a:t>
            </a:r>
            <a:r>
              <a:rPr lang="en-US" sz="3600" dirty="0" smtClean="0"/>
              <a:t> ≥ </a:t>
            </a:r>
            <a:r>
              <a:rPr lang="en-US" sz="3600" i="1" dirty="0" smtClean="0"/>
              <a:t>n</a:t>
            </a:r>
            <a:r>
              <a:rPr lang="en-US" sz="3600" baseline="-25000" dirty="0" smtClean="0"/>
              <a:t>0</a:t>
            </a:r>
            <a:r>
              <a:rPr lang="en-US" sz="3600" dirty="0" smtClean="0"/>
              <a:t>,</a:t>
            </a:r>
          </a:p>
          <a:p>
            <a:pPr>
              <a:buNone/>
            </a:pPr>
            <a:endParaRPr lang="en-US" sz="5400" dirty="0" smtClean="0"/>
          </a:p>
          <a:p>
            <a:pPr>
              <a:buNone/>
            </a:pPr>
            <a:r>
              <a:rPr lang="en-US" sz="5400" dirty="0" smtClean="0"/>
              <a:t>	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Theta  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 </a:t>
            </a:r>
            <a:r>
              <a:rPr lang="el-GR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dirty="0" smtClean="0"/>
              <a:t>(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pPr>
              <a:buNone/>
            </a:pPr>
            <a:r>
              <a:rPr lang="en-US" sz="3600" dirty="0" smtClean="0"/>
              <a:t>Given a function </a:t>
            </a:r>
            <a:r>
              <a:rPr lang="en-US" sz="3600" i="1" dirty="0" smtClean="0"/>
              <a:t>g</a:t>
            </a:r>
            <a:r>
              <a:rPr lang="en-US" sz="3600" dirty="0" smtClean="0"/>
              <a:t>(</a:t>
            </a:r>
            <a:r>
              <a:rPr lang="en-US" sz="3600" i="1" dirty="0" smtClean="0"/>
              <a:t>n</a:t>
            </a:r>
            <a:r>
              <a:rPr lang="en-US" sz="3600" dirty="0" smtClean="0"/>
              <a:t>) </a:t>
            </a:r>
            <a:r>
              <a:rPr lang="en-US" sz="3600" dirty="0" smtClean="0">
                <a:sym typeface="Symbol"/>
              </a:rPr>
              <a:t></a:t>
            </a:r>
            <a:r>
              <a:rPr lang="en-US" sz="3600" dirty="0" smtClean="0"/>
              <a:t> </a:t>
            </a:r>
            <a:r>
              <a:rPr lang="en-US" sz="3600" dirty="0" smtClean="0">
                <a:latin typeface="Kunstler Script" pitchFamily="66" charset="0"/>
              </a:rPr>
              <a:t>F</a:t>
            </a:r>
            <a:r>
              <a:rPr lang="en-US" sz="3600" dirty="0" smtClean="0"/>
              <a:t>, we define </a:t>
            </a:r>
            <a:r>
              <a:rPr lang="en-US" sz="3600" i="1" dirty="0" smtClean="0"/>
              <a:t>O</a:t>
            </a:r>
            <a:r>
              <a:rPr lang="en-US" sz="3600" dirty="0" smtClean="0"/>
              <a:t>(</a:t>
            </a:r>
            <a:r>
              <a:rPr lang="en-US" sz="3600" i="1" dirty="0" smtClean="0"/>
              <a:t>g</a:t>
            </a:r>
            <a:r>
              <a:rPr lang="en-US" sz="3600" dirty="0" smtClean="0"/>
              <a:t>(</a:t>
            </a:r>
            <a:r>
              <a:rPr lang="en-US" sz="3600" i="1" dirty="0" smtClean="0"/>
              <a:t>n</a:t>
            </a:r>
            <a:r>
              <a:rPr lang="en-US" sz="3600" dirty="0" smtClean="0"/>
              <a:t>)) to be the set of all functions </a:t>
            </a:r>
            <a:r>
              <a:rPr lang="en-US" sz="3600" i="1" dirty="0" smtClean="0"/>
              <a:t>f</a:t>
            </a:r>
            <a:r>
              <a:rPr lang="en-US" sz="3600" dirty="0" smtClean="0"/>
              <a:t>(</a:t>
            </a:r>
            <a:r>
              <a:rPr lang="en-US" sz="3600" i="1" dirty="0" smtClean="0"/>
              <a:t>n</a:t>
            </a:r>
            <a:r>
              <a:rPr lang="en-US" sz="3600" dirty="0" smtClean="0"/>
              <a:t>) </a:t>
            </a:r>
            <a:r>
              <a:rPr lang="en-US" sz="3600" dirty="0" smtClean="0">
                <a:sym typeface="Symbol"/>
              </a:rPr>
              <a:t></a:t>
            </a:r>
            <a:r>
              <a:rPr lang="en-US" sz="3600" dirty="0" smtClean="0"/>
              <a:t> F having the property that there exist positive constants </a:t>
            </a:r>
            <a:r>
              <a:rPr lang="en-US" sz="3600" i="1" dirty="0" smtClean="0"/>
              <a:t>c</a:t>
            </a:r>
            <a:r>
              <a:rPr lang="en-US" sz="3600" i="1" baseline="-25000" dirty="0" smtClean="0"/>
              <a:t>1</a:t>
            </a:r>
            <a:r>
              <a:rPr lang="en-US" sz="3600" i="1" dirty="0" smtClean="0"/>
              <a:t> </a:t>
            </a:r>
            <a:r>
              <a:rPr lang="en-US" sz="3600" dirty="0" smtClean="0"/>
              <a:t>and</a:t>
            </a:r>
            <a:r>
              <a:rPr lang="en-US" sz="3600" i="1" dirty="0" smtClean="0"/>
              <a:t> c</a:t>
            </a:r>
            <a:r>
              <a:rPr lang="en-US" sz="3600" i="1" baseline="-25000" dirty="0" smtClean="0"/>
              <a:t>2</a:t>
            </a:r>
            <a:r>
              <a:rPr lang="en-US" sz="3600" dirty="0" smtClean="0"/>
              <a:t> and </a:t>
            </a:r>
            <a:r>
              <a:rPr lang="en-US" sz="3600" i="1" dirty="0" smtClean="0"/>
              <a:t>n</a:t>
            </a:r>
            <a:r>
              <a:rPr lang="en-US" sz="3600" baseline="-25000" dirty="0" smtClean="0"/>
              <a:t>0</a:t>
            </a:r>
            <a:r>
              <a:rPr lang="en-US" sz="3600" dirty="0" smtClean="0"/>
              <a:t> such that for all </a:t>
            </a:r>
            <a:r>
              <a:rPr lang="en-US" sz="3600" i="1" dirty="0" smtClean="0"/>
              <a:t>n</a:t>
            </a:r>
            <a:r>
              <a:rPr lang="en-US" sz="3600" dirty="0" smtClean="0"/>
              <a:t> ≥ </a:t>
            </a:r>
            <a:r>
              <a:rPr lang="en-US" sz="3600" i="1" dirty="0" smtClean="0"/>
              <a:t>n</a:t>
            </a:r>
            <a:r>
              <a:rPr lang="en-US" sz="3600" baseline="-25000" dirty="0" smtClean="0"/>
              <a:t>0</a:t>
            </a:r>
            <a:r>
              <a:rPr lang="en-US" sz="3600" dirty="0" smtClean="0"/>
              <a:t>,</a:t>
            </a:r>
          </a:p>
          <a:p>
            <a:pPr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600" i="1" dirty="0" smtClean="0"/>
              <a:t>c</a:t>
            </a:r>
            <a:r>
              <a:rPr lang="en-US" sz="3600" i="1" baseline="-25000" dirty="0" smtClean="0"/>
              <a:t>1 </a:t>
            </a:r>
            <a:r>
              <a:rPr lang="en-US" sz="3600" i="1" dirty="0" smtClean="0"/>
              <a:t>g</a:t>
            </a:r>
            <a:r>
              <a:rPr lang="en-US" sz="3600" dirty="0" smtClean="0"/>
              <a:t>(</a:t>
            </a:r>
            <a:r>
              <a:rPr lang="en-US" sz="3600" i="1" dirty="0" smtClean="0"/>
              <a:t>n</a:t>
            </a:r>
            <a:r>
              <a:rPr lang="en-US" sz="3600" dirty="0" smtClean="0"/>
              <a:t>) ≤ </a:t>
            </a:r>
            <a:r>
              <a:rPr lang="en-US" sz="3600" i="1" dirty="0" smtClean="0"/>
              <a:t>f</a:t>
            </a:r>
            <a:r>
              <a:rPr lang="en-US" sz="3600" dirty="0" smtClean="0"/>
              <a:t>(</a:t>
            </a:r>
            <a:r>
              <a:rPr lang="en-US" sz="3600" i="1" dirty="0" smtClean="0"/>
              <a:t>n</a:t>
            </a:r>
            <a:r>
              <a:rPr lang="en-US" sz="3600" dirty="0" smtClean="0"/>
              <a:t>) ≤ </a:t>
            </a:r>
            <a:r>
              <a:rPr lang="en-US" sz="3600" i="1" dirty="0" smtClean="0"/>
              <a:t>c</a:t>
            </a:r>
            <a:r>
              <a:rPr lang="en-US" sz="3600" i="1" baseline="-25000" dirty="0" smtClean="0"/>
              <a:t>2 </a:t>
            </a:r>
            <a:r>
              <a:rPr lang="en-US" sz="3600" i="1" dirty="0" smtClean="0"/>
              <a:t>g</a:t>
            </a:r>
            <a:r>
              <a:rPr lang="en-US" sz="3600" dirty="0" smtClean="0"/>
              <a:t>(</a:t>
            </a:r>
            <a:r>
              <a:rPr lang="en-US" sz="3600" i="1" dirty="0" smtClean="0"/>
              <a:t>n</a:t>
            </a:r>
            <a:r>
              <a:rPr lang="en-US" sz="3600" dirty="0" smtClean="0"/>
              <a:t>), for all </a:t>
            </a:r>
            <a:r>
              <a:rPr lang="en-US" sz="3600" i="1" dirty="0" smtClean="0"/>
              <a:t>n</a:t>
            </a:r>
            <a:r>
              <a:rPr lang="en-US" sz="3600" dirty="0" smtClean="0"/>
              <a:t> ≥ </a:t>
            </a:r>
            <a:r>
              <a:rPr lang="en-US" sz="3600" i="1" dirty="0" smtClean="0"/>
              <a:t>n</a:t>
            </a:r>
            <a:r>
              <a:rPr lang="en-US" sz="3600" baseline="-25000" dirty="0" smtClean="0"/>
              <a:t>0</a:t>
            </a:r>
            <a:r>
              <a:rPr lang="en-US" sz="3600" dirty="0" smtClean="0"/>
              <a:t>,</a:t>
            </a:r>
          </a:p>
          <a:p>
            <a:pPr>
              <a:buNone/>
            </a:pPr>
            <a:endParaRPr lang="en-US" sz="5400" dirty="0" smtClean="0"/>
          </a:p>
          <a:p>
            <a:pPr>
              <a:buNone/>
            </a:pPr>
            <a:r>
              <a:rPr lang="en-US" sz="5400" dirty="0" smtClean="0"/>
              <a:t>	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288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Kunstler Script</vt:lpstr>
      <vt:lpstr>Symbol</vt:lpstr>
      <vt:lpstr>Times New Roman</vt:lpstr>
      <vt:lpstr>Default Design</vt:lpstr>
      <vt:lpstr>Equation</vt:lpstr>
      <vt:lpstr>Asymptotic Behavior of Functions</vt:lpstr>
      <vt:lpstr>Asymptotic Order</vt:lpstr>
      <vt:lpstr>Asymptotic Notation</vt:lpstr>
      <vt:lpstr>Big Oh   f(n) O(g(n)) </vt:lpstr>
      <vt:lpstr>Omega   f(n)  Ω(g(n)) </vt:lpstr>
      <vt:lpstr>Theta   f(n)  Θ(g(n)) </vt:lpstr>
    </vt:vector>
  </TitlesOfParts>
  <Company>University of Cincinnati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Polynomials </dc:title>
  <dc:creator>berman</dc:creator>
  <cp:lastModifiedBy>Kenneth A Berman</cp:lastModifiedBy>
  <cp:revision>26</cp:revision>
  <dcterms:created xsi:type="dcterms:W3CDTF">2011-09-26T00:09:25Z</dcterms:created>
  <dcterms:modified xsi:type="dcterms:W3CDTF">2015-09-23T13:22:56Z</dcterms:modified>
</cp:coreProperties>
</file>