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2" r:id="rId3"/>
    <p:sldId id="264" r:id="rId4"/>
    <p:sldId id="271" r:id="rId5"/>
    <p:sldId id="266" r:id="rId6"/>
    <p:sldId id="273" r:id="rId7"/>
    <p:sldId id="267" r:id="rId8"/>
    <p:sldId id="260" r:id="rId9"/>
    <p:sldId id="279" r:id="rId10"/>
    <p:sldId id="259" r:id="rId11"/>
    <p:sldId id="268" r:id="rId12"/>
    <p:sldId id="274" r:id="rId13"/>
    <p:sldId id="261" r:id="rId14"/>
    <p:sldId id="280" r:id="rId15"/>
    <p:sldId id="270" r:id="rId16"/>
    <p:sldId id="277" r:id="rId17"/>
    <p:sldId id="278" r:id="rId18"/>
    <p:sldId id="269"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2562" autoAdjust="0"/>
  </p:normalViewPr>
  <p:slideViewPr>
    <p:cSldViewPr>
      <p:cViewPr varScale="1">
        <p:scale>
          <a:sx n="96" d="100"/>
          <a:sy n="96" d="100"/>
        </p:scale>
        <p:origin x="204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6F4C91-2079-4EC2-B0E3-1876C0FAF1C0}" type="doc">
      <dgm:prSet loTypeId="urn:microsoft.com/office/officeart/2005/8/layout/StepDownProcess" loCatId="process" qsTypeId="urn:microsoft.com/office/officeart/2005/8/quickstyle/simple3" qsCatId="simple" csTypeId="urn:microsoft.com/office/officeart/2005/8/colors/accent1_1" csCatId="accent1" phldr="1"/>
      <dgm:spPr/>
      <dgm:t>
        <a:bodyPr/>
        <a:lstStyle/>
        <a:p>
          <a:endParaRPr lang="en-US"/>
        </a:p>
      </dgm:t>
    </dgm:pt>
    <dgm:pt modelId="{5A47EE38-F165-4EF8-861E-E0BC44CA47A7}">
      <dgm:prSet phldrT="[Text]"/>
      <dgm:spPr/>
      <dgm:t>
        <a:bodyPr/>
        <a:lstStyle/>
        <a:p>
          <a:r>
            <a:rPr lang="en-US" dirty="0" smtClean="0"/>
            <a:t>Input Matrix</a:t>
          </a:r>
          <a:endParaRPr lang="en-US" dirty="0"/>
        </a:p>
      </dgm:t>
    </dgm:pt>
    <dgm:pt modelId="{585305E1-29E6-42D5-A7FC-FE97549924DA}" type="parTrans" cxnId="{2B3AB690-45BB-4806-B06E-0C2B4EE9848B}">
      <dgm:prSet/>
      <dgm:spPr/>
      <dgm:t>
        <a:bodyPr/>
        <a:lstStyle/>
        <a:p>
          <a:endParaRPr lang="en-US"/>
        </a:p>
      </dgm:t>
    </dgm:pt>
    <dgm:pt modelId="{1977565A-09EE-42E0-B0E2-BA7340134C80}" type="sibTrans" cxnId="{2B3AB690-45BB-4806-B06E-0C2B4EE9848B}">
      <dgm:prSet/>
      <dgm:spPr/>
      <dgm:t>
        <a:bodyPr/>
        <a:lstStyle/>
        <a:p>
          <a:endParaRPr lang="en-US"/>
        </a:p>
      </dgm:t>
    </dgm:pt>
    <dgm:pt modelId="{E17EE7CC-7B88-4C3E-AFA2-C37167D55FC3}">
      <dgm:prSet phldrT="[Text]"/>
      <dgm:spPr/>
      <dgm:t>
        <a:bodyPr/>
        <a:lstStyle/>
        <a:p>
          <a:r>
            <a:rPr lang="en-US" dirty="0" smtClean="0">
              <a:latin typeface="Georgia" panose="02040502050405020303" pitchFamily="18" charset="0"/>
            </a:rPr>
            <a:t>Data Set</a:t>
          </a:r>
          <a:endParaRPr lang="en-US" dirty="0">
            <a:latin typeface="Georgia" panose="02040502050405020303" pitchFamily="18" charset="0"/>
          </a:endParaRPr>
        </a:p>
      </dgm:t>
    </dgm:pt>
    <dgm:pt modelId="{86E28FA7-8C85-4AD6-B6E0-6F8629270DE6}" type="parTrans" cxnId="{795CD4D6-111E-4890-8F1C-FA45D69C35DC}">
      <dgm:prSet/>
      <dgm:spPr/>
      <dgm:t>
        <a:bodyPr/>
        <a:lstStyle/>
        <a:p>
          <a:endParaRPr lang="en-US"/>
        </a:p>
      </dgm:t>
    </dgm:pt>
    <dgm:pt modelId="{01D7ADC8-038B-4427-ABF2-3E07ECFCB99C}" type="sibTrans" cxnId="{795CD4D6-111E-4890-8F1C-FA45D69C35DC}">
      <dgm:prSet/>
      <dgm:spPr/>
      <dgm:t>
        <a:bodyPr/>
        <a:lstStyle/>
        <a:p>
          <a:endParaRPr lang="en-US"/>
        </a:p>
      </dgm:t>
    </dgm:pt>
    <dgm:pt modelId="{2F788F0F-3B52-4DFE-8BBD-8D5999F55B27}">
      <dgm:prSet phldrT="[Text]"/>
      <dgm:spPr/>
      <dgm:t>
        <a:bodyPr/>
        <a:lstStyle/>
        <a:p>
          <a:r>
            <a:rPr lang="en-US" dirty="0" smtClean="0"/>
            <a:t>Training </a:t>
          </a:r>
          <a:endParaRPr lang="en-US" dirty="0"/>
        </a:p>
      </dgm:t>
    </dgm:pt>
    <dgm:pt modelId="{2DDF3B2E-2B1E-4305-8873-6486E4435F5D}" type="parTrans" cxnId="{FDAB6625-1EF5-4313-B96A-10D7F1570C51}">
      <dgm:prSet/>
      <dgm:spPr/>
      <dgm:t>
        <a:bodyPr/>
        <a:lstStyle/>
        <a:p>
          <a:endParaRPr lang="en-US"/>
        </a:p>
      </dgm:t>
    </dgm:pt>
    <dgm:pt modelId="{85BAD216-224A-40F9-A484-A8E225F60F0F}" type="sibTrans" cxnId="{FDAB6625-1EF5-4313-B96A-10D7F1570C51}">
      <dgm:prSet/>
      <dgm:spPr/>
      <dgm:t>
        <a:bodyPr/>
        <a:lstStyle/>
        <a:p>
          <a:endParaRPr lang="en-US"/>
        </a:p>
      </dgm:t>
    </dgm:pt>
    <dgm:pt modelId="{F0992ECF-6E86-48E3-832C-38B55F196C1A}">
      <dgm:prSet phldrT="[Text]"/>
      <dgm:spPr/>
      <dgm:t>
        <a:bodyPr/>
        <a:lstStyle/>
        <a:p>
          <a:r>
            <a:rPr lang="en-US" dirty="0" smtClean="0">
              <a:latin typeface="Georgia" panose="02040502050405020303" pitchFamily="18" charset="0"/>
            </a:rPr>
            <a:t>Artificial Neural Networks</a:t>
          </a:r>
          <a:endParaRPr lang="en-US" dirty="0">
            <a:latin typeface="Georgia" panose="02040502050405020303" pitchFamily="18" charset="0"/>
          </a:endParaRPr>
        </a:p>
      </dgm:t>
    </dgm:pt>
    <dgm:pt modelId="{15889BE3-DE97-4CBF-BF7B-BCC63DA3943B}" type="parTrans" cxnId="{B4E2B6D9-FFE8-440F-B6AE-D74C5A3A3C49}">
      <dgm:prSet/>
      <dgm:spPr/>
      <dgm:t>
        <a:bodyPr/>
        <a:lstStyle/>
        <a:p>
          <a:endParaRPr lang="en-US"/>
        </a:p>
      </dgm:t>
    </dgm:pt>
    <dgm:pt modelId="{AD2B3A0D-C870-46DC-A7D8-1773CD8A05F8}" type="sibTrans" cxnId="{B4E2B6D9-FFE8-440F-B6AE-D74C5A3A3C49}">
      <dgm:prSet/>
      <dgm:spPr/>
      <dgm:t>
        <a:bodyPr/>
        <a:lstStyle/>
        <a:p>
          <a:endParaRPr lang="en-US"/>
        </a:p>
      </dgm:t>
    </dgm:pt>
    <dgm:pt modelId="{1718CE8F-20AB-4143-88B2-ECEC55962362}">
      <dgm:prSet phldrT="[Text]"/>
      <dgm:spPr/>
      <dgm:t>
        <a:bodyPr/>
        <a:lstStyle/>
        <a:p>
          <a:r>
            <a:rPr lang="en-US" dirty="0" smtClean="0"/>
            <a:t>Output </a:t>
          </a:r>
          <a:endParaRPr lang="en-US" dirty="0"/>
        </a:p>
      </dgm:t>
    </dgm:pt>
    <dgm:pt modelId="{E616389A-1F3F-4915-921D-0693D3858172}" type="parTrans" cxnId="{D2D2ACED-39B7-4811-9EA1-B8BC1043991C}">
      <dgm:prSet/>
      <dgm:spPr/>
      <dgm:t>
        <a:bodyPr/>
        <a:lstStyle/>
        <a:p>
          <a:endParaRPr lang="en-US"/>
        </a:p>
      </dgm:t>
    </dgm:pt>
    <dgm:pt modelId="{0224B3B7-296C-4DC4-A80E-CC1C15639A35}" type="sibTrans" cxnId="{D2D2ACED-39B7-4811-9EA1-B8BC1043991C}">
      <dgm:prSet/>
      <dgm:spPr/>
      <dgm:t>
        <a:bodyPr/>
        <a:lstStyle/>
        <a:p>
          <a:endParaRPr lang="en-US"/>
        </a:p>
      </dgm:t>
    </dgm:pt>
    <dgm:pt modelId="{9ABDD8F2-8D59-479C-8868-41CC38F55FA6}">
      <dgm:prSet phldrT="[Text]" custT="1"/>
      <dgm:spPr/>
      <dgm:t>
        <a:bodyPr/>
        <a:lstStyle/>
        <a:p>
          <a:r>
            <a:rPr lang="en-US" sz="1600" dirty="0" smtClean="0">
              <a:latin typeface="Georgia" panose="02040502050405020303" pitchFamily="18" charset="0"/>
            </a:rPr>
            <a:t>26 alphabets</a:t>
          </a:r>
          <a:endParaRPr lang="en-US" sz="1600" dirty="0">
            <a:latin typeface="Georgia" panose="02040502050405020303" pitchFamily="18" charset="0"/>
          </a:endParaRPr>
        </a:p>
      </dgm:t>
    </dgm:pt>
    <dgm:pt modelId="{8546947E-F946-4DE5-852D-AFEDF2E70839}" type="parTrans" cxnId="{E67165CF-1EED-45CD-B937-DBD524372B09}">
      <dgm:prSet/>
      <dgm:spPr/>
      <dgm:t>
        <a:bodyPr/>
        <a:lstStyle/>
        <a:p>
          <a:endParaRPr lang="en-US"/>
        </a:p>
      </dgm:t>
    </dgm:pt>
    <dgm:pt modelId="{1794106E-004C-4FE7-9798-ABE48C2D509B}" type="sibTrans" cxnId="{E67165CF-1EED-45CD-B937-DBD524372B09}">
      <dgm:prSet/>
      <dgm:spPr/>
      <dgm:t>
        <a:bodyPr/>
        <a:lstStyle/>
        <a:p>
          <a:endParaRPr lang="en-US"/>
        </a:p>
      </dgm:t>
    </dgm:pt>
    <dgm:pt modelId="{CCF22B84-341F-4078-B5D4-8B1AA93316B9}">
      <dgm:prSet phldrT="[Text]"/>
      <dgm:spPr/>
      <dgm:t>
        <a:bodyPr/>
        <a:lstStyle/>
        <a:p>
          <a:r>
            <a:rPr lang="en-US" dirty="0" smtClean="0">
              <a:latin typeface="Georgia" panose="02040502050405020303" pitchFamily="18" charset="0"/>
            </a:rPr>
            <a:t>Backpropagation Algorithm</a:t>
          </a:r>
          <a:endParaRPr lang="en-US" dirty="0">
            <a:latin typeface="Georgia" panose="02040502050405020303" pitchFamily="18" charset="0"/>
          </a:endParaRPr>
        </a:p>
      </dgm:t>
    </dgm:pt>
    <dgm:pt modelId="{B16508F9-C3CF-48B7-B8BD-439B79A09BDB}" type="parTrans" cxnId="{EF88B476-193B-41B0-89BC-E4412943BCE3}">
      <dgm:prSet/>
      <dgm:spPr/>
      <dgm:t>
        <a:bodyPr/>
        <a:lstStyle/>
        <a:p>
          <a:endParaRPr lang="en-US"/>
        </a:p>
      </dgm:t>
    </dgm:pt>
    <dgm:pt modelId="{8CB0A15D-B6E7-47C1-B12C-4BEA98430A92}" type="sibTrans" cxnId="{EF88B476-193B-41B0-89BC-E4412943BCE3}">
      <dgm:prSet/>
      <dgm:spPr/>
      <dgm:t>
        <a:bodyPr/>
        <a:lstStyle/>
        <a:p>
          <a:endParaRPr lang="en-US"/>
        </a:p>
      </dgm:t>
    </dgm:pt>
    <dgm:pt modelId="{CD51F6C7-FD66-426C-8EF3-C7D8DEE5A71C}">
      <dgm:prSet phldrT="[Text]" custT="1"/>
      <dgm:spPr/>
      <dgm:t>
        <a:bodyPr/>
        <a:lstStyle/>
        <a:p>
          <a:r>
            <a:rPr lang="en-US" sz="1600" dirty="0" smtClean="0">
              <a:latin typeface="Georgia" panose="02040502050405020303" pitchFamily="18" charset="0"/>
            </a:rPr>
            <a:t>Performance Analysis </a:t>
          </a:r>
          <a:endParaRPr lang="en-US" sz="1600" dirty="0">
            <a:latin typeface="Georgia" panose="02040502050405020303" pitchFamily="18" charset="0"/>
          </a:endParaRPr>
        </a:p>
      </dgm:t>
    </dgm:pt>
    <dgm:pt modelId="{B24690ED-1314-4B9C-9356-69B27DCABC09}" type="parTrans" cxnId="{5B740478-4CB9-4D6C-9937-FBE42A6F270C}">
      <dgm:prSet/>
      <dgm:spPr/>
      <dgm:t>
        <a:bodyPr/>
        <a:lstStyle/>
        <a:p>
          <a:endParaRPr lang="en-US"/>
        </a:p>
      </dgm:t>
    </dgm:pt>
    <dgm:pt modelId="{31035FB3-83FC-49AC-B084-EDDAE9138538}" type="sibTrans" cxnId="{5B740478-4CB9-4D6C-9937-FBE42A6F270C}">
      <dgm:prSet/>
      <dgm:spPr/>
      <dgm:t>
        <a:bodyPr/>
        <a:lstStyle/>
        <a:p>
          <a:endParaRPr lang="en-US"/>
        </a:p>
      </dgm:t>
    </dgm:pt>
    <dgm:pt modelId="{EB42B002-C3FF-4E30-B319-E65D1D7B1503}" type="pres">
      <dgm:prSet presAssocID="{6E6F4C91-2079-4EC2-B0E3-1876C0FAF1C0}" presName="rootnode" presStyleCnt="0">
        <dgm:presLayoutVars>
          <dgm:chMax/>
          <dgm:chPref/>
          <dgm:dir/>
          <dgm:animLvl val="lvl"/>
        </dgm:presLayoutVars>
      </dgm:prSet>
      <dgm:spPr/>
      <dgm:t>
        <a:bodyPr/>
        <a:lstStyle/>
        <a:p>
          <a:endParaRPr lang="en-US"/>
        </a:p>
      </dgm:t>
    </dgm:pt>
    <dgm:pt modelId="{23E3D607-34C2-4E5D-A934-A2F597267EBD}" type="pres">
      <dgm:prSet presAssocID="{5A47EE38-F165-4EF8-861E-E0BC44CA47A7}" presName="composite" presStyleCnt="0"/>
      <dgm:spPr/>
    </dgm:pt>
    <dgm:pt modelId="{092A2429-B300-4771-A2AC-FFDE07F7CB27}" type="pres">
      <dgm:prSet presAssocID="{5A47EE38-F165-4EF8-861E-E0BC44CA47A7}" presName="bentUpArrow1" presStyleLbl="alignImgPlace1" presStyleIdx="0" presStyleCnt="2" custScaleX="64631" custScaleY="67683" custLinFactNeighborX="16400" custLinFactNeighborY="-39470"/>
      <dgm:spPr/>
    </dgm:pt>
    <dgm:pt modelId="{360D9B67-EF24-40B3-B992-D520EA149F07}" type="pres">
      <dgm:prSet presAssocID="{5A47EE38-F165-4EF8-861E-E0BC44CA47A7}" presName="ParentText" presStyleLbl="node1" presStyleIdx="0" presStyleCnt="3" custScaleY="60451">
        <dgm:presLayoutVars>
          <dgm:chMax val="1"/>
          <dgm:chPref val="1"/>
          <dgm:bulletEnabled val="1"/>
        </dgm:presLayoutVars>
      </dgm:prSet>
      <dgm:spPr/>
      <dgm:t>
        <a:bodyPr/>
        <a:lstStyle/>
        <a:p>
          <a:endParaRPr lang="en-US"/>
        </a:p>
      </dgm:t>
    </dgm:pt>
    <dgm:pt modelId="{D7CF5C87-FAA9-47BB-A1CE-CEAF4F084908}" type="pres">
      <dgm:prSet presAssocID="{5A47EE38-F165-4EF8-861E-E0BC44CA47A7}" presName="ChildText" presStyleLbl="revTx" presStyleIdx="0" presStyleCnt="3" custScaleX="248543" custLinFactNeighborX="65172" custLinFactNeighborY="3961">
        <dgm:presLayoutVars>
          <dgm:chMax val="0"/>
          <dgm:chPref val="0"/>
          <dgm:bulletEnabled val="1"/>
        </dgm:presLayoutVars>
      </dgm:prSet>
      <dgm:spPr/>
      <dgm:t>
        <a:bodyPr/>
        <a:lstStyle/>
        <a:p>
          <a:endParaRPr lang="en-US"/>
        </a:p>
      </dgm:t>
    </dgm:pt>
    <dgm:pt modelId="{CFAFB06E-4296-43FA-837E-607C3D4E0064}" type="pres">
      <dgm:prSet presAssocID="{1977565A-09EE-42E0-B0E2-BA7340134C80}" presName="sibTrans" presStyleCnt="0"/>
      <dgm:spPr/>
    </dgm:pt>
    <dgm:pt modelId="{7DE5AAEE-40D6-42D9-98C4-6F534F9D283B}" type="pres">
      <dgm:prSet presAssocID="{2F788F0F-3B52-4DFE-8BBD-8D5999F55B27}" presName="composite" presStyleCnt="0"/>
      <dgm:spPr/>
    </dgm:pt>
    <dgm:pt modelId="{F2FAB72E-B584-4B4D-ABEA-1CED358ABCD0}" type="pres">
      <dgm:prSet presAssocID="{2F788F0F-3B52-4DFE-8BBD-8D5999F55B27}" presName="bentUpArrow1" presStyleLbl="alignImgPlace1" presStyleIdx="1" presStyleCnt="2" custScaleY="78496" custLinFactNeighborX="-13309" custLinFactNeighborY="-57853"/>
      <dgm:spPr/>
    </dgm:pt>
    <dgm:pt modelId="{50691B4C-40F1-4299-9A39-0BCAC593C4F0}" type="pres">
      <dgm:prSet presAssocID="{2F788F0F-3B52-4DFE-8BBD-8D5999F55B27}" presName="ParentText" presStyleLbl="node1" presStyleIdx="1" presStyleCnt="3" custScaleY="51193" custLinFactNeighborX="-30934" custLinFactNeighborY="-13806">
        <dgm:presLayoutVars>
          <dgm:chMax val="1"/>
          <dgm:chPref val="1"/>
          <dgm:bulletEnabled val="1"/>
        </dgm:presLayoutVars>
      </dgm:prSet>
      <dgm:spPr/>
      <dgm:t>
        <a:bodyPr/>
        <a:lstStyle/>
        <a:p>
          <a:endParaRPr lang="en-US"/>
        </a:p>
      </dgm:t>
    </dgm:pt>
    <dgm:pt modelId="{B139DA82-CE7A-4B99-80D5-A8FAF682C801}" type="pres">
      <dgm:prSet presAssocID="{2F788F0F-3B52-4DFE-8BBD-8D5999F55B27}" presName="ChildText" presStyleLbl="revTx" presStyleIdx="1" presStyleCnt="3" custScaleX="347533" custLinFactNeighborX="64147" custLinFactNeighborY="-5986">
        <dgm:presLayoutVars>
          <dgm:chMax val="0"/>
          <dgm:chPref val="0"/>
          <dgm:bulletEnabled val="1"/>
        </dgm:presLayoutVars>
      </dgm:prSet>
      <dgm:spPr/>
      <dgm:t>
        <a:bodyPr/>
        <a:lstStyle/>
        <a:p>
          <a:endParaRPr lang="en-US"/>
        </a:p>
      </dgm:t>
    </dgm:pt>
    <dgm:pt modelId="{D3DF5897-D5B6-45A7-A666-6946AA94833F}" type="pres">
      <dgm:prSet presAssocID="{85BAD216-224A-40F9-A484-A8E225F60F0F}" presName="sibTrans" presStyleCnt="0"/>
      <dgm:spPr/>
    </dgm:pt>
    <dgm:pt modelId="{AD055E89-7E26-4D9D-8ADD-1949075ED93B}" type="pres">
      <dgm:prSet presAssocID="{1718CE8F-20AB-4143-88B2-ECEC55962362}" presName="composite" presStyleCnt="0"/>
      <dgm:spPr/>
    </dgm:pt>
    <dgm:pt modelId="{F63F6B45-A9AE-4186-BD27-3A8617F01D18}" type="pres">
      <dgm:prSet presAssocID="{1718CE8F-20AB-4143-88B2-ECEC55962362}" presName="ParentText" presStyleLbl="node1" presStyleIdx="2" presStyleCnt="3" custScaleY="52888" custLinFactNeighborX="-38776" custLinFactNeighborY="-23933">
        <dgm:presLayoutVars>
          <dgm:chMax val="1"/>
          <dgm:chPref val="1"/>
          <dgm:bulletEnabled val="1"/>
        </dgm:presLayoutVars>
      </dgm:prSet>
      <dgm:spPr/>
      <dgm:t>
        <a:bodyPr/>
        <a:lstStyle/>
        <a:p>
          <a:endParaRPr lang="en-US"/>
        </a:p>
      </dgm:t>
    </dgm:pt>
    <dgm:pt modelId="{ED044216-B860-42F8-B4D9-3D146FA90063}" type="pres">
      <dgm:prSet presAssocID="{1718CE8F-20AB-4143-88B2-ECEC55962362}" presName="FinalChildText" presStyleLbl="revTx" presStyleIdx="2" presStyleCnt="3" custScaleX="212329" custScaleY="75846" custLinFactNeighborX="-9445" custLinFactNeighborY="-26323">
        <dgm:presLayoutVars>
          <dgm:chMax val="0"/>
          <dgm:chPref val="0"/>
          <dgm:bulletEnabled val="1"/>
        </dgm:presLayoutVars>
      </dgm:prSet>
      <dgm:spPr/>
      <dgm:t>
        <a:bodyPr/>
        <a:lstStyle/>
        <a:p>
          <a:endParaRPr lang="en-US"/>
        </a:p>
      </dgm:t>
    </dgm:pt>
  </dgm:ptLst>
  <dgm:cxnLst>
    <dgm:cxn modelId="{B4E2B6D9-FFE8-440F-B6AE-D74C5A3A3C49}" srcId="{2F788F0F-3B52-4DFE-8BBD-8D5999F55B27}" destId="{F0992ECF-6E86-48E3-832C-38B55F196C1A}" srcOrd="0" destOrd="0" parTransId="{15889BE3-DE97-4CBF-BF7B-BCC63DA3943B}" sibTransId="{AD2B3A0D-C870-46DC-A7D8-1773CD8A05F8}"/>
    <dgm:cxn modelId="{9B703124-C4B0-4D07-A489-76C265884499}" type="presOf" srcId="{CD51F6C7-FD66-426C-8EF3-C7D8DEE5A71C}" destId="{ED044216-B860-42F8-B4D9-3D146FA90063}" srcOrd="0" destOrd="1" presId="urn:microsoft.com/office/officeart/2005/8/layout/StepDownProcess"/>
    <dgm:cxn modelId="{795CD4D6-111E-4890-8F1C-FA45D69C35DC}" srcId="{5A47EE38-F165-4EF8-861E-E0BC44CA47A7}" destId="{E17EE7CC-7B88-4C3E-AFA2-C37167D55FC3}" srcOrd="0" destOrd="0" parTransId="{86E28FA7-8C85-4AD6-B6E0-6F8629270DE6}" sibTransId="{01D7ADC8-038B-4427-ABF2-3E07ECFCB99C}"/>
    <dgm:cxn modelId="{44E93197-199F-432C-B3D9-1E94EBF59F39}" type="presOf" srcId="{6E6F4C91-2079-4EC2-B0E3-1876C0FAF1C0}" destId="{EB42B002-C3FF-4E30-B319-E65D1D7B1503}" srcOrd="0" destOrd="0" presId="urn:microsoft.com/office/officeart/2005/8/layout/StepDownProcess"/>
    <dgm:cxn modelId="{2B3AB690-45BB-4806-B06E-0C2B4EE9848B}" srcId="{6E6F4C91-2079-4EC2-B0E3-1876C0FAF1C0}" destId="{5A47EE38-F165-4EF8-861E-E0BC44CA47A7}" srcOrd="0" destOrd="0" parTransId="{585305E1-29E6-42D5-A7FC-FE97549924DA}" sibTransId="{1977565A-09EE-42E0-B0E2-BA7340134C80}"/>
    <dgm:cxn modelId="{E78A553B-D552-4F58-B161-0DE6C09C8BFF}" type="presOf" srcId="{F0992ECF-6E86-48E3-832C-38B55F196C1A}" destId="{B139DA82-CE7A-4B99-80D5-A8FAF682C801}" srcOrd="0" destOrd="0" presId="urn:microsoft.com/office/officeart/2005/8/layout/StepDownProcess"/>
    <dgm:cxn modelId="{44337E86-D8F6-4E00-BFC4-B1FBCCB7C997}" type="presOf" srcId="{9ABDD8F2-8D59-479C-8868-41CC38F55FA6}" destId="{ED044216-B860-42F8-B4D9-3D146FA90063}" srcOrd="0" destOrd="0" presId="urn:microsoft.com/office/officeart/2005/8/layout/StepDownProcess"/>
    <dgm:cxn modelId="{5B740478-4CB9-4D6C-9937-FBE42A6F270C}" srcId="{1718CE8F-20AB-4143-88B2-ECEC55962362}" destId="{CD51F6C7-FD66-426C-8EF3-C7D8DEE5A71C}" srcOrd="1" destOrd="0" parTransId="{B24690ED-1314-4B9C-9356-69B27DCABC09}" sibTransId="{31035FB3-83FC-49AC-B084-EDDAE9138538}"/>
    <dgm:cxn modelId="{3F1E7EBB-BD79-47F9-9F48-5767E2CF4D66}" type="presOf" srcId="{5A47EE38-F165-4EF8-861E-E0BC44CA47A7}" destId="{360D9B67-EF24-40B3-B992-D520EA149F07}" srcOrd="0" destOrd="0" presId="urn:microsoft.com/office/officeart/2005/8/layout/StepDownProcess"/>
    <dgm:cxn modelId="{EF88B476-193B-41B0-89BC-E4412943BCE3}" srcId="{2F788F0F-3B52-4DFE-8BBD-8D5999F55B27}" destId="{CCF22B84-341F-4078-B5D4-8B1AA93316B9}" srcOrd="1" destOrd="0" parTransId="{B16508F9-C3CF-48B7-B8BD-439B79A09BDB}" sibTransId="{8CB0A15D-B6E7-47C1-B12C-4BEA98430A92}"/>
    <dgm:cxn modelId="{A015C064-8592-43C6-A7F1-7C9DE957B1C1}" type="presOf" srcId="{1718CE8F-20AB-4143-88B2-ECEC55962362}" destId="{F63F6B45-A9AE-4186-BD27-3A8617F01D18}" srcOrd="0" destOrd="0" presId="urn:microsoft.com/office/officeart/2005/8/layout/StepDownProcess"/>
    <dgm:cxn modelId="{4CA25676-1C1F-4CC8-B522-03926406EC63}" type="presOf" srcId="{CCF22B84-341F-4078-B5D4-8B1AA93316B9}" destId="{B139DA82-CE7A-4B99-80D5-A8FAF682C801}" srcOrd="0" destOrd="1" presId="urn:microsoft.com/office/officeart/2005/8/layout/StepDownProcess"/>
    <dgm:cxn modelId="{E67165CF-1EED-45CD-B937-DBD524372B09}" srcId="{1718CE8F-20AB-4143-88B2-ECEC55962362}" destId="{9ABDD8F2-8D59-479C-8868-41CC38F55FA6}" srcOrd="0" destOrd="0" parTransId="{8546947E-F946-4DE5-852D-AFEDF2E70839}" sibTransId="{1794106E-004C-4FE7-9798-ABE48C2D509B}"/>
    <dgm:cxn modelId="{42550367-ABBC-40D9-874F-0AA727FE1A03}" type="presOf" srcId="{E17EE7CC-7B88-4C3E-AFA2-C37167D55FC3}" destId="{D7CF5C87-FAA9-47BB-A1CE-CEAF4F084908}" srcOrd="0" destOrd="0" presId="urn:microsoft.com/office/officeart/2005/8/layout/StepDownProcess"/>
    <dgm:cxn modelId="{FDAB6625-1EF5-4313-B96A-10D7F1570C51}" srcId="{6E6F4C91-2079-4EC2-B0E3-1876C0FAF1C0}" destId="{2F788F0F-3B52-4DFE-8BBD-8D5999F55B27}" srcOrd="1" destOrd="0" parTransId="{2DDF3B2E-2B1E-4305-8873-6486E4435F5D}" sibTransId="{85BAD216-224A-40F9-A484-A8E225F60F0F}"/>
    <dgm:cxn modelId="{D3AA6025-1A02-4A24-AD19-97D18E1E19AA}" type="presOf" srcId="{2F788F0F-3B52-4DFE-8BBD-8D5999F55B27}" destId="{50691B4C-40F1-4299-9A39-0BCAC593C4F0}" srcOrd="0" destOrd="0" presId="urn:microsoft.com/office/officeart/2005/8/layout/StepDownProcess"/>
    <dgm:cxn modelId="{D2D2ACED-39B7-4811-9EA1-B8BC1043991C}" srcId="{6E6F4C91-2079-4EC2-B0E3-1876C0FAF1C0}" destId="{1718CE8F-20AB-4143-88B2-ECEC55962362}" srcOrd="2" destOrd="0" parTransId="{E616389A-1F3F-4915-921D-0693D3858172}" sibTransId="{0224B3B7-296C-4DC4-A80E-CC1C15639A35}"/>
    <dgm:cxn modelId="{4036BE1C-DD77-44E9-A989-7F3AD58359E5}" type="presParOf" srcId="{EB42B002-C3FF-4E30-B319-E65D1D7B1503}" destId="{23E3D607-34C2-4E5D-A934-A2F597267EBD}" srcOrd="0" destOrd="0" presId="urn:microsoft.com/office/officeart/2005/8/layout/StepDownProcess"/>
    <dgm:cxn modelId="{120E264B-A0FA-4E23-9422-4186C9004CC8}" type="presParOf" srcId="{23E3D607-34C2-4E5D-A934-A2F597267EBD}" destId="{092A2429-B300-4771-A2AC-FFDE07F7CB27}" srcOrd="0" destOrd="0" presId="urn:microsoft.com/office/officeart/2005/8/layout/StepDownProcess"/>
    <dgm:cxn modelId="{7216DE9F-0332-45E0-B5BC-17C752E2D376}" type="presParOf" srcId="{23E3D607-34C2-4E5D-A934-A2F597267EBD}" destId="{360D9B67-EF24-40B3-B992-D520EA149F07}" srcOrd="1" destOrd="0" presId="urn:microsoft.com/office/officeart/2005/8/layout/StepDownProcess"/>
    <dgm:cxn modelId="{275C4DCE-6523-4696-8422-4C2FC32FAAFA}" type="presParOf" srcId="{23E3D607-34C2-4E5D-A934-A2F597267EBD}" destId="{D7CF5C87-FAA9-47BB-A1CE-CEAF4F084908}" srcOrd="2" destOrd="0" presId="urn:microsoft.com/office/officeart/2005/8/layout/StepDownProcess"/>
    <dgm:cxn modelId="{97536B71-6A6D-4A4D-81A5-52957AA88932}" type="presParOf" srcId="{EB42B002-C3FF-4E30-B319-E65D1D7B1503}" destId="{CFAFB06E-4296-43FA-837E-607C3D4E0064}" srcOrd="1" destOrd="0" presId="urn:microsoft.com/office/officeart/2005/8/layout/StepDownProcess"/>
    <dgm:cxn modelId="{A6372BAB-B39D-4736-A519-E87E3DE1FCF1}" type="presParOf" srcId="{EB42B002-C3FF-4E30-B319-E65D1D7B1503}" destId="{7DE5AAEE-40D6-42D9-98C4-6F534F9D283B}" srcOrd="2" destOrd="0" presId="urn:microsoft.com/office/officeart/2005/8/layout/StepDownProcess"/>
    <dgm:cxn modelId="{9753C383-E487-44D1-AC3B-AD57F6FB7E30}" type="presParOf" srcId="{7DE5AAEE-40D6-42D9-98C4-6F534F9D283B}" destId="{F2FAB72E-B584-4B4D-ABEA-1CED358ABCD0}" srcOrd="0" destOrd="0" presId="urn:microsoft.com/office/officeart/2005/8/layout/StepDownProcess"/>
    <dgm:cxn modelId="{DE06537E-68CC-4D85-8D75-81D3E8BCA2AD}" type="presParOf" srcId="{7DE5AAEE-40D6-42D9-98C4-6F534F9D283B}" destId="{50691B4C-40F1-4299-9A39-0BCAC593C4F0}" srcOrd="1" destOrd="0" presId="urn:microsoft.com/office/officeart/2005/8/layout/StepDownProcess"/>
    <dgm:cxn modelId="{88845FFA-5482-4B93-8732-BC9FC96CC5A0}" type="presParOf" srcId="{7DE5AAEE-40D6-42D9-98C4-6F534F9D283B}" destId="{B139DA82-CE7A-4B99-80D5-A8FAF682C801}" srcOrd="2" destOrd="0" presId="urn:microsoft.com/office/officeart/2005/8/layout/StepDownProcess"/>
    <dgm:cxn modelId="{CF9FB660-8300-4A15-A395-2DDA1C64D99D}" type="presParOf" srcId="{EB42B002-C3FF-4E30-B319-E65D1D7B1503}" destId="{D3DF5897-D5B6-45A7-A666-6946AA94833F}" srcOrd="3" destOrd="0" presId="urn:microsoft.com/office/officeart/2005/8/layout/StepDownProcess"/>
    <dgm:cxn modelId="{E949EEB7-EA52-4D35-9E03-9FA35D222E05}" type="presParOf" srcId="{EB42B002-C3FF-4E30-B319-E65D1D7B1503}" destId="{AD055E89-7E26-4D9D-8ADD-1949075ED93B}" srcOrd="4" destOrd="0" presId="urn:microsoft.com/office/officeart/2005/8/layout/StepDownProcess"/>
    <dgm:cxn modelId="{46CBE96E-3FE2-410D-9BC3-43EA7A564264}" type="presParOf" srcId="{AD055E89-7E26-4D9D-8ADD-1949075ED93B}" destId="{F63F6B45-A9AE-4186-BD27-3A8617F01D18}" srcOrd="0" destOrd="0" presId="urn:microsoft.com/office/officeart/2005/8/layout/StepDownProcess"/>
    <dgm:cxn modelId="{50AEA998-43B2-4802-831B-8A5617249F7C}" type="presParOf" srcId="{AD055E89-7E26-4D9D-8ADD-1949075ED93B}" destId="{ED044216-B860-42F8-B4D9-3D146FA9006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C79262-BEF0-477B-997F-DC47DD96D0F8}" type="doc">
      <dgm:prSet loTypeId="urn:microsoft.com/office/officeart/2009/3/layout/IncreasingArrowsProcess" loCatId="process" qsTypeId="urn:microsoft.com/office/officeart/2005/8/quickstyle/3d1" qsCatId="3D" csTypeId="urn:microsoft.com/office/officeart/2005/8/colors/accent2_1" csCatId="accent2" phldr="1"/>
      <dgm:spPr/>
      <dgm:t>
        <a:bodyPr/>
        <a:lstStyle/>
        <a:p>
          <a:endParaRPr lang="en-US"/>
        </a:p>
      </dgm:t>
    </dgm:pt>
    <dgm:pt modelId="{ED6C60D7-D9D7-429E-A3F0-78433A2046D2}">
      <dgm:prSet phldrT="[Text]"/>
      <dgm:spPr/>
      <dgm:t>
        <a:bodyPr/>
        <a:lstStyle/>
        <a:p>
          <a:r>
            <a:rPr lang="en-US" dirty="0" smtClean="0">
              <a:latin typeface="Georgia" panose="02040502050405020303" pitchFamily="18" charset="0"/>
            </a:rPr>
            <a:t>Character Images</a:t>
          </a:r>
          <a:endParaRPr lang="en-US" dirty="0">
            <a:latin typeface="Georgia" panose="02040502050405020303" pitchFamily="18" charset="0"/>
          </a:endParaRPr>
        </a:p>
      </dgm:t>
    </dgm:pt>
    <dgm:pt modelId="{8AF9D8ED-646A-4FEB-8416-2BC8E4653A61}" type="parTrans" cxnId="{853F9204-7EE2-49EF-AD67-CE9520F4898A}">
      <dgm:prSet/>
      <dgm:spPr/>
      <dgm:t>
        <a:bodyPr/>
        <a:lstStyle/>
        <a:p>
          <a:endParaRPr lang="en-US"/>
        </a:p>
      </dgm:t>
    </dgm:pt>
    <dgm:pt modelId="{9AFCD439-7D5E-4764-9B86-81AC49C5F6FF}" type="sibTrans" cxnId="{853F9204-7EE2-49EF-AD67-CE9520F4898A}">
      <dgm:prSet/>
      <dgm:spPr/>
      <dgm:t>
        <a:bodyPr/>
        <a:lstStyle/>
        <a:p>
          <a:endParaRPr lang="en-US"/>
        </a:p>
      </dgm:t>
    </dgm:pt>
    <dgm:pt modelId="{FF9DB29B-D686-437C-B630-4920A5AE9349}">
      <dgm:prSet phldrT="[Text]" custT="1"/>
      <dgm:spPr/>
      <dgm:t>
        <a:bodyPr/>
        <a:lstStyle/>
        <a:p>
          <a:r>
            <a:rPr lang="en-US" sz="1800" dirty="0" smtClean="0">
              <a:latin typeface="Georgia" panose="02040502050405020303" pitchFamily="18" charset="0"/>
            </a:rPr>
            <a:t>Character images from 20 different fonts for 26 alphabets of  English language randomly distorted to produce  20,000 unique stimuli</a:t>
          </a:r>
          <a:endParaRPr lang="en-US" sz="1800" dirty="0">
            <a:latin typeface="Georgia" panose="02040502050405020303" pitchFamily="18" charset="0"/>
          </a:endParaRPr>
        </a:p>
      </dgm:t>
    </dgm:pt>
    <dgm:pt modelId="{0C062CCC-A5DB-4F8B-A235-423D3B849560}" type="parTrans" cxnId="{3311CBF1-643B-4477-A905-C4D379F31F92}">
      <dgm:prSet/>
      <dgm:spPr/>
      <dgm:t>
        <a:bodyPr/>
        <a:lstStyle/>
        <a:p>
          <a:endParaRPr lang="en-US"/>
        </a:p>
      </dgm:t>
    </dgm:pt>
    <dgm:pt modelId="{78310A0B-AFFC-4D7A-82A3-5D747C045D60}" type="sibTrans" cxnId="{3311CBF1-643B-4477-A905-C4D379F31F92}">
      <dgm:prSet/>
      <dgm:spPr/>
      <dgm:t>
        <a:bodyPr/>
        <a:lstStyle/>
        <a:p>
          <a:endParaRPr lang="en-US"/>
        </a:p>
      </dgm:t>
    </dgm:pt>
    <dgm:pt modelId="{E2DD08FB-027F-471E-BA0D-69670A0FC408}">
      <dgm:prSet phldrT="[Text]"/>
      <dgm:spPr/>
      <dgm:t>
        <a:bodyPr/>
        <a:lstStyle/>
        <a:p>
          <a:r>
            <a:rPr lang="en-US" dirty="0" smtClean="0">
              <a:latin typeface="Georgia" panose="02040502050405020303" pitchFamily="18" charset="0"/>
            </a:rPr>
            <a:t>Stimuli</a:t>
          </a:r>
          <a:endParaRPr lang="en-US" dirty="0">
            <a:latin typeface="Georgia" panose="02040502050405020303" pitchFamily="18" charset="0"/>
          </a:endParaRPr>
        </a:p>
      </dgm:t>
    </dgm:pt>
    <dgm:pt modelId="{72A45FB2-2941-42DA-ADA2-5B61961ABDF1}" type="parTrans" cxnId="{ABE527FD-F21D-4C49-9904-4F56E914EC8B}">
      <dgm:prSet/>
      <dgm:spPr/>
      <dgm:t>
        <a:bodyPr/>
        <a:lstStyle/>
        <a:p>
          <a:endParaRPr lang="en-US"/>
        </a:p>
      </dgm:t>
    </dgm:pt>
    <dgm:pt modelId="{D6C653C4-4D51-48D4-A9EC-32C21D63F949}" type="sibTrans" cxnId="{ABE527FD-F21D-4C49-9904-4F56E914EC8B}">
      <dgm:prSet/>
      <dgm:spPr/>
      <dgm:t>
        <a:bodyPr/>
        <a:lstStyle/>
        <a:p>
          <a:endParaRPr lang="en-US"/>
        </a:p>
      </dgm:t>
    </dgm:pt>
    <dgm:pt modelId="{AFE9F569-7318-4DE9-AAB0-52611ABCAD38}">
      <dgm:prSet phldrT="[Text]" custT="1"/>
      <dgm:spPr/>
      <dgm:t>
        <a:bodyPr/>
        <a:lstStyle/>
        <a:p>
          <a:r>
            <a:rPr lang="en-US" sz="1800" dirty="0" smtClean="0">
              <a:latin typeface="Georgia" panose="02040502050405020303" pitchFamily="18" charset="0"/>
            </a:rPr>
            <a:t>16 primitive numerical attributes </a:t>
          </a:r>
          <a:r>
            <a:rPr lang="en-US" sz="1800" b="0" i="0" dirty="0" smtClean="0">
              <a:latin typeface="Georgia" panose="02040502050405020303" pitchFamily="18" charset="0"/>
            </a:rPr>
            <a:t>scaled to fit into a range of integer values from 0 through 15</a:t>
          </a:r>
          <a:endParaRPr lang="en-US" sz="1800" dirty="0" smtClean="0">
            <a:latin typeface="Georgia" panose="02040502050405020303" pitchFamily="18" charset="0"/>
          </a:endParaRPr>
        </a:p>
        <a:p>
          <a:endParaRPr lang="en-US" sz="2100" dirty="0"/>
        </a:p>
      </dgm:t>
    </dgm:pt>
    <dgm:pt modelId="{B211069E-71B9-4496-AC00-42AA454FBAD7}" type="parTrans" cxnId="{D572A97D-4D3A-4541-91F3-4841711620FB}">
      <dgm:prSet/>
      <dgm:spPr/>
      <dgm:t>
        <a:bodyPr/>
        <a:lstStyle/>
        <a:p>
          <a:endParaRPr lang="en-US"/>
        </a:p>
      </dgm:t>
    </dgm:pt>
    <dgm:pt modelId="{38E63556-6883-4418-91C0-F287604ADE2F}" type="sibTrans" cxnId="{D572A97D-4D3A-4541-91F3-4841711620FB}">
      <dgm:prSet/>
      <dgm:spPr/>
      <dgm:t>
        <a:bodyPr/>
        <a:lstStyle/>
        <a:p>
          <a:endParaRPr lang="en-US"/>
        </a:p>
      </dgm:t>
    </dgm:pt>
    <dgm:pt modelId="{1BF151A4-68A5-4D52-BC93-84C0E28C256D}">
      <dgm:prSet phldrT="[Text]"/>
      <dgm:spPr/>
      <dgm:t>
        <a:bodyPr/>
        <a:lstStyle/>
        <a:p>
          <a:r>
            <a:rPr lang="en-US" dirty="0" smtClean="0">
              <a:latin typeface="Georgia" panose="02040502050405020303" pitchFamily="18" charset="0"/>
            </a:rPr>
            <a:t>Partitioning</a:t>
          </a:r>
          <a:endParaRPr lang="en-US" dirty="0">
            <a:latin typeface="Georgia" panose="02040502050405020303" pitchFamily="18" charset="0"/>
          </a:endParaRPr>
        </a:p>
      </dgm:t>
    </dgm:pt>
    <dgm:pt modelId="{D7C36EB4-25E0-4888-BDB7-4E9AEA32AC01}" type="parTrans" cxnId="{5A17E3CB-284F-41B8-B897-16C85D0136E7}">
      <dgm:prSet/>
      <dgm:spPr/>
      <dgm:t>
        <a:bodyPr/>
        <a:lstStyle/>
        <a:p>
          <a:endParaRPr lang="en-US"/>
        </a:p>
      </dgm:t>
    </dgm:pt>
    <dgm:pt modelId="{D8E6EB13-7FCC-4CB4-B199-4B8B6DE614C7}" type="sibTrans" cxnId="{5A17E3CB-284F-41B8-B897-16C85D0136E7}">
      <dgm:prSet/>
      <dgm:spPr/>
      <dgm:t>
        <a:bodyPr/>
        <a:lstStyle/>
        <a:p>
          <a:endParaRPr lang="en-US"/>
        </a:p>
      </dgm:t>
    </dgm:pt>
    <dgm:pt modelId="{2155BED5-4D85-43E2-A530-F4D09B2BCED0}">
      <dgm:prSet phldrT="[Text]" custT="1"/>
      <dgm:spPr/>
      <dgm:t>
        <a:bodyPr/>
        <a:lstStyle/>
        <a:p>
          <a:r>
            <a:rPr lang="en-US" sz="1800" b="0" i="0" dirty="0" smtClean="0">
              <a:latin typeface="Georgia" panose="02040502050405020303" pitchFamily="18" charset="0"/>
            </a:rPr>
            <a:t>Train on the first 16000 items and then use the resulting model to predict the letter category for the remaining 4000</a:t>
          </a:r>
          <a:endParaRPr lang="en-US" sz="1800" dirty="0">
            <a:latin typeface="Georgia" panose="02040502050405020303" pitchFamily="18" charset="0"/>
          </a:endParaRPr>
        </a:p>
      </dgm:t>
    </dgm:pt>
    <dgm:pt modelId="{867362DC-A0EF-4C38-9B80-8442867B842C}" type="parTrans" cxnId="{3607015A-4D95-4A74-83A4-96103D6F01C7}">
      <dgm:prSet/>
      <dgm:spPr/>
      <dgm:t>
        <a:bodyPr/>
        <a:lstStyle/>
        <a:p>
          <a:endParaRPr lang="en-US"/>
        </a:p>
      </dgm:t>
    </dgm:pt>
    <dgm:pt modelId="{34C15DBE-52F3-43AB-A0B6-AA77D359085F}" type="sibTrans" cxnId="{3607015A-4D95-4A74-83A4-96103D6F01C7}">
      <dgm:prSet/>
      <dgm:spPr/>
      <dgm:t>
        <a:bodyPr/>
        <a:lstStyle/>
        <a:p>
          <a:endParaRPr lang="en-US"/>
        </a:p>
      </dgm:t>
    </dgm:pt>
    <dgm:pt modelId="{32D7360C-63DA-4FF3-A098-F33CC4E11502}" type="pres">
      <dgm:prSet presAssocID="{F1C79262-BEF0-477B-997F-DC47DD96D0F8}" presName="Name0" presStyleCnt="0">
        <dgm:presLayoutVars>
          <dgm:chMax val="5"/>
          <dgm:chPref val="5"/>
          <dgm:dir/>
          <dgm:animLvl val="lvl"/>
        </dgm:presLayoutVars>
      </dgm:prSet>
      <dgm:spPr/>
      <dgm:t>
        <a:bodyPr/>
        <a:lstStyle/>
        <a:p>
          <a:endParaRPr lang="en-US"/>
        </a:p>
      </dgm:t>
    </dgm:pt>
    <dgm:pt modelId="{765B107F-5E88-43BF-B719-AC4419EF1E87}" type="pres">
      <dgm:prSet presAssocID="{ED6C60D7-D9D7-429E-A3F0-78433A2046D2}" presName="parentText1" presStyleLbl="node1" presStyleIdx="0" presStyleCnt="3">
        <dgm:presLayoutVars>
          <dgm:chMax/>
          <dgm:chPref val="3"/>
          <dgm:bulletEnabled val="1"/>
        </dgm:presLayoutVars>
      </dgm:prSet>
      <dgm:spPr/>
      <dgm:t>
        <a:bodyPr/>
        <a:lstStyle/>
        <a:p>
          <a:endParaRPr lang="en-US"/>
        </a:p>
      </dgm:t>
    </dgm:pt>
    <dgm:pt modelId="{B07ECDF8-A33E-4F9D-997F-DB29194F7872}" type="pres">
      <dgm:prSet presAssocID="{ED6C60D7-D9D7-429E-A3F0-78433A2046D2}" presName="childText1" presStyleLbl="solidAlignAcc1" presStyleIdx="0" presStyleCnt="3">
        <dgm:presLayoutVars>
          <dgm:chMax val="0"/>
          <dgm:chPref val="0"/>
          <dgm:bulletEnabled val="1"/>
        </dgm:presLayoutVars>
      </dgm:prSet>
      <dgm:spPr/>
      <dgm:t>
        <a:bodyPr/>
        <a:lstStyle/>
        <a:p>
          <a:endParaRPr lang="en-US"/>
        </a:p>
      </dgm:t>
    </dgm:pt>
    <dgm:pt modelId="{B72B81EE-3A72-4FED-ABD3-5B1A43254BA1}" type="pres">
      <dgm:prSet presAssocID="{E2DD08FB-027F-471E-BA0D-69670A0FC408}" presName="parentText2" presStyleLbl="node1" presStyleIdx="1" presStyleCnt="3">
        <dgm:presLayoutVars>
          <dgm:chMax/>
          <dgm:chPref val="3"/>
          <dgm:bulletEnabled val="1"/>
        </dgm:presLayoutVars>
      </dgm:prSet>
      <dgm:spPr/>
      <dgm:t>
        <a:bodyPr/>
        <a:lstStyle/>
        <a:p>
          <a:endParaRPr lang="en-US"/>
        </a:p>
      </dgm:t>
    </dgm:pt>
    <dgm:pt modelId="{31A929A5-9661-488C-8B1D-4A65FB76AC59}" type="pres">
      <dgm:prSet presAssocID="{E2DD08FB-027F-471E-BA0D-69670A0FC408}" presName="childText2" presStyleLbl="solidAlignAcc1" presStyleIdx="1" presStyleCnt="3" custScaleX="98260">
        <dgm:presLayoutVars>
          <dgm:chMax val="0"/>
          <dgm:chPref val="0"/>
          <dgm:bulletEnabled val="1"/>
        </dgm:presLayoutVars>
      </dgm:prSet>
      <dgm:spPr/>
      <dgm:t>
        <a:bodyPr/>
        <a:lstStyle/>
        <a:p>
          <a:endParaRPr lang="en-US"/>
        </a:p>
      </dgm:t>
    </dgm:pt>
    <dgm:pt modelId="{F74FEC9C-6D95-4A88-8CDD-5FE839B3726E}" type="pres">
      <dgm:prSet presAssocID="{1BF151A4-68A5-4D52-BC93-84C0E28C256D}" presName="parentText3" presStyleLbl="node1" presStyleIdx="2" presStyleCnt="3">
        <dgm:presLayoutVars>
          <dgm:chMax/>
          <dgm:chPref val="3"/>
          <dgm:bulletEnabled val="1"/>
        </dgm:presLayoutVars>
      </dgm:prSet>
      <dgm:spPr/>
      <dgm:t>
        <a:bodyPr/>
        <a:lstStyle/>
        <a:p>
          <a:endParaRPr lang="en-US"/>
        </a:p>
      </dgm:t>
    </dgm:pt>
    <dgm:pt modelId="{3AA35833-D6C3-4AF6-9DDC-F970E491D529}" type="pres">
      <dgm:prSet presAssocID="{1BF151A4-68A5-4D52-BC93-84C0E28C256D}" presName="childText3" presStyleLbl="solidAlignAcc1" presStyleIdx="2" presStyleCnt="3">
        <dgm:presLayoutVars>
          <dgm:chMax val="0"/>
          <dgm:chPref val="0"/>
          <dgm:bulletEnabled val="1"/>
        </dgm:presLayoutVars>
      </dgm:prSet>
      <dgm:spPr/>
      <dgm:t>
        <a:bodyPr/>
        <a:lstStyle/>
        <a:p>
          <a:endParaRPr lang="en-US"/>
        </a:p>
      </dgm:t>
    </dgm:pt>
  </dgm:ptLst>
  <dgm:cxnLst>
    <dgm:cxn modelId="{1C23F0B1-23A6-42EE-92CB-D03EE958288A}" type="presOf" srcId="{F1C79262-BEF0-477B-997F-DC47DD96D0F8}" destId="{32D7360C-63DA-4FF3-A098-F33CC4E11502}" srcOrd="0" destOrd="0" presId="urn:microsoft.com/office/officeart/2009/3/layout/IncreasingArrowsProcess"/>
    <dgm:cxn modelId="{D572A97D-4D3A-4541-91F3-4841711620FB}" srcId="{E2DD08FB-027F-471E-BA0D-69670A0FC408}" destId="{AFE9F569-7318-4DE9-AAB0-52611ABCAD38}" srcOrd="0" destOrd="0" parTransId="{B211069E-71B9-4496-AC00-42AA454FBAD7}" sibTransId="{38E63556-6883-4418-91C0-F287604ADE2F}"/>
    <dgm:cxn modelId="{823503C3-E15C-4984-B498-4D684D7FE99D}" type="presOf" srcId="{AFE9F569-7318-4DE9-AAB0-52611ABCAD38}" destId="{31A929A5-9661-488C-8B1D-4A65FB76AC59}" srcOrd="0" destOrd="0" presId="urn:microsoft.com/office/officeart/2009/3/layout/IncreasingArrowsProcess"/>
    <dgm:cxn modelId="{0AD9763B-80AD-4DF7-8339-F306356F17FA}" type="presOf" srcId="{2155BED5-4D85-43E2-A530-F4D09B2BCED0}" destId="{3AA35833-D6C3-4AF6-9DDC-F970E491D529}" srcOrd="0" destOrd="0" presId="urn:microsoft.com/office/officeart/2009/3/layout/IncreasingArrowsProcess"/>
    <dgm:cxn modelId="{3311CBF1-643B-4477-A905-C4D379F31F92}" srcId="{ED6C60D7-D9D7-429E-A3F0-78433A2046D2}" destId="{FF9DB29B-D686-437C-B630-4920A5AE9349}" srcOrd="0" destOrd="0" parTransId="{0C062CCC-A5DB-4F8B-A235-423D3B849560}" sibTransId="{78310A0B-AFFC-4D7A-82A3-5D747C045D60}"/>
    <dgm:cxn modelId="{B1F3FA8F-7D50-456C-9837-6A1EA855476F}" type="presOf" srcId="{FF9DB29B-D686-437C-B630-4920A5AE9349}" destId="{B07ECDF8-A33E-4F9D-997F-DB29194F7872}" srcOrd="0" destOrd="0" presId="urn:microsoft.com/office/officeart/2009/3/layout/IncreasingArrowsProcess"/>
    <dgm:cxn modelId="{0234B05A-B141-4D5E-A34D-29006430AF20}" type="presOf" srcId="{E2DD08FB-027F-471E-BA0D-69670A0FC408}" destId="{B72B81EE-3A72-4FED-ABD3-5B1A43254BA1}" srcOrd="0" destOrd="0" presId="urn:microsoft.com/office/officeart/2009/3/layout/IncreasingArrowsProcess"/>
    <dgm:cxn modelId="{853F9204-7EE2-49EF-AD67-CE9520F4898A}" srcId="{F1C79262-BEF0-477B-997F-DC47DD96D0F8}" destId="{ED6C60D7-D9D7-429E-A3F0-78433A2046D2}" srcOrd="0" destOrd="0" parTransId="{8AF9D8ED-646A-4FEB-8416-2BC8E4653A61}" sibTransId="{9AFCD439-7D5E-4764-9B86-81AC49C5F6FF}"/>
    <dgm:cxn modelId="{9A65FC96-CD72-4B4E-ABF0-C38DEC5D1DD4}" type="presOf" srcId="{ED6C60D7-D9D7-429E-A3F0-78433A2046D2}" destId="{765B107F-5E88-43BF-B719-AC4419EF1E87}" srcOrd="0" destOrd="0" presId="urn:microsoft.com/office/officeart/2009/3/layout/IncreasingArrowsProcess"/>
    <dgm:cxn modelId="{ABE527FD-F21D-4C49-9904-4F56E914EC8B}" srcId="{F1C79262-BEF0-477B-997F-DC47DD96D0F8}" destId="{E2DD08FB-027F-471E-BA0D-69670A0FC408}" srcOrd="1" destOrd="0" parTransId="{72A45FB2-2941-42DA-ADA2-5B61961ABDF1}" sibTransId="{D6C653C4-4D51-48D4-A9EC-32C21D63F949}"/>
    <dgm:cxn modelId="{5A17E3CB-284F-41B8-B897-16C85D0136E7}" srcId="{F1C79262-BEF0-477B-997F-DC47DD96D0F8}" destId="{1BF151A4-68A5-4D52-BC93-84C0E28C256D}" srcOrd="2" destOrd="0" parTransId="{D7C36EB4-25E0-4888-BDB7-4E9AEA32AC01}" sibTransId="{D8E6EB13-7FCC-4CB4-B199-4B8B6DE614C7}"/>
    <dgm:cxn modelId="{3607015A-4D95-4A74-83A4-96103D6F01C7}" srcId="{1BF151A4-68A5-4D52-BC93-84C0E28C256D}" destId="{2155BED5-4D85-43E2-A530-F4D09B2BCED0}" srcOrd="0" destOrd="0" parTransId="{867362DC-A0EF-4C38-9B80-8442867B842C}" sibTransId="{34C15DBE-52F3-43AB-A0B6-AA77D359085F}"/>
    <dgm:cxn modelId="{565456DE-0A21-4994-AD2C-FA4402B3E1C7}" type="presOf" srcId="{1BF151A4-68A5-4D52-BC93-84C0E28C256D}" destId="{F74FEC9C-6D95-4A88-8CDD-5FE839B3726E}" srcOrd="0" destOrd="0" presId="urn:microsoft.com/office/officeart/2009/3/layout/IncreasingArrowsProcess"/>
    <dgm:cxn modelId="{16292AE8-C5E8-4B39-84E2-A74EAC3390F3}" type="presParOf" srcId="{32D7360C-63DA-4FF3-A098-F33CC4E11502}" destId="{765B107F-5E88-43BF-B719-AC4419EF1E87}" srcOrd="0" destOrd="0" presId="urn:microsoft.com/office/officeart/2009/3/layout/IncreasingArrowsProcess"/>
    <dgm:cxn modelId="{EFFEF3AE-A7C9-479B-912D-3947A66AC59D}" type="presParOf" srcId="{32D7360C-63DA-4FF3-A098-F33CC4E11502}" destId="{B07ECDF8-A33E-4F9D-997F-DB29194F7872}" srcOrd="1" destOrd="0" presId="urn:microsoft.com/office/officeart/2009/3/layout/IncreasingArrowsProcess"/>
    <dgm:cxn modelId="{68FA2933-CA09-4851-B5F9-9E32AC971A67}" type="presParOf" srcId="{32D7360C-63DA-4FF3-A098-F33CC4E11502}" destId="{B72B81EE-3A72-4FED-ABD3-5B1A43254BA1}" srcOrd="2" destOrd="0" presId="urn:microsoft.com/office/officeart/2009/3/layout/IncreasingArrowsProcess"/>
    <dgm:cxn modelId="{90178820-AA46-434F-B87C-5E53E4FC6E31}" type="presParOf" srcId="{32D7360C-63DA-4FF3-A098-F33CC4E11502}" destId="{31A929A5-9661-488C-8B1D-4A65FB76AC59}" srcOrd="3" destOrd="0" presId="urn:microsoft.com/office/officeart/2009/3/layout/IncreasingArrowsProcess"/>
    <dgm:cxn modelId="{F560B777-E417-4DEA-AF56-D482AA2E34EE}" type="presParOf" srcId="{32D7360C-63DA-4FF3-A098-F33CC4E11502}" destId="{F74FEC9C-6D95-4A88-8CDD-5FE839B3726E}" srcOrd="4" destOrd="0" presId="urn:microsoft.com/office/officeart/2009/3/layout/IncreasingArrowsProcess"/>
    <dgm:cxn modelId="{D4945AD0-A6C2-419F-A022-23C15041B262}" type="presParOf" srcId="{32D7360C-63DA-4FF3-A098-F33CC4E11502}" destId="{3AA35833-D6C3-4AF6-9DDC-F970E491D529}"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7044C6-8C33-4A74-9E28-4D3E2B47B3D1}" type="doc">
      <dgm:prSet loTypeId="urn:microsoft.com/office/officeart/2005/8/layout/process2" loCatId="process" qsTypeId="urn:microsoft.com/office/officeart/2005/8/quickstyle/simple3" qsCatId="simple" csTypeId="urn:microsoft.com/office/officeart/2005/8/colors/accent2_1" csCatId="accent2" phldr="1"/>
      <dgm:spPr/>
    </dgm:pt>
    <dgm:pt modelId="{B38C8503-4A93-468B-9E46-8C5C02DA9FB6}">
      <dgm:prSet/>
      <dgm:spPr/>
      <dgm:t>
        <a:bodyPr/>
        <a:lstStyle/>
        <a:p>
          <a:r>
            <a:rPr lang="en-US" dirty="0" smtClean="0"/>
            <a:t>Data Set </a:t>
          </a:r>
          <a:endParaRPr lang="en-US" dirty="0"/>
        </a:p>
      </dgm:t>
    </dgm:pt>
    <dgm:pt modelId="{B2843CDA-061C-441D-B2DA-EE4A249A2BBD}" type="parTrans" cxnId="{D570C802-2D7C-4FD6-96AF-C2903E6D62DA}">
      <dgm:prSet/>
      <dgm:spPr/>
      <dgm:t>
        <a:bodyPr/>
        <a:lstStyle/>
        <a:p>
          <a:endParaRPr lang="en-US"/>
        </a:p>
      </dgm:t>
    </dgm:pt>
    <dgm:pt modelId="{0F800C35-D7BC-4A86-8A8A-9AF290BD597E}" type="sibTrans" cxnId="{D570C802-2D7C-4FD6-96AF-C2903E6D62DA}">
      <dgm:prSet/>
      <dgm:spPr/>
      <dgm:t>
        <a:bodyPr/>
        <a:lstStyle/>
        <a:p>
          <a:endParaRPr lang="en-US"/>
        </a:p>
      </dgm:t>
    </dgm:pt>
    <dgm:pt modelId="{F11FD9D3-9159-41D7-8925-61859556A73C}">
      <dgm:prSet phldrT="[Text]"/>
      <dgm:spPr/>
      <dgm:t>
        <a:bodyPr/>
        <a:lstStyle/>
        <a:p>
          <a:r>
            <a:rPr lang="en-US" dirty="0" smtClean="0"/>
            <a:t>Post – Processing </a:t>
          </a:r>
          <a:endParaRPr lang="en-US" dirty="0"/>
        </a:p>
      </dgm:t>
    </dgm:pt>
    <dgm:pt modelId="{DDFCF448-6627-415B-8D72-EEAC9CA63C5E}" type="parTrans" cxnId="{4177AA54-C7CD-4CB2-AE56-A40857C480FD}">
      <dgm:prSet/>
      <dgm:spPr/>
      <dgm:t>
        <a:bodyPr/>
        <a:lstStyle/>
        <a:p>
          <a:endParaRPr lang="en-US"/>
        </a:p>
      </dgm:t>
    </dgm:pt>
    <dgm:pt modelId="{5D27CC88-F3A0-4D93-95DB-0A3E5C04A346}" type="sibTrans" cxnId="{4177AA54-C7CD-4CB2-AE56-A40857C480FD}">
      <dgm:prSet/>
      <dgm:spPr/>
      <dgm:t>
        <a:bodyPr/>
        <a:lstStyle/>
        <a:p>
          <a:endParaRPr lang="en-US"/>
        </a:p>
      </dgm:t>
    </dgm:pt>
    <dgm:pt modelId="{013A7E24-B1B3-4857-A89E-5D3E0B2FD245}">
      <dgm:prSet phldrT="[Text]"/>
      <dgm:spPr/>
      <dgm:t>
        <a:bodyPr/>
        <a:lstStyle/>
        <a:p>
          <a:r>
            <a:rPr lang="en-US" dirty="0" smtClean="0"/>
            <a:t>Input </a:t>
          </a:r>
          <a:endParaRPr lang="en-US" dirty="0"/>
        </a:p>
      </dgm:t>
    </dgm:pt>
    <dgm:pt modelId="{39C71386-9F8F-402D-9406-36B808369472}" type="parTrans" cxnId="{433EE92C-B645-4516-91A8-F94455DD80A0}">
      <dgm:prSet/>
      <dgm:spPr/>
      <dgm:t>
        <a:bodyPr/>
        <a:lstStyle/>
        <a:p>
          <a:endParaRPr lang="en-US"/>
        </a:p>
      </dgm:t>
    </dgm:pt>
    <dgm:pt modelId="{369261CB-F9AA-4057-B78B-C2A681BC2E05}" type="sibTrans" cxnId="{433EE92C-B645-4516-91A8-F94455DD80A0}">
      <dgm:prSet/>
      <dgm:spPr/>
      <dgm:t>
        <a:bodyPr/>
        <a:lstStyle/>
        <a:p>
          <a:endParaRPr lang="en-US"/>
        </a:p>
      </dgm:t>
    </dgm:pt>
    <dgm:pt modelId="{640DDBE1-B535-4AA6-8B63-5B33AA102472}">
      <dgm:prSet phldrT="[Text]"/>
      <dgm:spPr/>
      <dgm:t>
        <a:bodyPr/>
        <a:lstStyle/>
        <a:p>
          <a:r>
            <a:rPr lang="en-US" dirty="0" smtClean="0"/>
            <a:t>ANN Implementation</a:t>
          </a:r>
          <a:endParaRPr lang="en-US" dirty="0"/>
        </a:p>
      </dgm:t>
    </dgm:pt>
    <dgm:pt modelId="{71C41D76-4520-4603-926D-F3BF19AA752B}" type="parTrans" cxnId="{FAA4BBEC-B147-4D6C-A420-AACC60A1DCBC}">
      <dgm:prSet/>
      <dgm:spPr/>
      <dgm:t>
        <a:bodyPr/>
        <a:lstStyle/>
        <a:p>
          <a:endParaRPr lang="en-US"/>
        </a:p>
      </dgm:t>
    </dgm:pt>
    <dgm:pt modelId="{16990E48-03D2-4A6D-84B4-4E45F668EC81}" type="sibTrans" cxnId="{FAA4BBEC-B147-4D6C-A420-AACC60A1DCBC}">
      <dgm:prSet/>
      <dgm:spPr/>
      <dgm:t>
        <a:bodyPr/>
        <a:lstStyle/>
        <a:p>
          <a:endParaRPr lang="en-US"/>
        </a:p>
      </dgm:t>
    </dgm:pt>
    <dgm:pt modelId="{2206EFFA-6190-4B0D-A55F-13F598E413D7}">
      <dgm:prSet phldrT="[Text]"/>
      <dgm:spPr/>
      <dgm:t>
        <a:bodyPr/>
        <a:lstStyle/>
        <a:p>
          <a:r>
            <a:rPr lang="en-US" dirty="0" smtClean="0"/>
            <a:t>Output</a:t>
          </a:r>
          <a:endParaRPr lang="en-US" dirty="0"/>
        </a:p>
      </dgm:t>
    </dgm:pt>
    <dgm:pt modelId="{0298E662-C3E1-40D4-9502-B99001B9643A}" type="parTrans" cxnId="{10F4F323-99A2-47FF-A99B-755337C81ACA}">
      <dgm:prSet/>
      <dgm:spPr/>
      <dgm:t>
        <a:bodyPr/>
        <a:lstStyle/>
        <a:p>
          <a:endParaRPr lang="en-US"/>
        </a:p>
      </dgm:t>
    </dgm:pt>
    <dgm:pt modelId="{9253246D-49F1-434E-963E-CB3F75041260}" type="sibTrans" cxnId="{10F4F323-99A2-47FF-A99B-755337C81ACA}">
      <dgm:prSet/>
      <dgm:spPr/>
      <dgm:t>
        <a:bodyPr/>
        <a:lstStyle/>
        <a:p>
          <a:endParaRPr lang="en-US"/>
        </a:p>
      </dgm:t>
    </dgm:pt>
    <dgm:pt modelId="{DC04FD56-D681-4DCD-BF1A-5C1FD66F34FC}">
      <dgm:prSet phldrT="[Text]"/>
      <dgm:spPr/>
      <dgm:t>
        <a:bodyPr/>
        <a:lstStyle/>
        <a:p>
          <a:r>
            <a:rPr lang="en-US" dirty="0" smtClean="0"/>
            <a:t>Backpropagation Algorithm</a:t>
          </a:r>
          <a:endParaRPr lang="en-US" dirty="0"/>
        </a:p>
      </dgm:t>
    </dgm:pt>
    <dgm:pt modelId="{DEA35358-E9A0-46C1-BA7B-94C14E7201C0}" type="parTrans" cxnId="{B07F464F-21CB-4CF5-AD7B-E4B257B17A26}">
      <dgm:prSet/>
      <dgm:spPr/>
      <dgm:t>
        <a:bodyPr/>
        <a:lstStyle/>
        <a:p>
          <a:endParaRPr lang="en-US"/>
        </a:p>
      </dgm:t>
    </dgm:pt>
    <dgm:pt modelId="{12F3A9C6-F088-449A-94B0-6E0D8FBE83E2}" type="sibTrans" cxnId="{B07F464F-21CB-4CF5-AD7B-E4B257B17A26}">
      <dgm:prSet/>
      <dgm:spPr/>
      <dgm:t>
        <a:bodyPr/>
        <a:lstStyle/>
        <a:p>
          <a:endParaRPr lang="en-US"/>
        </a:p>
      </dgm:t>
    </dgm:pt>
    <dgm:pt modelId="{E75A9D56-5566-4B18-A360-5A3C017B47D6}" type="pres">
      <dgm:prSet presAssocID="{8D7044C6-8C33-4A74-9E28-4D3E2B47B3D1}" presName="linearFlow" presStyleCnt="0">
        <dgm:presLayoutVars>
          <dgm:resizeHandles val="exact"/>
        </dgm:presLayoutVars>
      </dgm:prSet>
      <dgm:spPr/>
    </dgm:pt>
    <dgm:pt modelId="{FB472DC9-301E-410C-B8BD-52C71100978A}" type="pres">
      <dgm:prSet presAssocID="{013A7E24-B1B3-4857-A89E-5D3E0B2FD245}" presName="node" presStyleLbl="node1" presStyleIdx="0" presStyleCnt="6" custLinFactNeighborX="-2343" custLinFactNeighborY="-537">
        <dgm:presLayoutVars>
          <dgm:bulletEnabled val="1"/>
        </dgm:presLayoutVars>
      </dgm:prSet>
      <dgm:spPr/>
      <dgm:t>
        <a:bodyPr/>
        <a:lstStyle/>
        <a:p>
          <a:endParaRPr lang="en-US"/>
        </a:p>
      </dgm:t>
    </dgm:pt>
    <dgm:pt modelId="{35439979-DE5C-45A7-81A7-821180DF5751}" type="pres">
      <dgm:prSet presAssocID="{369261CB-F9AA-4057-B78B-C2A681BC2E05}" presName="sibTrans" presStyleLbl="sibTrans2D1" presStyleIdx="0" presStyleCnt="5"/>
      <dgm:spPr/>
      <dgm:t>
        <a:bodyPr/>
        <a:lstStyle/>
        <a:p>
          <a:endParaRPr lang="en-US"/>
        </a:p>
      </dgm:t>
    </dgm:pt>
    <dgm:pt modelId="{6445564B-1046-412C-ABFD-804174A8B99D}" type="pres">
      <dgm:prSet presAssocID="{369261CB-F9AA-4057-B78B-C2A681BC2E05}" presName="connectorText" presStyleLbl="sibTrans2D1" presStyleIdx="0" presStyleCnt="5"/>
      <dgm:spPr/>
      <dgm:t>
        <a:bodyPr/>
        <a:lstStyle/>
        <a:p>
          <a:endParaRPr lang="en-US"/>
        </a:p>
      </dgm:t>
    </dgm:pt>
    <dgm:pt modelId="{B4F36CAF-066A-44E3-847D-2C31E51C1B33}" type="pres">
      <dgm:prSet presAssocID="{B38C8503-4A93-468B-9E46-8C5C02DA9FB6}" presName="node" presStyleLbl="node1" presStyleIdx="1" presStyleCnt="6">
        <dgm:presLayoutVars>
          <dgm:bulletEnabled val="1"/>
        </dgm:presLayoutVars>
      </dgm:prSet>
      <dgm:spPr/>
      <dgm:t>
        <a:bodyPr/>
        <a:lstStyle/>
        <a:p>
          <a:endParaRPr lang="en-US"/>
        </a:p>
      </dgm:t>
    </dgm:pt>
    <dgm:pt modelId="{C14826A1-ECE6-4BB8-B360-CC03E34DD610}" type="pres">
      <dgm:prSet presAssocID="{0F800C35-D7BC-4A86-8A8A-9AF290BD597E}" presName="sibTrans" presStyleLbl="sibTrans2D1" presStyleIdx="1" presStyleCnt="5"/>
      <dgm:spPr/>
      <dgm:t>
        <a:bodyPr/>
        <a:lstStyle/>
        <a:p>
          <a:endParaRPr lang="en-US"/>
        </a:p>
      </dgm:t>
    </dgm:pt>
    <dgm:pt modelId="{800DDF31-1AB2-42DB-B546-AD1B4ADB039A}" type="pres">
      <dgm:prSet presAssocID="{0F800C35-D7BC-4A86-8A8A-9AF290BD597E}" presName="connectorText" presStyleLbl="sibTrans2D1" presStyleIdx="1" presStyleCnt="5"/>
      <dgm:spPr/>
      <dgm:t>
        <a:bodyPr/>
        <a:lstStyle/>
        <a:p>
          <a:endParaRPr lang="en-US"/>
        </a:p>
      </dgm:t>
    </dgm:pt>
    <dgm:pt modelId="{19CEFFA5-3D6A-4A69-AC7F-561C89B0CCEF}" type="pres">
      <dgm:prSet presAssocID="{640DDBE1-B535-4AA6-8B63-5B33AA102472}" presName="node" presStyleLbl="node1" presStyleIdx="2" presStyleCnt="6">
        <dgm:presLayoutVars>
          <dgm:bulletEnabled val="1"/>
        </dgm:presLayoutVars>
      </dgm:prSet>
      <dgm:spPr/>
      <dgm:t>
        <a:bodyPr/>
        <a:lstStyle/>
        <a:p>
          <a:endParaRPr lang="en-US"/>
        </a:p>
      </dgm:t>
    </dgm:pt>
    <dgm:pt modelId="{B4C5A292-BABC-4271-83C1-3E100DD3D1AF}" type="pres">
      <dgm:prSet presAssocID="{16990E48-03D2-4A6D-84B4-4E45F668EC81}" presName="sibTrans" presStyleLbl="sibTrans2D1" presStyleIdx="2" presStyleCnt="5"/>
      <dgm:spPr/>
      <dgm:t>
        <a:bodyPr/>
        <a:lstStyle/>
        <a:p>
          <a:endParaRPr lang="en-US"/>
        </a:p>
      </dgm:t>
    </dgm:pt>
    <dgm:pt modelId="{F4DF8DEE-67EB-42C5-9242-6F0E79252884}" type="pres">
      <dgm:prSet presAssocID="{16990E48-03D2-4A6D-84B4-4E45F668EC81}" presName="connectorText" presStyleLbl="sibTrans2D1" presStyleIdx="2" presStyleCnt="5"/>
      <dgm:spPr/>
      <dgm:t>
        <a:bodyPr/>
        <a:lstStyle/>
        <a:p>
          <a:endParaRPr lang="en-US"/>
        </a:p>
      </dgm:t>
    </dgm:pt>
    <dgm:pt modelId="{7022C993-E652-41E3-929A-FC82DBB7A720}" type="pres">
      <dgm:prSet presAssocID="{DC04FD56-D681-4DCD-BF1A-5C1FD66F34FC}" presName="node" presStyleLbl="node1" presStyleIdx="3" presStyleCnt="6">
        <dgm:presLayoutVars>
          <dgm:bulletEnabled val="1"/>
        </dgm:presLayoutVars>
      </dgm:prSet>
      <dgm:spPr/>
      <dgm:t>
        <a:bodyPr/>
        <a:lstStyle/>
        <a:p>
          <a:endParaRPr lang="en-US"/>
        </a:p>
      </dgm:t>
    </dgm:pt>
    <dgm:pt modelId="{CC185135-1327-4BA5-8666-E157B229F48E}" type="pres">
      <dgm:prSet presAssocID="{12F3A9C6-F088-449A-94B0-6E0D8FBE83E2}" presName="sibTrans" presStyleLbl="sibTrans2D1" presStyleIdx="3" presStyleCnt="5"/>
      <dgm:spPr/>
      <dgm:t>
        <a:bodyPr/>
        <a:lstStyle/>
        <a:p>
          <a:endParaRPr lang="en-US"/>
        </a:p>
      </dgm:t>
    </dgm:pt>
    <dgm:pt modelId="{2F0EB2D7-2222-48DF-B119-5AD9B4599EF2}" type="pres">
      <dgm:prSet presAssocID="{12F3A9C6-F088-449A-94B0-6E0D8FBE83E2}" presName="connectorText" presStyleLbl="sibTrans2D1" presStyleIdx="3" presStyleCnt="5"/>
      <dgm:spPr/>
      <dgm:t>
        <a:bodyPr/>
        <a:lstStyle/>
        <a:p>
          <a:endParaRPr lang="en-US"/>
        </a:p>
      </dgm:t>
    </dgm:pt>
    <dgm:pt modelId="{96075F54-5813-41F7-AB55-6A4D4A17D79E}" type="pres">
      <dgm:prSet presAssocID="{F11FD9D3-9159-41D7-8925-61859556A73C}" presName="node" presStyleLbl="node1" presStyleIdx="4" presStyleCnt="6">
        <dgm:presLayoutVars>
          <dgm:bulletEnabled val="1"/>
        </dgm:presLayoutVars>
      </dgm:prSet>
      <dgm:spPr/>
      <dgm:t>
        <a:bodyPr/>
        <a:lstStyle/>
        <a:p>
          <a:endParaRPr lang="en-US"/>
        </a:p>
      </dgm:t>
    </dgm:pt>
    <dgm:pt modelId="{A4BCEA71-ADC1-4CEB-988C-873A2ED389F6}" type="pres">
      <dgm:prSet presAssocID="{5D27CC88-F3A0-4D93-95DB-0A3E5C04A346}" presName="sibTrans" presStyleLbl="sibTrans2D1" presStyleIdx="4" presStyleCnt="5"/>
      <dgm:spPr/>
      <dgm:t>
        <a:bodyPr/>
        <a:lstStyle/>
        <a:p>
          <a:endParaRPr lang="en-US"/>
        </a:p>
      </dgm:t>
    </dgm:pt>
    <dgm:pt modelId="{9CFE19B3-B176-4169-B22A-F461E620E839}" type="pres">
      <dgm:prSet presAssocID="{5D27CC88-F3A0-4D93-95DB-0A3E5C04A346}" presName="connectorText" presStyleLbl="sibTrans2D1" presStyleIdx="4" presStyleCnt="5"/>
      <dgm:spPr/>
      <dgm:t>
        <a:bodyPr/>
        <a:lstStyle/>
        <a:p>
          <a:endParaRPr lang="en-US"/>
        </a:p>
      </dgm:t>
    </dgm:pt>
    <dgm:pt modelId="{DB514ECC-24BA-4B34-A4D7-0230C028860E}" type="pres">
      <dgm:prSet presAssocID="{2206EFFA-6190-4B0D-A55F-13F598E413D7}" presName="node" presStyleLbl="node1" presStyleIdx="5" presStyleCnt="6">
        <dgm:presLayoutVars>
          <dgm:bulletEnabled val="1"/>
        </dgm:presLayoutVars>
      </dgm:prSet>
      <dgm:spPr/>
      <dgm:t>
        <a:bodyPr/>
        <a:lstStyle/>
        <a:p>
          <a:endParaRPr lang="en-US"/>
        </a:p>
      </dgm:t>
    </dgm:pt>
  </dgm:ptLst>
  <dgm:cxnLst>
    <dgm:cxn modelId="{C861FBF9-5167-4874-8753-0F268251B231}" type="presOf" srcId="{16990E48-03D2-4A6D-84B4-4E45F668EC81}" destId="{B4C5A292-BABC-4271-83C1-3E100DD3D1AF}" srcOrd="0" destOrd="0" presId="urn:microsoft.com/office/officeart/2005/8/layout/process2"/>
    <dgm:cxn modelId="{10F4F323-99A2-47FF-A99B-755337C81ACA}" srcId="{8D7044C6-8C33-4A74-9E28-4D3E2B47B3D1}" destId="{2206EFFA-6190-4B0D-A55F-13F598E413D7}" srcOrd="5" destOrd="0" parTransId="{0298E662-C3E1-40D4-9502-B99001B9643A}" sibTransId="{9253246D-49F1-434E-963E-CB3F75041260}"/>
    <dgm:cxn modelId="{8DEA6B0C-BE58-4310-8865-92B3AE55CF5B}" type="presOf" srcId="{B38C8503-4A93-468B-9E46-8C5C02DA9FB6}" destId="{B4F36CAF-066A-44E3-847D-2C31E51C1B33}" srcOrd="0" destOrd="0" presId="urn:microsoft.com/office/officeart/2005/8/layout/process2"/>
    <dgm:cxn modelId="{49ECD6CB-959B-4EB7-82CF-27AE86D0EA14}" type="presOf" srcId="{013A7E24-B1B3-4857-A89E-5D3E0B2FD245}" destId="{FB472DC9-301E-410C-B8BD-52C71100978A}" srcOrd="0" destOrd="0" presId="urn:microsoft.com/office/officeart/2005/8/layout/process2"/>
    <dgm:cxn modelId="{F102FB4E-03F2-48C1-BBDE-2AD071C644E7}" type="presOf" srcId="{DC04FD56-D681-4DCD-BF1A-5C1FD66F34FC}" destId="{7022C993-E652-41E3-929A-FC82DBB7A720}" srcOrd="0" destOrd="0" presId="urn:microsoft.com/office/officeart/2005/8/layout/process2"/>
    <dgm:cxn modelId="{433EE92C-B645-4516-91A8-F94455DD80A0}" srcId="{8D7044C6-8C33-4A74-9E28-4D3E2B47B3D1}" destId="{013A7E24-B1B3-4857-A89E-5D3E0B2FD245}" srcOrd="0" destOrd="0" parTransId="{39C71386-9F8F-402D-9406-36B808369472}" sibTransId="{369261CB-F9AA-4057-B78B-C2A681BC2E05}"/>
    <dgm:cxn modelId="{C96025F5-684F-440F-945C-BE67274FA24A}" type="presOf" srcId="{2206EFFA-6190-4B0D-A55F-13F598E413D7}" destId="{DB514ECC-24BA-4B34-A4D7-0230C028860E}" srcOrd="0" destOrd="0" presId="urn:microsoft.com/office/officeart/2005/8/layout/process2"/>
    <dgm:cxn modelId="{5637F28D-1EB2-4064-9CB3-EF9C7D4F66BB}" type="presOf" srcId="{F11FD9D3-9159-41D7-8925-61859556A73C}" destId="{96075F54-5813-41F7-AB55-6A4D4A17D79E}" srcOrd="0" destOrd="0" presId="urn:microsoft.com/office/officeart/2005/8/layout/process2"/>
    <dgm:cxn modelId="{D5E4D3C0-8805-410B-BCD8-646E7C304B4A}" type="presOf" srcId="{8D7044C6-8C33-4A74-9E28-4D3E2B47B3D1}" destId="{E75A9D56-5566-4B18-A360-5A3C017B47D6}" srcOrd="0" destOrd="0" presId="urn:microsoft.com/office/officeart/2005/8/layout/process2"/>
    <dgm:cxn modelId="{8A2DAC19-00F7-45B9-BEDF-E2BB6FBC657D}" type="presOf" srcId="{5D27CC88-F3A0-4D93-95DB-0A3E5C04A346}" destId="{A4BCEA71-ADC1-4CEB-988C-873A2ED389F6}" srcOrd="0" destOrd="0" presId="urn:microsoft.com/office/officeart/2005/8/layout/process2"/>
    <dgm:cxn modelId="{0C379E1C-35AD-40A0-9DA2-C8ADCF4B6886}" type="presOf" srcId="{369261CB-F9AA-4057-B78B-C2A681BC2E05}" destId="{35439979-DE5C-45A7-81A7-821180DF5751}" srcOrd="0" destOrd="0" presId="urn:microsoft.com/office/officeart/2005/8/layout/process2"/>
    <dgm:cxn modelId="{4177AA54-C7CD-4CB2-AE56-A40857C480FD}" srcId="{8D7044C6-8C33-4A74-9E28-4D3E2B47B3D1}" destId="{F11FD9D3-9159-41D7-8925-61859556A73C}" srcOrd="4" destOrd="0" parTransId="{DDFCF448-6627-415B-8D72-EEAC9CA63C5E}" sibTransId="{5D27CC88-F3A0-4D93-95DB-0A3E5C04A346}"/>
    <dgm:cxn modelId="{0E5A8C11-9235-47C3-A132-29ABA103C2BD}" type="presOf" srcId="{640DDBE1-B535-4AA6-8B63-5B33AA102472}" destId="{19CEFFA5-3D6A-4A69-AC7F-561C89B0CCEF}" srcOrd="0" destOrd="0" presId="urn:microsoft.com/office/officeart/2005/8/layout/process2"/>
    <dgm:cxn modelId="{D2ED91D0-6D13-4EE9-90C4-E5CE08150F8B}" type="presOf" srcId="{5D27CC88-F3A0-4D93-95DB-0A3E5C04A346}" destId="{9CFE19B3-B176-4169-B22A-F461E620E839}" srcOrd="1" destOrd="0" presId="urn:microsoft.com/office/officeart/2005/8/layout/process2"/>
    <dgm:cxn modelId="{D7ED66D9-3B33-4D4F-B282-1487603E224F}" type="presOf" srcId="{12F3A9C6-F088-449A-94B0-6E0D8FBE83E2}" destId="{2F0EB2D7-2222-48DF-B119-5AD9B4599EF2}" srcOrd="1" destOrd="0" presId="urn:microsoft.com/office/officeart/2005/8/layout/process2"/>
    <dgm:cxn modelId="{A49D7A48-481C-48F3-8F2F-3F4AC333DAB8}" type="presOf" srcId="{16990E48-03D2-4A6D-84B4-4E45F668EC81}" destId="{F4DF8DEE-67EB-42C5-9242-6F0E79252884}" srcOrd="1" destOrd="0" presId="urn:microsoft.com/office/officeart/2005/8/layout/process2"/>
    <dgm:cxn modelId="{4490C5BA-79D2-4990-B84C-DE4DB077ABF5}" type="presOf" srcId="{0F800C35-D7BC-4A86-8A8A-9AF290BD597E}" destId="{800DDF31-1AB2-42DB-B546-AD1B4ADB039A}" srcOrd="1" destOrd="0" presId="urn:microsoft.com/office/officeart/2005/8/layout/process2"/>
    <dgm:cxn modelId="{B07F464F-21CB-4CF5-AD7B-E4B257B17A26}" srcId="{8D7044C6-8C33-4A74-9E28-4D3E2B47B3D1}" destId="{DC04FD56-D681-4DCD-BF1A-5C1FD66F34FC}" srcOrd="3" destOrd="0" parTransId="{DEA35358-E9A0-46C1-BA7B-94C14E7201C0}" sibTransId="{12F3A9C6-F088-449A-94B0-6E0D8FBE83E2}"/>
    <dgm:cxn modelId="{FAA4BBEC-B147-4D6C-A420-AACC60A1DCBC}" srcId="{8D7044C6-8C33-4A74-9E28-4D3E2B47B3D1}" destId="{640DDBE1-B535-4AA6-8B63-5B33AA102472}" srcOrd="2" destOrd="0" parTransId="{71C41D76-4520-4603-926D-F3BF19AA752B}" sibTransId="{16990E48-03D2-4A6D-84B4-4E45F668EC81}"/>
    <dgm:cxn modelId="{009D60D6-0D48-48AE-BFF8-B6782DAE3EE1}" type="presOf" srcId="{0F800C35-D7BC-4A86-8A8A-9AF290BD597E}" destId="{C14826A1-ECE6-4BB8-B360-CC03E34DD610}" srcOrd="0" destOrd="0" presId="urn:microsoft.com/office/officeart/2005/8/layout/process2"/>
    <dgm:cxn modelId="{069D5F35-0DAF-4B7E-B77C-1999651245D0}" type="presOf" srcId="{12F3A9C6-F088-449A-94B0-6E0D8FBE83E2}" destId="{CC185135-1327-4BA5-8666-E157B229F48E}" srcOrd="0" destOrd="0" presId="urn:microsoft.com/office/officeart/2005/8/layout/process2"/>
    <dgm:cxn modelId="{83FFBB7E-2612-4E58-AD74-DFF9A39DF718}" type="presOf" srcId="{369261CB-F9AA-4057-B78B-C2A681BC2E05}" destId="{6445564B-1046-412C-ABFD-804174A8B99D}" srcOrd="1" destOrd="0" presId="urn:microsoft.com/office/officeart/2005/8/layout/process2"/>
    <dgm:cxn modelId="{D570C802-2D7C-4FD6-96AF-C2903E6D62DA}" srcId="{8D7044C6-8C33-4A74-9E28-4D3E2B47B3D1}" destId="{B38C8503-4A93-468B-9E46-8C5C02DA9FB6}" srcOrd="1" destOrd="0" parTransId="{B2843CDA-061C-441D-B2DA-EE4A249A2BBD}" sibTransId="{0F800C35-D7BC-4A86-8A8A-9AF290BD597E}"/>
    <dgm:cxn modelId="{507B22AE-AB34-4488-AEFF-F8CCD8968740}" type="presParOf" srcId="{E75A9D56-5566-4B18-A360-5A3C017B47D6}" destId="{FB472DC9-301E-410C-B8BD-52C71100978A}" srcOrd="0" destOrd="0" presId="urn:microsoft.com/office/officeart/2005/8/layout/process2"/>
    <dgm:cxn modelId="{11FCBB83-FF69-4427-9813-5858F4CB0761}" type="presParOf" srcId="{E75A9D56-5566-4B18-A360-5A3C017B47D6}" destId="{35439979-DE5C-45A7-81A7-821180DF5751}" srcOrd="1" destOrd="0" presId="urn:microsoft.com/office/officeart/2005/8/layout/process2"/>
    <dgm:cxn modelId="{EC3B525A-CB4C-4F1D-8C1B-BACD554A4335}" type="presParOf" srcId="{35439979-DE5C-45A7-81A7-821180DF5751}" destId="{6445564B-1046-412C-ABFD-804174A8B99D}" srcOrd="0" destOrd="0" presId="urn:microsoft.com/office/officeart/2005/8/layout/process2"/>
    <dgm:cxn modelId="{F5B48FBE-A64A-484E-B661-3D521CEECB2D}" type="presParOf" srcId="{E75A9D56-5566-4B18-A360-5A3C017B47D6}" destId="{B4F36CAF-066A-44E3-847D-2C31E51C1B33}" srcOrd="2" destOrd="0" presId="urn:microsoft.com/office/officeart/2005/8/layout/process2"/>
    <dgm:cxn modelId="{B4A23EB1-2768-43B8-92B4-B43D482F28D6}" type="presParOf" srcId="{E75A9D56-5566-4B18-A360-5A3C017B47D6}" destId="{C14826A1-ECE6-4BB8-B360-CC03E34DD610}" srcOrd="3" destOrd="0" presId="urn:microsoft.com/office/officeart/2005/8/layout/process2"/>
    <dgm:cxn modelId="{46CC58DB-A219-44E2-9843-43EF859B909F}" type="presParOf" srcId="{C14826A1-ECE6-4BB8-B360-CC03E34DD610}" destId="{800DDF31-1AB2-42DB-B546-AD1B4ADB039A}" srcOrd="0" destOrd="0" presId="urn:microsoft.com/office/officeart/2005/8/layout/process2"/>
    <dgm:cxn modelId="{50F4CC6D-40DB-4606-88FC-D07F31FCAC3F}" type="presParOf" srcId="{E75A9D56-5566-4B18-A360-5A3C017B47D6}" destId="{19CEFFA5-3D6A-4A69-AC7F-561C89B0CCEF}" srcOrd="4" destOrd="0" presId="urn:microsoft.com/office/officeart/2005/8/layout/process2"/>
    <dgm:cxn modelId="{2CF7619A-983B-470E-9C65-DCC6C5519781}" type="presParOf" srcId="{E75A9D56-5566-4B18-A360-5A3C017B47D6}" destId="{B4C5A292-BABC-4271-83C1-3E100DD3D1AF}" srcOrd="5" destOrd="0" presId="urn:microsoft.com/office/officeart/2005/8/layout/process2"/>
    <dgm:cxn modelId="{CDD0AAB4-CD8B-490B-9C8C-DE8F80B5A3C9}" type="presParOf" srcId="{B4C5A292-BABC-4271-83C1-3E100DD3D1AF}" destId="{F4DF8DEE-67EB-42C5-9242-6F0E79252884}" srcOrd="0" destOrd="0" presId="urn:microsoft.com/office/officeart/2005/8/layout/process2"/>
    <dgm:cxn modelId="{2524D544-64CE-4B4E-93F6-1A55C9EEAC6C}" type="presParOf" srcId="{E75A9D56-5566-4B18-A360-5A3C017B47D6}" destId="{7022C993-E652-41E3-929A-FC82DBB7A720}" srcOrd="6" destOrd="0" presId="urn:microsoft.com/office/officeart/2005/8/layout/process2"/>
    <dgm:cxn modelId="{E20E1E63-FE70-470B-9866-5AB06B2A0E8D}" type="presParOf" srcId="{E75A9D56-5566-4B18-A360-5A3C017B47D6}" destId="{CC185135-1327-4BA5-8666-E157B229F48E}" srcOrd="7" destOrd="0" presId="urn:microsoft.com/office/officeart/2005/8/layout/process2"/>
    <dgm:cxn modelId="{B128D64C-9588-4395-8330-E5CB277C25CE}" type="presParOf" srcId="{CC185135-1327-4BA5-8666-E157B229F48E}" destId="{2F0EB2D7-2222-48DF-B119-5AD9B4599EF2}" srcOrd="0" destOrd="0" presId="urn:microsoft.com/office/officeart/2005/8/layout/process2"/>
    <dgm:cxn modelId="{5B5DB361-BC3A-4EB8-B1C7-14DCAE7DCDED}" type="presParOf" srcId="{E75A9D56-5566-4B18-A360-5A3C017B47D6}" destId="{96075F54-5813-41F7-AB55-6A4D4A17D79E}" srcOrd="8" destOrd="0" presId="urn:microsoft.com/office/officeart/2005/8/layout/process2"/>
    <dgm:cxn modelId="{16A30674-FA67-4A06-85CD-947C666A1072}" type="presParOf" srcId="{E75A9D56-5566-4B18-A360-5A3C017B47D6}" destId="{A4BCEA71-ADC1-4CEB-988C-873A2ED389F6}" srcOrd="9" destOrd="0" presId="urn:microsoft.com/office/officeart/2005/8/layout/process2"/>
    <dgm:cxn modelId="{F80C3244-46EF-49BE-B85C-5D6043089A00}" type="presParOf" srcId="{A4BCEA71-ADC1-4CEB-988C-873A2ED389F6}" destId="{9CFE19B3-B176-4169-B22A-F461E620E839}" srcOrd="0" destOrd="0" presId="urn:microsoft.com/office/officeart/2005/8/layout/process2"/>
    <dgm:cxn modelId="{C9CEE1D0-7916-4138-8314-A0035B1F1EAD}" type="presParOf" srcId="{E75A9D56-5566-4B18-A360-5A3C017B47D6}" destId="{DB514ECC-24BA-4B34-A4D7-0230C028860E}"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A2429-B300-4771-A2AC-FFDE07F7CB27}">
      <dsp:nvSpPr>
        <dsp:cNvPr id="0" name=""/>
        <dsp:cNvSpPr/>
      </dsp:nvSpPr>
      <dsp:spPr>
        <a:xfrm rot="5400000">
          <a:off x="761312" y="914843"/>
          <a:ext cx="735298" cy="799363"/>
        </a:xfrm>
        <a:prstGeom prst="bentUpArrow">
          <a:avLst>
            <a:gd name="adj1" fmla="val 32840"/>
            <a:gd name="adj2" fmla="val 25000"/>
            <a:gd name="adj3" fmla="val 3578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60D9B67-EF24-40B3-B992-D520EA149F07}">
      <dsp:nvSpPr>
        <dsp:cNvPr id="0" name=""/>
        <dsp:cNvSpPr/>
      </dsp:nvSpPr>
      <dsp:spPr>
        <a:xfrm>
          <a:off x="95105" y="173773"/>
          <a:ext cx="1828834" cy="773848"/>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Input Matrix</a:t>
          </a:r>
          <a:endParaRPr lang="en-US" sz="2300" kern="1200" dirty="0"/>
        </a:p>
      </dsp:txBody>
      <dsp:txXfrm>
        <a:off x="132888" y="211556"/>
        <a:ext cx="1753268" cy="698282"/>
      </dsp:txXfrm>
    </dsp:sp>
    <dsp:sp modelId="{D7CF5C87-FAA9-47BB-A1CE-CEAF4F084908}">
      <dsp:nvSpPr>
        <dsp:cNvPr id="0" name=""/>
        <dsp:cNvSpPr/>
      </dsp:nvSpPr>
      <dsp:spPr>
        <a:xfrm>
          <a:off x="1802905" y="83706"/>
          <a:ext cx="3305919" cy="1034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Georgia" panose="02040502050405020303" pitchFamily="18" charset="0"/>
            </a:rPr>
            <a:t>Data Set</a:t>
          </a:r>
          <a:endParaRPr lang="en-US" sz="1800" kern="1200" dirty="0">
            <a:latin typeface="Georgia" panose="02040502050405020303" pitchFamily="18" charset="0"/>
          </a:endParaRPr>
        </a:p>
      </dsp:txBody>
      <dsp:txXfrm>
        <a:off x="1802905" y="83706"/>
        <a:ext cx="3305919" cy="1034653"/>
      </dsp:txXfrm>
    </dsp:sp>
    <dsp:sp modelId="{F2FAB72E-B584-4B4D-ABEA-1CED358ABCD0}">
      <dsp:nvSpPr>
        <dsp:cNvPr id="0" name=""/>
        <dsp:cNvSpPr/>
      </dsp:nvSpPr>
      <dsp:spPr>
        <a:xfrm rot="5400000">
          <a:off x="2325622" y="1636778"/>
          <a:ext cx="852769" cy="1236811"/>
        </a:xfrm>
        <a:prstGeom prst="bentUpArrow">
          <a:avLst>
            <a:gd name="adj1" fmla="val 32840"/>
            <a:gd name="adj2" fmla="val 25000"/>
            <a:gd name="adj3" fmla="val 3578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0691B4C-40F1-4299-9A39-0BCAC593C4F0}">
      <dsp:nvSpPr>
        <dsp:cNvPr id="0" name=""/>
        <dsp:cNvSpPr/>
      </dsp:nvSpPr>
      <dsp:spPr>
        <a:xfrm>
          <a:off x="1519863" y="1196665"/>
          <a:ext cx="1828834" cy="655334"/>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Training </a:t>
          </a:r>
          <a:endParaRPr lang="en-US" sz="2300" kern="1200" dirty="0"/>
        </a:p>
      </dsp:txBody>
      <dsp:txXfrm>
        <a:off x="1551860" y="1228662"/>
        <a:ext cx="1764840" cy="591340"/>
      </dsp:txXfrm>
    </dsp:sp>
    <dsp:sp modelId="{B139DA82-CE7A-4B99-80D5-A8FAF682C801}">
      <dsp:nvSpPr>
        <dsp:cNvPr id="0" name=""/>
        <dsp:cNvSpPr/>
      </dsp:nvSpPr>
      <dsp:spPr>
        <a:xfrm>
          <a:off x="3121418" y="1121159"/>
          <a:ext cx="4622604" cy="1034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Georgia" panose="02040502050405020303" pitchFamily="18" charset="0"/>
            </a:rPr>
            <a:t>Artificial Neural Networks</a:t>
          </a:r>
          <a:endParaRPr lang="en-US" sz="1800" kern="1200" dirty="0">
            <a:latin typeface="Georgia" panose="02040502050405020303" pitchFamily="18" charset="0"/>
          </a:endParaRPr>
        </a:p>
        <a:p>
          <a:pPr marL="171450" lvl="1" indent="-171450" algn="l" defTabSz="800100">
            <a:lnSpc>
              <a:spcPct val="90000"/>
            </a:lnSpc>
            <a:spcBef>
              <a:spcPct val="0"/>
            </a:spcBef>
            <a:spcAft>
              <a:spcPct val="15000"/>
            </a:spcAft>
            <a:buChar char="••"/>
          </a:pPr>
          <a:r>
            <a:rPr lang="en-US" sz="1800" kern="1200" dirty="0" smtClean="0">
              <a:latin typeface="Georgia" panose="02040502050405020303" pitchFamily="18" charset="0"/>
            </a:rPr>
            <a:t>Backpropagation Algorithm</a:t>
          </a:r>
          <a:endParaRPr lang="en-US" sz="1800" kern="1200" dirty="0">
            <a:latin typeface="Georgia" panose="02040502050405020303" pitchFamily="18" charset="0"/>
          </a:endParaRPr>
        </a:p>
      </dsp:txBody>
      <dsp:txXfrm>
        <a:off x="3121418" y="1121159"/>
        <a:ext cx="4622604" cy="1034653"/>
      </dsp:txXfrm>
    </dsp:sp>
    <dsp:sp modelId="{F63F6B45-A9AE-4186-BD27-3A8617F01D18}">
      <dsp:nvSpPr>
        <dsp:cNvPr id="0" name=""/>
        <dsp:cNvSpPr/>
      </dsp:nvSpPr>
      <dsp:spPr>
        <a:xfrm>
          <a:off x="3366936" y="2130328"/>
          <a:ext cx="1828834" cy="677032"/>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Output </a:t>
          </a:r>
          <a:endParaRPr lang="en-US" sz="2300" kern="1200" dirty="0"/>
        </a:p>
      </dsp:txBody>
      <dsp:txXfrm>
        <a:off x="3399992" y="2163384"/>
        <a:ext cx="1762722" cy="610920"/>
      </dsp:txXfrm>
    </dsp:sp>
    <dsp:sp modelId="{ED044216-B860-42F8-B4D9-3D146FA90063}">
      <dsp:nvSpPr>
        <dsp:cNvPr id="0" name=""/>
        <dsp:cNvSpPr/>
      </dsp:nvSpPr>
      <dsp:spPr>
        <a:xfrm>
          <a:off x="5032234" y="2109847"/>
          <a:ext cx="2824229" cy="78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Georgia" panose="02040502050405020303" pitchFamily="18" charset="0"/>
            </a:rPr>
            <a:t>26 alphabets</a:t>
          </a:r>
          <a:endParaRPr lang="en-US" sz="1600" kern="1200" dirty="0">
            <a:latin typeface="Georgia" panose="02040502050405020303" pitchFamily="18" charset="0"/>
          </a:endParaRPr>
        </a:p>
        <a:p>
          <a:pPr marL="171450" lvl="1" indent="-171450" algn="l" defTabSz="711200">
            <a:lnSpc>
              <a:spcPct val="90000"/>
            </a:lnSpc>
            <a:spcBef>
              <a:spcPct val="0"/>
            </a:spcBef>
            <a:spcAft>
              <a:spcPct val="15000"/>
            </a:spcAft>
            <a:buChar char="••"/>
          </a:pPr>
          <a:r>
            <a:rPr lang="en-US" sz="1600" kern="1200" dirty="0" smtClean="0">
              <a:latin typeface="Georgia" panose="02040502050405020303" pitchFamily="18" charset="0"/>
            </a:rPr>
            <a:t>Performance Analysis </a:t>
          </a:r>
          <a:endParaRPr lang="en-US" sz="1600" kern="1200" dirty="0">
            <a:latin typeface="Georgia" panose="02040502050405020303" pitchFamily="18" charset="0"/>
          </a:endParaRPr>
        </a:p>
      </dsp:txBody>
      <dsp:txXfrm>
        <a:off x="5032234" y="2109847"/>
        <a:ext cx="2824229" cy="784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B107F-5E88-43BF-B719-AC4419EF1E87}">
      <dsp:nvSpPr>
        <dsp:cNvPr id="0" name=""/>
        <dsp:cNvSpPr/>
      </dsp:nvSpPr>
      <dsp:spPr>
        <a:xfrm>
          <a:off x="0" y="36490"/>
          <a:ext cx="7848600"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latin typeface="Georgia" panose="02040502050405020303" pitchFamily="18" charset="0"/>
            </a:rPr>
            <a:t>Character Images</a:t>
          </a:r>
          <a:endParaRPr lang="en-US" sz="2300" kern="1200" dirty="0">
            <a:latin typeface="Georgia" panose="02040502050405020303" pitchFamily="18" charset="0"/>
          </a:endParaRPr>
        </a:p>
      </dsp:txBody>
      <dsp:txXfrm>
        <a:off x="0" y="322254"/>
        <a:ext cx="7562836" cy="571527"/>
      </dsp:txXfrm>
    </dsp:sp>
    <dsp:sp modelId="{B07ECDF8-A33E-4F9D-997F-DB29194F7872}">
      <dsp:nvSpPr>
        <dsp:cNvPr id="0" name=""/>
        <dsp:cNvSpPr/>
      </dsp:nvSpPr>
      <dsp:spPr>
        <a:xfrm>
          <a:off x="0" y="917951"/>
          <a:ext cx="2417368" cy="2201945"/>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latin typeface="Georgia" panose="02040502050405020303" pitchFamily="18" charset="0"/>
            </a:rPr>
            <a:t>Character images from 20 different fonts for 26 alphabets of  English language randomly distorted to produce  20,000 unique stimuli</a:t>
          </a:r>
          <a:endParaRPr lang="en-US" sz="1800" kern="1200" dirty="0">
            <a:latin typeface="Georgia" panose="02040502050405020303" pitchFamily="18" charset="0"/>
          </a:endParaRPr>
        </a:p>
      </dsp:txBody>
      <dsp:txXfrm>
        <a:off x="0" y="917951"/>
        <a:ext cx="2417368" cy="2201945"/>
      </dsp:txXfrm>
    </dsp:sp>
    <dsp:sp modelId="{B72B81EE-3A72-4FED-ABD3-5B1A43254BA1}">
      <dsp:nvSpPr>
        <dsp:cNvPr id="0" name=""/>
        <dsp:cNvSpPr/>
      </dsp:nvSpPr>
      <dsp:spPr>
        <a:xfrm>
          <a:off x="2417368" y="417509"/>
          <a:ext cx="5431231"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latin typeface="Georgia" panose="02040502050405020303" pitchFamily="18" charset="0"/>
            </a:rPr>
            <a:t>Stimuli</a:t>
          </a:r>
          <a:endParaRPr lang="en-US" sz="2300" kern="1200" dirty="0">
            <a:latin typeface="Georgia" panose="02040502050405020303" pitchFamily="18" charset="0"/>
          </a:endParaRPr>
        </a:p>
      </dsp:txBody>
      <dsp:txXfrm>
        <a:off x="2417368" y="703273"/>
        <a:ext cx="5145467" cy="571527"/>
      </dsp:txXfrm>
    </dsp:sp>
    <dsp:sp modelId="{31A929A5-9661-488C-8B1D-4A65FB76AC59}">
      <dsp:nvSpPr>
        <dsp:cNvPr id="0" name=""/>
        <dsp:cNvSpPr/>
      </dsp:nvSpPr>
      <dsp:spPr>
        <a:xfrm>
          <a:off x="2438399" y="1298969"/>
          <a:ext cx="2375306" cy="2201945"/>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latin typeface="Georgia" panose="02040502050405020303" pitchFamily="18" charset="0"/>
            </a:rPr>
            <a:t>16 primitive numerical attributes </a:t>
          </a:r>
          <a:r>
            <a:rPr lang="en-US" sz="1800" b="0" i="0" kern="1200" dirty="0" smtClean="0">
              <a:latin typeface="Georgia" panose="02040502050405020303" pitchFamily="18" charset="0"/>
            </a:rPr>
            <a:t>scaled to fit into a range of integer values from 0 through 15</a:t>
          </a:r>
          <a:endParaRPr lang="en-US" sz="1800" kern="1200" dirty="0" smtClean="0">
            <a:latin typeface="Georgia" panose="02040502050405020303" pitchFamily="18" charset="0"/>
          </a:endParaRPr>
        </a:p>
        <a:p>
          <a:pPr lvl="0" algn="l" defTabSz="800100">
            <a:lnSpc>
              <a:spcPct val="90000"/>
            </a:lnSpc>
            <a:spcBef>
              <a:spcPct val="0"/>
            </a:spcBef>
            <a:spcAft>
              <a:spcPct val="35000"/>
            </a:spcAft>
          </a:pPr>
          <a:endParaRPr lang="en-US" sz="2100" kern="1200" dirty="0"/>
        </a:p>
      </dsp:txBody>
      <dsp:txXfrm>
        <a:off x="2438399" y="1298969"/>
        <a:ext cx="2375306" cy="2201945"/>
      </dsp:txXfrm>
    </dsp:sp>
    <dsp:sp modelId="{F74FEC9C-6D95-4A88-8CDD-5FE839B3726E}">
      <dsp:nvSpPr>
        <dsp:cNvPr id="0" name=""/>
        <dsp:cNvSpPr/>
      </dsp:nvSpPr>
      <dsp:spPr>
        <a:xfrm>
          <a:off x="4834737" y="798527"/>
          <a:ext cx="3013862"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latin typeface="Georgia" panose="02040502050405020303" pitchFamily="18" charset="0"/>
            </a:rPr>
            <a:t>Partitioning</a:t>
          </a:r>
          <a:endParaRPr lang="en-US" sz="2300" kern="1200" dirty="0">
            <a:latin typeface="Georgia" panose="02040502050405020303" pitchFamily="18" charset="0"/>
          </a:endParaRPr>
        </a:p>
      </dsp:txBody>
      <dsp:txXfrm>
        <a:off x="4834737" y="1084291"/>
        <a:ext cx="2728098" cy="571527"/>
      </dsp:txXfrm>
    </dsp:sp>
    <dsp:sp modelId="{3AA35833-D6C3-4AF6-9DDC-F970E491D529}">
      <dsp:nvSpPr>
        <dsp:cNvPr id="0" name=""/>
        <dsp:cNvSpPr/>
      </dsp:nvSpPr>
      <dsp:spPr>
        <a:xfrm>
          <a:off x="4834737" y="1679988"/>
          <a:ext cx="2417368" cy="2169719"/>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0" i="0" kern="1200" dirty="0" smtClean="0">
              <a:latin typeface="Georgia" panose="02040502050405020303" pitchFamily="18" charset="0"/>
            </a:rPr>
            <a:t>Train on the first 16000 items and then use the resulting model to predict the letter category for the remaining 4000</a:t>
          </a:r>
          <a:endParaRPr lang="en-US" sz="1800" kern="1200" dirty="0">
            <a:latin typeface="Georgia" panose="02040502050405020303" pitchFamily="18" charset="0"/>
          </a:endParaRPr>
        </a:p>
      </dsp:txBody>
      <dsp:txXfrm>
        <a:off x="4834737" y="1679988"/>
        <a:ext cx="2417368" cy="2169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72DC9-301E-410C-B8BD-52C71100978A}">
      <dsp:nvSpPr>
        <dsp:cNvPr id="0" name=""/>
        <dsp:cNvSpPr/>
      </dsp:nvSpPr>
      <dsp:spPr>
        <a:xfrm>
          <a:off x="593806" y="407"/>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Input </a:t>
          </a:r>
          <a:endParaRPr lang="en-US" sz="1600" kern="1200" dirty="0"/>
        </a:p>
      </dsp:txBody>
      <dsp:txXfrm>
        <a:off x="611122" y="17723"/>
        <a:ext cx="1669689" cy="556569"/>
      </dsp:txXfrm>
    </dsp:sp>
    <dsp:sp modelId="{35439979-DE5C-45A7-81A7-821180DF5751}">
      <dsp:nvSpPr>
        <dsp:cNvPr id="0" name=""/>
        <dsp:cNvSpPr/>
      </dsp:nvSpPr>
      <dsp:spPr>
        <a:xfrm rot="5245580">
          <a:off x="1354375" y="607182"/>
          <a:ext cx="223116"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384619" y="628677"/>
        <a:ext cx="159624" cy="156181"/>
      </dsp:txXfrm>
    </dsp:sp>
    <dsp:sp modelId="{B4F36CAF-066A-44E3-847D-2C31E51C1B33}">
      <dsp:nvSpPr>
        <dsp:cNvPr id="0" name=""/>
        <dsp:cNvSpPr/>
      </dsp:nvSpPr>
      <dsp:spPr>
        <a:xfrm>
          <a:off x="633739" y="888796"/>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Set </a:t>
          </a:r>
          <a:endParaRPr lang="en-US" sz="1600" kern="1200" dirty="0"/>
        </a:p>
      </dsp:txBody>
      <dsp:txXfrm>
        <a:off x="651055" y="906112"/>
        <a:ext cx="1669689" cy="556569"/>
      </dsp:txXfrm>
    </dsp:sp>
    <dsp:sp modelId="{C14826A1-ECE6-4BB8-B360-CC03E34DD610}">
      <dsp:nvSpPr>
        <dsp:cNvPr id="0" name=""/>
        <dsp:cNvSpPr/>
      </dsp:nvSpPr>
      <dsp:spPr>
        <a:xfrm rot="5400000">
          <a:off x="1375049" y="1494778"/>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1516948"/>
        <a:ext cx="159624" cy="155190"/>
      </dsp:txXfrm>
    </dsp:sp>
    <dsp:sp modelId="{19CEFFA5-3D6A-4A69-AC7F-561C89B0CCEF}">
      <dsp:nvSpPr>
        <dsp:cNvPr id="0" name=""/>
        <dsp:cNvSpPr/>
      </dsp:nvSpPr>
      <dsp:spPr>
        <a:xfrm>
          <a:off x="633739" y="1775598"/>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ANN Implementation</a:t>
          </a:r>
          <a:endParaRPr lang="en-US" sz="1600" kern="1200" dirty="0"/>
        </a:p>
      </dsp:txBody>
      <dsp:txXfrm>
        <a:off x="651055" y="1792914"/>
        <a:ext cx="1669689" cy="556569"/>
      </dsp:txXfrm>
    </dsp:sp>
    <dsp:sp modelId="{B4C5A292-BABC-4271-83C1-3E100DD3D1AF}">
      <dsp:nvSpPr>
        <dsp:cNvPr id="0" name=""/>
        <dsp:cNvSpPr/>
      </dsp:nvSpPr>
      <dsp:spPr>
        <a:xfrm rot="5400000">
          <a:off x="1375049" y="2381579"/>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2403749"/>
        <a:ext cx="159624" cy="155190"/>
      </dsp:txXfrm>
    </dsp:sp>
    <dsp:sp modelId="{7022C993-E652-41E3-929A-FC82DBB7A720}">
      <dsp:nvSpPr>
        <dsp:cNvPr id="0" name=""/>
        <dsp:cNvSpPr/>
      </dsp:nvSpPr>
      <dsp:spPr>
        <a:xfrm>
          <a:off x="633739" y="2662400"/>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Backpropagation Algorithm</a:t>
          </a:r>
          <a:endParaRPr lang="en-US" sz="1600" kern="1200" dirty="0"/>
        </a:p>
      </dsp:txBody>
      <dsp:txXfrm>
        <a:off x="651055" y="2679716"/>
        <a:ext cx="1669689" cy="556569"/>
      </dsp:txXfrm>
    </dsp:sp>
    <dsp:sp modelId="{CC185135-1327-4BA5-8666-E157B229F48E}">
      <dsp:nvSpPr>
        <dsp:cNvPr id="0" name=""/>
        <dsp:cNvSpPr/>
      </dsp:nvSpPr>
      <dsp:spPr>
        <a:xfrm rot="5400000">
          <a:off x="1375049" y="3268381"/>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3290551"/>
        <a:ext cx="159624" cy="155190"/>
      </dsp:txXfrm>
    </dsp:sp>
    <dsp:sp modelId="{96075F54-5813-41F7-AB55-6A4D4A17D79E}">
      <dsp:nvSpPr>
        <dsp:cNvPr id="0" name=""/>
        <dsp:cNvSpPr/>
      </dsp:nvSpPr>
      <dsp:spPr>
        <a:xfrm>
          <a:off x="633739" y="3549201"/>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Post – Processing </a:t>
          </a:r>
          <a:endParaRPr lang="en-US" sz="1600" kern="1200" dirty="0"/>
        </a:p>
      </dsp:txBody>
      <dsp:txXfrm>
        <a:off x="651055" y="3566517"/>
        <a:ext cx="1669689" cy="556569"/>
      </dsp:txXfrm>
    </dsp:sp>
    <dsp:sp modelId="{A4BCEA71-ADC1-4CEB-988C-873A2ED389F6}">
      <dsp:nvSpPr>
        <dsp:cNvPr id="0" name=""/>
        <dsp:cNvSpPr/>
      </dsp:nvSpPr>
      <dsp:spPr>
        <a:xfrm rot="5400000">
          <a:off x="1375049" y="4155183"/>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4177353"/>
        <a:ext cx="159624" cy="155190"/>
      </dsp:txXfrm>
    </dsp:sp>
    <dsp:sp modelId="{DB514ECC-24BA-4B34-A4D7-0230C028860E}">
      <dsp:nvSpPr>
        <dsp:cNvPr id="0" name=""/>
        <dsp:cNvSpPr/>
      </dsp:nvSpPr>
      <dsp:spPr>
        <a:xfrm>
          <a:off x="633739" y="4436003"/>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Output</a:t>
          </a:r>
          <a:endParaRPr lang="en-US" sz="1600" kern="1200" dirty="0"/>
        </a:p>
      </dsp:txBody>
      <dsp:txXfrm>
        <a:off x="651055" y="4453319"/>
        <a:ext cx="1669689" cy="55656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AA015-C6C5-4D85-8AD5-0530B4BE57CA}" type="datetimeFigureOut">
              <a:rPr lang="en-US" smtClean="0"/>
              <a:t>12/12/2015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6F5B1E-DB30-4146-948A-605F078A8F1E}" type="slidenum">
              <a:rPr lang="en-US" smtClean="0"/>
              <a:t>‹#›</a:t>
            </a:fld>
            <a:endParaRPr lang="en-US"/>
          </a:p>
        </p:txBody>
      </p:sp>
    </p:spTree>
    <p:extLst>
      <p:ext uri="{BB962C8B-B14F-4D97-AF65-F5344CB8AC3E}">
        <p14:creationId xmlns:p14="http://schemas.microsoft.com/office/powerpoint/2010/main" val="142935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10. 12:25 – 12:40 Character Recognition using Neural Networks, </a:t>
            </a:r>
            <a:r>
              <a:rPr lang="en-US" sz="1200" b="0" i="0" kern="1200" dirty="0" err="1" smtClean="0">
                <a:solidFill>
                  <a:schemeClr val="tx1"/>
                </a:solidFill>
                <a:effectLst/>
                <a:latin typeface="+mn-lt"/>
                <a:ea typeface="+mn-ea"/>
                <a:cs typeface="+mn-cs"/>
              </a:rPr>
              <a:t>Akash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Mohapatra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Sourav</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Chakraborty</a:t>
            </a:r>
            <a:r>
              <a:rPr lang="en-US" sz="1200" b="0" i="0" kern="1200" dirty="0" smtClean="0">
                <a:solidFill>
                  <a:schemeClr val="tx1"/>
                </a:solidFill>
                <a:effectLst/>
                <a:latin typeface="+mn-lt"/>
                <a:ea typeface="+mn-ea"/>
                <a:cs typeface="+mn-cs"/>
              </a:rPr>
              <a:t>, Raja </a:t>
            </a:r>
            <a:r>
              <a:rPr lang="en-US" sz="1200" b="0" i="0" kern="1200" dirty="0" err="1" smtClean="0">
                <a:solidFill>
                  <a:schemeClr val="tx1"/>
                </a:solidFill>
                <a:effectLst/>
                <a:latin typeface="+mn-lt"/>
                <a:ea typeface="+mn-ea"/>
                <a:cs typeface="+mn-cs"/>
              </a:rPr>
              <a:t>Mummidi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Yadav</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a:t>
            </a:fld>
            <a:endParaRPr lang="en-US"/>
          </a:p>
        </p:txBody>
      </p:sp>
    </p:spTree>
    <p:extLst>
      <p:ext uri="{BB962C8B-B14F-4D97-AF65-F5344CB8AC3E}">
        <p14:creationId xmlns:p14="http://schemas.microsoft.com/office/powerpoint/2010/main" val="426544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Difference in font and sizes makes recognition task difficult. </a:t>
            </a:r>
          </a:p>
          <a:p>
            <a:r>
              <a:rPr lang="en-US" sz="1200" dirty="0" smtClean="0"/>
              <a:t>Reusing scanned information to read and search content - challenging computation process (Speed of computing &amp; Efficiency matter)</a:t>
            </a:r>
          </a:p>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3</a:t>
            </a:fld>
            <a:endParaRPr lang="en-US"/>
          </a:p>
        </p:txBody>
      </p:sp>
    </p:spTree>
    <p:extLst>
      <p:ext uri="{BB962C8B-B14F-4D97-AF65-F5344CB8AC3E}">
        <p14:creationId xmlns:p14="http://schemas.microsoft.com/office/powerpoint/2010/main" val="3227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the network is ready to be trained. The samples are automatically divided into training, validation and test sets. The training set is used to teach the network. Training continues as long as the network continues improving on the validation set. The test set provides a completely independent measure of network accuracy.</a:t>
            </a:r>
          </a:p>
          <a:p>
            <a:endParaRPr lang="en-US" sz="1200" b="0" i="0" kern="1200" dirty="0" smtClean="0">
              <a:solidFill>
                <a:schemeClr val="tx1"/>
              </a:solidFill>
              <a:effectLst/>
              <a:latin typeface="+mn-lt"/>
              <a:ea typeface="+mn-ea"/>
              <a:cs typeface="+mn-cs"/>
            </a:endParaRPr>
          </a:p>
          <a:p>
            <a:r>
              <a:rPr lang="en-US" dirty="0" smtClean="0"/>
              <a:t>http://www.mathworks.com/help/nnet/examples/wine-classification.html</a:t>
            </a:r>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11</a:t>
            </a:fld>
            <a:endParaRPr lang="en-US"/>
          </a:p>
        </p:txBody>
      </p:sp>
    </p:spTree>
    <p:extLst>
      <p:ext uri="{BB962C8B-B14F-4D97-AF65-F5344CB8AC3E}">
        <p14:creationId xmlns:p14="http://schemas.microsoft.com/office/powerpoint/2010/main" val="218838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13</a:t>
            </a:fld>
            <a:endParaRPr lang="en-US"/>
          </a:p>
        </p:txBody>
      </p:sp>
    </p:spTree>
    <p:extLst>
      <p:ext uri="{BB962C8B-B14F-4D97-AF65-F5344CB8AC3E}">
        <p14:creationId xmlns:p14="http://schemas.microsoft.com/office/powerpoint/2010/main" val="2896078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254071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810501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914400"/>
            <a:ext cx="1962150" cy="4800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14400"/>
            <a:ext cx="5734050" cy="4800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9801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110474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55398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637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21637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403121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422381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183712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6624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60577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12/12/2015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55076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914400"/>
            <a:ext cx="7848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2163763"/>
            <a:ext cx="7848600" cy="355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108D7FC6-6740-4CB4-9CA5-99CFB560F1E6}" type="datetimeFigureOut">
              <a:rPr lang="en-US" smtClean="0"/>
              <a:t>12/12/2015</a:t>
            </a:fld>
            <a:endParaRPr lang="en-US"/>
          </a:p>
        </p:txBody>
      </p:sp>
      <p:sp>
        <p:nvSpPr>
          <p:cNvPr id="1029" name="Rectangle 5"/>
          <p:cNvSpPr>
            <a:spLocks noGrp="1" noChangeArrowheads="1"/>
          </p:cNvSpPr>
          <p:nvPr>
            <p:ph type="ftr" sz="quarter" idx="3"/>
          </p:nvPr>
        </p:nvSpPr>
        <p:spPr bwMode="auto">
          <a:xfrm>
            <a:off x="3352800" y="6229350"/>
            <a:ext cx="243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70866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E2F8A58-203B-4ECC-B167-367A27C6B910}" type="slidenum">
              <a:rPr lang="en-US" smtClean="0"/>
              <a:t>‹#›</a:t>
            </a:fld>
            <a:endParaRPr lang="en-US"/>
          </a:p>
        </p:txBody>
      </p:sp>
      <p:pic>
        <p:nvPicPr>
          <p:cNvPr id="1043" name="Picture 19" descr="forUC09_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781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7772400" cy="1904999"/>
          </a:xfrm>
        </p:spPr>
        <p:txBody>
          <a:bodyPr/>
          <a:lstStyle/>
          <a:p>
            <a:r>
              <a:rPr lang="en-US" sz="2400" b="1" dirty="0">
                <a:solidFill>
                  <a:schemeClr val="tx2"/>
                </a:solidFill>
                <a:latin typeface="Georgia" panose="02040502050405020303" pitchFamily="18" charset="0"/>
              </a:rPr>
              <a:t>CHARACTER RECOGNITION USING NEURAL NETWORKS</a:t>
            </a:r>
            <a:r>
              <a:rPr lang="en-US" sz="3200" dirty="0">
                <a:solidFill>
                  <a:schemeClr val="tx2"/>
                </a:solidFill>
              </a:rPr>
              <a:t/>
            </a:r>
            <a:br>
              <a:rPr lang="en-US" sz="3200" dirty="0">
                <a:solidFill>
                  <a:schemeClr val="tx2"/>
                </a:solidFill>
              </a:rPr>
            </a:br>
            <a:endParaRPr lang="en-US" sz="3200" dirty="0"/>
          </a:p>
        </p:txBody>
      </p:sp>
      <p:sp>
        <p:nvSpPr>
          <p:cNvPr id="3" name="Subtitle 2"/>
          <p:cNvSpPr>
            <a:spLocks noGrp="1"/>
          </p:cNvSpPr>
          <p:nvPr>
            <p:ph type="subTitle" idx="1"/>
          </p:nvPr>
        </p:nvSpPr>
        <p:spPr>
          <a:xfrm>
            <a:off x="5181600" y="4250267"/>
            <a:ext cx="3962400" cy="2590800"/>
          </a:xfrm>
        </p:spPr>
        <p:txBody>
          <a:bodyPr/>
          <a:lstStyle/>
          <a:p>
            <a:pPr algn="l"/>
            <a:r>
              <a:rPr lang="en-US" sz="1600" b="1" dirty="0" smtClean="0">
                <a:latin typeface="Georgia" panose="02040502050405020303" pitchFamily="18" charset="0"/>
              </a:rPr>
              <a:t>Presented By:</a:t>
            </a:r>
          </a:p>
          <a:p>
            <a:pPr algn="l"/>
            <a:r>
              <a:rPr lang="en-US" sz="1600" kern="1200" dirty="0" err="1">
                <a:latin typeface="Georgia" panose="02040502050405020303" pitchFamily="18" charset="0"/>
              </a:rPr>
              <a:t>Akash</a:t>
            </a:r>
            <a:r>
              <a:rPr lang="en-US" sz="1600" kern="1200" dirty="0">
                <a:latin typeface="Georgia" panose="02040502050405020303" pitchFamily="18" charset="0"/>
              </a:rPr>
              <a:t> </a:t>
            </a:r>
            <a:r>
              <a:rPr lang="en-US" sz="1600" kern="1200" dirty="0" err="1" smtClean="0">
                <a:latin typeface="Georgia" panose="02040502050405020303" pitchFamily="18" charset="0"/>
              </a:rPr>
              <a:t>Mohapatra</a:t>
            </a:r>
            <a:endParaRPr lang="en-US" sz="1600" kern="1200" dirty="0" smtClean="0">
              <a:latin typeface="Georgia" panose="02040502050405020303" pitchFamily="18" charset="0"/>
            </a:endParaRPr>
          </a:p>
          <a:p>
            <a:pPr algn="l"/>
            <a:r>
              <a:rPr lang="en-US" sz="1600" kern="1200" dirty="0" err="1" smtClean="0">
                <a:latin typeface="Georgia" panose="02040502050405020303" pitchFamily="18" charset="0"/>
              </a:rPr>
              <a:t>Sourav</a:t>
            </a:r>
            <a:r>
              <a:rPr lang="en-US" sz="1600" kern="1200" dirty="0" smtClean="0">
                <a:latin typeface="Georgia" panose="02040502050405020303" pitchFamily="18" charset="0"/>
              </a:rPr>
              <a:t> </a:t>
            </a:r>
            <a:r>
              <a:rPr lang="en-US" sz="1600" kern="1200" dirty="0" err="1" smtClean="0">
                <a:latin typeface="Georgia" panose="02040502050405020303" pitchFamily="18" charset="0"/>
              </a:rPr>
              <a:t>Chakraborty</a:t>
            </a:r>
            <a:endParaRPr lang="en-US" sz="1600" kern="1200" dirty="0" smtClean="0">
              <a:latin typeface="Georgia" panose="02040502050405020303" pitchFamily="18" charset="0"/>
            </a:endParaRPr>
          </a:p>
          <a:p>
            <a:pPr algn="l"/>
            <a:r>
              <a:rPr lang="en-US" sz="1600" kern="1200" dirty="0" smtClean="0">
                <a:latin typeface="Georgia" panose="02040502050405020303" pitchFamily="18" charset="0"/>
              </a:rPr>
              <a:t>Raja </a:t>
            </a:r>
            <a:r>
              <a:rPr lang="en-US" sz="1600" kern="1200" dirty="0" err="1" smtClean="0">
                <a:latin typeface="Georgia" panose="02040502050405020303" pitchFamily="18" charset="0"/>
              </a:rPr>
              <a:t>Mummidi</a:t>
            </a:r>
            <a:endParaRPr lang="en-US" sz="1600" kern="1200" dirty="0" smtClean="0">
              <a:latin typeface="Georgia" panose="02040502050405020303" pitchFamily="18" charset="0"/>
            </a:endParaRPr>
          </a:p>
          <a:p>
            <a:pPr algn="l"/>
            <a:r>
              <a:rPr lang="en-US" sz="1600" kern="1200" dirty="0" err="1" smtClean="0">
                <a:latin typeface="Georgia" panose="02040502050405020303" pitchFamily="18" charset="0"/>
              </a:rPr>
              <a:t>Lata</a:t>
            </a:r>
            <a:r>
              <a:rPr lang="en-US" sz="1600" kern="1200" dirty="0" smtClean="0">
                <a:latin typeface="Georgia" panose="02040502050405020303" pitchFamily="18" charset="0"/>
              </a:rPr>
              <a:t> </a:t>
            </a:r>
            <a:r>
              <a:rPr lang="en-US" sz="1600" kern="1200" dirty="0" err="1">
                <a:latin typeface="Georgia" panose="02040502050405020303" pitchFamily="18" charset="0"/>
              </a:rPr>
              <a:t>Yadav</a:t>
            </a:r>
            <a:endParaRPr lang="en-US" sz="1600" kern="1200" dirty="0">
              <a:latin typeface="Georgia" panose="02040502050405020303" pitchFamily="18" charset="0"/>
            </a:endParaRPr>
          </a:p>
          <a:p>
            <a:pPr algn="l"/>
            <a:endParaRPr lang="en-US" sz="2400" dirty="0" smtClean="0"/>
          </a:p>
          <a:p>
            <a:pPr algn="l"/>
            <a:endParaRPr lang="en-US" sz="2400" dirty="0" smtClean="0"/>
          </a:p>
        </p:txBody>
      </p:sp>
    </p:spTree>
    <p:extLst>
      <p:ext uri="{BB962C8B-B14F-4D97-AF65-F5344CB8AC3E}">
        <p14:creationId xmlns:p14="http://schemas.microsoft.com/office/powerpoint/2010/main" val="4200806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u="sng" dirty="0" smtClean="0">
                <a:latin typeface="Georgia" panose="02040502050405020303" pitchFamily="18" charset="0"/>
              </a:rPr>
              <a:t>Feed-Forward Neural Network</a:t>
            </a:r>
            <a:endParaRPr lang="en-US" sz="3200" u="sng" dirty="0">
              <a:latin typeface="Georgia" panose="02040502050405020303" pitchFamily="18" charset="0"/>
            </a:endParaRPr>
          </a:p>
        </p:txBody>
      </p:sp>
      <p:pic>
        <p:nvPicPr>
          <p:cNvPr id="1026" name="Picture 2" descr="C:\Users\aakashdeep\Desktop\Dec2015\ML\water-07-03963-g001-1024.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440" t="9392" r="19706"/>
          <a:stretch/>
        </p:blipFill>
        <p:spPr bwMode="auto">
          <a:xfrm>
            <a:off x="1066800" y="1524000"/>
            <a:ext cx="7086600"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967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u="sng" dirty="0" smtClean="0">
                <a:latin typeface="Georgia" panose="02040502050405020303" pitchFamily="18" charset="0"/>
              </a:rPr>
              <a:t>Training of Neural Network </a:t>
            </a:r>
            <a:endParaRPr lang="en-US" sz="3200" u="sng" dirty="0">
              <a:latin typeface="Georgia" panose="02040502050405020303" pitchFamily="18" charset="0"/>
            </a:endParaRPr>
          </a:p>
        </p:txBody>
      </p:sp>
      <p:sp>
        <p:nvSpPr>
          <p:cNvPr id="3" name="Content Placeholder 2"/>
          <p:cNvSpPr>
            <a:spLocks noGrp="1"/>
          </p:cNvSpPr>
          <p:nvPr>
            <p:ph idx="1"/>
          </p:nvPr>
        </p:nvSpPr>
        <p:spPr>
          <a:xfrm>
            <a:off x="685800" y="1600200"/>
            <a:ext cx="7848600" cy="4953000"/>
          </a:xfrm>
        </p:spPr>
        <p:txBody>
          <a:bodyPr/>
          <a:lstStyle/>
          <a:p>
            <a:r>
              <a:rPr lang="en-US" sz="1800" dirty="0" smtClean="0">
                <a:latin typeface="Georgia" panose="02040502050405020303" pitchFamily="18" charset="0"/>
              </a:rPr>
              <a:t>Before Training</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endParaRPr lang="en-US" sz="2000" dirty="0" smtClean="0"/>
          </a:p>
          <a:p>
            <a:r>
              <a:rPr lang="en-US" sz="1800" dirty="0" smtClean="0">
                <a:latin typeface="Georgia" panose="02040502050405020303" pitchFamily="18" charset="0"/>
              </a:rPr>
              <a:t>After Training</a:t>
            </a:r>
          </a:p>
          <a:p>
            <a:endParaRPr lang="en-US" sz="2000" dirty="0"/>
          </a:p>
        </p:txBody>
      </p:sp>
      <p:pic>
        <p:nvPicPr>
          <p:cNvPr id="2050" name="Picture 2" descr="C:\Users\aakashdeep\Desktop\Dec2015\ML\classify_wine_demo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749" y="2057400"/>
            <a:ext cx="632460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1" name="Picture 3" descr="C:\Users\aakashdeep\Desktop\Dec2015\ML\classify_wine_demo_02.png"/>
          <p:cNvPicPr>
            <a:picLocks noChangeAspect="1" noChangeArrowheads="1"/>
          </p:cNvPicPr>
          <p:nvPr/>
        </p:nvPicPr>
        <p:blipFill rotWithShape="1">
          <a:blip r:embed="rId4">
            <a:extLst>
              <a:ext uri="{28A0092B-C50C-407E-A947-70E740481C1C}">
                <a14:useLocalDpi xmlns:a14="http://schemas.microsoft.com/office/drawing/2010/main" val="0"/>
              </a:ext>
            </a:extLst>
          </a:blip>
          <a:srcRect l="3612" t="4252" r="2855" b="78773"/>
          <a:stretch/>
        </p:blipFill>
        <p:spPr bwMode="auto">
          <a:xfrm>
            <a:off x="1524000" y="4648200"/>
            <a:ext cx="6324600"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3778043" y="3554362"/>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30</a:t>
            </a:r>
            <a:endParaRPr lang="en-US" sz="1200" b="1" dirty="0">
              <a:solidFill>
                <a:schemeClr val="tx1"/>
              </a:solidFill>
            </a:endParaRPr>
          </a:p>
        </p:txBody>
      </p:sp>
      <p:sp>
        <p:nvSpPr>
          <p:cNvPr id="5" name="Rectangle 4"/>
          <p:cNvSpPr/>
          <p:nvPr/>
        </p:nvSpPr>
        <p:spPr>
          <a:xfrm>
            <a:off x="1676400" y="5831114"/>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16</a:t>
            </a:r>
            <a:endParaRPr lang="en-US" sz="1200" b="1" dirty="0">
              <a:solidFill>
                <a:schemeClr val="tx1"/>
              </a:solidFill>
            </a:endParaRPr>
          </a:p>
        </p:txBody>
      </p:sp>
      <p:sp>
        <p:nvSpPr>
          <p:cNvPr id="6" name="Rectangle 5"/>
          <p:cNvSpPr/>
          <p:nvPr/>
        </p:nvSpPr>
        <p:spPr>
          <a:xfrm>
            <a:off x="3789156" y="6232675"/>
            <a:ext cx="476865"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endParaRPr>
          </a:p>
          <a:p>
            <a:pPr algn="ctr"/>
            <a:r>
              <a:rPr lang="en-US" sz="1200" b="1" dirty="0" smtClean="0">
                <a:solidFill>
                  <a:schemeClr val="tx1"/>
                </a:solidFill>
              </a:rPr>
              <a:t>30	</a:t>
            </a:r>
            <a:endParaRPr lang="en-US" sz="1200" b="1" dirty="0">
              <a:solidFill>
                <a:schemeClr val="tx1"/>
              </a:solidFill>
            </a:endParaRPr>
          </a:p>
        </p:txBody>
      </p:sp>
      <p:sp>
        <p:nvSpPr>
          <p:cNvPr id="7" name="Rectangle 6"/>
          <p:cNvSpPr/>
          <p:nvPr/>
        </p:nvSpPr>
        <p:spPr>
          <a:xfrm>
            <a:off x="6096000" y="6232675"/>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26</a:t>
            </a:r>
            <a:endParaRPr lang="en-US" sz="1200" b="1" dirty="0">
              <a:solidFill>
                <a:schemeClr val="tx1"/>
              </a:solidFill>
            </a:endParaRPr>
          </a:p>
        </p:txBody>
      </p:sp>
      <p:sp>
        <p:nvSpPr>
          <p:cNvPr id="11" name="Rectangle 10"/>
          <p:cNvSpPr/>
          <p:nvPr/>
        </p:nvSpPr>
        <p:spPr>
          <a:xfrm>
            <a:off x="7175090" y="5903334"/>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26</a:t>
            </a:r>
            <a:endParaRPr lang="en-US" sz="1200" b="1" dirty="0">
              <a:solidFill>
                <a:schemeClr val="tx1"/>
              </a:solidFill>
            </a:endParaRPr>
          </a:p>
        </p:txBody>
      </p:sp>
    </p:spTree>
    <p:extLst>
      <p:ext uri="{BB962C8B-B14F-4D97-AF65-F5344CB8AC3E}">
        <p14:creationId xmlns:p14="http://schemas.microsoft.com/office/powerpoint/2010/main" val="3147281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848600" cy="838200"/>
          </a:xfrm>
        </p:spPr>
        <p:txBody>
          <a:bodyPr/>
          <a:lstStyle/>
          <a:p>
            <a:r>
              <a:rPr lang="en-US" sz="3200" u="sng" dirty="0" smtClean="0">
                <a:latin typeface="Georgia" panose="02040502050405020303" pitchFamily="18" charset="0"/>
              </a:rPr>
              <a:t>Performance Analysis </a:t>
            </a:r>
            <a:endParaRPr lang="en-US" sz="3200" u="sng" dirty="0">
              <a:latin typeface="Georgia" panose="02040502050405020303" pitchFamily="18" charset="0"/>
            </a:endParaRPr>
          </a:p>
        </p:txBody>
      </p:sp>
      <p:pic>
        <p:nvPicPr>
          <p:cNvPr id="3074" name="Picture 2" descr="C:\Users\aakashdeep\Desktop\Dec2015\ML\CharacterRecognition_ANN\Output_ML\3.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694" t="5825" r="33438" b="39339"/>
          <a:stretch/>
        </p:blipFill>
        <p:spPr bwMode="auto">
          <a:xfrm>
            <a:off x="762000" y="1295400"/>
            <a:ext cx="80010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322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7848600" cy="609600"/>
          </a:xfrm>
        </p:spPr>
        <p:txBody>
          <a:bodyPr/>
          <a:lstStyle/>
          <a:p>
            <a:r>
              <a:rPr lang="en-US" sz="3200" u="sng" dirty="0" smtClean="0"/>
              <a:t/>
            </a:r>
            <a:br>
              <a:rPr lang="en-US" sz="3200" u="sng" dirty="0" smtClean="0"/>
            </a:br>
            <a:r>
              <a:rPr lang="en-US" sz="2800" u="sng" dirty="0" smtClean="0">
                <a:latin typeface="Georgia" panose="02040502050405020303" pitchFamily="18" charset="0"/>
              </a:rPr>
              <a:t>Comparison </a:t>
            </a:r>
            <a:r>
              <a:rPr lang="en-US" sz="2800" u="sng" dirty="0">
                <a:latin typeface="Georgia" panose="02040502050405020303" pitchFamily="18" charset="0"/>
              </a:rPr>
              <a:t>with different </a:t>
            </a:r>
            <a:r>
              <a:rPr lang="en-US" sz="2800" u="sng" dirty="0" smtClean="0">
                <a:latin typeface="Georgia" panose="02040502050405020303" pitchFamily="18" charset="0"/>
              </a:rPr>
              <a:t>algorithms</a:t>
            </a:r>
            <a:endParaRPr lang="en-US" sz="2800" u="sng" dirty="0">
              <a:latin typeface="Georgia" panose="02040502050405020303" pitchFamily="18" charset="0"/>
            </a:endParaRPr>
          </a:p>
        </p:txBody>
      </p:sp>
      <p:sp>
        <p:nvSpPr>
          <p:cNvPr id="3" name="Content Placeholder 2"/>
          <p:cNvSpPr>
            <a:spLocks noGrp="1"/>
          </p:cNvSpPr>
          <p:nvPr>
            <p:ph idx="1"/>
          </p:nvPr>
        </p:nvSpPr>
        <p:spPr>
          <a:xfrm>
            <a:off x="990600" y="1676400"/>
            <a:ext cx="7848600" cy="4038600"/>
          </a:xfrm>
        </p:spPr>
        <p:txBody>
          <a:bodyPr/>
          <a:lstStyle/>
          <a:p>
            <a:pPr marL="0" indent="0">
              <a:buNone/>
            </a:pPr>
            <a:r>
              <a:rPr lang="en-US" sz="1800" dirty="0" smtClean="0">
                <a:latin typeface="Georgia" panose="02040502050405020303" pitchFamily="18" charset="0"/>
              </a:rPr>
              <a:t>Performance </a:t>
            </a:r>
            <a:r>
              <a:rPr lang="en-US" sz="1800" dirty="0">
                <a:latin typeface="Georgia" panose="02040502050405020303" pitchFamily="18" charset="0"/>
              </a:rPr>
              <a:t>measures by </a:t>
            </a:r>
            <a:r>
              <a:rPr lang="en-US" sz="1800" b="1" dirty="0" smtClean="0">
                <a:latin typeface="Georgia" panose="02040502050405020303" pitchFamily="18" charset="0"/>
              </a:rPr>
              <a:t>backpropagation</a:t>
            </a:r>
            <a:r>
              <a:rPr lang="en-US" sz="1800" dirty="0" smtClean="0">
                <a:latin typeface="Georgia" panose="02040502050405020303" pitchFamily="18" charset="0"/>
              </a:rPr>
              <a:t> classification</a:t>
            </a:r>
            <a:endParaRPr lang="en-US" sz="1800" dirty="0">
              <a:latin typeface="Georgia" panose="02040502050405020303" pitchFamily="18" charset="0"/>
            </a:endParaRPr>
          </a:p>
          <a:p>
            <a:pPr marL="0" indent="0">
              <a:buNone/>
            </a:pPr>
            <a:r>
              <a:rPr lang="en-US" sz="1800" dirty="0">
                <a:latin typeface="Georgia" panose="02040502050405020303" pitchFamily="18" charset="0"/>
              </a:rPr>
              <a:t>Percentage Correct Classification   : </a:t>
            </a:r>
            <a:r>
              <a:rPr lang="en-US" sz="1800" b="1" dirty="0">
                <a:latin typeface="Georgia" panose="02040502050405020303" pitchFamily="18" charset="0"/>
              </a:rPr>
              <a:t>88.375000%</a:t>
            </a:r>
          </a:p>
          <a:p>
            <a:pPr marL="0" indent="0">
              <a:buNone/>
            </a:pPr>
            <a:r>
              <a:rPr lang="en-US" sz="1800" dirty="0">
                <a:latin typeface="Georgia" panose="02040502050405020303" pitchFamily="18" charset="0"/>
              </a:rPr>
              <a:t>Percentage Incorrect Classification : </a:t>
            </a:r>
            <a:r>
              <a:rPr lang="en-US" sz="1800" b="1" dirty="0">
                <a:latin typeface="Georgia" panose="02040502050405020303" pitchFamily="18" charset="0"/>
              </a:rPr>
              <a:t>11.625000</a:t>
            </a:r>
            <a:r>
              <a:rPr lang="en-US" sz="1800" b="1" dirty="0" smtClean="0">
                <a:latin typeface="Georgia" panose="02040502050405020303" pitchFamily="18" charset="0"/>
              </a:rPr>
              <a:t>%</a:t>
            </a:r>
          </a:p>
          <a:p>
            <a:pPr marL="0" indent="0">
              <a:buNone/>
            </a:pPr>
            <a:endParaRPr lang="en-US" sz="1800" b="1" dirty="0">
              <a:latin typeface="Georgia" panose="02040502050405020303" pitchFamily="18" charset="0"/>
            </a:endParaRPr>
          </a:p>
          <a:p>
            <a:pPr marL="0" indent="0">
              <a:buNone/>
            </a:pPr>
            <a:r>
              <a:rPr lang="en-US" sz="1800" dirty="0">
                <a:latin typeface="Georgia" panose="02040502050405020303" pitchFamily="18" charset="0"/>
              </a:rPr>
              <a:t>P</a:t>
            </a:r>
            <a:r>
              <a:rPr lang="en-US" sz="1800" dirty="0" smtClean="0">
                <a:latin typeface="Georgia" panose="02040502050405020303" pitchFamily="18" charset="0"/>
              </a:rPr>
              <a:t>erformance </a:t>
            </a:r>
            <a:r>
              <a:rPr lang="en-US" sz="1800" dirty="0">
                <a:latin typeface="Georgia" panose="02040502050405020303" pitchFamily="18" charset="0"/>
              </a:rPr>
              <a:t>measures by </a:t>
            </a:r>
            <a:r>
              <a:rPr lang="en-US" sz="1800" b="1" dirty="0">
                <a:latin typeface="Georgia" panose="02040502050405020303" pitchFamily="18" charset="0"/>
              </a:rPr>
              <a:t>Decision</a:t>
            </a:r>
            <a:r>
              <a:rPr lang="en-US" sz="1800" dirty="0">
                <a:latin typeface="Georgia" panose="02040502050405020303" pitchFamily="18" charset="0"/>
              </a:rPr>
              <a:t> </a:t>
            </a:r>
            <a:r>
              <a:rPr lang="en-US" sz="1800" b="1" dirty="0">
                <a:latin typeface="Georgia" panose="02040502050405020303" pitchFamily="18" charset="0"/>
              </a:rPr>
              <a:t>tree</a:t>
            </a:r>
            <a:r>
              <a:rPr lang="en-US" sz="1800" dirty="0">
                <a:latin typeface="Georgia" panose="02040502050405020303" pitchFamily="18" charset="0"/>
              </a:rPr>
              <a:t> classification</a:t>
            </a:r>
          </a:p>
          <a:p>
            <a:pPr marL="0" indent="0">
              <a:buNone/>
            </a:pPr>
            <a:r>
              <a:rPr lang="en-US" sz="1800" dirty="0">
                <a:latin typeface="Georgia" panose="02040502050405020303" pitchFamily="18" charset="0"/>
              </a:rPr>
              <a:t>Percentage Correct Classification   : </a:t>
            </a:r>
            <a:r>
              <a:rPr lang="en-US" sz="1800" b="1" dirty="0">
                <a:latin typeface="Georgia" panose="02040502050405020303" pitchFamily="18" charset="0"/>
              </a:rPr>
              <a:t>71.050000%</a:t>
            </a:r>
          </a:p>
          <a:p>
            <a:pPr marL="0" indent="0">
              <a:buNone/>
            </a:pPr>
            <a:r>
              <a:rPr lang="en-US" sz="1800" dirty="0">
                <a:latin typeface="Georgia" panose="02040502050405020303" pitchFamily="18" charset="0"/>
              </a:rPr>
              <a:t>Percentage Incorrect Classification : </a:t>
            </a:r>
            <a:r>
              <a:rPr lang="en-US" sz="1800" b="1" dirty="0">
                <a:latin typeface="Georgia" panose="02040502050405020303" pitchFamily="18" charset="0"/>
              </a:rPr>
              <a:t>28.950000</a:t>
            </a:r>
            <a:r>
              <a:rPr lang="en-US" sz="1800" b="1" dirty="0" smtClean="0">
                <a:latin typeface="Georgia" panose="02040502050405020303" pitchFamily="18" charset="0"/>
              </a:rPr>
              <a:t>%</a:t>
            </a:r>
          </a:p>
          <a:p>
            <a:pPr marL="0" indent="0">
              <a:buNone/>
            </a:pPr>
            <a:endParaRPr lang="en-US" sz="1800" b="1" dirty="0">
              <a:latin typeface="Georgia" panose="02040502050405020303" pitchFamily="18" charset="0"/>
            </a:endParaRPr>
          </a:p>
          <a:p>
            <a:pPr marL="0" indent="0">
              <a:buNone/>
            </a:pPr>
            <a:r>
              <a:rPr lang="en-US" sz="1800" dirty="0">
                <a:latin typeface="Georgia" panose="02040502050405020303" pitchFamily="18" charset="0"/>
              </a:rPr>
              <a:t>P</a:t>
            </a:r>
            <a:r>
              <a:rPr lang="en-US" sz="1800" dirty="0" smtClean="0">
                <a:latin typeface="Georgia" panose="02040502050405020303" pitchFamily="18" charset="0"/>
              </a:rPr>
              <a:t>erformance </a:t>
            </a:r>
            <a:r>
              <a:rPr lang="en-US" sz="1800" dirty="0">
                <a:latin typeface="Georgia" panose="02040502050405020303" pitchFamily="18" charset="0"/>
              </a:rPr>
              <a:t>measures by </a:t>
            </a:r>
            <a:r>
              <a:rPr lang="en-US" sz="1800" b="1" dirty="0">
                <a:latin typeface="Georgia" panose="02040502050405020303" pitchFamily="18" charset="0"/>
              </a:rPr>
              <a:t>KNN</a:t>
            </a:r>
            <a:r>
              <a:rPr lang="en-US" sz="1800" dirty="0">
                <a:latin typeface="Georgia" panose="02040502050405020303" pitchFamily="18" charset="0"/>
              </a:rPr>
              <a:t> classification</a:t>
            </a:r>
          </a:p>
          <a:p>
            <a:pPr marL="0" indent="0">
              <a:buNone/>
            </a:pPr>
            <a:r>
              <a:rPr lang="en-US" sz="1800" dirty="0">
                <a:latin typeface="Georgia" panose="02040502050405020303" pitchFamily="18" charset="0"/>
              </a:rPr>
              <a:t>Percentage Correct Classification   : </a:t>
            </a:r>
            <a:r>
              <a:rPr lang="en-US" sz="1800" b="1" dirty="0">
                <a:latin typeface="Georgia" panose="02040502050405020303" pitchFamily="18" charset="0"/>
              </a:rPr>
              <a:t>81.175000%</a:t>
            </a:r>
          </a:p>
          <a:p>
            <a:pPr marL="0" indent="0">
              <a:buNone/>
            </a:pPr>
            <a:r>
              <a:rPr lang="en-US" sz="1800" dirty="0">
                <a:latin typeface="Georgia" panose="02040502050405020303" pitchFamily="18" charset="0"/>
              </a:rPr>
              <a:t>Percentage Incorrect Classification : </a:t>
            </a:r>
            <a:r>
              <a:rPr lang="en-US" sz="1800" b="1" dirty="0">
                <a:latin typeface="Georgia" panose="02040502050405020303" pitchFamily="18" charset="0"/>
              </a:rPr>
              <a:t>18.825000%</a:t>
            </a: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val="2888427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771" y="533400"/>
            <a:ext cx="2667000" cy="990600"/>
          </a:xfrm>
        </p:spPr>
        <p:txBody>
          <a:bodyPr/>
          <a:lstStyle/>
          <a:p>
            <a:r>
              <a:rPr lang="en-US" sz="2800" u="sng" dirty="0" smtClean="0">
                <a:latin typeface="Georgia" panose="02040502050405020303" pitchFamily="18" charset="0"/>
              </a:rPr>
              <a:t>Decision Tree:</a:t>
            </a:r>
            <a:endParaRPr lang="en-US" sz="2800" u="sng" dirty="0">
              <a:latin typeface="Georgia" panose="020405020504050203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17374"/>
            <a:ext cx="9144000" cy="5493026"/>
          </a:xfrm>
        </p:spPr>
      </p:pic>
    </p:spTree>
    <p:extLst>
      <p:ext uri="{BB962C8B-B14F-4D97-AF65-F5344CB8AC3E}">
        <p14:creationId xmlns:p14="http://schemas.microsoft.com/office/powerpoint/2010/main" val="298609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924800" cy="914400"/>
          </a:xfrm>
        </p:spPr>
        <p:txBody>
          <a:bodyPr/>
          <a:lstStyle/>
          <a:p>
            <a:r>
              <a:rPr lang="en-US" sz="3200" u="sng" dirty="0" smtClean="0">
                <a:latin typeface="Georgia" panose="02040502050405020303" pitchFamily="18" charset="0"/>
              </a:rPr>
              <a:t>Graph Analysis:</a:t>
            </a:r>
            <a:endParaRPr lang="en-US" sz="3200" u="sng" dirty="0">
              <a:latin typeface="Georgia" panose="020405020504050203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752600"/>
            <a:ext cx="6858000" cy="4616414"/>
          </a:xfrm>
        </p:spPr>
      </p:pic>
    </p:spTree>
    <p:extLst>
      <p:ext uri="{BB962C8B-B14F-4D97-AF65-F5344CB8AC3E}">
        <p14:creationId xmlns:p14="http://schemas.microsoft.com/office/powerpoint/2010/main" val="1306786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6781800" cy="762000"/>
          </a:xfrm>
        </p:spPr>
        <p:txBody>
          <a:bodyPr/>
          <a:lstStyle/>
          <a:p>
            <a:r>
              <a:rPr lang="en-US" sz="3200" u="sng" dirty="0" smtClean="0">
                <a:latin typeface="Georgia" panose="02040502050405020303" pitchFamily="18" charset="0"/>
              </a:rPr>
              <a:t>Graph</a:t>
            </a:r>
            <a:r>
              <a:rPr lang="en-US" u="sng" dirty="0" smtClean="0">
                <a:latin typeface="Georgia" panose="02040502050405020303" pitchFamily="18" charset="0"/>
              </a:rPr>
              <a:t> </a:t>
            </a:r>
            <a:r>
              <a:rPr lang="en-US" sz="3200" u="sng" dirty="0" smtClean="0">
                <a:latin typeface="Georgia" panose="02040502050405020303" pitchFamily="18" charset="0"/>
              </a:rPr>
              <a:t>Analysis</a:t>
            </a:r>
            <a:r>
              <a:rPr lang="en-US" u="sng" dirty="0" smtClean="0">
                <a:latin typeface="Georgia" panose="02040502050405020303" pitchFamily="18" charset="0"/>
              </a:rPr>
              <a:t>:</a:t>
            </a:r>
            <a:endParaRPr lang="en-US" u="sng" dirty="0">
              <a:latin typeface="Georgia" panose="02040502050405020303"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156"/>
          <a:stretch/>
        </p:blipFill>
        <p:spPr>
          <a:xfrm>
            <a:off x="1295400" y="1857576"/>
            <a:ext cx="6324600" cy="4393492"/>
          </a:xfrm>
        </p:spPr>
      </p:pic>
    </p:spTree>
    <p:extLst>
      <p:ext uri="{BB962C8B-B14F-4D97-AF65-F5344CB8AC3E}">
        <p14:creationId xmlns:p14="http://schemas.microsoft.com/office/powerpoint/2010/main" val="68855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90600"/>
            <a:ext cx="7010400" cy="762000"/>
          </a:xfrm>
        </p:spPr>
        <p:txBody>
          <a:bodyPr/>
          <a:lstStyle/>
          <a:p>
            <a:r>
              <a:rPr lang="en-US" sz="3200" u="sng" dirty="0" smtClean="0">
                <a:latin typeface="Georgia" panose="02040502050405020303" pitchFamily="18" charset="0"/>
              </a:rPr>
              <a:t>Graph Analysis:</a:t>
            </a:r>
            <a:endParaRPr lang="en-US" sz="3200" u="sng" dirty="0">
              <a:latin typeface="Georgia" panose="020405020504050203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4577" y="1828800"/>
            <a:ext cx="5766279" cy="4352186"/>
          </a:xfrm>
        </p:spPr>
      </p:pic>
    </p:spTree>
    <p:extLst>
      <p:ext uri="{BB962C8B-B14F-4D97-AF65-F5344CB8AC3E}">
        <p14:creationId xmlns:p14="http://schemas.microsoft.com/office/powerpoint/2010/main" val="3608745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229600" cy="762000"/>
          </a:xfrm>
        </p:spPr>
        <p:txBody>
          <a:bodyPr/>
          <a:lstStyle/>
          <a:p>
            <a:r>
              <a:rPr lang="en-US" sz="3200" u="sng" dirty="0" smtClean="0">
                <a:latin typeface="Georgia" panose="02040502050405020303" pitchFamily="18" charset="0"/>
              </a:rPr>
              <a:t>Where can we use Character Recognition</a:t>
            </a:r>
            <a:r>
              <a:rPr lang="en-US" sz="3200" dirty="0" smtClean="0">
                <a:latin typeface="Georgia" panose="02040502050405020303" pitchFamily="18" charset="0"/>
              </a:rPr>
              <a:t>?</a:t>
            </a:r>
            <a:endParaRPr lang="en-US" sz="3200" dirty="0">
              <a:latin typeface="Georgia" panose="02040502050405020303" pitchFamily="18" charset="0"/>
            </a:endParaRPr>
          </a:p>
        </p:txBody>
      </p:sp>
      <p:sp>
        <p:nvSpPr>
          <p:cNvPr id="3" name="Content Placeholder 2"/>
          <p:cNvSpPr>
            <a:spLocks noGrp="1"/>
          </p:cNvSpPr>
          <p:nvPr>
            <p:ph idx="1"/>
          </p:nvPr>
        </p:nvSpPr>
        <p:spPr>
          <a:xfrm>
            <a:off x="685800" y="1752601"/>
            <a:ext cx="7848600" cy="3962400"/>
          </a:xfrm>
        </p:spPr>
        <p:txBody>
          <a:bodyPr/>
          <a:lstStyle/>
          <a:p>
            <a:r>
              <a:rPr lang="en-US" sz="1800" dirty="0" smtClean="0"/>
              <a:t>Data Entry </a:t>
            </a:r>
            <a:r>
              <a:rPr lang="en-US" sz="1800" i="1" dirty="0">
                <a:solidFill>
                  <a:schemeClr val="tx1"/>
                </a:solidFill>
              </a:rPr>
              <a:t>(banking environment</a:t>
            </a:r>
            <a:r>
              <a:rPr lang="en-US" sz="1800" i="1" dirty="0" smtClean="0">
                <a:solidFill>
                  <a:schemeClr val="tx1"/>
                </a:solidFill>
              </a:rPr>
              <a:t>)</a:t>
            </a:r>
          </a:p>
          <a:p>
            <a:r>
              <a:rPr lang="en-US" sz="1800" dirty="0" smtClean="0"/>
              <a:t>Text Entry </a:t>
            </a:r>
            <a:r>
              <a:rPr lang="en-US" sz="1800" i="1" dirty="0">
                <a:solidFill>
                  <a:schemeClr val="tx1"/>
                </a:solidFill>
              </a:rPr>
              <a:t>(office automation</a:t>
            </a:r>
            <a:r>
              <a:rPr lang="en-US" sz="1800" i="1" dirty="0" smtClean="0">
                <a:solidFill>
                  <a:schemeClr val="tx1"/>
                </a:solidFill>
              </a:rPr>
              <a:t>)</a:t>
            </a:r>
          </a:p>
          <a:p>
            <a:r>
              <a:rPr lang="en-US" sz="1800" dirty="0">
                <a:solidFill>
                  <a:schemeClr val="tx1"/>
                </a:solidFill>
              </a:rPr>
              <a:t>Process automation </a:t>
            </a:r>
            <a:r>
              <a:rPr lang="en-US" sz="1800" i="1" dirty="0">
                <a:solidFill>
                  <a:schemeClr val="tx1"/>
                </a:solidFill>
              </a:rPr>
              <a:t>(post office)</a:t>
            </a:r>
            <a:endParaRPr lang="en-US" sz="1800" dirty="0" smtClean="0"/>
          </a:p>
          <a:p>
            <a:r>
              <a:rPr lang="en-US" sz="1800" dirty="0" smtClean="0"/>
              <a:t>Automatic Number Plate Recognition </a:t>
            </a:r>
          </a:p>
          <a:p>
            <a:r>
              <a:rPr lang="en-US" sz="1800" dirty="0" smtClean="0"/>
              <a:t>Extraction of information </a:t>
            </a:r>
            <a:r>
              <a:rPr lang="en-US" sz="1800" i="1" dirty="0" smtClean="0"/>
              <a:t>(Cards)</a:t>
            </a:r>
          </a:p>
          <a:p>
            <a:r>
              <a:rPr lang="en-US" sz="1800" dirty="0" smtClean="0"/>
              <a:t>Pen computing - </a:t>
            </a:r>
            <a:r>
              <a:rPr lang="en-US" sz="1800" dirty="0">
                <a:solidFill>
                  <a:schemeClr val="tx1"/>
                </a:solidFill>
              </a:rPr>
              <a:t>Converting handwriting in real time to control a computer</a:t>
            </a:r>
            <a:endParaRPr lang="en-US" sz="1800" dirty="0" smtClean="0"/>
          </a:p>
          <a:p>
            <a:r>
              <a:rPr lang="en-US" sz="1800" dirty="0" smtClean="0">
                <a:solidFill>
                  <a:schemeClr val="tx1"/>
                </a:solidFill>
              </a:rPr>
              <a:t>Assistive technology for blind and visually impaired users</a:t>
            </a:r>
          </a:p>
          <a:p>
            <a:r>
              <a:rPr lang="en-US" sz="1800" dirty="0">
                <a:solidFill>
                  <a:schemeClr val="tx1"/>
                </a:solidFill>
              </a:rPr>
              <a:t>Make electronic images of printed documents </a:t>
            </a:r>
            <a:r>
              <a:rPr lang="en-US" sz="1800" dirty="0" smtClean="0">
                <a:solidFill>
                  <a:schemeClr val="tx1"/>
                </a:solidFill>
              </a:rPr>
              <a:t>searchable </a:t>
            </a:r>
            <a:r>
              <a:rPr lang="en-US" sz="1800" i="1" dirty="0" smtClean="0">
                <a:solidFill>
                  <a:schemeClr val="tx1"/>
                </a:solidFill>
              </a:rPr>
              <a:t>(Google Books)</a:t>
            </a:r>
          </a:p>
          <a:p>
            <a:endParaRPr lang="en-US" sz="2000" dirty="0" smtClean="0">
              <a:solidFill>
                <a:schemeClr val="tx1"/>
              </a:solidFill>
            </a:endParaRPr>
          </a:p>
          <a:p>
            <a:endParaRPr lang="en-US" sz="2000" dirty="0"/>
          </a:p>
        </p:txBody>
      </p:sp>
    </p:spTree>
    <p:extLst>
      <p:ext uri="{BB962C8B-B14F-4D97-AF65-F5344CB8AC3E}">
        <p14:creationId xmlns:p14="http://schemas.microsoft.com/office/powerpoint/2010/main" val="4256570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C:\Users\aakashdeep\Desktop\Dec2015\ML\slide_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41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85800"/>
          </a:xfrm>
        </p:spPr>
        <p:txBody>
          <a:bodyPr/>
          <a:lstStyle/>
          <a:p>
            <a:r>
              <a:rPr lang="en-US" sz="3200" u="sng" dirty="0" smtClean="0">
                <a:latin typeface="Georgia" panose="02040502050405020303" pitchFamily="18" charset="0"/>
              </a:rPr>
              <a:t>Outline</a:t>
            </a:r>
            <a:r>
              <a:rPr lang="en-US" sz="3200" u="sng" dirty="0" smtClean="0"/>
              <a:t> </a:t>
            </a:r>
            <a:endParaRPr lang="en-US" sz="3200" u="sng" dirty="0"/>
          </a:p>
        </p:txBody>
      </p:sp>
      <p:sp>
        <p:nvSpPr>
          <p:cNvPr id="3" name="Content Placeholder 2"/>
          <p:cNvSpPr>
            <a:spLocks noGrp="1"/>
          </p:cNvSpPr>
          <p:nvPr>
            <p:ph idx="1"/>
          </p:nvPr>
        </p:nvSpPr>
        <p:spPr>
          <a:xfrm>
            <a:off x="685800" y="1676399"/>
            <a:ext cx="7848600" cy="4038601"/>
          </a:xfrm>
        </p:spPr>
        <p:txBody>
          <a:bodyPr/>
          <a:lstStyle/>
          <a:p>
            <a:pPr>
              <a:buFont typeface="Arial" panose="020B0604020202020204" pitchFamily="34" charset="0"/>
              <a:buChar char="•"/>
            </a:pPr>
            <a:r>
              <a:rPr lang="en-US" sz="1800" dirty="0" smtClean="0">
                <a:latin typeface="Georgia" panose="02040502050405020303" pitchFamily="18" charset="0"/>
              </a:rPr>
              <a:t>Introduction to Character Recognition</a:t>
            </a:r>
          </a:p>
          <a:p>
            <a:pPr>
              <a:buFont typeface="Arial" panose="020B0604020202020204" pitchFamily="34" charset="0"/>
              <a:buChar char="•"/>
            </a:pPr>
            <a:r>
              <a:rPr lang="en-US" sz="1800" dirty="0">
                <a:latin typeface="Georgia" panose="02040502050405020303" pitchFamily="18" charset="0"/>
              </a:rPr>
              <a:t>Why using neural networks</a:t>
            </a:r>
            <a:r>
              <a:rPr lang="en-US" sz="1800" dirty="0" smtClean="0">
                <a:latin typeface="Georgia" panose="02040502050405020303" pitchFamily="18" charset="0"/>
              </a:rPr>
              <a:t>?</a:t>
            </a:r>
          </a:p>
          <a:p>
            <a:pPr>
              <a:buFont typeface="Arial" panose="020B0604020202020204" pitchFamily="34" charset="0"/>
              <a:buChar char="•"/>
            </a:pPr>
            <a:r>
              <a:rPr lang="en-US" sz="1800" dirty="0">
                <a:latin typeface="Georgia" panose="02040502050405020303" pitchFamily="18" charset="0"/>
              </a:rPr>
              <a:t>Proposed </a:t>
            </a:r>
            <a:r>
              <a:rPr lang="en-US" sz="1800" dirty="0" smtClean="0">
                <a:latin typeface="Georgia" panose="02040502050405020303" pitchFamily="18" charset="0"/>
              </a:rPr>
              <a:t>Model</a:t>
            </a:r>
          </a:p>
          <a:p>
            <a:pPr>
              <a:buFont typeface="Arial" panose="020B0604020202020204" pitchFamily="34" charset="0"/>
              <a:buChar char="•"/>
            </a:pPr>
            <a:r>
              <a:rPr lang="en-US" sz="1800" dirty="0" smtClean="0">
                <a:latin typeface="Georgia" panose="02040502050405020303" pitchFamily="18" charset="0"/>
              </a:rPr>
              <a:t>Data Set Used for Character Recognition</a:t>
            </a:r>
          </a:p>
          <a:p>
            <a:pPr>
              <a:buFont typeface="Arial" panose="020B0604020202020204" pitchFamily="34" charset="0"/>
              <a:buChar char="•"/>
            </a:pPr>
            <a:r>
              <a:rPr lang="en-US" sz="1800" dirty="0">
                <a:solidFill>
                  <a:schemeClr val="tx2"/>
                </a:solidFill>
                <a:latin typeface="Georgia" panose="02040502050405020303" pitchFamily="18" charset="0"/>
              </a:rPr>
              <a:t>Case Study </a:t>
            </a:r>
            <a:endParaRPr lang="en-US" sz="1800" dirty="0" smtClean="0">
              <a:solidFill>
                <a:schemeClr val="tx2"/>
              </a:solidFill>
              <a:latin typeface="Georgia" panose="02040502050405020303" pitchFamily="18" charset="0"/>
            </a:endParaRPr>
          </a:p>
          <a:p>
            <a:pPr>
              <a:buFont typeface="Arial" panose="020B0604020202020204" pitchFamily="34" charset="0"/>
              <a:buChar char="•"/>
            </a:pPr>
            <a:r>
              <a:rPr lang="en-US" sz="1800" dirty="0" smtClean="0">
                <a:latin typeface="Georgia" panose="02040502050405020303" pitchFamily="18" charset="0"/>
              </a:rPr>
              <a:t>Backpropagation Algorithm</a:t>
            </a:r>
          </a:p>
          <a:p>
            <a:pPr>
              <a:buFont typeface="Arial" panose="020B0604020202020204" pitchFamily="34" charset="0"/>
              <a:buChar char="•"/>
            </a:pPr>
            <a:r>
              <a:rPr lang="en-US" sz="1800" dirty="0" smtClean="0">
                <a:latin typeface="Georgia" panose="02040502050405020303" pitchFamily="18" charset="0"/>
              </a:rPr>
              <a:t>Feed-Forward Neural Network</a:t>
            </a:r>
          </a:p>
          <a:p>
            <a:pPr>
              <a:buFont typeface="Arial" panose="020B0604020202020204" pitchFamily="34" charset="0"/>
              <a:buChar char="•"/>
            </a:pPr>
            <a:r>
              <a:rPr lang="en-US" sz="1800" dirty="0" smtClean="0">
                <a:latin typeface="Georgia" panose="02040502050405020303" pitchFamily="18" charset="0"/>
              </a:rPr>
              <a:t>Training of Neural Network </a:t>
            </a:r>
          </a:p>
          <a:p>
            <a:pPr>
              <a:buFont typeface="Arial" panose="020B0604020202020204" pitchFamily="34" charset="0"/>
              <a:buChar char="•"/>
            </a:pPr>
            <a:r>
              <a:rPr lang="en-US" sz="1800" dirty="0" smtClean="0">
                <a:latin typeface="Georgia" panose="02040502050405020303" pitchFamily="18" charset="0"/>
              </a:rPr>
              <a:t>Performance Analysis</a:t>
            </a:r>
          </a:p>
          <a:p>
            <a:pPr>
              <a:buFont typeface="Arial" panose="020B0604020202020204" pitchFamily="34" charset="0"/>
              <a:buChar char="•"/>
            </a:pPr>
            <a:r>
              <a:rPr lang="en-US" sz="1800" dirty="0" smtClean="0">
                <a:latin typeface="Georgia" panose="02040502050405020303" pitchFamily="18" charset="0"/>
              </a:rPr>
              <a:t>Graph Analysis</a:t>
            </a:r>
          </a:p>
          <a:p>
            <a:pPr>
              <a:buFont typeface="Arial" panose="020B0604020202020204" pitchFamily="34" charset="0"/>
              <a:buChar char="•"/>
            </a:pPr>
            <a:r>
              <a:rPr lang="en-US" sz="1800" dirty="0" smtClean="0">
                <a:latin typeface="Georgia" panose="02040502050405020303" pitchFamily="18" charset="0"/>
              </a:rPr>
              <a:t>Where can we use Character Recognition</a:t>
            </a:r>
            <a:r>
              <a:rPr lang="en-US" sz="1800" dirty="0" smtClean="0">
                <a:latin typeface="Georgia" panose="02040502050405020303" pitchFamily="18" charset="0"/>
              </a:rPr>
              <a:t>?</a:t>
            </a: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smtClean="0">
              <a:solidFill>
                <a:schemeClr val="tx2"/>
              </a:solidFill>
            </a:endParaRPr>
          </a:p>
          <a:p>
            <a:pPr marL="0" indent="0">
              <a:buNone/>
            </a:pPr>
            <a:endParaRPr lang="en-US" sz="2000" dirty="0" smtClean="0">
              <a:solidFill>
                <a:schemeClr val="tx2"/>
              </a:solidFill>
            </a:endParaRP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1112782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48600" cy="762000"/>
          </a:xfrm>
        </p:spPr>
        <p:txBody>
          <a:bodyPr/>
          <a:lstStyle/>
          <a:p>
            <a:r>
              <a:rPr lang="en-US" sz="3200" u="sng" dirty="0" smtClean="0">
                <a:latin typeface="Georgia" panose="02040502050405020303" pitchFamily="18" charset="0"/>
              </a:rPr>
              <a:t>Introduction</a:t>
            </a:r>
            <a:endParaRPr lang="en-US" sz="3200" u="sng" dirty="0">
              <a:latin typeface="Georgia" panose="02040502050405020303" pitchFamily="18" charset="0"/>
            </a:endParaRPr>
          </a:p>
        </p:txBody>
      </p:sp>
      <p:sp>
        <p:nvSpPr>
          <p:cNvPr id="3" name="Content Placeholder 2"/>
          <p:cNvSpPr>
            <a:spLocks noGrp="1"/>
          </p:cNvSpPr>
          <p:nvPr>
            <p:ph idx="1"/>
          </p:nvPr>
        </p:nvSpPr>
        <p:spPr>
          <a:xfrm>
            <a:off x="685800" y="1752600"/>
            <a:ext cx="7848600" cy="4419600"/>
          </a:xfrm>
        </p:spPr>
        <p:txBody>
          <a:bodyPr/>
          <a:lstStyle/>
          <a:p>
            <a:r>
              <a:rPr lang="en-US" sz="1800" b="1" dirty="0">
                <a:latin typeface="Georgia" panose="02040502050405020303" pitchFamily="18" charset="0"/>
              </a:rPr>
              <a:t>C</a:t>
            </a:r>
            <a:r>
              <a:rPr lang="en-US" sz="1800" b="1" dirty="0" smtClean="0">
                <a:latin typeface="Georgia" panose="02040502050405020303" pitchFamily="18" charset="0"/>
              </a:rPr>
              <a:t>haracter recognition,</a:t>
            </a:r>
            <a:r>
              <a:rPr lang="en-US" sz="1800" dirty="0" smtClean="0">
                <a:latin typeface="Georgia" panose="02040502050405020303" pitchFamily="18" charset="0"/>
              </a:rPr>
              <a:t> usually abbreviated to ‘Optical Character Recognition’ (OCR), is the mechanical or electronic </a:t>
            </a:r>
            <a:r>
              <a:rPr lang="en-US" sz="1800" dirty="0">
                <a:latin typeface="Georgia" panose="02040502050405020303" pitchFamily="18" charset="0"/>
              </a:rPr>
              <a:t>conversion of images of typed, handwritten or printed text into machine-encoded text</a:t>
            </a:r>
            <a:r>
              <a:rPr lang="en-US" sz="1800" dirty="0" smtClean="0">
                <a:latin typeface="Georgia" panose="02040502050405020303" pitchFamily="18" charset="0"/>
              </a:rPr>
              <a:t>.</a:t>
            </a:r>
          </a:p>
          <a:p>
            <a:pPr marL="0" indent="0">
              <a:buNone/>
            </a:pPr>
            <a:endParaRPr lang="en-US" sz="1800" dirty="0" smtClean="0">
              <a:latin typeface="Georgia" panose="02040502050405020303" pitchFamily="18" charset="0"/>
            </a:endParaRPr>
          </a:p>
          <a:p>
            <a:r>
              <a:rPr lang="en-US" sz="1800" dirty="0" smtClean="0">
                <a:latin typeface="Georgia" panose="02040502050405020303" pitchFamily="18" charset="0"/>
              </a:rPr>
              <a:t>It is a field of research in pattern recognition, machine vision and artificial intelligence</a:t>
            </a:r>
            <a:r>
              <a:rPr lang="en-US" sz="1800" dirty="0" smtClean="0">
                <a:solidFill>
                  <a:schemeClr val="tx1"/>
                </a:solidFill>
                <a:latin typeface="Georgia" panose="02040502050405020303" pitchFamily="18" charset="0"/>
              </a:rPr>
              <a:t>.</a:t>
            </a:r>
          </a:p>
          <a:p>
            <a:pPr marL="0" indent="0">
              <a:buNone/>
            </a:pPr>
            <a:endParaRPr lang="en-US" sz="1800" dirty="0" smtClean="0">
              <a:solidFill>
                <a:schemeClr val="tx1"/>
              </a:solidFill>
              <a:latin typeface="Georgia" panose="02040502050405020303" pitchFamily="18" charset="0"/>
            </a:endParaRPr>
          </a:p>
          <a:p>
            <a:r>
              <a:rPr lang="en-US" sz="1800" dirty="0" smtClean="0">
                <a:latin typeface="Georgia" panose="02040502050405020303" pitchFamily="18" charset="0"/>
              </a:rPr>
              <a:t>This is one of the most cost-effective and speedy method available for document-input task.</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3681964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85800"/>
          </a:xfrm>
        </p:spPr>
        <p:txBody>
          <a:bodyPr/>
          <a:lstStyle/>
          <a:p>
            <a:r>
              <a:rPr lang="en-US" sz="3200" u="sng" dirty="0" smtClean="0">
                <a:latin typeface="Georgia" panose="02040502050405020303" pitchFamily="18" charset="0"/>
              </a:rPr>
              <a:t>Why </a:t>
            </a:r>
            <a:r>
              <a:rPr lang="en-US" sz="3200" u="sng" dirty="0">
                <a:latin typeface="Georgia" panose="02040502050405020303" pitchFamily="18" charset="0"/>
              </a:rPr>
              <a:t>N</a:t>
            </a:r>
            <a:r>
              <a:rPr lang="en-US" sz="3200" u="sng" dirty="0" smtClean="0">
                <a:latin typeface="Georgia" panose="02040502050405020303" pitchFamily="18" charset="0"/>
              </a:rPr>
              <a:t>eural </a:t>
            </a:r>
            <a:r>
              <a:rPr lang="en-US" sz="3200" u="sng" dirty="0">
                <a:latin typeface="Georgia" panose="02040502050405020303" pitchFamily="18" charset="0"/>
              </a:rPr>
              <a:t>N</a:t>
            </a:r>
            <a:r>
              <a:rPr lang="en-US" sz="3200" u="sng" dirty="0" smtClean="0">
                <a:latin typeface="Georgia" panose="02040502050405020303" pitchFamily="18" charset="0"/>
              </a:rPr>
              <a:t>etworks</a:t>
            </a:r>
            <a:r>
              <a:rPr lang="en-US" sz="3200" dirty="0" smtClean="0">
                <a:latin typeface="Georgia" panose="02040502050405020303" pitchFamily="18" charset="0"/>
              </a:rPr>
              <a:t>?</a:t>
            </a:r>
            <a:endParaRPr lang="en-US" sz="3200" dirty="0">
              <a:latin typeface="Georgia" panose="02040502050405020303" pitchFamily="18" charset="0"/>
            </a:endParaRPr>
          </a:p>
        </p:txBody>
      </p:sp>
      <p:sp>
        <p:nvSpPr>
          <p:cNvPr id="3" name="Content Placeholder 2"/>
          <p:cNvSpPr>
            <a:spLocks noGrp="1"/>
          </p:cNvSpPr>
          <p:nvPr>
            <p:ph idx="1"/>
          </p:nvPr>
        </p:nvSpPr>
        <p:spPr>
          <a:xfrm>
            <a:off x="685800" y="1676400"/>
            <a:ext cx="7848600" cy="4495799"/>
          </a:xfrm>
        </p:spPr>
        <p:txBody>
          <a:bodyPr/>
          <a:lstStyle/>
          <a:p>
            <a:r>
              <a:rPr lang="en-US" sz="1800" dirty="0" smtClean="0">
                <a:latin typeface="Georgia" panose="02040502050405020303" pitchFamily="18" charset="0"/>
              </a:rPr>
              <a:t>Human Mind – Decipher characters easily ,accurately &amp; Speedily (Presence of densely Neural Networks in his mind)</a:t>
            </a:r>
          </a:p>
          <a:p>
            <a:r>
              <a:rPr lang="en-US" sz="1800" dirty="0" smtClean="0">
                <a:latin typeface="Georgia" panose="02040502050405020303" pitchFamily="18" charset="0"/>
              </a:rPr>
              <a:t>Human Eyes - Optical Mechanism</a:t>
            </a:r>
          </a:p>
          <a:p>
            <a:r>
              <a:rPr lang="en-US" sz="1800" dirty="0" smtClean="0">
                <a:latin typeface="Georgia" panose="02040502050405020303" pitchFamily="18" charset="0"/>
              </a:rPr>
              <a:t>Human Brain - Sees input – Comprehend signals – Adaptive to minor changes and errors in visual patterns</a:t>
            </a:r>
          </a:p>
          <a:p>
            <a:r>
              <a:rPr lang="en-US" sz="1800" dirty="0" smtClean="0">
                <a:latin typeface="Georgia" panose="02040502050405020303" pitchFamily="18" charset="0"/>
              </a:rPr>
              <a:t>Human Vision System – learns from experience</a:t>
            </a:r>
          </a:p>
          <a:p>
            <a:endParaRPr lang="en-US" sz="1800" dirty="0" smtClean="0">
              <a:latin typeface="Georgia" panose="02040502050405020303" pitchFamily="18" charset="0"/>
            </a:endParaRPr>
          </a:p>
          <a:p>
            <a:pPr marL="0" indent="0">
              <a:buNone/>
            </a:pPr>
            <a:r>
              <a:rPr lang="en-US" sz="1800" u="sng" dirty="0" smtClean="0">
                <a:latin typeface="Georgia" panose="02040502050405020303" pitchFamily="18" charset="0"/>
              </a:rPr>
              <a:t>Backpropagation artificial multi-layer neural network </a:t>
            </a:r>
          </a:p>
          <a:p>
            <a:r>
              <a:rPr lang="en-US" sz="1800" dirty="0" smtClean="0">
                <a:latin typeface="Georgia" panose="02040502050405020303" pitchFamily="18" charset="0"/>
              </a:rPr>
              <a:t>Inspired by Biological nervous system : </a:t>
            </a:r>
            <a:r>
              <a:rPr lang="en-US" sz="1800" dirty="0">
                <a:solidFill>
                  <a:schemeClr val="tx1"/>
                </a:solidFill>
                <a:latin typeface="Georgia" panose="02040502050405020303" pitchFamily="18" charset="0"/>
              </a:rPr>
              <a:t>"just like the </a:t>
            </a:r>
            <a:r>
              <a:rPr lang="en-US" sz="1800" dirty="0" smtClean="0">
                <a:solidFill>
                  <a:schemeClr val="tx1"/>
                </a:solidFill>
                <a:latin typeface="Georgia" panose="02040502050405020303" pitchFamily="18" charset="0"/>
              </a:rPr>
              <a:t>brain“.</a:t>
            </a:r>
            <a:endParaRPr lang="en-US" sz="1800" dirty="0" smtClean="0">
              <a:latin typeface="Georgia" panose="02040502050405020303" pitchFamily="18" charset="0"/>
            </a:endParaRPr>
          </a:p>
          <a:p>
            <a:r>
              <a:rPr lang="en-US" sz="1800" dirty="0" smtClean="0">
                <a:latin typeface="Georgia" panose="02040502050405020303" pitchFamily="18" charset="0"/>
              </a:rPr>
              <a:t>Improve quality of recognition ( </a:t>
            </a:r>
            <a:r>
              <a:rPr lang="en-US" sz="1800" dirty="0" smtClean="0">
                <a:solidFill>
                  <a:schemeClr val="tx1"/>
                </a:solidFill>
                <a:latin typeface="Georgia" panose="02040502050405020303" pitchFamily="18" charset="0"/>
              </a:rPr>
              <a:t>comparably </a:t>
            </a:r>
            <a:r>
              <a:rPr lang="en-US" sz="1800" dirty="0">
                <a:solidFill>
                  <a:schemeClr val="tx1"/>
                </a:solidFill>
                <a:latin typeface="Georgia" panose="02040502050405020303" pitchFamily="18" charset="0"/>
              </a:rPr>
              <a:t>high </a:t>
            </a:r>
            <a:r>
              <a:rPr lang="en-US" sz="1800" dirty="0" smtClean="0">
                <a:solidFill>
                  <a:schemeClr val="tx1"/>
                </a:solidFill>
                <a:latin typeface="Georgia" panose="02040502050405020303" pitchFamily="18" charset="0"/>
              </a:rPr>
              <a:t>accuracy levels)</a:t>
            </a:r>
            <a:endParaRPr lang="en-US" sz="1800" dirty="0" smtClean="0">
              <a:latin typeface="Georgia" panose="02040502050405020303" pitchFamily="18" charset="0"/>
            </a:endParaRPr>
          </a:p>
          <a:p>
            <a:r>
              <a:rPr lang="en-US" sz="1800" dirty="0" smtClean="0">
                <a:latin typeface="Georgia" panose="02040502050405020303" pitchFamily="18" charset="0"/>
              </a:rPr>
              <a:t>Efficient and fast in solving f</a:t>
            </a:r>
            <a:r>
              <a:rPr lang="en-US" sz="1800" dirty="0" smtClean="0">
                <a:solidFill>
                  <a:schemeClr val="tx1"/>
                </a:solidFill>
                <a:latin typeface="Georgia" panose="02040502050405020303" pitchFamily="18" charset="0"/>
              </a:rPr>
              <a:t>uzzy</a:t>
            </a:r>
            <a:r>
              <a:rPr lang="en-US" sz="1800" dirty="0">
                <a:solidFill>
                  <a:schemeClr val="tx1"/>
                </a:solidFill>
                <a:latin typeface="Georgia" panose="02040502050405020303" pitchFamily="18" charset="0"/>
              </a:rPr>
              <a:t>, </a:t>
            </a:r>
            <a:r>
              <a:rPr lang="en-US" sz="1800" dirty="0" smtClean="0">
                <a:latin typeface="Georgia" panose="02040502050405020303" pitchFamily="18" charset="0"/>
              </a:rPr>
              <a:t>e</a:t>
            </a:r>
            <a:r>
              <a:rPr lang="en-US" sz="1800" dirty="0" smtClean="0">
                <a:solidFill>
                  <a:schemeClr val="tx1"/>
                </a:solidFill>
                <a:latin typeface="Georgia" panose="02040502050405020303" pitchFamily="18" charset="0"/>
              </a:rPr>
              <a:t>xtremely complex problems </a:t>
            </a:r>
            <a:r>
              <a:rPr lang="en-US" sz="1800" dirty="0">
                <a:solidFill>
                  <a:schemeClr val="tx1"/>
                </a:solidFill>
                <a:latin typeface="Georgia" panose="02040502050405020303" pitchFamily="18" charset="0"/>
              </a:rPr>
              <a:t>that don't yield to traditional algorithmic </a:t>
            </a:r>
            <a:r>
              <a:rPr lang="en-US" sz="1800" dirty="0" smtClean="0">
                <a:solidFill>
                  <a:schemeClr val="tx1"/>
                </a:solidFill>
                <a:latin typeface="Georgia" panose="02040502050405020303" pitchFamily="18" charset="0"/>
              </a:rPr>
              <a:t>approaches</a:t>
            </a:r>
            <a:r>
              <a:rPr lang="en-US" sz="2000" dirty="0" smtClean="0">
                <a:solidFill>
                  <a:schemeClr val="tx1"/>
                </a:solidFill>
                <a:latin typeface="Georgia" panose="02040502050405020303" pitchFamily="18" charset="0"/>
              </a:rPr>
              <a:t> </a:t>
            </a:r>
            <a:endParaRPr lang="en-US" sz="2000" dirty="0" smtClean="0">
              <a:latin typeface="Georgia" panose="02040502050405020303" pitchFamily="18" charset="0"/>
            </a:endParaRPr>
          </a:p>
          <a:p>
            <a:pPr marL="0" indent="0">
              <a:buNone/>
            </a:pPr>
            <a:endParaRPr lang="en-US" sz="2000" dirty="0" smtClean="0"/>
          </a:p>
          <a:p>
            <a:pPr marL="0" indent="0">
              <a:buNone/>
            </a:pPr>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468480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848600" cy="762000"/>
          </a:xfrm>
        </p:spPr>
        <p:txBody>
          <a:bodyPr/>
          <a:lstStyle/>
          <a:p>
            <a:r>
              <a:rPr lang="en-US" sz="3200" u="sng" dirty="0" smtClean="0">
                <a:latin typeface="Georgia" panose="02040502050405020303" pitchFamily="18" charset="0"/>
              </a:rPr>
              <a:t>Proposed Model</a:t>
            </a:r>
            <a:endParaRPr lang="en-US" sz="3200" u="sng" dirty="0">
              <a:latin typeface="Georgia" panose="02040502050405020303" pitchFamily="18" charset="0"/>
            </a:endParaRPr>
          </a:p>
        </p:txBody>
      </p:sp>
      <p:sp>
        <p:nvSpPr>
          <p:cNvPr id="3" name="Content Placeholder 2"/>
          <p:cNvSpPr>
            <a:spLocks noGrp="1"/>
          </p:cNvSpPr>
          <p:nvPr>
            <p:ph idx="1"/>
          </p:nvPr>
        </p:nvSpPr>
        <p:spPr>
          <a:xfrm>
            <a:off x="685800" y="1524000"/>
            <a:ext cx="7848600" cy="4952999"/>
          </a:xfrm>
        </p:spPr>
        <p:txBody>
          <a:bodyPr/>
          <a:lstStyle/>
          <a:p>
            <a:r>
              <a:rPr lang="en-US" sz="1800" dirty="0">
                <a:solidFill>
                  <a:schemeClr val="tx1"/>
                </a:solidFill>
                <a:latin typeface="Georgia" panose="02040502050405020303" pitchFamily="18" charset="0"/>
              </a:rPr>
              <a:t>Recognition of </a:t>
            </a:r>
            <a:r>
              <a:rPr lang="en-US" sz="1800" dirty="0">
                <a:latin typeface="Georgia" panose="02040502050405020303" pitchFamily="18" charset="0"/>
              </a:rPr>
              <a:t>E</a:t>
            </a:r>
            <a:r>
              <a:rPr lang="en-US" sz="1800" dirty="0" smtClean="0">
                <a:solidFill>
                  <a:schemeClr val="tx1"/>
                </a:solidFill>
                <a:latin typeface="Georgia" panose="02040502050405020303" pitchFamily="18" charset="0"/>
              </a:rPr>
              <a:t>nglish characters </a:t>
            </a:r>
            <a:r>
              <a:rPr lang="en-US" sz="1800" dirty="0">
                <a:solidFill>
                  <a:schemeClr val="tx1"/>
                </a:solidFill>
                <a:latin typeface="Georgia" panose="02040502050405020303" pitchFamily="18" charset="0"/>
              </a:rPr>
              <a:t>and variations from a sample set of </a:t>
            </a:r>
            <a:r>
              <a:rPr lang="en-US" sz="1800" dirty="0" smtClean="0">
                <a:solidFill>
                  <a:schemeClr val="tx1"/>
                </a:solidFill>
                <a:latin typeface="Georgia" panose="02040502050405020303" pitchFamily="18" charset="0"/>
              </a:rPr>
              <a:t>patterns  via ANN and Backpropagation algorithm              (</a:t>
            </a:r>
            <a:r>
              <a:rPr lang="en-US" sz="1800" dirty="0" smtClean="0">
                <a:latin typeface="Georgia" panose="02040502050405020303" pitchFamily="18" charset="0"/>
              </a:rPr>
              <a:t>Implementation in MATLAB )</a:t>
            </a:r>
          </a:p>
          <a:p>
            <a:r>
              <a:rPr lang="en-US" sz="1800" dirty="0" smtClean="0">
                <a:latin typeface="Georgia" panose="02040502050405020303" pitchFamily="18" charset="0"/>
              </a:rPr>
              <a:t>Performance analysis using various classification algorithms like KNN &amp; Decision tree</a:t>
            </a:r>
            <a:endParaRPr lang="en-US" sz="1800" dirty="0">
              <a:latin typeface="Georgia" panose="02040502050405020303" pitchFamily="18"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1591461142"/>
              </p:ext>
            </p:extLst>
          </p:nvPr>
        </p:nvGraphicFramePr>
        <p:xfrm>
          <a:off x="1066800" y="3200400"/>
          <a:ext cx="80772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476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762000"/>
          </a:xfrm>
        </p:spPr>
        <p:txBody>
          <a:bodyPr/>
          <a:lstStyle/>
          <a:p>
            <a:r>
              <a:rPr lang="en-US" sz="3200" u="sng" dirty="0" smtClean="0">
                <a:latin typeface="Georgia" panose="02040502050405020303" pitchFamily="18" charset="0"/>
              </a:rPr>
              <a:t>Data Set Used for Character Recognition</a:t>
            </a:r>
            <a:endParaRPr lang="en-US" sz="3200" u="sng" dirty="0">
              <a:latin typeface="Georgia" panose="02040502050405020303"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34279280"/>
              </p:ext>
            </p:extLst>
          </p:nvPr>
        </p:nvGraphicFramePr>
        <p:xfrm>
          <a:off x="762000" y="1676400"/>
          <a:ext cx="7848600" cy="3886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520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848600" cy="762000"/>
          </a:xfrm>
        </p:spPr>
        <p:txBody>
          <a:bodyPr/>
          <a:lstStyle/>
          <a:p>
            <a:r>
              <a:rPr lang="en-US" sz="3200" u="sng" dirty="0">
                <a:solidFill>
                  <a:schemeClr val="tx2"/>
                </a:solidFill>
                <a:latin typeface="Georgia" panose="02040502050405020303" pitchFamily="18" charset="0"/>
              </a:rPr>
              <a:t>Case </a:t>
            </a:r>
            <a:r>
              <a:rPr lang="en-US" sz="3200" u="sng" dirty="0" smtClean="0">
                <a:solidFill>
                  <a:schemeClr val="tx2"/>
                </a:solidFill>
                <a:latin typeface="Georgia" panose="02040502050405020303" pitchFamily="18" charset="0"/>
              </a:rPr>
              <a:t>Study : System Overview </a:t>
            </a:r>
            <a:endParaRPr lang="en-US" sz="3200" u="sng" dirty="0">
              <a:latin typeface="Georgia" panose="020405020504050203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0905781"/>
              </p:ext>
            </p:extLst>
          </p:nvPr>
        </p:nvGraphicFramePr>
        <p:xfrm>
          <a:off x="914400" y="1676400"/>
          <a:ext cx="2971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733800" y="2514600"/>
            <a:ext cx="4876800" cy="830997"/>
          </a:xfrm>
          <a:prstGeom prst="rect">
            <a:avLst/>
          </a:prstGeom>
          <a:noFill/>
        </p:spPr>
        <p:txBody>
          <a:bodyPr wrap="square" rtlCol="0">
            <a:spAutoFit/>
          </a:bodyPr>
          <a:lstStyle/>
          <a:p>
            <a:pPr marL="285750" indent="-285750">
              <a:buFont typeface="Wingdings" pitchFamily="2" charset="2"/>
              <a:buChar char="§"/>
            </a:pPr>
            <a:r>
              <a:rPr lang="en-US" sz="1600" dirty="0" smtClean="0">
                <a:latin typeface="Georgia" panose="02040502050405020303" pitchFamily="18" charset="0"/>
              </a:rPr>
              <a:t>Normalizing</a:t>
            </a:r>
          </a:p>
          <a:p>
            <a:pPr marL="285750" lvl="0" indent="-285750">
              <a:buFont typeface="Wingdings" pitchFamily="2" charset="2"/>
              <a:buChar char="§"/>
            </a:pPr>
            <a:r>
              <a:rPr lang="en-US" sz="1600" dirty="0" smtClean="0">
                <a:latin typeface="Georgia" panose="02040502050405020303" pitchFamily="18" charset="0"/>
              </a:rPr>
              <a:t>Partitioning</a:t>
            </a:r>
          </a:p>
          <a:p>
            <a:pPr marL="285750" indent="-285750">
              <a:buFont typeface="Wingdings" pitchFamily="2" charset="2"/>
              <a:buChar char="§"/>
            </a:pPr>
            <a:r>
              <a:rPr lang="en-US" sz="1600" dirty="0" smtClean="0">
                <a:latin typeface="Georgia" panose="02040502050405020303" pitchFamily="18" charset="0"/>
              </a:rPr>
              <a:t>Removing Noise</a:t>
            </a:r>
            <a:endParaRPr lang="en-US" sz="1600" dirty="0">
              <a:latin typeface="Georgia" panose="02040502050405020303" pitchFamily="18" charset="0"/>
            </a:endParaRPr>
          </a:p>
        </p:txBody>
      </p:sp>
      <p:sp>
        <p:nvSpPr>
          <p:cNvPr id="8" name="TextBox 7"/>
          <p:cNvSpPr txBox="1"/>
          <p:nvPr/>
        </p:nvSpPr>
        <p:spPr>
          <a:xfrm>
            <a:off x="3733800" y="3394501"/>
            <a:ext cx="4016829" cy="830997"/>
          </a:xfrm>
          <a:prstGeom prst="rect">
            <a:avLst/>
          </a:prstGeom>
          <a:noFill/>
        </p:spPr>
        <p:txBody>
          <a:bodyPr wrap="square" rtlCol="0">
            <a:spAutoFit/>
          </a:bodyPr>
          <a:lstStyle/>
          <a:p>
            <a:pPr marL="285750" indent="-285750">
              <a:buFont typeface="Wingdings" pitchFamily="2" charset="2"/>
              <a:buChar char="§"/>
            </a:pPr>
            <a:r>
              <a:rPr lang="en-US" sz="1600" dirty="0" smtClean="0">
                <a:latin typeface="Georgia" panose="02040502050405020303" pitchFamily="18" charset="0"/>
              </a:rPr>
              <a:t>Create Neural Networks</a:t>
            </a:r>
          </a:p>
          <a:p>
            <a:pPr marL="285750" indent="-285750">
              <a:buFont typeface="Wingdings" pitchFamily="2" charset="2"/>
              <a:buChar char="§"/>
            </a:pPr>
            <a:r>
              <a:rPr lang="en-US" sz="1600" dirty="0" smtClean="0">
                <a:latin typeface="Georgia" panose="02040502050405020303" pitchFamily="18" charset="0"/>
              </a:rPr>
              <a:t>Constructing input and target Matrix</a:t>
            </a:r>
          </a:p>
          <a:p>
            <a:pPr marL="285750" indent="-285750">
              <a:buFont typeface="Wingdings" pitchFamily="2" charset="2"/>
              <a:buChar char="§"/>
            </a:pPr>
            <a:r>
              <a:rPr lang="en-US" sz="1600" dirty="0" smtClean="0">
                <a:latin typeface="Georgia" panose="02040502050405020303" pitchFamily="18" charset="0"/>
              </a:rPr>
              <a:t>Hidden layers and Neurons</a:t>
            </a:r>
            <a:endParaRPr lang="en-US" sz="1600" dirty="0">
              <a:latin typeface="Georgia" panose="02040502050405020303" pitchFamily="18" charset="0"/>
            </a:endParaRPr>
          </a:p>
        </p:txBody>
      </p:sp>
      <p:sp>
        <p:nvSpPr>
          <p:cNvPr id="9" name="Right Brace 8"/>
          <p:cNvSpPr/>
          <p:nvPr/>
        </p:nvSpPr>
        <p:spPr>
          <a:xfrm>
            <a:off x="3352800" y="51816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3733800" y="5181600"/>
            <a:ext cx="3202858" cy="584775"/>
          </a:xfrm>
          <a:prstGeom prst="rect">
            <a:avLst/>
          </a:prstGeom>
          <a:noFill/>
        </p:spPr>
        <p:txBody>
          <a:bodyPr wrap="square" rtlCol="0">
            <a:spAutoFit/>
          </a:bodyPr>
          <a:lstStyle/>
          <a:p>
            <a:pPr marL="285750" indent="-285750">
              <a:buFont typeface="Wingdings" pitchFamily="2" charset="2"/>
              <a:buChar char="§"/>
            </a:pPr>
            <a:r>
              <a:rPr lang="en-US" sz="1600" dirty="0" smtClean="0">
                <a:latin typeface="Georgia" panose="02040502050405020303" pitchFamily="18" charset="0"/>
              </a:rPr>
              <a:t>Testing &amp; Validating</a:t>
            </a:r>
          </a:p>
          <a:p>
            <a:pPr marL="285750" indent="-285750">
              <a:buFont typeface="Wingdings" pitchFamily="2" charset="2"/>
              <a:buChar char="§"/>
            </a:pPr>
            <a:r>
              <a:rPr lang="en-US" sz="1600" dirty="0" smtClean="0">
                <a:latin typeface="Georgia" panose="02040502050405020303" pitchFamily="18" charset="0"/>
              </a:rPr>
              <a:t>Performance Analysis</a:t>
            </a:r>
            <a:endParaRPr lang="en-US" sz="1600" dirty="0">
              <a:latin typeface="Georgia" panose="02040502050405020303" pitchFamily="18" charset="0"/>
            </a:endParaRPr>
          </a:p>
        </p:txBody>
      </p:sp>
      <p:sp>
        <p:nvSpPr>
          <p:cNvPr id="11" name="Right Brace 10"/>
          <p:cNvSpPr/>
          <p:nvPr/>
        </p:nvSpPr>
        <p:spPr>
          <a:xfrm>
            <a:off x="3390900" y="34290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ight Brace 11"/>
          <p:cNvSpPr/>
          <p:nvPr/>
        </p:nvSpPr>
        <p:spPr>
          <a:xfrm>
            <a:off x="3390900" y="25146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80366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u="sng" dirty="0" smtClean="0">
                <a:latin typeface="Georgia" panose="02040502050405020303" pitchFamily="18" charset="0"/>
              </a:rPr>
              <a:t>Backpropagation Algorithm</a:t>
            </a:r>
            <a:endParaRPr lang="en-US" sz="3200" u="sng" dirty="0">
              <a:latin typeface="Georgia" panose="02040502050405020303" pitchFamily="18" charset="0"/>
            </a:endParaRPr>
          </a:p>
        </p:txBody>
      </p:sp>
      <p:sp>
        <p:nvSpPr>
          <p:cNvPr id="3" name="Content Placeholder 2"/>
          <p:cNvSpPr>
            <a:spLocks noGrp="1"/>
          </p:cNvSpPr>
          <p:nvPr>
            <p:ph idx="1"/>
          </p:nvPr>
        </p:nvSpPr>
        <p:spPr>
          <a:xfrm>
            <a:off x="609600" y="1600200"/>
            <a:ext cx="8534400" cy="4571999"/>
          </a:xfrm>
        </p:spPr>
        <p:txBody>
          <a:bodyPr/>
          <a:lstStyle/>
          <a:p>
            <a:r>
              <a:rPr lang="en-US" sz="1800" dirty="0" smtClean="0">
                <a:latin typeface="Georgia" panose="02040502050405020303" pitchFamily="18" charset="0"/>
              </a:rPr>
              <a:t>Create a feed-forward network with </a:t>
            </a:r>
            <a:r>
              <a:rPr lang="en-US" sz="1800" dirty="0" err="1" smtClean="0">
                <a:solidFill>
                  <a:schemeClr val="tx1"/>
                </a:solidFill>
                <a:latin typeface="Georgia" panose="02040502050405020303" pitchFamily="18" charset="0"/>
              </a:rPr>
              <a:t>n</a:t>
            </a:r>
            <a:r>
              <a:rPr lang="en-US" sz="1800" baseline="-25000" dirty="0" err="1" smtClean="0">
                <a:solidFill>
                  <a:schemeClr val="tx1"/>
                </a:solidFill>
                <a:latin typeface="Georgia" panose="02040502050405020303" pitchFamily="18" charset="0"/>
              </a:rPr>
              <a:t>input</a:t>
            </a:r>
            <a:r>
              <a:rPr lang="en-US" sz="1800" baseline="-25000" dirty="0" smtClean="0">
                <a:solidFill>
                  <a:schemeClr val="tx1"/>
                </a:solidFill>
                <a:latin typeface="Georgia" panose="02040502050405020303" pitchFamily="18" charset="0"/>
              </a:rPr>
              <a:t> </a:t>
            </a:r>
            <a:r>
              <a:rPr lang="en-US" sz="1800" dirty="0" smtClean="0">
                <a:latin typeface="Georgia" panose="02040502050405020303" pitchFamily="18" charset="0"/>
              </a:rPr>
              <a:t>inputs , </a:t>
            </a:r>
            <a:r>
              <a:rPr lang="en-US" sz="1800" dirty="0" err="1" smtClean="0">
                <a:solidFill>
                  <a:schemeClr val="tx1"/>
                </a:solidFill>
                <a:latin typeface="Georgia" panose="02040502050405020303" pitchFamily="18" charset="0"/>
              </a:rPr>
              <a:t>n</a:t>
            </a:r>
            <a:r>
              <a:rPr lang="en-US" sz="1800" baseline="-25000" dirty="0" err="1" smtClean="0">
                <a:latin typeface="Georgia" panose="02040502050405020303" pitchFamily="18" charset="0"/>
              </a:rPr>
              <a:t>hidden</a:t>
            </a:r>
            <a:r>
              <a:rPr lang="en-US" sz="1800" dirty="0" smtClean="0">
                <a:latin typeface="Georgia" panose="02040502050405020303" pitchFamily="18" charset="0"/>
              </a:rPr>
              <a:t> hidden units and </a:t>
            </a:r>
            <a:r>
              <a:rPr lang="en-US" sz="1800" dirty="0" err="1" smtClean="0">
                <a:solidFill>
                  <a:schemeClr val="tx1"/>
                </a:solidFill>
                <a:latin typeface="Georgia" panose="02040502050405020303" pitchFamily="18" charset="0"/>
              </a:rPr>
              <a:t>n</a:t>
            </a:r>
            <a:r>
              <a:rPr lang="en-US" sz="1800" baseline="-25000" dirty="0" err="1" smtClean="0">
                <a:latin typeface="Georgia" panose="02040502050405020303" pitchFamily="18" charset="0"/>
              </a:rPr>
              <a:t>output</a:t>
            </a:r>
            <a:r>
              <a:rPr lang="en-US" sz="1800" baseline="-25000" dirty="0" smtClean="0">
                <a:latin typeface="Georgia" panose="02040502050405020303" pitchFamily="18" charset="0"/>
              </a:rPr>
              <a:t> </a:t>
            </a:r>
            <a:r>
              <a:rPr lang="en-US" sz="1800" dirty="0" smtClean="0">
                <a:latin typeface="Georgia" panose="02040502050405020303" pitchFamily="18" charset="0"/>
              </a:rPr>
              <a:t>units</a:t>
            </a:r>
          </a:p>
          <a:p>
            <a:r>
              <a:rPr lang="en-US" sz="1800" dirty="0">
                <a:solidFill>
                  <a:schemeClr val="tx1"/>
                </a:solidFill>
                <a:latin typeface="Georgia" panose="02040502050405020303" pitchFamily="18" charset="0"/>
              </a:rPr>
              <a:t>Initialize all network weights to small random </a:t>
            </a:r>
            <a:r>
              <a:rPr lang="en-US" sz="1800" dirty="0" smtClean="0">
                <a:solidFill>
                  <a:schemeClr val="tx1"/>
                </a:solidFill>
                <a:latin typeface="Georgia" panose="02040502050405020303" pitchFamily="18" charset="0"/>
              </a:rPr>
              <a:t>numbers</a:t>
            </a:r>
          </a:p>
          <a:p>
            <a:r>
              <a:rPr lang="en-US" sz="1800" dirty="0" smtClean="0">
                <a:latin typeface="Georgia" panose="02040502050405020303" pitchFamily="18" charset="0"/>
              </a:rPr>
              <a:t>Repeat until </a:t>
            </a:r>
            <a:r>
              <a:rPr lang="en-US" sz="1800" dirty="0">
                <a:solidFill>
                  <a:schemeClr val="tx1"/>
                </a:solidFill>
                <a:latin typeface="Georgia" panose="02040502050405020303" pitchFamily="18" charset="0"/>
              </a:rPr>
              <a:t>termination </a:t>
            </a:r>
            <a:r>
              <a:rPr lang="en-US" sz="1800" dirty="0" smtClean="0">
                <a:solidFill>
                  <a:schemeClr val="tx1"/>
                </a:solidFill>
                <a:latin typeface="Georgia" panose="02040502050405020303" pitchFamily="18" charset="0"/>
              </a:rPr>
              <a:t>condition</a:t>
            </a:r>
          </a:p>
          <a:p>
            <a:pPr marL="0" indent="0">
              <a:buNone/>
            </a:pPr>
            <a:endParaRPr lang="en-US" sz="2000" dirty="0" smtClean="0"/>
          </a:p>
          <a:p>
            <a:endParaRPr lang="en-US" sz="2000" dirty="0" smtClean="0">
              <a:solidFill>
                <a:schemeClr val="tx1"/>
              </a:solidFill>
            </a:endParaRPr>
          </a:p>
          <a:p>
            <a:pPr marL="0" indent="0">
              <a:buNone/>
            </a:pPr>
            <a:endParaRPr lang="en-US" sz="2000" dirty="0"/>
          </a:p>
        </p:txBody>
      </p:sp>
      <p:sp>
        <p:nvSpPr>
          <p:cNvPr id="4" name="TextBox 3"/>
          <p:cNvSpPr txBox="1"/>
          <p:nvPr/>
        </p:nvSpPr>
        <p:spPr>
          <a:xfrm>
            <a:off x="990600" y="3016045"/>
            <a:ext cx="8153400" cy="1338828"/>
          </a:xfrm>
          <a:prstGeom prst="rect">
            <a:avLst/>
          </a:prstGeom>
          <a:noFill/>
        </p:spPr>
        <p:txBody>
          <a:bodyPr wrap="square" rtlCol="0">
            <a:spAutoFit/>
          </a:bodyPr>
          <a:lstStyle/>
          <a:p>
            <a:pPr>
              <a:lnSpc>
                <a:spcPct val="150000"/>
              </a:lnSpc>
            </a:pPr>
            <a:r>
              <a:rPr lang="en-US" u="sng" dirty="0" smtClean="0">
                <a:latin typeface="Georgia" panose="02040502050405020303" pitchFamily="18" charset="0"/>
              </a:rPr>
              <a:t>For each training example</a:t>
            </a:r>
            <a:endParaRPr lang="en-US" dirty="0" smtClean="0">
              <a:latin typeface="Georgia" panose="02040502050405020303" pitchFamily="18" charset="0"/>
            </a:endParaRPr>
          </a:p>
          <a:p>
            <a:pPr marL="285750" indent="-285750">
              <a:lnSpc>
                <a:spcPct val="150000"/>
              </a:lnSpc>
              <a:buFont typeface="Arial" pitchFamily="34" charset="0"/>
              <a:buChar char="•"/>
            </a:pPr>
            <a:r>
              <a:rPr lang="en-US" dirty="0" smtClean="0">
                <a:latin typeface="Georgia" panose="02040502050405020303" pitchFamily="18" charset="0"/>
              </a:rPr>
              <a:t> </a:t>
            </a:r>
            <a:r>
              <a:rPr lang="en-US" i="1" dirty="0" smtClean="0">
                <a:latin typeface="Georgia" panose="02040502050405020303" pitchFamily="18" charset="0"/>
              </a:rPr>
              <a:t>Propagate </a:t>
            </a:r>
            <a:r>
              <a:rPr lang="en-US" i="1" dirty="0">
                <a:latin typeface="Georgia" panose="02040502050405020303" pitchFamily="18" charset="0"/>
              </a:rPr>
              <a:t>the input forward through the </a:t>
            </a:r>
            <a:r>
              <a:rPr lang="en-US" i="1" dirty="0" smtClean="0">
                <a:latin typeface="Georgia" panose="02040502050405020303" pitchFamily="18" charset="0"/>
              </a:rPr>
              <a:t>network and compute the output </a:t>
            </a:r>
          </a:p>
          <a:p>
            <a:pPr marL="285750" indent="-285750">
              <a:lnSpc>
                <a:spcPct val="150000"/>
              </a:lnSpc>
              <a:buFont typeface="Arial" pitchFamily="34" charset="0"/>
              <a:buChar char="•"/>
            </a:pPr>
            <a:r>
              <a:rPr lang="en-US" i="1" dirty="0" smtClean="0">
                <a:latin typeface="Georgia" panose="02040502050405020303" pitchFamily="18" charset="0"/>
              </a:rPr>
              <a:t>Propagate the errors backward through the network</a:t>
            </a:r>
            <a:r>
              <a:rPr lang="en-US" dirty="0" smtClean="0">
                <a:latin typeface="Georgia" panose="02040502050405020303" pitchFamily="18" charset="0"/>
              </a:rPr>
              <a:t> </a:t>
            </a:r>
            <a:endParaRPr lang="en-US" dirty="0">
              <a:latin typeface="Georgia" panose="02040502050405020303" pitchFamily="18" charset="0"/>
            </a:endParaRPr>
          </a:p>
        </p:txBody>
      </p:sp>
      <p:sp>
        <p:nvSpPr>
          <p:cNvPr id="5" name="TextBox 4"/>
          <p:cNvSpPr txBox="1"/>
          <p:nvPr/>
        </p:nvSpPr>
        <p:spPr>
          <a:xfrm>
            <a:off x="1905000" y="4354873"/>
            <a:ext cx="7239000" cy="1338828"/>
          </a:xfrm>
          <a:prstGeom prst="rect">
            <a:avLst/>
          </a:prstGeom>
          <a:noFill/>
        </p:spPr>
        <p:txBody>
          <a:bodyPr wrap="square" rtlCol="0">
            <a:spAutoFit/>
          </a:bodyPr>
          <a:lstStyle/>
          <a:p>
            <a:pPr marL="285750" indent="-285750">
              <a:lnSpc>
                <a:spcPct val="150000"/>
              </a:lnSpc>
              <a:buFont typeface="Arial" pitchFamily="34" charset="0"/>
              <a:buChar char="•"/>
            </a:pPr>
            <a:r>
              <a:rPr lang="en-US" dirty="0">
                <a:latin typeface="Georgia" panose="02040502050405020303" pitchFamily="18" charset="0"/>
              </a:rPr>
              <a:t>For each network output </a:t>
            </a:r>
            <a:r>
              <a:rPr lang="en-US" dirty="0" smtClean="0">
                <a:latin typeface="Georgia" panose="02040502050405020303" pitchFamily="18" charset="0"/>
              </a:rPr>
              <a:t>unit, </a:t>
            </a:r>
            <a:r>
              <a:rPr lang="en-US" dirty="0">
                <a:latin typeface="Georgia" panose="02040502050405020303" pitchFamily="18" charset="0"/>
              </a:rPr>
              <a:t>calculate its error </a:t>
            </a:r>
            <a:r>
              <a:rPr lang="en-US" dirty="0" smtClean="0">
                <a:latin typeface="Georgia" panose="02040502050405020303" pitchFamily="18" charset="0"/>
              </a:rPr>
              <a:t>term</a:t>
            </a:r>
          </a:p>
          <a:p>
            <a:pPr marL="285750" indent="-285750">
              <a:lnSpc>
                <a:spcPct val="150000"/>
              </a:lnSpc>
              <a:buFont typeface="Arial" pitchFamily="34" charset="0"/>
              <a:buChar char="•"/>
            </a:pPr>
            <a:r>
              <a:rPr lang="en-US" dirty="0">
                <a:latin typeface="Georgia" panose="02040502050405020303" pitchFamily="18" charset="0"/>
              </a:rPr>
              <a:t>For each hidden </a:t>
            </a:r>
            <a:r>
              <a:rPr lang="en-US" dirty="0" smtClean="0">
                <a:latin typeface="Georgia" panose="02040502050405020303" pitchFamily="18" charset="0"/>
              </a:rPr>
              <a:t>unit</a:t>
            </a:r>
            <a:r>
              <a:rPr lang="en-US" i="1" dirty="0" smtClean="0">
                <a:latin typeface="Georgia" panose="02040502050405020303" pitchFamily="18" charset="0"/>
              </a:rPr>
              <a:t>, </a:t>
            </a:r>
            <a:r>
              <a:rPr lang="en-US" dirty="0">
                <a:latin typeface="Georgia" panose="02040502050405020303" pitchFamily="18" charset="0"/>
              </a:rPr>
              <a:t>calculate its error </a:t>
            </a:r>
            <a:r>
              <a:rPr lang="en-US" dirty="0" smtClean="0">
                <a:latin typeface="Georgia" panose="02040502050405020303" pitchFamily="18" charset="0"/>
              </a:rPr>
              <a:t>term</a:t>
            </a:r>
          </a:p>
          <a:p>
            <a:pPr marL="285750" indent="-285750">
              <a:lnSpc>
                <a:spcPct val="150000"/>
              </a:lnSpc>
              <a:buFont typeface="Arial" pitchFamily="34" charset="0"/>
              <a:buChar char="•"/>
            </a:pPr>
            <a:r>
              <a:rPr lang="en-US" dirty="0">
                <a:latin typeface="Georgia" panose="02040502050405020303" pitchFamily="18" charset="0"/>
              </a:rPr>
              <a:t>Update each network weight</a:t>
            </a:r>
          </a:p>
        </p:txBody>
      </p:sp>
    </p:spTree>
    <p:extLst>
      <p:ext uri="{BB962C8B-B14F-4D97-AF65-F5344CB8AC3E}">
        <p14:creationId xmlns:p14="http://schemas.microsoft.com/office/powerpoint/2010/main" val="2393259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smtClean="0">
                <a:latin typeface="Georgia" panose="02040502050405020303" pitchFamily="18" charset="0"/>
              </a:rPr>
              <a:t>Neural Network design process:</a:t>
            </a:r>
            <a:endParaRPr lang="en-US" sz="3200" u="sng" dirty="0">
              <a:latin typeface="Georgia" panose="02040502050405020303" pitchFamily="18" charset="0"/>
            </a:endParaRPr>
          </a:p>
        </p:txBody>
      </p:sp>
      <p:sp>
        <p:nvSpPr>
          <p:cNvPr id="3" name="Content Placeholder 2"/>
          <p:cNvSpPr>
            <a:spLocks noGrp="1"/>
          </p:cNvSpPr>
          <p:nvPr>
            <p:ph idx="1"/>
          </p:nvPr>
        </p:nvSpPr>
        <p:spPr>
          <a:xfrm>
            <a:off x="609600" y="2057401"/>
            <a:ext cx="7924800" cy="3657600"/>
          </a:xfrm>
        </p:spPr>
        <p:txBody>
          <a:bodyPr/>
          <a:lstStyle/>
          <a:p>
            <a:pPr marL="0" indent="0">
              <a:buNone/>
            </a:pPr>
            <a:r>
              <a:rPr lang="en-US" sz="1800" dirty="0">
                <a:latin typeface="Georgia" panose="02040502050405020303" pitchFamily="18" charset="0"/>
              </a:rPr>
              <a:t>The work flow for the general neural network design process has seven primary steps:</a:t>
            </a:r>
          </a:p>
          <a:p>
            <a:r>
              <a:rPr lang="en-US" sz="1800" dirty="0">
                <a:latin typeface="Georgia" panose="02040502050405020303" pitchFamily="18" charset="0"/>
              </a:rPr>
              <a:t>Collect data</a:t>
            </a:r>
          </a:p>
          <a:p>
            <a:r>
              <a:rPr lang="en-US" sz="1800" dirty="0">
                <a:latin typeface="Georgia" panose="02040502050405020303" pitchFamily="18" charset="0"/>
              </a:rPr>
              <a:t>Create the network</a:t>
            </a:r>
          </a:p>
          <a:p>
            <a:r>
              <a:rPr lang="en-US" sz="1800" dirty="0">
                <a:latin typeface="Georgia" panose="02040502050405020303" pitchFamily="18" charset="0"/>
              </a:rPr>
              <a:t>Configure the network</a:t>
            </a:r>
          </a:p>
          <a:p>
            <a:r>
              <a:rPr lang="en-US" sz="1800" dirty="0">
                <a:latin typeface="Georgia" panose="02040502050405020303" pitchFamily="18" charset="0"/>
              </a:rPr>
              <a:t>Initialize the weights and biases</a:t>
            </a:r>
          </a:p>
          <a:p>
            <a:r>
              <a:rPr lang="en-US" sz="1800" dirty="0">
                <a:latin typeface="Georgia" panose="02040502050405020303" pitchFamily="18" charset="0"/>
              </a:rPr>
              <a:t>Train the network</a:t>
            </a:r>
          </a:p>
          <a:p>
            <a:r>
              <a:rPr lang="en-US" sz="1800" dirty="0">
                <a:latin typeface="Georgia" panose="02040502050405020303" pitchFamily="18" charset="0"/>
              </a:rPr>
              <a:t>Validate the network (post-training analysis)</a:t>
            </a:r>
          </a:p>
          <a:p>
            <a:r>
              <a:rPr lang="en-US" sz="1800" dirty="0">
                <a:latin typeface="Georgia" panose="02040502050405020303" pitchFamily="18" charset="0"/>
              </a:rPr>
              <a:t>Use the network</a:t>
            </a:r>
          </a:p>
          <a:p>
            <a:pPr marL="0" indent="0">
              <a:buNone/>
            </a:pPr>
            <a:r>
              <a:rPr lang="en-US" sz="1800" dirty="0"/>
              <a:t/>
            </a:r>
            <a:br>
              <a:rPr lang="en-US" sz="1800" dirty="0"/>
            </a:br>
            <a:endParaRPr lang="en-US" sz="1800" dirty="0"/>
          </a:p>
        </p:txBody>
      </p:sp>
    </p:spTree>
    <p:extLst>
      <p:ext uri="{BB962C8B-B14F-4D97-AF65-F5344CB8AC3E}">
        <p14:creationId xmlns:p14="http://schemas.microsoft.com/office/powerpoint/2010/main" val="633368009"/>
      </p:ext>
    </p:extLst>
  </p:cSld>
  <p:clrMapOvr>
    <a:masterClrMapping/>
  </p:clrMapOvr>
</p:sld>
</file>

<file path=ppt/theme/theme1.xml><?xml version="1.0" encoding="utf-8"?>
<a:theme xmlns:a="http://schemas.openxmlformats.org/drawingml/2006/main" name="uc09_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uc09_ppt</Template>
  <TotalTime>625</TotalTime>
  <Words>714</Words>
  <Application>Microsoft Office PowerPoint</Application>
  <PresentationFormat>On-screen Show (4:3)</PresentationFormat>
  <Paragraphs>153</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Georgia</vt:lpstr>
      <vt:lpstr>Wingdings</vt:lpstr>
      <vt:lpstr>uc09_ppt</vt:lpstr>
      <vt:lpstr>CHARACTER RECOGNITION USING NEURAL NETWORKS </vt:lpstr>
      <vt:lpstr>Outline </vt:lpstr>
      <vt:lpstr>Introduction</vt:lpstr>
      <vt:lpstr>Why Neural Networks?</vt:lpstr>
      <vt:lpstr>Proposed Model</vt:lpstr>
      <vt:lpstr>Data Set Used for Character Recognition</vt:lpstr>
      <vt:lpstr>Case Study : System Overview </vt:lpstr>
      <vt:lpstr>Backpropagation Algorithm</vt:lpstr>
      <vt:lpstr>Neural Network design process:</vt:lpstr>
      <vt:lpstr>Feed-Forward Neural Network</vt:lpstr>
      <vt:lpstr>Training of Neural Network </vt:lpstr>
      <vt:lpstr>Performance Analysis </vt:lpstr>
      <vt:lpstr> Comparison with different algorithms</vt:lpstr>
      <vt:lpstr>Decision Tree:</vt:lpstr>
      <vt:lpstr>Graph Analysis:</vt:lpstr>
      <vt:lpstr>Graph Analysis:</vt:lpstr>
      <vt:lpstr>Graph Analysis:</vt:lpstr>
      <vt:lpstr>Where can we use Character Recognition?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aakash deep singh</dc:creator>
  <cp:lastModifiedBy>Akash Mohapatra</cp:lastModifiedBy>
  <cp:revision>158</cp:revision>
  <dcterms:created xsi:type="dcterms:W3CDTF">2015-12-11T17:27:03Z</dcterms:created>
  <dcterms:modified xsi:type="dcterms:W3CDTF">2015-12-12T17:40:32Z</dcterms:modified>
</cp:coreProperties>
</file>