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75" r:id="rId2"/>
    <p:sldId id="272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91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6A23-F717-403E-89E7-E89AD4D4C4F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2BF96-5BA8-4396-A3E1-E5699B1BC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8CBF5-4E77-490B-98A9-6EBAF097C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E6E9C-884A-4C01-AC58-004404106A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3EE6-C602-4A79-9018-AC018238C3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551B4-8057-447C-8B4D-383254400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C094E-1423-491C-A4EE-CEA706068D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E763C-D6C1-4AC3-AADF-4D5BEEC41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82D17-10CE-468D-B8D6-16D3EBA98E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CBB29-B1B9-43A5-A368-13E27B399B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92250-5AAF-4242-A574-ACE0FAFF9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F06F3-63D6-43E6-B0C3-62D6C91766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9683B-57C0-4E5A-9080-10FF3EBDB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20591C-2834-4B85-A52A-613F995FF4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 Average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denote the number of basic operations algorithm performs for an input of size n.  Then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286000" y="2971800"/>
          <a:ext cx="4267200" cy="1828800"/>
        </p:xfrm>
        <a:graphic>
          <a:graphicData uri="http://schemas.openxmlformats.org/presentationml/2006/ole">
            <p:oleObj spid="_x0000_s17410" name="Equation" r:id="rId3" imgW="88884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index </a:t>
            </a:r>
            <a:r>
              <a:rPr lang="en-US" i="1" dirty="0" err="1" smtClean="0"/>
              <a:t>i</a:t>
            </a:r>
            <a:r>
              <a:rPr lang="en-US" dirty="0" smtClean="0"/>
              <a:t> is determined from the equation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 – </a:t>
            </a:r>
            <a:r>
              <a:rPr lang="en-US" sz="2800" i="1" dirty="0" smtClean="0"/>
              <a:t>L</a:t>
            </a:r>
            <a:r>
              <a:rPr lang="en-US" sz="2800" dirty="0" smtClean="0"/>
              <a:t>[</a:t>
            </a:r>
            <a:r>
              <a:rPr lang="en-US" sz="2800" i="1" dirty="0" smtClean="0"/>
              <a:t>low</a:t>
            </a:r>
            <a:r>
              <a:rPr lang="en-US" sz="2800" dirty="0" smtClean="0"/>
              <a:t>])/(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– </a:t>
            </a:r>
            <a:r>
              <a:rPr lang="en-US" sz="2800" i="1" dirty="0" smtClean="0"/>
              <a:t>low</a:t>
            </a:r>
            <a:r>
              <a:rPr lang="en-US" sz="2800" dirty="0" smtClean="0"/>
              <a:t>) = (</a:t>
            </a:r>
            <a:r>
              <a:rPr lang="en-US" sz="2800" i="1" dirty="0" smtClean="0"/>
              <a:t>L</a:t>
            </a:r>
            <a:r>
              <a:rPr lang="en-US" sz="2800" dirty="0" smtClean="0"/>
              <a:t>(</a:t>
            </a:r>
            <a:r>
              <a:rPr lang="en-US" sz="2800" i="1" dirty="0" smtClean="0"/>
              <a:t>high</a:t>
            </a:r>
            <a:r>
              <a:rPr lang="en-US" sz="2800" dirty="0" smtClean="0"/>
              <a:t>) – </a:t>
            </a:r>
            <a:r>
              <a:rPr lang="en-US" sz="2800" i="1" dirty="0" smtClean="0"/>
              <a:t>L</a:t>
            </a:r>
            <a:r>
              <a:rPr lang="en-US" sz="2800" dirty="0" smtClean="0"/>
              <a:t>(</a:t>
            </a:r>
            <a:r>
              <a:rPr lang="en-US" sz="2800" i="1" dirty="0" smtClean="0"/>
              <a:t>low</a:t>
            </a:r>
            <a:r>
              <a:rPr lang="en-US" sz="2800" dirty="0" smtClean="0"/>
              <a:t>))/(</a:t>
            </a:r>
            <a:r>
              <a:rPr lang="en-US" sz="2800" i="1" dirty="0" smtClean="0"/>
              <a:t>high</a:t>
            </a:r>
            <a:r>
              <a:rPr lang="en-US" sz="2800" dirty="0" smtClean="0"/>
              <a:t> – </a:t>
            </a:r>
            <a:r>
              <a:rPr lang="en-US" sz="2800" i="1" dirty="0" smtClean="0"/>
              <a:t>low</a:t>
            </a:r>
            <a:r>
              <a:rPr lang="en-US" sz="2800" dirty="0" smtClean="0"/>
              <a:t>).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 the Homework (4.  [10pts] Page 60, Exercise 2.28)</a:t>
            </a:r>
          </a:p>
          <a:p>
            <a:pPr>
              <a:buNone/>
            </a:pPr>
            <a:r>
              <a:rPr lang="en-US" sz="2800" dirty="0" smtClean="0"/>
              <a:t>you will need to obtain a formula 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order to write </a:t>
            </a:r>
            <a:r>
              <a:rPr lang="en-US" sz="2800" dirty="0" err="1" smtClean="0"/>
              <a:t>pseudocode</a:t>
            </a:r>
            <a:r>
              <a:rPr lang="en-US" sz="2800" dirty="0" smtClean="0"/>
              <a:t> for Interpolation Search. 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fast on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Unfortunately, Interpolation Search makes </a:t>
            </a:r>
            <a:r>
              <a:rPr lang="en-US" i="1" dirty="0" smtClean="0"/>
              <a:t>n</a:t>
            </a:r>
            <a:r>
              <a:rPr lang="en-US" dirty="0" smtClean="0"/>
              <a:t> comparisons in the worst. However, under suitable assumptions of randomness for the elements of the list </a:t>
            </a:r>
            <a:r>
              <a:rPr lang="en-US" i="1" dirty="0" smtClean="0"/>
              <a:t>L</a:t>
            </a:r>
            <a:r>
              <a:rPr lang="en-US" dirty="0" smtClean="0"/>
              <a:t>[0:</a:t>
            </a:r>
            <a:r>
              <a:rPr lang="en-US" i="1" dirty="0" smtClean="0"/>
              <a:t>n</a:t>
            </a:r>
            <a:r>
              <a:rPr lang="en-US" dirty="0" smtClean="0"/>
              <a:t> – 1], it can be shown that the average performance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of interpolation search is approximately log</a:t>
            </a:r>
            <a:r>
              <a:rPr lang="en-US" baseline="-25000" dirty="0" smtClean="0"/>
              <a:t>2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), a very slowing growing function indeed.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Computing max and min elements in a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What about simply calling functions </a:t>
            </a:r>
            <a:r>
              <a:rPr lang="en-US" sz="2800" i="1" dirty="0" smtClean="0"/>
              <a:t>max</a:t>
            </a:r>
            <a:r>
              <a:rPr lang="en-US" sz="2800" dirty="0" smtClean="0"/>
              <a:t> and </a:t>
            </a:r>
            <a:r>
              <a:rPr lang="en-US" sz="2800" i="1" dirty="0" smtClean="0"/>
              <a:t>min</a:t>
            </a:r>
            <a:r>
              <a:rPr lang="en-US" sz="2800" dirty="0" smtClean="0"/>
              <a:t> for computing the maximum and minimum elements in a list respectively?</a:t>
            </a:r>
          </a:p>
          <a:p>
            <a:pPr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W(n) = 2n – 2.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When can do 25% better, i.e., we can </a:t>
            </a:r>
            <a:r>
              <a:rPr lang="en-US" sz="2800" smtClean="0"/>
              <a:t>achieve </a:t>
            </a:r>
            <a:br>
              <a:rPr lang="en-US" sz="2800" smtClean="0"/>
            </a:b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W(n) = (3/2)n – 2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function</a:t>
            </a:r>
            <a:r>
              <a:rPr lang="en-US" sz="2400" dirty="0" smtClean="0"/>
              <a:t> </a:t>
            </a:r>
            <a:r>
              <a:rPr lang="en-US" sz="2400" i="1" dirty="0" smtClean="0"/>
              <a:t>Max</a:t>
            </a:r>
            <a:r>
              <a:rPr lang="en-US" sz="2400" dirty="0" smtClean="0"/>
              <a:t> (</a:t>
            </a:r>
            <a:r>
              <a:rPr lang="en-US" sz="2400" i="1" dirty="0" smtClean="0"/>
              <a:t>L</a:t>
            </a:r>
            <a:r>
              <a:rPr lang="en-US" sz="2400" dirty="0" smtClean="0"/>
              <a:t>[0:</a:t>
            </a:r>
            <a:r>
              <a:rPr lang="en-US" sz="2400" i="1" dirty="0" smtClean="0"/>
              <a:t>n </a:t>
            </a:r>
            <a:r>
              <a:rPr lang="en-US" sz="2400" dirty="0" smtClean="0"/>
              <a:t>– 1])</a:t>
            </a:r>
          </a:p>
          <a:p>
            <a:pPr>
              <a:buNone/>
            </a:pPr>
            <a:r>
              <a:rPr lang="en-US" sz="2400" b="1" dirty="0" smtClean="0"/>
              <a:t>Input:</a:t>
            </a:r>
            <a:r>
              <a:rPr lang="en-US" sz="2400" dirty="0" smtClean="0"/>
              <a:t>	</a:t>
            </a:r>
            <a:r>
              <a:rPr lang="en-US" sz="2400" i="1" dirty="0" smtClean="0"/>
              <a:t>L</a:t>
            </a:r>
            <a:r>
              <a:rPr lang="en-US" sz="2400" dirty="0" smtClean="0"/>
              <a:t>[0:</a:t>
            </a:r>
            <a:r>
              <a:rPr lang="en-US" sz="2400" i="1" dirty="0" smtClean="0"/>
              <a:t>n </a:t>
            </a:r>
            <a:r>
              <a:rPr lang="en-US" sz="2400" dirty="0" smtClean="0"/>
              <a:t>– 1] (a list of size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Output:</a:t>
            </a:r>
            <a:r>
              <a:rPr lang="en-US" sz="2400" dirty="0" smtClean="0"/>
              <a:t>	returns the maximum value occurring in </a:t>
            </a:r>
            <a:r>
              <a:rPr lang="en-US" sz="2400" i="1" dirty="0" smtClean="0"/>
              <a:t>L</a:t>
            </a:r>
            <a:r>
              <a:rPr lang="en-US" sz="2400" dirty="0" smtClean="0"/>
              <a:t>[0:</a:t>
            </a:r>
            <a:r>
              <a:rPr lang="en-US" sz="2400" i="1" dirty="0" smtClean="0"/>
              <a:t>n </a:t>
            </a:r>
            <a:r>
              <a:rPr lang="en-US" sz="2400" dirty="0" smtClean="0"/>
              <a:t>– 1]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MaxValue</a:t>
            </a:r>
            <a:r>
              <a:rPr lang="en-US" sz="2400" dirty="0" smtClean="0"/>
              <a:t> </a:t>
            </a:r>
            <a:r>
              <a:rPr lang="en-US" sz="2400" b="1" dirty="0" smtClean="0"/>
              <a:t>←</a:t>
            </a:r>
            <a:r>
              <a:rPr lang="en-US" sz="2400" dirty="0" smtClean="0"/>
              <a:t> </a:t>
            </a:r>
            <a:r>
              <a:rPr lang="en-US" sz="2400" i="1" dirty="0" smtClean="0"/>
              <a:t>L</a:t>
            </a:r>
            <a:r>
              <a:rPr lang="en-US" sz="2400" dirty="0" smtClean="0"/>
              <a:t>[0]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←</a:t>
            </a:r>
            <a:r>
              <a:rPr lang="en-US" sz="2400" dirty="0" smtClean="0"/>
              <a:t> 1 </a:t>
            </a:r>
            <a:r>
              <a:rPr lang="en-US" sz="2400" b="1" dirty="0" smtClean="0"/>
              <a:t>to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1</a:t>
            </a:r>
            <a:r>
              <a:rPr lang="en-US" sz="2400" i="1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do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i="1" dirty="0" smtClean="0"/>
              <a:t>L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&gt; </a:t>
            </a:r>
            <a:r>
              <a:rPr lang="en-US" sz="2400" i="1" dirty="0" err="1" smtClean="0"/>
              <a:t>MaxValue</a:t>
            </a:r>
            <a:r>
              <a:rPr lang="en-US" sz="2400" dirty="0" smtClean="0"/>
              <a:t> </a:t>
            </a:r>
            <a:r>
              <a:rPr lang="en-US" sz="2400" b="1" dirty="0" smtClean="0"/>
              <a:t>then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err="1" smtClean="0"/>
              <a:t>MaxValue</a:t>
            </a:r>
            <a:r>
              <a:rPr lang="en-US" sz="2400" dirty="0" smtClean="0"/>
              <a:t> </a:t>
            </a:r>
            <a:r>
              <a:rPr lang="en-US" sz="2400" b="1" dirty="0" smtClean="0"/>
              <a:t>←</a:t>
            </a:r>
            <a:r>
              <a:rPr lang="en-US" sz="2400" dirty="0" smtClean="0"/>
              <a:t> </a:t>
            </a:r>
            <a:r>
              <a:rPr lang="en-US" sz="2400" i="1" dirty="0" smtClean="0"/>
              <a:t>L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		//update </a:t>
            </a:r>
            <a:r>
              <a:rPr lang="en-US" sz="2400" i="1" dirty="0" err="1" smtClean="0"/>
              <a:t>MaxValue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err="1" smtClean="0"/>
              <a:t>endif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endfor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return</a:t>
            </a:r>
            <a:r>
              <a:rPr lang="en-US" sz="2400" dirty="0" smtClean="0"/>
              <a:t>(</a:t>
            </a:r>
            <a:r>
              <a:rPr lang="en-US" sz="2400" i="1" dirty="0" err="1" smtClean="0"/>
              <a:t>MaxValue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  <a:r>
              <a:rPr lang="en-US" sz="2400" i="1" dirty="0" smtClean="0"/>
              <a:t>Max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computation of Max and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Call Max, the call Min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Analysis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B(n) = A(n) = W(n) = 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1.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procedure</a:t>
            </a:r>
            <a:r>
              <a:rPr lang="en-US" sz="1800" dirty="0" smtClean="0"/>
              <a:t> </a:t>
            </a:r>
            <a:r>
              <a:rPr lang="en-US" sz="1800" i="1" dirty="0" smtClean="0"/>
              <a:t>MaxMin2</a:t>
            </a: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[0:</a:t>
            </a:r>
            <a:r>
              <a:rPr lang="en-US" sz="1800" i="1" dirty="0" smtClean="0"/>
              <a:t>n </a:t>
            </a:r>
            <a:r>
              <a:rPr lang="en-US" sz="1800" dirty="0" smtClean="0"/>
              <a:t>– 1],</a:t>
            </a:r>
            <a:r>
              <a:rPr lang="en-US" sz="1800" i="1" dirty="0" err="1" smtClean="0"/>
              <a:t>MaxValue</a:t>
            </a:r>
            <a:r>
              <a:rPr lang="en-US" sz="1800" dirty="0" err="1" smtClean="0"/>
              <a:t>,</a:t>
            </a:r>
            <a:r>
              <a:rPr lang="en-US" sz="1800" i="1" dirty="0" err="1" smtClean="0"/>
              <a:t>MinValue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Input:</a:t>
            </a:r>
            <a:r>
              <a:rPr lang="en-US" sz="1800" dirty="0" smtClean="0"/>
              <a:t>	</a:t>
            </a:r>
            <a:r>
              <a:rPr lang="en-US" sz="1800" i="1" dirty="0" smtClean="0"/>
              <a:t>L</a:t>
            </a:r>
            <a:r>
              <a:rPr lang="en-US" sz="1800" dirty="0" smtClean="0"/>
              <a:t>[0:</a:t>
            </a:r>
            <a:r>
              <a:rPr lang="en-US" sz="1800" i="1" dirty="0" smtClean="0"/>
              <a:t>n </a:t>
            </a:r>
            <a:r>
              <a:rPr lang="en-US" sz="1800" dirty="0" smtClean="0"/>
              <a:t>– 1] (a list of size </a:t>
            </a:r>
            <a:r>
              <a:rPr lang="en-US" sz="1800" i="1" dirty="0" smtClean="0"/>
              <a:t>n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Output:</a:t>
            </a:r>
            <a:r>
              <a:rPr lang="en-US" sz="1800" dirty="0" smtClean="0"/>
              <a:t>	</a:t>
            </a:r>
            <a:r>
              <a:rPr lang="en-US" sz="1800" i="1" dirty="0" err="1" smtClean="0"/>
              <a:t>MaxValue</a:t>
            </a:r>
            <a:r>
              <a:rPr lang="en-US" sz="1800" dirty="0" err="1" smtClean="0"/>
              <a:t>,</a:t>
            </a:r>
            <a:r>
              <a:rPr lang="en-US" sz="1800" i="1" dirty="0" err="1" smtClean="0"/>
              <a:t>MinValue</a:t>
            </a:r>
            <a:r>
              <a:rPr lang="en-US" sz="1800" dirty="0" smtClean="0"/>
              <a:t> (maximum and minimum values occurring in </a:t>
            </a:r>
          </a:p>
          <a:p>
            <a:pPr>
              <a:buNone/>
            </a:pPr>
            <a:r>
              <a:rPr lang="en-US" sz="1800" b="1" dirty="0" smtClean="0"/>
              <a:t>                                                                                                         </a:t>
            </a:r>
            <a:r>
              <a:rPr lang="en-US" sz="1800" i="1" dirty="0" smtClean="0"/>
              <a:t>L</a:t>
            </a:r>
            <a:r>
              <a:rPr lang="en-US" sz="1800" dirty="0" smtClean="0"/>
              <a:t>[0:</a:t>
            </a:r>
            <a:r>
              <a:rPr lang="en-US" sz="1800" i="1" dirty="0" smtClean="0"/>
              <a:t>n </a:t>
            </a:r>
            <a:r>
              <a:rPr lang="en-US" sz="1800" dirty="0" smtClean="0"/>
              <a:t>– 1])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i="1" dirty="0" err="1" smtClean="0"/>
              <a:t>MaxValue</a:t>
            </a:r>
            <a:r>
              <a:rPr lang="en-US" sz="1800" dirty="0" smtClean="0"/>
              <a:t> </a:t>
            </a:r>
            <a:r>
              <a:rPr lang="en-US" sz="1800" b="1" dirty="0" smtClean="0"/>
              <a:t>←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dirty="0" smtClean="0"/>
              <a:t>[0]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i="1" dirty="0" err="1" smtClean="0"/>
              <a:t>MinValue</a:t>
            </a:r>
            <a:r>
              <a:rPr lang="en-US" sz="1800" dirty="0" smtClean="0"/>
              <a:t> </a:t>
            </a:r>
            <a:r>
              <a:rPr lang="en-US" sz="1800" b="1" dirty="0" smtClean="0"/>
              <a:t>←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dirty="0" smtClean="0"/>
              <a:t>[0]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 </a:t>
            </a:r>
            <a:r>
              <a:rPr lang="en-US" sz="1800" b="1" dirty="0" smtClean="0"/>
              <a:t>←</a:t>
            </a:r>
            <a:r>
              <a:rPr lang="en-US" sz="1800" dirty="0" smtClean="0"/>
              <a:t> 1 </a:t>
            </a:r>
            <a:r>
              <a:rPr lang="en-US" sz="1800" b="1" dirty="0" smtClean="0"/>
              <a:t>to</a:t>
            </a:r>
            <a:r>
              <a:rPr lang="en-US" sz="1800" dirty="0" smtClean="0"/>
              <a:t> </a:t>
            </a:r>
            <a:r>
              <a:rPr lang="en-US" sz="1800" i="1" dirty="0" smtClean="0"/>
              <a:t>n </a:t>
            </a:r>
            <a:r>
              <a:rPr lang="en-US" sz="1800" dirty="0" smtClean="0"/>
              <a:t>– 1</a:t>
            </a:r>
            <a:r>
              <a:rPr lang="en-US" sz="1800" i="1" dirty="0" smtClean="0"/>
              <a:t> </a:t>
            </a:r>
            <a:r>
              <a:rPr lang="en-US" sz="1800" dirty="0" smtClean="0"/>
              <a:t> </a:t>
            </a:r>
            <a:r>
              <a:rPr lang="en-US" sz="1800" b="1" dirty="0" smtClean="0"/>
              <a:t>do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dirty="0" smtClean="0"/>
              <a:t>[</a:t>
            </a:r>
            <a:r>
              <a:rPr lang="en-US" sz="1800" i="1" dirty="0" err="1" smtClean="0"/>
              <a:t>i</a:t>
            </a:r>
            <a:r>
              <a:rPr lang="en-US" sz="1800" dirty="0" smtClean="0"/>
              <a:t>] &gt; </a:t>
            </a:r>
            <a:r>
              <a:rPr lang="en-US" sz="1800" i="1" dirty="0" err="1" smtClean="0"/>
              <a:t>MaxValue</a:t>
            </a:r>
            <a:r>
              <a:rPr lang="en-US" sz="1800" dirty="0" smtClean="0"/>
              <a:t> </a:t>
            </a:r>
            <a:r>
              <a:rPr lang="en-US" sz="1800" b="1" dirty="0" smtClean="0"/>
              <a:t>then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800" i="1" dirty="0" err="1" smtClean="0"/>
              <a:t>MaxValue</a:t>
            </a:r>
            <a:r>
              <a:rPr lang="en-US" sz="1800" dirty="0" smtClean="0"/>
              <a:t> </a:t>
            </a:r>
            <a:r>
              <a:rPr lang="en-US" sz="1800" b="1" dirty="0" smtClean="0"/>
              <a:t>←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dirty="0" smtClean="0"/>
              <a:t>[</a:t>
            </a:r>
            <a:r>
              <a:rPr lang="en-US" sz="1800" i="1" dirty="0" err="1" smtClean="0"/>
              <a:t>i</a:t>
            </a:r>
            <a:r>
              <a:rPr lang="en-US" sz="1800" dirty="0" smtClean="0"/>
              <a:t>]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else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dirty="0" smtClean="0"/>
              <a:t>[</a:t>
            </a:r>
            <a:r>
              <a:rPr lang="en-US" sz="1800" i="1" dirty="0" err="1" smtClean="0"/>
              <a:t>i</a:t>
            </a:r>
            <a:r>
              <a:rPr lang="en-US" sz="1800" dirty="0" smtClean="0"/>
              <a:t>] &lt; </a:t>
            </a:r>
            <a:r>
              <a:rPr lang="en-US" sz="1800" i="1" dirty="0" err="1" smtClean="0"/>
              <a:t>MinValue</a:t>
            </a:r>
            <a:r>
              <a:rPr lang="en-US" sz="1800" dirty="0" smtClean="0"/>
              <a:t> </a:t>
            </a:r>
            <a:r>
              <a:rPr lang="en-US" sz="1800" b="1" dirty="0" smtClean="0"/>
              <a:t>then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		</a:t>
            </a:r>
            <a:r>
              <a:rPr lang="en-US" sz="1800" i="1" dirty="0" err="1" smtClean="0"/>
              <a:t>MinValue</a:t>
            </a:r>
            <a:r>
              <a:rPr lang="en-US" sz="1800" dirty="0" smtClean="0"/>
              <a:t> </a:t>
            </a:r>
            <a:r>
              <a:rPr lang="en-US" sz="1800" b="1" dirty="0" smtClean="0"/>
              <a:t>←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dirty="0" smtClean="0"/>
              <a:t>[</a:t>
            </a:r>
            <a:r>
              <a:rPr lang="en-US" sz="1800" i="1" dirty="0" err="1" smtClean="0"/>
              <a:t>i</a:t>
            </a:r>
            <a:r>
              <a:rPr lang="en-US" sz="1800" dirty="0" smtClean="0"/>
              <a:t>]</a:t>
            </a:r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800" b="1" dirty="0" err="1" smtClean="0"/>
              <a:t>endife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err="1" smtClean="0"/>
              <a:t>e</a:t>
            </a:r>
            <a:r>
              <a:rPr lang="en-US" sz="1800" b="1" dirty="0" err="1" smtClean="0"/>
              <a:t>ndif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dirty="0" err="1" smtClean="0"/>
              <a:t>endfor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end</a:t>
            </a:r>
            <a:r>
              <a:rPr lang="en-US" sz="1800" dirty="0" smtClean="0"/>
              <a:t> </a:t>
            </a:r>
            <a:r>
              <a:rPr lang="en-US" sz="1800" i="1" dirty="0" smtClean="0"/>
              <a:t>MaxMin2</a:t>
            </a:r>
            <a:endParaRPr lang="en-US" sz="1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i="1" dirty="0" smtClean="0"/>
              <a:t>MaxMin2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B(n) = </a:t>
            </a:r>
            <a:r>
              <a:rPr lang="en-US" i="1" dirty="0" smtClean="0"/>
              <a:t>n</a:t>
            </a:r>
            <a:r>
              <a:rPr lang="en-US" dirty="0" smtClean="0"/>
              <a:t> – 1.  Why?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Worst-case W(n) for MaxMin2 is still 2n –2.</a:t>
            </a:r>
          </a:p>
          <a:p>
            <a:pPr>
              <a:buNone/>
            </a:pPr>
            <a:r>
              <a:rPr lang="en-US" dirty="0" smtClean="0"/>
              <a:t>Why?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Only </a:t>
            </a:r>
            <a:r>
              <a:rPr lang="en-US" i="1" dirty="0" err="1" smtClean="0"/>
              <a:t>ln</a:t>
            </a:r>
            <a:r>
              <a:rPr lang="en-US" i="1" dirty="0" smtClean="0"/>
              <a:t> n</a:t>
            </a:r>
            <a:r>
              <a:rPr lang="en-US" dirty="0" smtClean="0"/>
              <a:t> savings on </a:t>
            </a:r>
            <a:r>
              <a:rPr lang="en-US" dirty="0" smtClean="0"/>
              <a:t>average, i.e., for uniform distribution of lists, </a:t>
            </a:r>
          </a:p>
          <a:p>
            <a:pPr>
              <a:buNone/>
            </a:pPr>
            <a:r>
              <a:rPr lang="en-US" dirty="0" smtClean="0"/>
              <a:t>A(n) ≈ 2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procedure</a:t>
            </a:r>
            <a:r>
              <a:rPr lang="en-US" sz="1600" dirty="0" smtClean="0"/>
              <a:t> </a:t>
            </a:r>
            <a:r>
              <a:rPr lang="en-US" sz="1600" i="1" dirty="0" smtClean="0"/>
              <a:t>MaxMin3</a:t>
            </a:r>
            <a:r>
              <a:rPr lang="en-US" sz="1600" dirty="0" smtClean="0"/>
              <a:t>(</a:t>
            </a:r>
            <a:r>
              <a:rPr lang="en-US" sz="1600" i="1" dirty="0" smtClean="0"/>
              <a:t>L</a:t>
            </a:r>
            <a:r>
              <a:rPr lang="en-US" sz="1600" dirty="0" smtClean="0"/>
              <a:t>[0:</a:t>
            </a:r>
            <a:r>
              <a:rPr lang="en-US" sz="1600" i="1" dirty="0" smtClean="0"/>
              <a:t>n </a:t>
            </a:r>
            <a:r>
              <a:rPr lang="en-US" sz="1600" dirty="0" smtClean="0"/>
              <a:t>– 1],</a:t>
            </a:r>
            <a:r>
              <a:rPr lang="en-US" sz="1600" i="1" dirty="0" err="1" smtClean="0"/>
              <a:t>MaxValue</a:t>
            </a:r>
            <a:r>
              <a:rPr lang="en-US" sz="1600" dirty="0" err="1" smtClean="0"/>
              <a:t>,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Input:</a:t>
            </a:r>
            <a:r>
              <a:rPr lang="en-US" sz="1600" dirty="0" smtClean="0"/>
              <a:t> </a:t>
            </a:r>
            <a:r>
              <a:rPr lang="en-US" sz="1600" i="1" dirty="0" smtClean="0"/>
              <a:t>L</a:t>
            </a:r>
            <a:r>
              <a:rPr lang="en-US" sz="1600" dirty="0" smtClean="0"/>
              <a:t>[0:</a:t>
            </a:r>
            <a:r>
              <a:rPr lang="en-US" sz="1600" i="1" dirty="0" smtClean="0"/>
              <a:t>n </a:t>
            </a:r>
            <a:r>
              <a:rPr lang="en-US" sz="1600" dirty="0" smtClean="0"/>
              <a:t>– 1] (a list of size </a:t>
            </a:r>
            <a:r>
              <a:rPr lang="en-US" sz="1600" i="1" dirty="0" smtClean="0"/>
              <a:t>n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Output:</a:t>
            </a:r>
            <a:r>
              <a:rPr lang="en-US" sz="1600" dirty="0" smtClean="0"/>
              <a:t>	</a:t>
            </a:r>
            <a:r>
              <a:rPr lang="en-US" sz="1600" i="1" dirty="0" err="1" smtClean="0"/>
              <a:t>MaxValue</a:t>
            </a:r>
            <a:r>
              <a:rPr lang="en-US" sz="1600" dirty="0" err="1" smtClean="0"/>
              <a:t>,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 (the maximum and minimum values in </a:t>
            </a:r>
            <a:r>
              <a:rPr lang="en-US" sz="1600" i="1" dirty="0" smtClean="0"/>
              <a:t>L</a:t>
            </a:r>
            <a:r>
              <a:rPr lang="en-US" sz="1600" dirty="0" smtClean="0"/>
              <a:t>[0:</a:t>
            </a:r>
            <a:r>
              <a:rPr lang="en-US" sz="1600" i="1" dirty="0" smtClean="0"/>
              <a:t>n </a:t>
            </a:r>
            <a:r>
              <a:rPr lang="en-US" sz="1600" dirty="0" smtClean="0"/>
              <a:t>– 1])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if even</a:t>
            </a:r>
            <a:r>
              <a:rPr lang="en-US" sz="1600" dirty="0" smtClean="0"/>
              <a:t>(</a:t>
            </a:r>
            <a:r>
              <a:rPr lang="en-US" sz="1600" i="1" dirty="0" smtClean="0"/>
              <a:t>n</a:t>
            </a:r>
            <a:r>
              <a:rPr lang="en-US" sz="1600" dirty="0" smtClean="0"/>
              <a:t>) </a:t>
            </a:r>
            <a:r>
              <a:rPr lang="en-US" sz="1600" b="1" dirty="0" smtClean="0"/>
              <a:t>then</a:t>
            </a:r>
            <a:r>
              <a:rPr lang="en-US" sz="1600" dirty="0" smtClean="0"/>
              <a:t>  //</a:t>
            </a:r>
            <a:r>
              <a:rPr lang="en-US" sz="1600" i="1" dirty="0" smtClean="0"/>
              <a:t>n</a:t>
            </a:r>
            <a:r>
              <a:rPr lang="en-US" sz="1600" dirty="0" smtClean="0"/>
              <a:t> is even 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i="1" dirty="0" smtClean="0"/>
              <a:t>MM</a:t>
            </a:r>
            <a:r>
              <a:rPr lang="en-US" sz="1600" dirty="0" smtClean="0"/>
              <a:t>(</a:t>
            </a:r>
            <a:r>
              <a:rPr lang="en-US" sz="1600" i="1" dirty="0" smtClean="0"/>
              <a:t>L</a:t>
            </a:r>
            <a:r>
              <a:rPr lang="en-US" sz="1600" dirty="0" smtClean="0"/>
              <a:t>[0],</a:t>
            </a:r>
            <a:r>
              <a:rPr lang="en-US" sz="1600" i="1" dirty="0" smtClean="0"/>
              <a:t>L</a:t>
            </a:r>
            <a:r>
              <a:rPr lang="en-US" sz="1600" dirty="0" smtClean="0"/>
              <a:t>[1],</a:t>
            </a:r>
            <a:r>
              <a:rPr lang="en-US" sz="1600" i="1" dirty="0" err="1" smtClean="0"/>
              <a:t>MaxValue</a:t>
            </a:r>
            <a:r>
              <a:rPr lang="en-US" sz="1600" dirty="0" err="1" smtClean="0"/>
              <a:t>,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2 </a:t>
            </a:r>
            <a:r>
              <a:rPr lang="en-US" sz="1600" b="1" dirty="0" smtClean="0"/>
              <a:t>to</a:t>
            </a:r>
            <a:r>
              <a:rPr lang="en-US" sz="1600" dirty="0" smtClean="0"/>
              <a:t> </a:t>
            </a:r>
            <a:r>
              <a:rPr lang="en-US" sz="1600" i="1" dirty="0" smtClean="0"/>
              <a:t>n</a:t>
            </a:r>
            <a:r>
              <a:rPr lang="en-US" sz="1600" dirty="0" smtClean="0"/>
              <a:t> –  2 </a:t>
            </a:r>
            <a:r>
              <a:rPr lang="en-US" sz="1600" b="1" dirty="0" smtClean="0"/>
              <a:t>by</a:t>
            </a:r>
            <a:r>
              <a:rPr lang="en-US" sz="1600" dirty="0" smtClean="0"/>
              <a:t> 2 </a:t>
            </a:r>
            <a:r>
              <a:rPr lang="en-US" sz="1600" b="1" dirty="0" smtClean="0"/>
              <a:t>do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i="1" dirty="0" smtClean="0"/>
              <a:t>MM</a:t>
            </a:r>
            <a:r>
              <a:rPr lang="en-US" sz="1600" dirty="0" smtClean="0"/>
              <a:t>(</a:t>
            </a:r>
            <a:r>
              <a:rPr lang="en-US" sz="1600" i="1" dirty="0" smtClean="0"/>
              <a:t>L</a:t>
            </a:r>
            <a:r>
              <a:rPr lang="en-US" sz="1600" dirty="0" smtClean="0"/>
              <a:t>[</a:t>
            </a:r>
            <a:r>
              <a:rPr lang="en-US" sz="1600" i="1" dirty="0" err="1" smtClean="0"/>
              <a:t>i</a:t>
            </a:r>
            <a:r>
              <a:rPr lang="en-US" sz="1600" dirty="0" smtClean="0"/>
              <a:t>],</a:t>
            </a:r>
            <a:r>
              <a:rPr lang="en-US" sz="1600" i="1" dirty="0" smtClean="0"/>
              <a:t>L</a:t>
            </a:r>
            <a:r>
              <a:rPr lang="en-US" sz="1600" dirty="0" smtClean="0"/>
              <a:t>[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+ 1],</a:t>
            </a:r>
            <a:r>
              <a:rPr lang="en-US" sz="1600" i="1" dirty="0" err="1" smtClean="0"/>
              <a:t>b</a:t>
            </a:r>
            <a:r>
              <a:rPr lang="en-US" sz="1600" dirty="0" err="1" smtClean="0"/>
              <a:t>,</a:t>
            </a:r>
            <a:r>
              <a:rPr lang="en-US" sz="1600" i="1" dirty="0" err="1" smtClean="0"/>
              <a:t>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i="1" dirty="0" smtClean="0"/>
              <a:t>a</a:t>
            </a:r>
            <a:r>
              <a:rPr lang="en-US" sz="1600" dirty="0" smtClean="0"/>
              <a:t> &lt; 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 </a:t>
            </a:r>
            <a:r>
              <a:rPr lang="en-US" sz="1600" b="1" dirty="0" smtClean="0"/>
              <a:t>then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</a:t>
            </a:r>
            <a:r>
              <a:rPr lang="en-US" sz="1600" i="1" dirty="0" smtClean="0"/>
              <a:t>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endif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i="1" dirty="0" smtClean="0"/>
              <a:t>b</a:t>
            </a:r>
            <a:r>
              <a:rPr lang="en-US" sz="1600" dirty="0" smtClean="0"/>
              <a:t> &gt; </a:t>
            </a:r>
            <a:r>
              <a:rPr lang="en-US" sz="1600" i="1" dirty="0" err="1" smtClean="0"/>
              <a:t>MaxValue</a:t>
            </a:r>
            <a:r>
              <a:rPr lang="en-US" sz="1600" dirty="0" smtClean="0"/>
              <a:t> </a:t>
            </a:r>
            <a:r>
              <a:rPr lang="en-US" sz="1600" b="1" dirty="0" smtClean="0"/>
              <a:t>then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MaxValue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</a:t>
            </a:r>
            <a:r>
              <a:rPr lang="en-US" sz="1600" i="1" dirty="0" smtClean="0"/>
              <a:t>b</a:t>
            </a:r>
            <a:r>
              <a:rPr lang="en-US" sz="1600" dirty="0" smtClean="0"/>
              <a:t> </a:t>
            </a:r>
            <a:r>
              <a:rPr lang="en-US" sz="1600" b="1" dirty="0" err="1" smtClean="0"/>
              <a:t>endif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b="1" dirty="0" err="1" smtClean="0"/>
              <a:t>endfor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en-US" sz="1600" dirty="0" smtClean="0"/>
              <a:t> //</a:t>
            </a:r>
            <a:r>
              <a:rPr lang="en-US" sz="1600" i="1" dirty="0" smtClean="0"/>
              <a:t>n</a:t>
            </a:r>
            <a:r>
              <a:rPr lang="en-US" sz="1600" dirty="0" smtClean="0"/>
              <a:t> is odd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i="1" dirty="0" err="1" smtClean="0"/>
              <a:t>MaxValue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</a:t>
            </a:r>
            <a:r>
              <a:rPr lang="en-US" sz="1600" i="1" dirty="0" smtClean="0"/>
              <a:t>L</a:t>
            </a:r>
            <a:r>
              <a:rPr lang="en-US" sz="1600" dirty="0" smtClean="0"/>
              <a:t>[0]</a:t>
            </a:r>
            <a:r>
              <a:rPr lang="en-US" sz="1600" b="1" dirty="0" smtClean="0"/>
              <a:t>;</a:t>
            </a:r>
            <a:r>
              <a:rPr lang="en-US" sz="1600" dirty="0" smtClean="0"/>
              <a:t> 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</a:t>
            </a:r>
            <a:r>
              <a:rPr lang="en-US" sz="1600" i="1" dirty="0" smtClean="0"/>
              <a:t>L</a:t>
            </a:r>
            <a:r>
              <a:rPr lang="en-US" sz="1600" dirty="0" smtClean="0"/>
              <a:t>[0]</a:t>
            </a:r>
            <a:r>
              <a:rPr lang="en-US" sz="1600" b="1" dirty="0" smtClean="0"/>
              <a:t>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1 </a:t>
            </a:r>
            <a:r>
              <a:rPr lang="en-US" sz="1600" b="1" dirty="0" smtClean="0"/>
              <a:t>to</a:t>
            </a:r>
            <a:r>
              <a:rPr lang="en-US" sz="1600" dirty="0" smtClean="0"/>
              <a:t> </a:t>
            </a:r>
            <a:r>
              <a:rPr lang="en-US" sz="1600" i="1" dirty="0" smtClean="0"/>
              <a:t>n</a:t>
            </a:r>
            <a:r>
              <a:rPr lang="en-US" sz="1600" dirty="0" smtClean="0"/>
              <a:t> – 2 </a:t>
            </a:r>
            <a:r>
              <a:rPr lang="en-US" sz="1600" b="1" dirty="0" smtClean="0"/>
              <a:t>by</a:t>
            </a:r>
            <a:r>
              <a:rPr lang="en-US" sz="1600" dirty="0" smtClean="0"/>
              <a:t> 2 </a:t>
            </a:r>
            <a:r>
              <a:rPr lang="en-US" sz="1600" b="1" dirty="0" smtClean="0"/>
              <a:t>do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i="1" dirty="0" smtClean="0"/>
              <a:t>MM</a:t>
            </a:r>
            <a:r>
              <a:rPr lang="en-US" sz="1600" dirty="0" smtClean="0"/>
              <a:t>(</a:t>
            </a:r>
            <a:r>
              <a:rPr lang="en-US" sz="1600" i="1" dirty="0" smtClean="0"/>
              <a:t>L</a:t>
            </a:r>
            <a:r>
              <a:rPr lang="en-US" sz="1600" dirty="0" smtClean="0"/>
              <a:t>[</a:t>
            </a:r>
            <a:r>
              <a:rPr lang="en-US" sz="1600" i="1" dirty="0" err="1" smtClean="0"/>
              <a:t>i</a:t>
            </a:r>
            <a:r>
              <a:rPr lang="en-US" sz="1600" dirty="0" smtClean="0"/>
              <a:t>],</a:t>
            </a:r>
            <a:r>
              <a:rPr lang="en-US" sz="1600" i="1" dirty="0" smtClean="0"/>
              <a:t>L</a:t>
            </a:r>
            <a:r>
              <a:rPr lang="en-US" sz="1600" dirty="0" smtClean="0"/>
              <a:t>[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+ 1],</a:t>
            </a:r>
            <a:r>
              <a:rPr lang="en-US" sz="1600" i="1" dirty="0" err="1" smtClean="0"/>
              <a:t>b</a:t>
            </a:r>
            <a:r>
              <a:rPr lang="en-US" sz="1600" dirty="0" err="1" smtClean="0"/>
              <a:t>,</a:t>
            </a:r>
            <a:r>
              <a:rPr lang="en-US" sz="1600" i="1" dirty="0" err="1" smtClean="0"/>
              <a:t>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i="1" dirty="0" smtClean="0"/>
              <a:t>a</a:t>
            </a:r>
            <a:r>
              <a:rPr lang="en-US" sz="1600" dirty="0" smtClean="0"/>
              <a:t> &lt; 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 </a:t>
            </a:r>
            <a:r>
              <a:rPr lang="en-US" sz="1600" b="1" dirty="0" smtClean="0"/>
              <a:t>then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MinValue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</a:t>
            </a:r>
            <a:r>
              <a:rPr lang="en-US" sz="1600" i="1" dirty="0" smtClean="0"/>
              <a:t>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endif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i="1" dirty="0" smtClean="0"/>
              <a:t>b</a:t>
            </a:r>
            <a:r>
              <a:rPr lang="en-US" sz="1600" dirty="0" smtClean="0"/>
              <a:t> &gt; </a:t>
            </a:r>
            <a:r>
              <a:rPr lang="en-US" sz="1600" i="1" dirty="0" err="1" smtClean="0"/>
              <a:t>MaxValue</a:t>
            </a:r>
            <a:r>
              <a:rPr lang="en-US" sz="1600" dirty="0" smtClean="0"/>
              <a:t> </a:t>
            </a:r>
            <a:r>
              <a:rPr lang="en-US" sz="1600" b="1" dirty="0" smtClean="0"/>
              <a:t>then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MaxValue</a:t>
            </a:r>
            <a:r>
              <a:rPr lang="en-US" sz="1600" dirty="0" smtClean="0"/>
              <a:t> </a:t>
            </a:r>
            <a:r>
              <a:rPr lang="en-US" sz="1600" b="1" dirty="0" smtClean="0"/>
              <a:t>←</a:t>
            </a:r>
            <a:r>
              <a:rPr lang="en-US" sz="1600" dirty="0" smtClean="0"/>
              <a:t> </a:t>
            </a:r>
            <a:r>
              <a:rPr lang="en-US" sz="1600" i="1" dirty="0" smtClean="0"/>
              <a:t>b</a:t>
            </a:r>
            <a:r>
              <a:rPr lang="en-US" sz="1600" dirty="0" smtClean="0"/>
              <a:t> </a:t>
            </a:r>
            <a:r>
              <a:rPr lang="en-US" sz="1600" b="1" dirty="0" err="1" smtClean="0"/>
              <a:t>endif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b="1" dirty="0" err="1" smtClean="0"/>
              <a:t>endfor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endif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end</a:t>
            </a:r>
            <a:r>
              <a:rPr lang="en-US" sz="1600" dirty="0" smtClean="0"/>
              <a:t> </a:t>
            </a:r>
            <a:r>
              <a:rPr lang="en-US" sz="1600" i="1" dirty="0" smtClean="0"/>
              <a:t>MaxMin3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i="1" dirty="0" smtClean="0"/>
              <a:t>MaxMin3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B(n) = A(n) = W(n) =  </a:t>
            </a:r>
            <a:r>
              <a:rPr lang="en-US" dirty="0" smtClean="0">
                <a:sym typeface="Symbol"/>
              </a:rPr>
              <a:t></a:t>
            </a:r>
            <a:r>
              <a:rPr lang="en-US" dirty="0" smtClean="0"/>
              <a:t>3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 smtClean="0">
                <a:sym typeface="Symbol"/>
              </a:rPr>
              <a:t></a:t>
            </a:r>
            <a:r>
              <a:rPr lang="en-US" dirty="0" smtClean="0"/>
              <a:t> – 2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Why?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Average Complexity of </a:t>
            </a:r>
            <a:r>
              <a:rPr lang="en-US" sz="3600" b="1" i="1" dirty="0" err="1" smtClean="0">
                <a:solidFill>
                  <a:schemeClr val="tx1"/>
                </a:solidFill>
              </a:rPr>
              <a:t>LinearSearch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simplify the discussion of the average behavior of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assume that the search element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 the list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[0: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1] and is equally likely to be found in any of the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positions. Note that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comparisons are performed when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found at position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list. Thus, the probability that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performs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comparisons is given by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1/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Substituting these probabilities into (2.5.4) yields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complexity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ph idx="1"/>
          </p:nvPr>
        </p:nvGraphicFramePr>
        <p:xfrm>
          <a:off x="1524000" y="1831181"/>
          <a:ext cx="6096000" cy="4064000"/>
        </p:xfrm>
        <a:graphic>
          <a:graphicData uri="http://schemas.openxmlformats.org/presentationml/2006/ole">
            <p:oleObj spid="_x0000_s18434" name="Equation" r:id="rId3" imgW="0" imgH="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-130629" y="2667000"/>
          <a:ext cx="9405258" cy="1524000"/>
        </p:xfrm>
        <a:graphic>
          <a:graphicData uri="http://schemas.openxmlformats.org/presentationml/2006/ole">
            <p:oleObj spid="_x0000_s18435" name="Equation" r:id="rId4" imgW="274320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200" b="1" dirty="0" smtClean="0"/>
              <a:t>Average Complexity of </a:t>
            </a:r>
            <a:r>
              <a:rPr lang="en-US" sz="3200" b="1" i="1" dirty="0" err="1" smtClean="0">
                <a:solidFill>
                  <a:schemeClr val="tx1"/>
                </a:solidFill>
              </a:rPr>
              <a:t>LinearSearch</a:t>
            </a:r>
            <a:r>
              <a:rPr lang="en-US" sz="3200" b="1" i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when search element </a:t>
            </a:r>
            <a:r>
              <a:rPr lang="en-US" sz="3200" b="1" i="1" dirty="0" smtClean="0">
                <a:solidFill>
                  <a:schemeClr val="tx1"/>
                </a:solidFill>
              </a:rPr>
              <a:t>X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/>
              <a:t>may not occur on list </a:t>
            </a:r>
            <a:r>
              <a:rPr lang="en-US" sz="3200" b="1" i="1" dirty="0" smtClean="0"/>
              <a:t>L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= probability that </a:t>
            </a:r>
            <a:r>
              <a:rPr lang="en-US" i="1" dirty="0" smtClean="0"/>
              <a:t>X</a:t>
            </a:r>
            <a:r>
              <a:rPr lang="en-US" dirty="0" smtClean="0"/>
              <a:t> is in list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Then probability X is not in L is 1 –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A(n) = E[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E[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×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E[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not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×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not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+ 1)/2 ×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(1 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last step involves substituting the formula from the previous slide when X in L and substituting n in the case when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/>
              <a:t>function</a:t>
            </a:r>
            <a:r>
              <a:rPr lang="en-US" sz="1200" dirty="0" smtClean="0"/>
              <a:t> </a:t>
            </a:r>
            <a:r>
              <a:rPr lang="en-US" sz="1200" i="1" dirty="0" err="1" smtClean="0"/>
              <a:t>BinarySearch</a:t>
            </a:r>
            <a:r>
              <a:rPr lang="en-US" sz="1200" dirty="0" smtClean="0"/>
              <a:t> (</a:t>
            </a:r>
            <a:r>
              <a:rPr lang="en-US" sz="1200" i="1" dirty="0" smtClean="0"/>
              <a:t>L</a:t>
            </a:r>
            <a:r>
              <a:rPr lang="en-US" sz="1200" dirty="0" smtClean="0"/>
              <a:t>[0:</a:t>
            </a:r>
            <a:r>
              <a:rPr lang="en-US" sz="1200" i="1" dirty="0" smtClean="0"/>
              <a:t>n </a:t>
            </a:r>
            <a:r>
              <a:rPr lang="en-US" sz="1200" dirty="0" smtClean="0"/>
              <a:t>– 1],</a:t>
            </a:r>
            <a:r>
              <a:rPr lang="en-US" sz="1200" i="1" dirty="0" smtClean="0"/>
              <a:t>X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b="1" dirty="0" smtClean="0"/>
              <a:t>Input:</a:t>
            </a:r>
            <a:r>
              <a:rPr lang="en-US" sz="1200" dirty="0" smtClean="0"/>
              <a:t>	</a:t>
            </a:r>
            <a:r>
              <a:rPr lang="en-US" sz="1200" i="1" dirty="0" smtClean="0"/>
              <a:t>L</a:t>
            </a:r>
            <a:r>
              <a:rPr lang="en-US" sz="1200" dirty="0" smtClean="0"/>
              <a:t>[0:</a:t>
            </a:r>
            <a:r>
              <a:rPr lang="en-US" sz="1200" i="1" dirty="0" smtClean="0"/>
              <a:t>n </a:t>
            </a:r>
            <a:r>
              <a:rPr lang="en-US" sz="1200" dirty="0" smtClean="0"/>
              <a:t>– 1] (an array of </a:t>
            </a:r>
            <a:r>
              <a:rPr lang="en-US" sz="1200" i="1" dirty="0" smtClean="0"/>
              <a:t>n</a:t>
            </a:r>
            <a:r>
              <a:rPr lang="en-US" sz="1200" dirty="0" smtClean="0"/>
              <a:t> list elements, sorted in </a:t>
            </a:r>
            <a:r>
              <a:rPr lang="en-US" sz="1200" dirty="0" err="1" smtClean="0"/>
              <a:t>nondecreasing</a:t>
            </a:r>
            <a:r>
              <a:rPr lang="en-US" sz="1200" dirty="0" smtClean="0"/>
              <a:t> order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i="1" dirty="0" smtClean="0"/>
              <a:t>X</a:t>
            </a:r>
            <a:r>
              <a:rPr lang="en-US" sz="1200" dirty="0" smtClean="0"/>
              <a:t> (a search item)</a:t>
            </a:r>
          </a:p>
          <a:p>
            <a:pPr>
              <a:buNone/>
            </a:pPr>
            <a:r>
              <a:rPr lang="en-US" sz="1200" b="1" dirty="0" smtClean="0"/>
              <a:t>Output:</a:t>
            </a:r>
            <a:r>
              <a:rPr lang="en-US" sz="1200" dirty="0" smtClean="0"/>
              <a:t>	returns the index of an occurrence of </a:t>
            </a:r>
            <a:r>
              <a:rPr lang="en-US" sz="1200" i="1" dirty="0" smtClean="0"/>
              <a:t>X</a:t>
            </a:r>
            <a:r>
              <a:rPr lang="en-US" sz="1200" dirty="0" smtClean="0"/>
              <a:t> in the list, or -1 if </a:t>
            </a:r>
            <a:r>
              <a:rPr lang="en-US" sz="1200" i="1" dirty="0" smtClean="0"/>
              <a:t>X</a:t>
            </a:r>
            <a:r>
              <a:rPr lang="en-US" sz="1200" dirty="0" smtClean="0"/>
              <a:t> is not in the list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i="1" dirty="0" smtClean="0"/>
              <a:t>Found</a:t>
            </a:r>
            <a:r>
              <a:rPr lang="en-US" sz="1200" dirty="0" smtClean="0"/>
              <a:t> </a:t>
            </a:r>
            <a:r>
              <a:rPr lang="en-US" sz="1200" b="1" dirty="0" smtClean="0"/>
              <a:t>← .false.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i="1" dirty="0" smtClean="0"/>
              <a:t>low</a:t>
            </a:r>
            <a:r>
              <a:rPr lang="en-US" sz="1200" dirty="0" smtClean="0"/>
              <a:t> </a:t>
            </a:r>
            <a:r>
              <a:rPr lang="en-US" sz="1200" b="1" dirty="0" smtClean="0"/>
              <a:t>←</a:t>
            </a:r>
            <a:r>
              <a:rPr lang="en-US" sz="1200" dirty="0" smtClean="0"/>
              <a:t> 0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i="1" dirty="0" smtClean="0"/>
              <a:t>high</a:t>
            </a:r>
            <a:r>
              <a:rPr lang="en-US" sz="1200" dirty="0" smtClean="0"/>
              <a:t> </a:t>
            </a:r>
            <a:r>
              <a:rPr lang="en-US" sz="1200" b="1" dirty="0" smtClean="0"/>
              <a:t>←</a:t>
            </a:r>
            <a:r>
              <a:rPr lang="en-US" sz="1200" dirty="0" smtClean="0"/>
              <a:t> </a:t>
            </a:r>
            <a:r>
              <a:rPr lang="en-US" sz="1200" i="1" dirty="0" smtClean="0"/>
              <a:t>n – </a:t>
            </a:r>
            <a:r>
              <a:rPr lang="en-US" sz="1200" dirty="0" smtClean="0"/>
              <a:t>1</a:t>
            </a:r>
            <a:r>
              <a:rPr lang="en-US" sz="1200" i="1" dirty="0" smtClean="0"/>
              <a:t>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while .not.</a:t>
            </a:r>
            <a:r>
              <a:rPr lang="en-US" sz="1200" dirty="0" smtClean="0"/>
              <a:t> </a:t>
            </a:r>
            <a:r>
              <a:rPr lang="en-US" sz="1200" i="1" dirty="0" smtClean="0"/>
              <a:t>Found</a:t>
            </a:r>
            <a:r>
              <a:rPr lang="en-US" sz="1200" dirty="0" smtClean="0"/>
              <a:t> </a:t>
            </a:r>
            <a:r>
              <a:rPr lang="en-US" sz="1200" b="1" dirty="0" smtClean="0"/>
              <a:t>.and.</a:t>
            </a:r>
            <a:r>
              <a:rPr lang="en-US" sz="1200" dirty="0" smtClean="0"/>
              <a:t> </a:t>
            </a:r>
            <a:r>
              <a:rPr lang="en-US" sz="1200" i="1" dirty="0" smtClean="0"/>
              <a:t>low</a:t>
            </a:r>
            <a:r>
              <a:rPr lang="en-US" sz="1200" dirty="0" smtClean="0"/>
              <a:t> ≤ </a:t>
            </a:r>
            <a:r>
              <a:rPr lang="en-US" sz="1200" i="1" dirty="0" smtClean="0"/>
              <a:t>high</a:t>
            </a:r>
            <a:r>
              <a:rPr lang="en-US" sz="1200" dirty="0" smtClean="0"/>
              <a:t> </a:t>
            </a:r>
            <a:r>
              <a:rPr lang="en-US" sz="1200" b="1" dirty="0" smtClean="0"/>
              <a:t>do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i="1" dirty="0" smtClean="0"/>
              <a:t>mid</a:t>
            </a:r>
            <a:r>
              <a:rPr lang="en-US" sz="1200" dirty="0" smtClean="0"/>
              <a:t> </a:t>
            </a:r>
            <a:r>
              <a:rPr lang="en-US" sz="1200" b="1" dirty="0" smtClean="0"/>
              <a:t>←</a:t>
            </a:r>
            <a:r>
              <a:rPr lang="en-US" sz="1200" dirty="0" smtClean="0"/>
              <a:t> </a:t>
            </a:r>
            <a:r>
              <a:rPr lang="en-US" sz="1200" dirty="0" smtClean="0">
                <a:sym typeface="Symbol"/>
              </a:rPr>
              <a:t></a:t>
            </a:r>
            <a:r>
              <a:rPr lang="en-US" sz="1200" dirty="0" smtClean="0"/>
              <a:t>(</a:t>
            </a:r>
            <a:r>
              <a:rPr lang="en-US" sz="1200" i="1" dirty="0" smtClean="0"/>
              <a:t>low</a:t>
            </a:r>
            <a:r>
              <a:rPr lang="en-US" sz="1200" dirty="0" smtClean="0"/>
              <a:t> + </a:t>
            </a:r>
            <a:r>
              <a:rPr lang="en-US" sz="1200" i="1" dirty="0" smtClean="0"/>
              <a:t>high</a:t>
            </a:r>
            <a:r>
              <a:rPr lang="en-US" sz="1200" dirty="0" smtClean="0"/>
              <a:t>)/2</a:t>
            </a:r>
            <a:r>
              <a:rPr lang="en-US" sz="1200" dirty="0" smtClean="0">
                <a:sym typeface="Symbol"/>
              </a:rPr>
              <a:t>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b="1" dirty="0" smtClean="0"/>
              <a:t>if</a:t>
            </a:r>
            <a:r>
              <a:rPr lang="en-US" sz="1200" dirty="0" smtClean="0"/>
              <a:t>  </a:t>
            </a:r>
            <a:r>
              <a:rPr lang="en-US" sz="1200" i="1" dirty="0" smtClean="0"/>
              <a:t>X</a:t>
            </a:r>
            <a:r>
              <a:rPr lang="en-US" sz="1200" dirty="0" smtClean="0"/>
              <a:t> = </a:t>
            </a:r>
            <a:r>
              <a:rPr lang="en-US" sz="1200" i="1" dirty="0" smtClean="0"/>
              <a:t>L</a:t>
            </a:r>
            <a:r>
              <a:rPr lang="en-US" sz="1200" dirty="0" smtClean="0"/>
              <a:t>[</a:t>
            </a:r>
            <a:r>
              <a:rPr lang="en-US" sz="1200" i="1" dirty="0" smtClean="0"/>
              <a:t>mid</a:t>
            </a:r>
            <a:r>
              <a:rPr lang="en-US" sz="1200" dirty="0" smtClean="0"/>
              <a:t>] </a:t>
            </a:r>
            <a:r>
              <a:rPr lang="en-US" sz="1200" b="1" dirty="0" smtClean="0"/>
              <a:t>then</a:t>
            </a:r>
            <a:r>
              <a:rPr lang="en-US" sz="1200" dirty="0" smtClean="0"/>
              <a:t> </a:t>
            </a:r>
            <a:r>
              <a:rPr lang="en-US" sz="1200" i="1" dirty="0" smtClean="0"/>
              <a:t>Found</a:t>
            </a:r>
            <a:r>
              <a:rPr lang="en-US" sz="1200" dirty="0" smtClean="0"/>
              <a:t> </a:t>
            </a:r>
            <a:r>
              <a:rPr lang="en-US" sz="1200" b="1" dirty="0" smtClean="0"/>
              <a:t>←</a:t>
            </a:r>
            <a:r>
              <a:rPr lang="en-US" sz="1200" dirty="0" smtClean="0"/>
              <a:t> </a:t>
            </a:r>
            <a:r>
              <a:rPr lang="en-US" sz="1200" b="1" dirty="0" smtClean="0"/>
              <a:t>.true.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b="1" dirty="0" smtClean="0"/>
              <a:t>else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      </a:t>
            </a:r>
            <a:r>
              <a:rPr lang="en-US" sz="1200" b="1" dirty="0" smtClean="0"/>
              <a:t>if</a:t>
            </a:r>
            <a:r>
              <a:rPr lang="en-US" sz="1200" dirty="0" smtClean="0"/>
              <a:t>  </a:t>
            </a:r>
            <a:r>
              <a:rPr lang="en-US" sz="1200" i="1" dirty="0" smtClean="0"/>
              <a:t>X</a:t>
            </a:r>
            <a:r>
              <a:rPr lang="en-US" sz="1200" dirty="0" smtClean="0"/>
              <a:t> &lt; </a:t>
            </a:r>
            <a:r>
              <a:rPr lang="en-US" sz="1200" i="1" dirty="0" smtClean="0"/>
              <a:t>L</a:t>
            </a:r>
            <a:r>
              <a:rPr lang="en-US" sz="1200" dirty="0" smtClean="0"/>
              <a:t>[</a:t>
            </a:r>
            <a:r>
              <a:rPr lang="en-US" sz="1200" i="1" dirty="0" smtClean="0"/>
              <a:t>mid</a:t>
            </a:r>
            <a:r>
              <a:rPr lang="en-US" sz="1200" dirty="0" smtClean="0"/>
              <a:t>]</a:t>
            </a:r>
            <a:r>
              <a:rPr lang="en-US" sz="1200" b="1" dirty="0" smtClean="0"/>
              <a:t> then</a:t>
            </a: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                     </a:t>
            </a:r>
            <a:r>
              <a:rPr lang="en-US" sz="1200" i="1" dirty="0" smtClean="0"/>
              <a:t>high</a:t>
            </a:r>
            <a:r>
              <a:rPr lang="en-US" sz="1200" dirty="0" smtClean="0"/>
              <a:t> </a:t>
            </a:r>
            <a:r>
              <a:rPr lang="en-US" sz="1200" b="1" dirty="0" smtClean="0"/>
              <a:t>←</a:t>
            </a:r>
            <a:r>
              <a:rPr lang="en-US" sz="1200" dirty="0" smtClean="0"/>
              <a:t> </a:t>
            </a:r>
            <a:r>
              <a:rPr lang="en-US" sz="1200" i="1" dirty="0" smtClean="0"/>
              <a:t>mid</a:t>
            </a:r>
            <a:r>
              <a:rPr lang="en-US" sz="1200" dirty="0" smtClean="0"/>
              <a:t> – 1</a:t>
            </a:r>
          </a:p>
          <a:p>
            <a:pPr>
              <a:buNone/>
            </a:pPr>
            <a:r>
              <a:rPr lang="en-US" sz="1200" dirty="0" smtClean="0"/>
              <a:t>		    </a:t>
            </a:r>
            <a:r>
              <a:rPr lang="en-US" sz="1200" b="1" dirty="0" smtClean="0"/>
              <a:t>else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              </a:t>
            </a:r>
            <a:r>
              <a:rPr lang="en-US" sz="1200" i="1" dirty="0" smtClean="0"/>
              <a:t>low</a:t>
            </a:r>
            <a:r>
              <a:rPr lang="en-US" sz="1200" dirty="0" smtClean="0"/>
              <a:t> </a:t>
            </a:r>
            <a:r>
              <a:rPr lang="en-US" sz="1200" b="1" dirty="0" smtClean="0"/>
              <a:t>←</a:t>
            </a:r>
            <a:r>
              <a:rPr lang="en-US" sz="1200" dirty="0" smtClean="0"/>
              <a:t> </a:t>
            </a:r>
            <a:r>
              <a:rPr lang="en-US" sz="1200" i="1" dirty="0" smtClean="0"/>
              <a:t>mid</a:t>
            </a:r>
            <a:r>
              <a:rPr lang="en-US" sz="1200" dirty="0" smtClean="0"/>
              <a:t> + 1</a:t>
            </a:r>
          </a:p>
          <a:p>
            <a:pPr>
              <a:buNone/>
            </a:pPr>
            <a:r>
              <a:rPr lang="en-US" sz="1200" i="1" dirty="0" smtClean="0"/>
              <a:t>              </a:t>
            </a:r>
            <a:r>
              <a:rPr lang="en-US" sz="1200" b="1" dirty="0" err="1" smtClean="0"/>
              <a:t>endif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b="1" dirty="0" err="1" smtClean="0"/>
              <a:t>endif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err="1" smtClean="0"/>
              <a:t>endwhile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i="1" dirty="0" smtClean="0"/>
              <a:t>Found</a:t>
            </a:r>
            <a:r>
              <a:rPr lang="en-US" sz="1200" dirty="0" smtClean="0"/>
              <a:t> </a:t>
            </a:r>
            <a:r>
              <a:rPr lang="en-US" sz="1200" b="1" dirty="0" smtClean="0"/>
              <a:t>then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b="1" dirty="0" smtClean="0"/>
              <a:t>return</a:t>
            </a:r>
            <a:r>
              <a:rPr lang="en-US" sz="1200" dirty="0" smtClean="0"/>
              <a:t>(</a:t>
            </a:r>
            <a:r>
              <a:rPr lang="en-US" sz="1200" i="1" dirty="0" smtClean="0"/>
              <a:t>mid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else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b="1" dirty="0" smtClean="0"/>
              <a:t>return</a:t>
            </a:r>
            <a:r>
              <a:rPr lang="en-US" sz="1200" dirty="0" smtClean="0"/>
              <a:t>(-1)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err="1" smtClean="0"/>
              <a:t>endif</a:t>
            </a:r>
            <a:endParaRPr lang="en-US" sz="1200" dirty="0" smtClean="0"/>
          </a:p>
          <a:p>
            <a:pPr>
              <a:buNone/>
            </a:pPr>
            <a:r>
              <a:rPr lang="en-US" sz="1200" b="1" dirty="0" smtClean="0"/>
              <a:t>end</a:t>
            </a:r>
            <a:r>
              <a:rPr lang="en-US" sz="1200" dirty="0" smtClean="0"/>
              <a:t> </a:t>
            </a:r>
            <a:r>
              <a:rPr lang="en-US" sz="1200" i="1" dirty="0" err="1" smtClean="0"/>
              <a:t>BinarySearch</a:t>
            </a:r>
            <a:endParaRPr lang="en-US" sz="1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Best-case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best-case complexity of </a:t>
            </a:r>
            <a:r>
              <a:rPr lang="en-US" i="1" dirty="0" err="1" smtClean="0"/>
              <a:t>BinarySearch</a:t>
            </a:r>
            <a:r>
              <a:rPr lang="en-US" dirty="0" smtClean="0"/>
              <a:t> occurs when </a:t>
            </a:r>
            <a:r>
              <a:rPr lang="en-US" i="1" dirty="0" smtClean="0"/>
              <a:t>X</a:t>
            </a:r>
            <a:r>
              <a:rPr lang="en-US" dirty="0" smtClean="0"/>
              <a:t> is found in the midpoint position </a:t>
            </a:r>
            <a:r>
              <a:rPr lang="en-US" dirty="0" smtClean="0">
                <a:sym typeface="Symbol"/>
              </a:rPr>
              <a:t>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– 1)/2</a:t>
            </a:r>
            <a:r>
              <a:rPr lang="en-US" dirty="0" smtClean="0">
                <a:sym typeface="Symbol"/>
              </a:rPr>
              <a:t></a:t>
            </a:r>
            <a:r>
              <a:rPr lang="en-US" dirty="0" smtClean="0"/>
              <a:t> of </a:t>
            </a:r>
            <a:r>
              <a:rPr lang="en-US" i="1" dirty="0" smtClean="0"/>
              <a:t>L</a:t>
            </a:r>
            <a:r>
              <a:rPr lang="en-US" dirty="0" smtClean="0"/>
              <a:t>[0:</a:t>
            </a:r>
            <a:r>
              <a:rPr lang="en-US" i="1" dirty="0" smtClean="0"/>
              <a:t>n </a:t>
            </a:r>
            <a:r>
              <a:rPr lang="en-US" dirty="0" smtClean="0"/>
              <a:t>– 1] and involves a single operations, i.e.,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B(n) = 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worst-case complexity is equal to twice the longest string of midpoints (values of </a:t>
            </a:r>
            <a:r>
              <a:rPr lang="en-US" sz="2400" i="1" dirty="0" smtClean="0"/>
              <a:t>mid</a:t>
            </a:r>
            <a:r>
              <a:rPr lang="en-US" sz="2400" dirty="0" smtClean="0"/>
              <a:t>) ever generated by the algorithm for an input </a:t>
            </a:r>
            <a:r>
              <a:rPr lang="en-US" sz="2400" i="1" dirty="0" smtClean="0"/>
              <a:t>X</a:t>
            </a:r>
            <a:r>
              <a:rPr lang="en-US" sz="2400" dirty="0" smtClean="0"/>
              <a:t>. In particular, if we assume that </a:t>
            </a:r>
            <a:r>
              <a:rPr lang="en-US" sz="2400" i="1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 – 1 for some positive integer </a:t>
            </a:r>
            <a:r>
              <a:rPr lang="en-US" sz="2400" i="1" dirty="0" smtClean="0"/>
              <a:t>k</a:t>
            </a:r>
            <a:r>
              <a:rPr lang="en-US" sz="2400" dirty="0" smtClean="0"/>
              <a:t>, then such a string is generated by searching for </a:t>
            </a:r>
            <a:r>
              <a:rPr lang="en-US" sz="2400" i="1" dirty="0" smtClean="0"/>
              <a:t>X</a:t>
            </a:r>
            <a:r>
              <a:rPr lang="en-US" sz="2400" dirty="0" smtClean="0"/>
              <a:t> = </a:t>
            </a:r>
            <a:r>
              <a:rPr lang="en-US" sz="2400" i="1" dirty="0" smtClean="0"/>
              <a:t>L</a:t>
            </a:r>
            <a:r>
              <a:rPr lang="en-US" sz="2400" dirty="0" smtClean="0"/>
              <a:t>[0]. We then compare </a:t>
            </a:r>
            <a:r>
              <a:rPr lang="en-US" sz="2400" i="1" dirty="0" smtClean="0"/>
              <a:t>X</a:t>
            </a:r>
            <a:r>
              <a:rPr lang="en-US" sz="2400" dirty="0" smtClean="0"/>
              <a:t> successively to the midpoints 2</a:t>
            </a:r>
            <a:r>
              <a:rPr lang="en-US" sz="2400" i="1" baseline="30000" dirty="0" smtClean="0"/>
              <a:t>k</a:t>
            </a:r>
            <a:r>
              <a:rPr lang="en-US" sz="2400" baseline="30000" dirty="0" smtClean="0"/>
              <a:t> – 1</a:t>
            </a:r>
            <a:r>
              <a:rPr lang="en-US" sz="2400" dirty="0" smtClean="0"/>
              <a:t> – 1, 2</a:t>
            </a:r>
            <a:r>
              <a:rPr lang="en-US" sz="2400" i="1" baseline="30000" dirty="0" smtClean="0"/>
              <a:t>k</a:t>
            </a:r>
            <a:r>
              <a:rPr lang="en-US" sz="2400" baseline="30000" dirty="0" smtClean="0"/>
              <a:t> – 2</a:t>
            </a:r>
            <a:r>
              <a:rPr lang="en-US" sz="2400" dirty="0" smtClean="0"/>
              <a:t> – 1, . . . , 0, so that this longest string has length </a:t>
            </a:r>
            <a:r>
              <a:rPr lang="en-US" sz="2400" i="1" dirty="0" smtClean="0"/>
              <a:t>k</a:t>
            </a:r>
            <a:r>
              <a:rPr lang="en-US" sz="2400" dirty="0" smtClean="0"/>
              <a:t>. To express </a:t>
            </a:r>
            <a:r>
              <a:rPr lang="en-US" sz="2400" i="1" dirty="0" smtClean="0"/>
              <a:t>k</a:t>
            </a:r>
            <a:r>
              <a:rPr lang="en-US" sz="2400" dirty="0" smtClean="0"/>
              <a:t> in terms of </a:t>
            </a:r>
            <a:r>
              <a:rPr lang="en-US" sz="2400" i="1" dirty="0" smtClean="0"/>
              <a:t>n</a:t>
            </a:r>
            <a:r>
              <a:rPr lang="en-US" sz="2400" dirty="0" smtClean="0"/>
              <a:t>, we note that </a:t>
            </a:r>
            <a:r>
              <a:rPr lang="en-US" sz="2400" i="1" dirty="0" smtClean="0"/>
              <a:t>n</a:t>
            </a:r>
            <a:r>
              <a:rPr lang="en-US" sz="2400" dirty="0" smtClean="0"/>
              <a:t> + 1 = 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, so that we have </a:t>
            </a:r>
            <a:r>
              <a:rPr lang="en-US" sz="2400" i="1" dirty="0" smtClean="0"/>
              <a:t>k</a:t>
            </a:r>
            <a:r>
              <a:rPr lang="en-US" sz="2400" dirty="0" smtClean="0"/>
              <a:t>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+ 1). We leave it as an exercise to verify that for any </a:t>
            </a:r>
            <a:r>
              <a:rPr lang="en-US" sz="2400" i="1" dirty="0" smtClean="0"/>
              <a:t>n</a:t>
            </a:r>
            <a:r>
              <a:rPr lang="en-US" sz="2400" dirty="0" smtClean="0"/>
              <a:t>, the length of the longest string of midpoints ever generated is </a:t>
            </a:r>
            <a:r>
              <a:rPr lang="en-US" sz="2400" dirty="0" smtClean="0">
                <a:sym typeface="Symbol"/>
              </a:rPr>
              <a:t>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+ 1)</a:t>
            </a:r>
            <a:r>
              <a:rPr lang="en-US" sz="2400" dirty="0" smtClean="0">
                <a:sym typeface="Symbol"/>
              </a:rPr>
              <a:t></a:t>
            </a:r>
            <a:r>
              <a:rPr lang="en-US" sz="2400" dirty="0" smtClean="0"/>
              <a:t> , so that </a:t>
            </a:r>
          </a:p>
          <a:p>
            <a:pPr>
              <a:buNone/>
            </a:pPr>
            <a:r>
              <a:rPr lang="en-US" sz="2400" i="1" dirty="0" smtClean="0"/>
              <a:t>                       W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2 </a:t>
            </a:r>
            <a:r>
              <a:rPr lang="en-US" sz="2400" dirty="0" smtClean="0">
                <a:sym typeface="Symbol"/>
              </a:rPr>
              <a:t>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+ 1)</a:t>
            </a:r>
            <a:r>
              <a:rPr lang="en-US" sz="2400" dirty="0" smtClean="0">
                <a:sym typeface="Symbol"/>
              </a:rPr>
              <a:t></a:t>
            </a:r>
            <a:r>
              <a:rPr lang="en-US" sz="2400" dirty="0" smtClean="0"/>
              <a:t>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are making the assumption that the values in the original list </a:t>
            </a:r>
            <a:r>
              <a:rPr lang="en-US" i="1" dirty="0" smtClean="0"/>
              <a:t>L</a:t>
            </a:r>
            <a:r>
              <a:rPr lang="en-US" dirty="0" smtClean="0"/>
              <a:t>[0:</a:t>
            </a:r>
            <a:r>
              <a:rPr lang="en-US" i="1" dirty="0" smtClean="0"/>
              <a:t>n</a:t>
            </a:r>
            <a:r>
              <a:rPr lang="en-US" dirty="0" smtClean="0"/>
              <a:t> – 1] are not only increasing, but lie approximately along a straight line joining the points (0,</a:t>
            </a:r>
            <a:r>
              <a:rPr lang="en-US" i="1" dirty="0" smtClean="0"/>
              <a:t>L</a:t>
            </a:r>
            <a:r>
              <a:rPr lang="en-US" dirty="0" smtClean="0"/>
              <a:t>[0]) to (</a:t>
            </a:r>
            <a:r>
              <a:rPr lang="en-US" i="1" dirty="0" smtClean="0"/>
              <a:t>n</a:t>
            </a:r>
            <a:r>
              <a:rPr lang="en-US" dirty="0" smtClean="0"/>
              <a:t> – 1,</a:t>
            </a:r>
            <a:r>
              <a:rPr lang="en-US" i="1" dirty="0" smtClean="0"/>
              <a:t>L</a:t>
            </a:r>
            <a:r>
              <a:rPr lang="en-US" dirty="0" smtClean="0"/>
              <a:t>[</a:t>
            </a:r>
            <a:r>
              <a:rPr lang="en-US" i="1" dirty="0" smtClean="0"/>
              <a:t>n</a:t>
            </a:r>
            <a:r>
              <a:rPr lang="en-US" dirty="0" smtClean="0"/>
              <a:t> – 1])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Interpolation Search is the same as Binary Search except instead of computing the midpoint it computes the index </a:t>
            </a:r>
            <a:r>
              <a:rPr lang="en-US" i="1" dirty="0" err="1" smtClean="0"/>
              <a:t>i</a:t>
            </a:r>
            <a:r>
              <a:rPr lang="en-US" dirty="0" smtClean="0"/>
              <a:t> such that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X</a:t>
            </a:r>
            <a:r>
              <a:rPr lang="en-US" dirty="0" smtClean="0"/>
              <a:t>) lies on the line joining (</a:t>
            </a:r>
            <a:r>
              <a:rPr lang="en-US" i="1" dirty="0" err="1" smtClean="0"/>
              <a:t>low</a:t>
            </a:r>
            <a:r>
              <a:rPr lang="en-US" dirty="0" err="1" smtClean="0"/>
              <a:t>,</a:t>
            </a:r>
            <a:r>
              <a:rPr lang="en-US" i="1" dirty="0" err="1" smtClean="0"/>
              <a:t>L</a:t>
            </a:r>
            <a:r>
              <a:rPr lang="en-US" dirty="0" smtClean="0"/>
              <a:t>[</a:t>
            </a:r>
            <a:r>
              <a:rPr lang="en-US" i="1" dirty="0" smtClean="0"/>
              <a:t>low</a:t>
            </a:r>
            <a:r>
              <a:rPr lang="en-US" dirty="0" smtClean="0"/>
              <a:t>]) to (</a:t>
            </a:r>
            <a:r>
              <a:rPr lang="en-US" i="1" dirty="0" err="1" smtClean="0"/>
              <a:t>high</a:t>
            </a:r>
            <a:r>
              <a:rPr lang="en-US" dirty="0" err="1" smtClean="0"/>
              <a:t>,</a:t>
            </a:r>
            <a:r>
              <a:rPr lang="en-US" i="1" dirty="0" err="1" smtClean="0"/>
              <a:t>L</a:t>
            </a:r>
            <a:r>
              <a:rPr lang="en-US" dirty="0" smtClean="0"/>
              <a:t>[</a:t>
            </a:r>
            <a:r>
              <a:rPr lang="en-US" i="1" dirty="0" smtClean="0"/>
              <a:t>high</a:t>
            </a:r>
            <a:r>
              <a:rPr lang="en-US" dirty="0" smtClean="0"/>
              <a:t>])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829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General Formula Average Complexity</vt:lpstr>
      <vt:lpstr>Average Complexity of LinearSearch</vt:lpstr>
      <vt:lpstr>Average complexity</vt:lpstr>
      <vt:lpstr>Average Complexity of LinearSearch when search element X may not occur on list L</vt:lpstr>
      <vt:lpstr>Slide 5</vt:lpstr>
      <vt:lpstr>Best-case complexity</vt:lpstr>
      <vt:lpstr>Worst-case complexity</vt:lpstr>
      <vt:lpstr>Interpolation Search</vt:lpstr>
      <vt:lpstr>Interpolation Search</vt:lpstr>
      <vt:lpstr>Computing i</vt:lpstr>
      <vt:lpstr>Very fast on average</vt:lpstr>
      <vt:lpstr>Computing max and min elements in a list</vt:lpstr>
      <vt:lpstr>Computing Max</vt:lpstr>
      <vt:lpstr>Naïve computation of Max and Min</vt:lpstr>
      <vt:lpstr>Better</vt:lpstr>
      <vt:lpstr>Analysis of MaxMin2</vt:lpstr>
      <vt:lpstr>Best</vt:lpstr>
      <vt:lpstr>Analysis of MaxMin3</vt:lpstr>
    </vt:vector>
  </TitlesOfParts>
  <Company>University of Cincinnati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Polynomials </dc:title>
  <dc:creator>berman</dc:creator>
  <cp:lastModifiedBy>berman</cp:lastModifiedBy>
  <cp:revision>21</cp:revision>
  <dcterms:created xsi:type="dcterms:W3CDTF">2011-09-26T00:09:25Z</dcterms:created>
  <dcterms:modified xsi:type="dcterms:W3CDTF">2012-09-12T13:36:50Z</dcterms:modified>
</cp:coreProperties>
</file>