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5" r:id="rId11"/>
    <p:sldId id="272" r:id="rId12"/>
    <p:sldId id="27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C0D7-4AB0-47FD-A40E-6BC04C7FB3F5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ACCD-E42F-4348-8327-1282679B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1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ACCD-E42F-4348-8327-1282679BD1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8CBF5-4E77-490B-98A9-6EBAF097C2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E6E9C-884A-4C01-AC58-004404106A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3EE6-C602-4A79-9018-AC018238C3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551B4-8057-447C-8B4D-383254400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C094E-1423-491C-A4EE-CEA706068D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E763C-D6C1-4AC3-AADF-4D5BEEC411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82D17-10CE-468D-B8D6-16D3EBA98E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CBB29-B1B9-43A5-A368-13E27B399B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92250-5AAF-4242-A574-ACE0FAFF9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F06F3-63D6-43E6-B0C3-62D6C91766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9683B-57C0-4E5A-9080-10FF3EBDB5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20591C-2834-4B85-A52A-613F995FF4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Analyzing Algorithm Performance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We measure the computing or </a:t>
            </a:r>
            <a:r>
              <a:rPr lang="en-US" sz="2400" b="1"/>
              <a:t>complexity</a:t>
            </a:r>
            <a:r>
              <a:rPr lang="en-US" sz="2400"/>
              <a:t> of an algorithm as a function of the </a:t>
            </a:r>
            <a:r>
              <a:rPr lang="en-US" sz="2400" i="1"/>
              <a:t>input size n</a:t>
            </a:r>
            <a:r>
              <a:rPr lang="en-US" sz="2400"/>
              <a:t> to the algorithm. For example, when searching or sorting a list, the input size is the number of elements </a:t>
            </a:r>
            <a:r>
              <a:rPr lang="en-US" sz="2400" i="1"/>
              <a:t>n</a:t>
            </a:r>
            <a:r>
              <a:rPr lang="en-US" sz="2400"/>
              <a:t> in the list; when evaluating a polynomial, the input size is either the degree of the polynomial or the number of nonzero coefficients in the polynomial; when multiplying two square </a:t>
            </a:r>
            <a:r>
              <a:rPr lang="en-US" sz="2400" i="1"/>
              <a:t>n</a:t>
            </a:r>
            <a:r>
              <a:rPr lang="en-US" sz="2400" i="1">
                <a:cs typeface="Arial" charset="0"/>
              </a:rPr>
              <a:t>×</a:t>
            </a:r>
            <a:r>
              <a:rPr lang="en-US" sz="2400" i="1"/>
              <a:t>n</a:t>
            </a:r>
            <a:r>
              <a:rPr lang="en-US" sz="2400"/>
              <a:t> matrices, the input size is </a:t>
            </a:r>
            <a:r>
              <a:rPr lang="en-US" sz="2400" i="1"/>
              <a:t>n</a:t>
            </a:r>
            <a:r>
              <a:rPr lang="en-US" sz="2400"/>
              <a:t>; when testing whether an integer is a prime, the input size is the number of digits of the integer; when traversing a tree, the input size is the number of nodes in the tree; and so forth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 Average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denote the number of basic operations algorithm performs for an input of size n.  Then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286000" y="2971800"/>
          <a:ext cx="4267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3" imgW="888840" imgH="444240" progId="Equation.3">
                  <p:embed/>
                </p:oleObj>
              </mc:Choice>
              <mc:Fallback>
                <p:oleObj name="Equation" r:id="rId3" imgW="8888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4267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simplify the discussion of the average behavior of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LinearSearch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assume that the search element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in the list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[0: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1] and is equally likely to be found in any of the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positions. Note that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comparisons are performed when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found at position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list. Thus, the probability that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LinearSearch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performs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comparisons is given by 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1/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Substituting these probabilities into (2.5.4) yields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complexity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831181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Content Placeholder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31181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-130629" y="2667000"/>
          <a:ext cx="940525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4" imgW="2743200" imgH="444240" progId="Equation.3">
                  <p:embed/>
                </p:oleObj>
              </mc:Choice>
              <mc:Fallback>
                <p:oleObj name="Equation" r:id="rId4" imgW="274320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0629" y="2667000"/>
                        <a:ext cx="940525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complexity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In measuring the complexity (computing time) of an algorithm we identify a basic operation and count how many times an algorithm performs this basic operation. Analysis based on a suitably chosen basic operation yields measurements that are proportional to actual run time behavior exhibited when running the algorithm on various computers, so that the analysis is not dependent on a particular computer.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Best-Case Complexity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best-case complexity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algorithm is the fewest basic operations performed over all inputs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can be expressed mathematically as follows:</a:t>
            </a:r>
          </a:p>
          <a:p>
            <a:pPr algn="ctr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min{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solidFill>
                  <a:schemeClr val="tx1"/>
                </a:solidFill>
                <a:latin typeface="Edwardian Script ITC" pitchFamily="66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Worst-Case Complexity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worst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-case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complexity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of an algorithm is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basic operations performed over all inputs of size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can be expressed mathematically as follows:</a:t>
            </a:r>
          </a:p>
          <a:p>
            <a:pPr algn="ctr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max{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smtClean="0">
                <a:solidFill>
                  <a:schemeClr val="tx1"/>
                </a:solidFill>
                <a:latin typeface="Edwardian Script ITC" pitchFamily="66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Average Complexity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</a:rPr>
              <a:t>We define a random variable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 </a:t>
            </a:r>
            <a:r>
              <a:rPr lang="en-US" sz="2800" dirty="0">
                <a:latin typeface="Times New Roman" pitchFamily="18" charset="0"/>
              </a:rPr>
              <a:t>that maps the sample space </a:t>
            </a:r>
            <a:r>
              <a:rPr lang="en-US" sz="2800" dirty="0">
                <a:latin typeface="Edwardian Script ITC" pitchFamily="66" charset="0"/>
              </a:rPr>
              <a:t>I</a:t>
            </a:r>
            <a:r>
              <a:rPr lang="en-US" sz="2800" i="1" baseline="-25000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 of all inputs </a:t>
            </a:r>
            <a:r>
              <a:rPr lang="en-US" sz="2800" i="1" dirty="0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of size n onto the number of basic operations performed by the algorithm for input </a:t>
            </a:r>
            <a:r>
              <a:rPr lang="en-US" sz="2800" i="1" dirty="0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. The average complexity </a:t>
            </a:r>
            <a:r>
              <a:rPr lang="en-US" sz="2800" i="1" dirty="0">
                <a:latin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</a:rPr>
              <a:t>(n) is defined to be the expected value of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, i.e., </a:t>
            </a:r>
            <a:endParaRPr lang="en-US" sz="2800" dirty="0" smtClean="0">
              <a:latin typeface="Times New Roman" pitchFamily="18" charset="0"/>
              <a:sym typeface="Symbol" pitchFamily="18" charset="2"/>
            </a:endParaRPr>
          </a:p>
          <a:p>
            <a:pPr>
              <a:buFontTx/>
              <a:buNone/>
            </a:pPr>
            <a:endParaRPr lang="en-US" sz="1100" dirty="0">
              <a:latin typeface="Times New Roman" pitchFamily="18" charset="0"/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n-US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(n) = E(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).</a:t>
            </a:r>
          </a:p>
          <a:p>
            <a:pPr algn="ctr">
              <a:buFontTx/>
              <a:buNone/>
            </a:pPr>
            <a:endParaRPr lang="en-US" sz="1100" dirty="0">
              <a:latin typeface="Times New Roman" pitchFamily="18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Note that the average complexity A(n) </a:t>
            </a:r>
            <a:r>
              <a:rPr lang="en-US" sz="2800" b="1" dirty="0">
                <a:latin typeface="Times New Roman" pitchFamily="18" charset="0"/>
                <a:sym typeface="Symbol" pitchFamily="18" charset="2"/>
              </a:rPr>
              <a:t>is dependent on the probability distribution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on </a:t>
            </a:r>
            <a:r>
              <a:rPr lang="en-US" sz="2800" dirty="0">
                <a:latin typeface="Edwardian Script ITC" pitchFamily="66" charset="0"/>
              </a:rPr>
              <a:t>I</a:t>
            </a:r>
            <a:r>
              <a:rPr lang="en-US" sz="2800" i="1" baseline="-25000" dirty="0">
                <a:latin typeface="Times New Roman" pitchFamily="18" charset="0"/>
              </a:rPr>
              <a:t>n</a:t>
            </a:r>
            <a:r>
              <a:rPr lang="en-US" sz="2800" i="1" dirty="0">
                <a:latin typeface="Times New Roman" pitchFamily="18" charset="0"/>
              </a:rPr>
              <a:t>.</a:t>
            </a:r>
            <a:endParaRPr lang="el-GR" sz="2800" i="1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LinearSearch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[0: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1],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Input: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[0: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1] (a list of size 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 search item)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returns index of first occurrence of 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list, or -1 if 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in the list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← 0 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1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endif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endfor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(-1)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LinearSearch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Complexity Analysis of </a:t>
            </a:r>
            <a:r>
              <a:rPr lang="en-US" sz="4000" i="1" dirty="0" err="1" smtClean="0"/>
              <a:t>LinearSearch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operation of </a:t>
            </a:r>
            <a:r>
              <a:rPr lang="en-US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LinearSearch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comparison of the search element to a list element.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 the input size n is the size of the list.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Best-Case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Clearly, </a:t>
            </a:r>
            <a:r>
              <a:rPr lang="en-US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LinearSearch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performs only one comparison when the input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first element in the list, so that the best-case complexity is </a:t>
            </a:r>
          </a:p>
          <a:p>
            <a:pPr algn="ctr">
              <a:buNone/>
            </a:pP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comparisons are performed when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in the list, or when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occurs in the last position only. Thus, the worst-case complexity of </a:t>
            </a:r>
            <a:r>
              <a:rPr lang="en-US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LinearSearch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buNone/>
            </a:pP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51B4-8057-447C-8B4D-3832544002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590</Words>
  <Application>Microsoft Office PowerPoint</Application>
  <PresentationFormat>On-screen Show (4:3)</PresentationFormat>
  <Paragraphs>57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Edwardian Script ITC</vt:lpstr>
      <vt:lpstr>Symbol</vt:lpstr>
      <vt:lpstr>Times New Roman</vt:lpstr>
      <vt:lpstr>Default Design</vt:lpstr>
      <vt:lpstr>Equation</vt:lpstr>
      <vt:lpstr>Analyzing Algorithm Performance </vt:lpstr>
      <vt:lpstr>Measuring complexity</vt:lpstr>
      <vt:lpstr>Best-Case Complexity </vt:lpstr>
      <vt:lpstr>Worst-Case Complexity </vt:lpstr>
      <vt:lpstr>Average Complexity </vt:lpstr>
      <vt:lpstr>Linear Search</vt:lpstr>
      <vt:lpstr>Complexity Analysis of LinearSearch</vt:lpstr>
      <vt:lpstr>Best-Case Complexity</vt:lpstr>
      <vt:lpstr>Worst-case complexity</vt:lpstr>
      <vt:lpstr>General Formula Average Complexity</vt:lpstr>
      <vt:lpstr>Average Complexity</vt:lpstr>
      <vt:lpstr>Average complexity</vt:lpstr>
    </vt:vector>
  </TitlesOfParts>
  <Company>University of Cincinnati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Polynomials</dc:title>
  <dc:creator>berman</dc:creator>
  <cp:lastModifiedBy>Kenneth A Berman</cp:lastModifiedBy>
  <cp:revision>12</cp:revision>
  <dcterms:created xsi:type="dcterms:W3CDTF">2011-09-26T00:09:25Z</dcterms:created>
  <dcterms:modified xsi:type="dcterms:W3CDTF">2015-09-11T15:27:03Z</dcterms:modified>
</cp:coreProperties>
</file>