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8" r:id="rId2"/>
    <p:sldId id="269" r:id="rId3"/>
    <p:sldId id="266" r:id="rId4"/>
    <p:sldId id="256" r:id="rId5"/>
    <p:sldId id="257" r:id="rId6"/>
    <p:sldId id="258" r:id="rId7"/>
    <p:sldId id="259" r:id="rId8"/>
    <p:sldId id="260" r:id="rId9"/>
    <p:sldId id="261" r:id="rId10"/>
    <p:sldId id="262" r:id="rId11"/>
    <p:sldId id="263" r:id="rId12"/>
    <p:sldId id="264" r:id="rId13"/>
    <p:sldId id="265"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34" y="10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7ADEB6-BC07-4A86-8A5B-D0D88D319B51}" type="datetimeFigureOut">
              <a:rPr lang="en-US" smtClean="0"/>
              <a:t>8/30/2013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2E5D2-9E72-4FC2-912B-8104A7A5A658}" type="slidenum">
              <a:rPr lang="en-US" smtClean="0"/>
              <a:t>‹#›</a:t>
            </a:fld>
            <a:endParaRPr lang="en-US"/>
          </a:p>
        </p:txBody>
      </p:sp>
    </p:spTree>
    <p:extLst>
      <p:ext uri="{BB962C8B-B14F-4D97-AF65-F5344CB8AC3E}">
        <p14:creationId xmlns:p14="http://schemas.microsoft.com/office/powerpoint/2010/main" val="1707679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22E5D2-9E72-4FC2-912B-8104A7A5A658}" type="slidenum">
              <a:rPr lang="en-US" smtClean="0"/>
              <a:t>1</a:t>
            </a:fld>
            <a:endParaRPr lang="en-US"/>
          </a:p>
        </p:txBody>
      </p:sp>
    </p:spTree>
    <p:extLst>
      <p:ext uri="{BB962C8B-B14F-4D97-AF65-F5344CB8AC3E}">
        <p14:creationId xmlns:p14="http://schemas.microsoft.com/office/powerpoint/2010/main" val="1247265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B7192E-C67E-4870-8FBF-42A54B2200B8}" type="datetime1">
              <a:rPr lang="en-US" smtClean="0"/>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C6FDB-5BEA-4D81-92AE-EA162B9EA1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886D21-C38F-47F5-99C8-CC312AFAB4A7}" type="datetime1">
              <a:rPr lang="en-US" smtClean="0"/>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C6FDB-5BEA-4D81-92AE-EA162B9EA1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AB2A62-D95D-45AA-925E-C90E4937E2D9}" type="datetime1">
              <a:rPr lang="en-US" smtClean="0"/>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C6FDB-5BEA-4D81-92AE-EA162B9EA1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7B341D-F1E6-438B-996A-788CB258696C}" type="datetime1">
              <a:rPr lang="en-US" smtClean="0"/>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C6FDB-5BEA-4D81-92AE-EA162B9EA1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BD3EBF-0404-4117-922C-17E6692CFF23}" type="datetime1">
              <a:rPr lang="en-US" smtClean="0"/>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C6FDB-5BEA-4D81-92AE-EA162B9EA1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0BADA5-C9A6-4D24-9D12-47D56B50F797}" type="datetime1">
              <a:rPr lang="en-US" smtClean="0"/>
              <a:t>8/30/2013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C6FDB-5BEA-4D81-92AE-EA162B9EA1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34189B-37E7-495B-BBCE-7583131CB1FA}" type="datetime1">
              <a:rPr lang="en-US" smtClean="0"/>
              <a:t>8/30/2013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1C6FDB-5BEA-4D81-92AE-EA162B9EA1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CB21D1-DABD-4521-8E3A-F3D80F0F0D12}" type="datetime1">
              <a:rPr lang="en-US" smtClean="0"/>
              <a:t>8/30/2013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1C6FDB-5BEA-4D81-92AE-EA162B9EA1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F68FCB-0DCF-40EA-8BF5-4953863C3AF0}" type="datetime1">
              <a:rPr lang="en-US" smtClean="0"/>
              <a:t>8/30/2013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1C6FDB-5BEA-4D81-92AE-EA162B9EA1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6898AC-3A5D-42D1-82A7-72D479CCBDCA}" type="datetime1">
              <a:rPr lang="en-US" smtClean="0"/>
              <a:t>8/30/2013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C6FDB-5BEA-4D81-92AE-EA162B9EA1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B641CB-3B6C-452A-8424-8DA7EB68EAF4}" type="datetime1">
              <a:rPr lang="en-US" smtClean="0"/>
              <a:t>8/30/2013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C6FDB-5BEA-4D81-92AE-EA162B9EA1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151917-FB8C-4967-AAB8-80190F06B05D}" type="datetime1">
              <a:rPr lang="en-US" smtClean="0"/>
              <a:t>8/30/2013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1C6FDB-5BEA-4D81-92AE-EA162B9EA1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en.wikipedia.org/wiki/RSA_(algorith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a:bodyPr>
          <a:lstStyle/>
          <a:p>
            <a:r>
              <a:rPr lang="en-US" sz="3200" b="1" dirty="0" smtClean="0"/>
              <a:t>Recall efficient implementation of Powers from last lecture (repeated below)</a:t>
            </a:r>
            <a:endParaRPr lang="en-US" sz="3200" dirty="0"/>
          </a:p>
        </p:txBody>
      </p:sp>
      <p:sp>
        <p:nvSpPr>
          <p:cNvPr id="3" name="Content Placeholder 2"/>
          <p:cNvSpPr>
            <a:spLocks noGrp="1"/>
          </p:cNvSpPr>
          <p:nvPr>
            <p:ph idx="1"/>
          </p:nvPr>
        </p:nvSpPr>
        <p:spPr>
          <a:xfrm>
            <a:off x="533400" y="1676400"/>
            <a:ext cx="8229600" cy="4953000"/>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buNone/>
            </a:pPr>
            <a:r>
              <a:rPr lang="en-US" dirty="0" smtClean="0"/>
              <a:t> </a:t>
            </a:r>
          </a:p>
          <a:p>
            <a:pPr>
              <a:buNone/>
            </a:pPr>
            <a:r>
              <a:rPr lang="en-US" b="1" dirty="0" smtClean="0"/>
              <a:t>function</a:t>
            </a:r>
            <a:r>
              <a:rPr lang="en-US" dirty="0" smtClean="0"/>
              <a:t> Powers(</a:t>
            </a:r>
            <a:r>
              <a:rPr lang="en-US" dirty="0" err="1" smtClean="0"/>
              <a:t>x,p</a:t>
            </a:r>
            <a:r>
              <a:rPr lang="en-US" dirty="0" smtClean="0"/>
              <a:t>) </a:t>
            </a:r>
            <a:r>
              <a:rPr lang="en-US" b="1" dirty="0" smtClean="0"/>
              <a:t>recursive</a:t>
            </a:r>
            <a:r>
              <a:rPr lang="en-US" dirty="0" smtClean="0"/>
              <a:t> </a:t>
            </a:r>
          </a:p>
          <a:p>
            <a:pPr>
              <a:buNone/>
            </a:pPr>
            <a:r>
              <a:rPr lang="en-US" b="1" dirty="0"/>
              <a:t> </a:t>
            </a:r>
            <a:r>
              <a:rPr lang="en-US" b="1" dirty="0" smtClean="0"/>
              <a:t>   Input:</a:t>
            </a:r>
            <a:r>
              <a:rPr lang="en-US" dirty="0" smtClean="0"/>
              <a:t> x (a real number, integer, square matrix), p (a positive integer) </a:t>
            </a:r>
          </a:p>
          <a:p>
            <a:pPr>
              <a:buNone/>
            </a:pPr>
            <a:r>
              <a:rPr lang="en-US" b="1" dirty="0"/>
              <a:t> </a:t>
            </a:r>
            <a:r>
              <a:rPr lang="en-US" b="1" dirty="0" smtClean="0"/>
              <a:t>   Output:</a:t>
            </a:r>
            <a:r>
              <a:rPr lang="en-US" dirty="0" smtClean="0"/>
              <a:t> </a:t>
            </a:r>
            <a:r>
              <a:rPr lang="en-US" dirty="0" err="1" smtClean="0"/>
              <a:t>x</a:t>
            </a:r>
            <a:r>
              <a:rPr lang="en-US" baseline="30000" dirty="0" err="1"/>
              <a:t>p</a:t>
            </a:r>
            <a:r>
              <a:rPr lang="en-US" dirty="0" smtClean="0"/>
              <a:t> </a:t>
            </a:r>
          </a:p>
          <a:p>
            <a:pPr>
              <a:buNone/>
            </a:pPr>
            <a:r>
              <a:rPr lang="en-US" b="1" dirty="0"/>
              <a:t> </a:t>
            </a:r>
            <a:r>
              <a:rPr lang="en-US" b="1" dirty="0" smtClean="0"/>
              <a:t>  if</a:t>
            </a:r>
            <a:r>
              <a:rPr lang="en-US" dirty="0" smtClean="0"/>
              <a:t> p = 1 </a:t>
            </a:r>
            <a:r>
              <a:rPr lang="en-US" b="1" dirty="0" smtClean="0"/>
              <a:t>then return </a:t>
            </a:r>
            <a:r>
              <a:rPr lang="en-US" dirty="0" smtClean="0"/>
              <a:t>(x) </a:t>
            </a:r>
            <a:r>
              <a:rPr lang="en-US" b="1" dirty="0" err="1" smtClean="0"/>
              <a:t>endif</a:t>
            </a:r>
            <a:r>
              <a:rPr lang="en-US" b="1" dirty="0" smtClean="0"/>
              <a:t> </a:t>
            </a:r>
          </a:p>
          <a:p>
            <a:pPr>
              <a:buNone/>
            </a:pPr>
            <a:r>
              <a:rPr lang="en-US" b="1" dirty="0"/>
              <a:t> </a:t>
            </a:r>
            <a:r>
              <a:rPr lang="en-US" b="1" dirty="0" smtClean="0"/>
              <a:t>  if even</a:t>
            </a:r>
            <a:r>
              <a:rPr lang="en-US" dirty="0" smtClean="0"/>
              <a:t>(p) </a:t>
            </a:r>
            <a:r>
              <a:rPr lang="en-US" b="1" dirty="0" smtClean="0"/>
              <a:t>then </a:t>
            </a:r>
          </a:p>
          <a:p>
            <a:pPr>
              <a:buNone/>
            </a:pPr>
            <a:r>
              <a:rPr lang="en-US" b="1" dirty="0"/>
              <a:t> </a:t>
            </a:r>
            <a:r>
              <a:rPr lang="en-US" b="1" dirty="0" smtClean="0"/>
              <a:t>        return</a:t>
            </a:r>
            <a:r>
              <a:rPr lang="en-US" dirty="0" smtClean="0"/>
              <a:t>(Powers(x*</a:t>
            </a:r>
            <a:r>
              <a:rPr lang="en-US" dirty="0" err="1" smtClean="0"/>
              <a:t>x,p</a:t>
            </a:r>
            <a:r>
              <a:rPr lang="en-US" dirty="0" smtClean="0"/>
              <a:t>/2)) </a:t>
            </a:r>
          </a:p>
          <a:p>
            <a:pPr>
              <a:buNone/>
            </a:pPr>
            <a:r>
              <a:rPr lang="en-US" b="1" dirty="0"/>
              <a:t> </a:t>
            </a:r>
            <a:r>
              <a:rPr lang="en-US" b="1" dirty="0" smtClean="0"/>
              <a:t>  else </a:t>
            </a:r>
          </a:p>
          <a:p>
            <a:pPr>
              <a:buNone/>
            </a:pPr>
            <a:r>
              <a:rPr lang="en-US" b="1" dirty="0"/>
              <a:t> </a:t>
            </a:r>
            <a:r>
              <a:rPr lang="en-US" b="1" dirty="0" smtClean="0"/>
              <a:t>        return</a:t>
            </a:r>
            <a:r>
              <a:rPr lang="en-US" dirty="0" smtClean="0"/>
              <a:t>(x*Powers(x*x,(p-1)/2)) </a:t>
            </a:r>
          </a:p>
          <a:p>
            <a:pPr>
              <a:buNone/>
            </a:pPr>
            <a:r>
              <a:rPr lang="en-US" b="1" dirty="0"/>
              <a:t> </a:t>
            </a:r>
            <a:r>
              <a:rPr lang="en-US" b="1" dirty="0" smtClean="0"/>
              <a:t>  </a:t>
            </a:r>
            <a:r>
              <a:rPr lang="en-US" b="1" dirty="0" err="1" smtClean="0"/>
              <a:t>endif</a:t>
            </a:r>
            <a:r>
              <a:rPr lang="en-US" b="1" dirty="0" smtClean="0"/>
              <a:t> </a:t>
            </a:r>
          </a:p>
          <a:p>
            <a:pPr>
              <a:buNone/>
            </a:pPr>
            <a:r>
              <a:rPr lang="en-US" b="1" dirty="0" smtClean="0"/>
              <a:t>end </a:t>
            </a:r>
            <a:r>
              <a:rPr lang="en-US" dirty="0" smtClean="0"/>
              <a:t>Powers </a:t>
            </a:r>
            <a:endParaRPr lang="en-US" dirty="0"/>
          </a:p>
        </p:txBody>
      </p:sp>
      <p:sp>
        <p:nvSpPr>
          <p:cNvPr id="4" name="Slide Number Placeholder 3"/>
          <p:cNvSpPr>
            <a:spLocks noGrp="1"/>
          </p:cNvSpPr>
          <p:nvPr>
            <p:ph type="sldNum" sz="quarter" idx="12"/>
          </p:nvPr>
        </p:nvSpPr>
        <p:spPr/>
        <p:txBody>
          <a:bodyPr/>
          <a:lstStyle/>
          <a:p>
            <a:fld id="{ED1C6FDB-5BEA-4D81-92AE-EA162B9EA14D}" type="slidenum">
              <a:rPr lang="en-US" sz="1400" smtClean="0">
                <a:latin typeface="Arial" panose="020B0604020202020204" pitchFamily="34" charset="0"/>
                <a:cs typeface="Arial" panose="020B0604020202020204" pitchFamily="34" charset="0"/>
              </a:rPr>
              <a:pPr/>
              <a:t>1</a:t>
            </a:fld>
            <a:endParaRPr lang="en-US" sz="1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Trick that works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Alice computes (</a:t>
            </a:r>
            <a:r>
              <a:rPr lang="en-US" dirty="0" err="1" smtClean="0"/>
              <a:t>b</a:t>
            </a:r>
            <a:r>
              <a:rPr lang="en-US" baseline="30000" dirty="0" err="1" smtClean="0"/>
              <a:t>m</a:t>
            </a:r>
            <a:r>
              <a:rPr lang="en-US" dirty="0" smtClean="0"/>
              <a:t> mod p)</a:t>
            </a:r>
            <a:r>
              <a:rPr lang="en-US" baseline="30000" dirty="0" smtClean="0"/>
              <a:t>n</a:t>
            </a:r>
            <a:r>
              <a:rPr lang="en-US" dirty="0" smtClean="0"/>
              <a:t> mod p, and Bob computes (</a:t>
            </a:r>
            <a:r>
              <a:rPr lang="en-US" dirty="0" err="1" smtClean="0"/>
              <a:t>b</a:t>
            </a:r>
            <a:r>
              <a:rPr lang="en-US" baseline="30000" dirty="0" err="1" smtClean="0"/>
              <a:t>n</a:t>
            </a:r>
            <a:r>
              <a:rPr lang="en-US" dirty="0" smtClean="0"/>
              <a:t> mod p)</a:t>
            </a:r>
            <a:r>
              <a:rPr lang="en-US" baseline="30000" dirty="0" smtClean="0"/>
              <a:t>m</a:t>
            </a:r>
            <a:r>
              <a:rPr lang="en-US" dirty="0" smtClean="0"/>
              <a:t> mod p. Note that they have computed the SAME number K = </a:t>
            </a:r>
            <a:r>
              <a:rPr lang="en-US" dirty="0" err="1" smtClean="0"/>
              <a:t>b</a:t>
            </a:r>
            <a:r>
              <a:rPr lang="en-US" baseline="30000" dirty="0" err="1" smtClean="0"/>
              <a:t>mn</a:t>
            </a:r>
            <a:r>
              <a:rPr lang="en-US" dirty="0" smtClean="0"/>
              <a:t> mod p. </a:t>
            </a:r>
          </a:p>
          <a:p>
            <a:pPr>
              <a:buNone/>
            </a:pPr>
            <a:r>
              <a:rPr lang="en-US" dirty="0" smtClean="0"/>
              <a:t>Now if Eve could compute the value of n from the value (</a:t>
            </a:r>
            <a:r>
              <a:rPr lang="en-US" dirty="0" err="1" smtClean="0"/>
              <a:t>b</a:t>
            </a:r>
            <a:r>
              <a:rPr lang="en-US" baseline="30000" dirty="0" err="1" smtClean="0"/>
              <a:t>n</a:t>
            </a:r>
            <a:r>
              <a:rPr lang="en-US" dirty="0" smtClean="0"/>
              <a:t> mod p) that was sent by Alice, then she could also compute this common value by computing the value (</a:t>
            </a:r>
            <a:r>
              <a:rPr lang="en-US" dirty="0" err="1" smtClean="0"/>
              <a:t>b</a:t>
            </a:r>
            <a:r>
              <a:rPr lang="en-US" baseline="30000" dirty="0" err="1" smtClean="0"/>
              <a:t>m</a:t>
            </a:r>
            <a:r>
              <a:rPr lang="en-US" dirty="0" smtClean="0"/>
              <a:t> mod p)</a:t>
            </a:r>
            <a:r>
              <a:rPr lang="en-US" baseline="30000" dirty="0" smtClean="0"/>
              <a:t>n</a:t>
            </a:r>
            <a:r>
              <a:rPr lang="en-US" dirty="0" smtClean="0"/>
              <a:t> mod p. However, no one knows how to do this efficiently for very large values of n (we are now using n with maybe 100 digits). This problem of determining n from the knowledge of </a:t>
            </a:r>
            <a:r>
              <a:rPr lang="en-US" dirty="0" err="1" smtClean="0"/>
              <a:t>b</a:t>
            </a:r>
            <a:r>
              <a:rPr lang="en-US" baseline="30000" dirty="0" err="1" smtClean="0"/>
              <a:t>n</a:t>
            </a:r>
            <a:r>
              <a:rPr lang="en-US" dirty="0" smtClean="0"/>
              <a:t> is called the discrete logarithm problem (indeed, if y = </a:t>
            </a:r>
            <a:r>
              <a:rPr lang="en-US" dirty="0" err="1" smtClean="0"/>
              <a:t>b</a:t>
            </a:r>
            <a:r>
              <a:rPr lang="en-US" baseline="30000" dirty="0" err="1" smtClean="0"/>
              <a:t>n</a:t>
            </a:r>
            <a:r>
              <a:rPr lang="en-US" dirty="0" smtClean="0"/>
              <a:t> then n = </a:t>
            </a:r>
            <a:r>
              <a:rPr lang="en-US" dirty="0" err="1" smtClean="0"/>
              <a:t>log</a:t>
            </a:r>
            <a:r>
              <a:rPr lang="en-US" baseline="-25000" dirty="0" err="1" smtClean="0"/>
              <a:t>b</a:t>
            </a:r>
            <a:r>
              <a:rPr lang="en-US" dirty="0" err="1" smtClean="0"/>
              <a:t>y</a:t>
            </a:r>
            <a:r>
              <a:rPr lang="en-US" dirty="0" smtClean="0"/>
              <a:t>), and there is no known efficient algorithm to compute discrete logarithms for very large integers b and y.</a:t>
            </a:r>
            <a:endParaRPr lang="en-US" dirty="0"/>
          </a:p>
        </p:txBody>
      </p:sp>
      <p:sp>
        <p:nvSpPr>
          <p:cNvPr id="4" name="Slide Number Placeholder 3"/>
          <p:cNvSpPr>
            <a:spLocks noGrp="1"/>
          </p:cNvSpPr>
          <p:nvPr>
            <p:ph type="sldNum" sz="quarter" idx="12"/>
          </p:nvPr>
        </p:nvSpPr>
        <p:spPr/>
        <p:txBody>
          <a:bodyPr/>
          <a:lstStyle/>
          <a:p>
            <a:fld id="{ED1C6FDB-5BEA-4D81-92AE-EA162B9EA14D}"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Computing greatest common divisor (</a:t>
            </a:r>
            <a:r>
              <a:rPr lang="en-US" dirty="0" err="1" smtClean="0"/>
              <a:t>gcd</a:t>
            </a:r>
            <a:r>
              <a:rPr lang="en-US" dirty="0" smtClean="0"/>
              <a:t>) of two nonnegative integers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Euclid’s algorithm </a:t>
            </a:r>
          </a:p>
          <a:p>
            <a:pPr>
              <a:buNone/>
            </a:pPr>
            <a:endParaRPr lang="en-US" dirty="0"/>
          </a:p>
          <a:p>
            <a:pPr lvl="3">
              <a:buNone/>
            </a:pPr>
            <a:r>
              <a:rPr lang="en-US" sz="2600" b="1" dirty="0"/>
              <a:t>f</a:t>
            </a:r>
            <a:r>
              <a:rPr lang="en-US" sz="2600" b="1" dirty="0" smtClean="0"/>
              <a:t>unction</a:t>
            </a:r>
            <a:r>
              <a:rPr lang="en-US" sz="2600" dirty="0" smtClean="0"/>
              <a:t> </a:t>
            </a:r>
            <a:r>
              <a:rPr lang="en-US" sz="2600" dirty="0" err="1" smtClean="0"/>
              <a:t>EuclidGCD</a:t>
            </a:r>
            <a:r>
              <a:rPr lang="en-US" sz="2600" dirty="0" smtClean="0"/>
              <a:t>(</a:t>
            </a:r>
            <a:r>
              <a:rPr lang="en-US" sz="2600" dirty="0" err="1" smtClean="0"/>
              <a:t>a,b</a:t>
            </a:r>
            <a:r>
              <a:rPr lang="en-US" sz="2600" dirty="0" smtClean="0"/>
              <a:t>)</a:t>
            </a:r>
          </a:p>
          <a:p>
            <a:pPr lvl="3">
              <a:buNone/>
            </a:pPr>
            <a:r>
              <a:rPr lang="en-US" sz="2600" b="1" dirty="0" smtClean="0"/>
              <a:t>Input: </a:t>
            </a:r>
            <a:r>
              <a:rPr lang="en-US" sz="2600" dirty="0" smtClean="0"/>
              <a:t>a, b (nonnegative integers)</a:t>
            </a:r>
          </a:p>
          <a:p>
            <a:pPr lvl="3">
              <a:buNone/>
            </a:pPr>
            <a:r>
              <a:rPr lang="en-US" sz="2600" b="1" dirty="0" smtClean="0"/>
              <a:t>Output: </a:t>
            </a:r>
            <a:r>
              <a:rPr lang="en-US" sz="2600" dirty="0" err="1" smtClean="0"/>
              <a:t>gcd</a:t>
            </a:r>
            <a:r>
              <a:rPr lang="en-US" sz="2600" dirty="0" smtClean="0"/>
              <a:t>(</a:t>
            </a:r>
            <a:r>
              <a:rPr lang="en-US" sz="2600" dirty="0" err="1" smtClean="0"/>
              <a:t>a,b</a:t>
            </a:r>
            <a:r>
              <a:rPr lang="en-US" sz="2600" dirty="0" smtClean="0"/>
              <a:t>)</a:t>
            </a:r>
          </a:p>
          <a:p>
            <a:pPr lvl="3">
              <a:buNone/>
            </a:pPr>
            <a:r>
              <a:rPr lang="en-US" sz="2600" dirty="0"/>
              <a:t> </a:t>
            </a:r>
            <a:r>
              <a:rPr lang="en-US" sz="2600" dirty="0" smtClean="0"/>
              <a:t>   </a:t>
            </a:r>
            <a:r>
              <a:rPr lang="en-US" sz="2600" b="1" dirty="0" smtClean="0"/>
              <a:t>while</a:t>
            </a:r>
            <a:r>
              <a:rPr lang="en-US" sz="2600" dirty="0" smtClean="0"/>
              <a:t> b ≠ 0 </a:t>
            </a:r>
            <a:r>
              <a:rPr lang="en-US" sz="2600" b="1" dirty="0" smtClean="0"/>
              <a:t>do</a:t>
            </a:r>
          </a:p>
          <a:p>
            <a:pPr lvl="3">
              <a:buNone/>
            </a:pPr>
            <a:r>
              <a:rPr lang="en-US" sz="2600" dirty="0"/>
              <a:t> </a:t>
            </a:r>
            <a:r>
              <a:rPr lang="en-US" sz="2600" dirty="0" smtClean="0"/>
              <a:t>         Remainder = a mod b</a:t>
            </a:r>
          </a:p>
          <a:p>
            <a:pPr lvl="3">
              <a:buNone/>
            </a:pPr>
            <a:r>
              <a:rPr lang="en-US" sz="2600" dirty="0"/>
              <a:t> </a:t>
            </a:r>
            <a:r>
              <a:rPr lang="en-US" sz="2600" dirty="0" smtClean="0"/>
              <a:t>         a = b</a:t>
            </a:r>
          </a:p>
          <a:p>
            <a:pPr lvl="3">
              <a:buNone/>
            </a:pPr>
            <a:r>
              <a:rPr lang="en-US" sz="2600" dirty="0"/>
              <a:t> </a:t>
            </a:r>
            <a:r>
              <a:rPr lang="en-US" sz="2600" dirty="0" smtClean="0"/>
              <a:t>         b = Remainder</a:t>
            </a:r>
          </a:p>
          <a:p>
            <a:pPr lvl="3">
              <a:buNone/>
            </a:pPr>
            <a:r>
              <a:rPr lang="en-US" sz="2600" dirty="0"/>
              <a:t> </a:t>
            </a:r>
            <a:r>
              <a:rPr lang="en-US" sz="2600" dirty="0" smtClean="0"/>
              <a:t>   </a:t>
            </a:r>
            <a:r>
              <a:rPr lang="en-US" sz="2600" b="1" dirty="0" smtClean="0"/>
              <a:t> </a:t>
            </a:r>
            <a:r>
              <a:rPr lang="en-US" sz="2600" b="1" dirty="0" err="1" smtClean="0"/>
              <a:t>endwhile</a:t>
            </a:r>
            <a:endParaRPr lang="en-US" sz="2600" b="1" dirty="0" smtClean="0"/>
          </a:p>
          <a:p>
            <a:pPr lvl="3">
              <a:buNone/>
            </a:pPr>
            <a:r>
              <a:rPr lang="en-US" sz="2600" dirty="0" smtClean="0"/>
              <a:t>     return(a)</a:t>
            </a:r>
          </a:p>
          <a:p>
            <a:pPr lvl="3">
              <a:buNone/>
            </a:pPr>
            <a:r>
              <a:rPr lang="en-US" sz="2600" b="1" dirty="0"/>
              <a:t>e</a:t>
            </a:r>
            <a:r>
              <a:rPr lang="en-US" sz="2600" b="1" dirty="0" smtClean="0"/>
              <a:t>nd</a:t>
            </a:r>
            <a:r>
              <a:rPr lang="en-US" sz="2600" dirty="0" smtClean="0"/>
              <a:t> </a:t>
            </a:r>
            <a:r>
              <a:rPr lang="en-US" sz="2600" dirty="0" err="1" smtClean="0"/>
              <a:t>EuclidGCD</a:t>
            </a:r>
            <a:endParaRPr lang="en-US" sz="2600" dirty="0" smtClean="0"/>
          </a:p>
          <a:p>
            <a:pPr>
              <a:buNone/>
            </a:pPr>
            <a:endParaRPr lang="en-US" dirty="0"/>
          </a:p>
        </p:txBody>
      </p:sp>
      <p:sp>
        <p:nvSpPr>
          <p:cNvPr id="4" name="Slide Number Placeholder 3"/>
          <p:cNvSpPr>
            <a:spLocks noGrp="1"/>
          </p:cNvSpPr>
          <p:nvPr>
            <p:ph type="sldNum" sz="quarter" idx="12"/>
          </p:nvPr>
        </p:nvSpPr>
        <p:spPr/>
        <p:txBody>
          <a:bodyPr/>
          <a:lstStyle/>
          <a:p>
            <a:fld id="{ED1C6FDB-5BEA-4D81-92AE-EA162B9EA14D}"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554162"/>
          </a:xfrm>
        </p:spPr>
        <p:txBody>
          <a:bodyPr>
            <a:noAutofit/>
          </a:bodyPr>
          <a:lstStyle/>
          <a:p>
            <a:r>
              <a:rPr lang="en-US" sz="4800" b="1" dirty="0" smtClean="0"/>
              <a:t>For what input does Euclid’s algorithm take the most time?</a:t>
            </a:r>
            <a:endParaRPr lang="en-US" sz="4800" b="1" dirty="0"/>
          </a:p>
        </p:txBody>
      </p:sp>
      <p:sp>
        <p:nvSpPr>
          <p:cNvPr id="3" name="Content Placeholder 2"/>
          <p:cNvSpPr>
            <a:spLocks noGrp="1"/>
          </p:cNvSpPr>
          <p:nvPr>
            <p:ph idx="1"/>
          </p:nvPr>
        </p:nvSpPr>
        <p:spPr>
          <a:xfrm>
            <a:off x="457200" y="1981200"/>
            <a:ext cx="8229600" cy="4144963"/>
          </a:xfrm>
        </p:spPr>
        <p:txBody>
          <a:bodyPr>
            <a:normAutofit fontScale="92500"/>
          </a:bodyPr>
          <a:lstStyle/>
          <a:p>
            <a:pPr>
              <a:buNone/>
            </a:pPr>
            <a:endParaRPr lang="en-US" sz="4800" b="1" dirty="0" smtClean="0"/>
          </a:p>
          <a:p>
            <a:pPr>
              <a:buNone/>
            </a:pPr>
            <a:r>
              <a:rPr lang="en-US" sz="4800" b="1" dirty="0" smtClean="0"/>
              <a:t>Answer:  </a:t>
            </a:r>
            <a:r>
              <a:rPr lang="en-US" sz="4800" dirty="0" smtClean="0"/>
              <a:t>a= f(n), b= f(n+1)), where f(n) is the n</a:t>
            </a:r>
            <a:r>
              <a:rPr lang="en-US" sz="4800" baseline="30000" dirty="0" smtClean="0"/>
              <a:t>th</a:t>
            </a:r>
            <a:r>
              <a:rPr lang="en-US" sz="4800" dirty="0" smtClean="0"/>
              <a:t> Fibonacci number.</a:t>
            </a:r>
          </a:p>
          <a:p>
            <a:pPr>
              <a:buNone/>
            </a:pPr>
            <a:endParaRPr lang="en-US" sz="4800" dirty="0"/>
          </a:p>
          <a:p>
            <a:pPr>
              <a:buNone/>
            </a:pPr>
            <a:r>
              <a:rPr lang="en-US" sz="4800" dirty="0" smtClean="0"/>
              <a:t>Why?</a:t>
            </a:r>
            <a:endParaRPr lang="en-US" sz="4800" dirty="0"/>
          </a:p>
        </p:txBody>
      </p:sp>
      <p:sp>
        <p:nvSpPr>
          <p:cNvPr id="4" name="Slide Number Placeholder 3"/>
          <p:cNvSpPr>
            <a:spLocks noGrp="1"/>
          </p:cNvSpPr>
          <p:nvPr>
            <p:ph type="sldNum" sz="quarter" idx="12"/>
          </p:nvPr>
        </p:nvSpPr>
        <p:spPr/>
        <p:txBody>
          <a:bodyPr/>
          <a:lstStyle/>
          <a:p>
            <a:fld id="{ED1C6FDB-5BEA-4D81-92AE-EA162B9EA14D}"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Euclid’s algorithm</a:t>
            </a:r>
            <a:endParaRPr lang="en-US" dirty="0"/>
          </a:p>
        </p:txBody>
      </p:sp>
      <p:sp>
        <p:nvSpPr>
          <p:cNvPr id="3" name="Content Placeholder 2"/>
          <p:cNvSpPr>
            <a:spLocks noGrp="1"/>
          </p:cNvSpPr>
          <p:nvPr>
            <p:ph idx="1"/>
          </p:nvPr>
        </p:nvSpPr>
        <p:spPr>
          <a:xfrm>
            <a:off x="457200" y="1371600"/>
            <a:ext cx="8229600" cy="5638800"/>
          </a:xfrm>
        </p:spPr>
        <p:txBody>
          <a:bodyPr>
            <a:normAutofit fontScale="85000" lnSpcReduction="20000"/>
          </a:bodyPr>
          <a:lstStyle/>
          <a:p>
            <a:pPr>
              <a:buNone/>
            </a:pPr>
            <a:r>
              <a:rPr lang="en-US" dirty="0" smtClean="0"/>
              <a:t>Homework Exercise</a:t>
            </a:r>
          </a:p>
          <a:p>
            <a:pPr>
              <a:buNone/>
            </a:pPr>
            <a:endParaRPr lang="en-US" dirty="0"/>
          </a:p>
          <a:p>
            <a:pPr>
              <a:buNone/>
            </a:pPr>
            <a:r>
              <a:rPr lang="en-US" sz="3900" dirty="0" smtClean="0"/>
              <a:t>Design an extension of Euclid algorithm that computes integers g, s, t, where g = </a:t>
            </a:r>
            <a:r>
              <a:rPr lang="en-US" sz="3900" dirty="0" err="1" smtClean="0"/>
              <a:t>gcd</a:t>
            </a:r>
            <a:r>
              <a:rPr lang="en-US" sz="3900" dirty="0" smtClean="0"/>
              <a:t>(</a:t>
            </a:r>
            <a:r>
              <a:rPr lang="en-US" sz="3900" dirty="0" err="1" smtClean="0"/>
              <a:t>a,b</a:t>
            </a:r>
            <a:r>
              <a:rPr lang="en-US" sz="3900" dirty="0" smtClean="0"/>
              <a:t>) and</a:t>
            </a:r>
          </a:p>
          <a:p>
            <a:pPr lvl="7">
              <a:buNone/>
            </a:pPr>
            <a:r>
              <a:rPr lang="en-US" sz="3900" dirty="0" smtClean="0"/>
              <a:t>g = </a:t>
            </a:r>
            <a:r>
              <a:rPr lang="en-US" sz="3900" dirty="0" err="1" smtClean="0"/>
              <a:t>sa</a:t>
            </a:r>
            <a:r>
              <a:rPr lang="en-US" sz="3900" dirty="0" smtClean="0"/>
              <a:t> + </a:t>
            </a:r>
            <a:r>
              <a:rPr lang="en-US" sz="3900" dirty="0" err="1" smtClean="0"/>
              <a:t>tb</a:t>
            </a:r>
            <a:r>
              <a:rPr lang="en-US" sz="3900" dirty="0" smtClean="0"/>
              <a:t>.</a:t>
            </a:r>
          </a:p>
          <a:p>
            <a:pPr lvl="7">
              <a:buNone/>
            </a:pPr>
            <a:endParaRPr lang="en-US" sz="3200" dirty="0"/>
          </a:p>
          <a:p>
            <a:pPr>
              <a:buNone/>
            </a:pPr>
            <a:r>
              <a:rPr lang="en-US" sz="3300" dirty="0" smtClean="0"/>
              <a:t>This algorithm has important applications including use in the design of the RSA public-key cryptosystem which is used extensively for encryption and digital signatures on the Internet. </a:t>
            </a:r>
          </a:p>
          <a:p>
            <a:pPr>
              <a:buNone/>
            </a:pPr>
            <a:endParaRPr lang="en-US" sz="3300" dirty="0" smtClean="0"/>
          </a:p>
          <a:p>
            <a:pPr>
              <a:buNone/>
            </a:pPr>
            <a:r>
              <a:rPr lang="en-US" sz="3300" dirty="0">
                <a:hlinkClick r:id="rId2"/>
              </a:rPr>
              <a:t>http://en.wikipedia.org/wiki/RSA_(algorithm</a:t>
            </a:r>
            <a:r>
              <a:rPr lang="en-US" sz="3300" dirty="0" smtClean="0">
                <a:hlinkClick r:id="rId2"/>
              </a:rPr>
              <a:t>)</a:t>
            </a:r>
            <a:endParaRPr lang="en-US" sz="3300" dirty="0" smtClean="0"/>
          </a:p>
          <a:p>
            <a:pPr>
              <a:buNone/>
            </a:pPr>
            <a:endParaRPr lang="en-US" sz="3300" dirty="0"/>
          </a:p>
        </p:txBody>
      </p:sp>
      <p:sp>
        <p:nvSpPr>
          <p:cNvPr id="4" name="Slide Number Placeholder 3"/>
          <p:cNvSpPr>
            <a:spLocks noGrp="1"/>
          </p:cNvSpPr>
          <p:nvPr>
            <p:ph type="sldNum" sz="quarter" idx="12"/>
          </p:nvPr>
        </p:nvSpPr>
        <p:spPr/>
        <p:txBody>
          <a:bodyPr/>
          <a:lstStyle/>
          <a:p>
            <a:fld id="{ED1C6FDB-5BEA-4D81-92AE-EA162B9EA14D}"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914400"/>
            <a:ext cx="7772400" cy="1524000"/>
          </a:xfrm>
        </p:spPr>
        <p:txBody>
          <a:bodyPr/>
          <a:lstStyle/>
          <a:p>
            <a:r>
              <a:rPr lang="en-US" b="1" dirty="0"/>
              <a:t>Evaluating Polynomials</a:t>
            </a:r>
            <a:r>
              <a:rPr lang="en-US" dirty="0"/>
              <a:t/>
            </a:r>
            <a:br>
              <a:rPr lang="en-US" dirty="0"/>
            </a:br>
            <a:endParaRPr lang="en-US" dirty="0"/>
          </a:p>
        </p:txBody>
      </p:sp>
      <p:sp>
        <p:nvSpPr>
          <p:cNvPr id="2051" name="Rectangle 3"/>
          <p:cNvSpPr>
            <a:spLocks noGrp="1" noChangeArrowheads="1"/>
          </p:cNvSpPr>
          <p:nvPr>
            <p:ph type="subTitle" idx="1"/>
          </p:nvPr>
        </p:nvSpPr>
        <p:spPr>
          <a:xfrm>
            <a:off x="914400" y="2286000"/>
            <a:ext cx="7467600" cy="3810000"/>
          </a:xfrm>
        </p:spPr>
        <p:txBody>
          <a:bodyPr/>
          <a:lstStyle/>
          <a:p>
            <a:pPr algn="l"/>
            <a:r>
              <a:rPr lang="en-US" sz="2800" dirty="0"/>
              <a:t>A basic problem with many applications to engineering, mathematics and science is the problem of evaluating a polynomial </a:t>
            </a:r>
            <a:endParaRPr lang="en-US" sz="2800" dirty="0" smtClean="0"/>
          </a:p>
          <a:p>
            <a:pPr algn="l"/>
            <a:endParaRPr lang="en-US" sz="1600" dirty="0"/>
          </a:p>
          <a:p>
            <a:r>
              <a:rPr lang="en-US" sz="2800" i="1" dirty="0"/>
              <a:t>p</a:t>
            </a:r>
            <a:r>
              <a:rPr lang="en-US" sz="2800" dirty="0"/>
              <a:t>(</a:t>
            </a:r>
            <a:r>
              <a:rPr lang="en-US" sz="2800" i="1" dirty="0"/>
              <a:t>x</a:t>
            </a:r>
            <a:r>
              <a:rPr lang="en-US" sz="2800" dirty="0"/>
              <a:t>) = </a:t>
            </a:r>
            <a:r>
              <a:rPr lang="en-US" sz="2800" i="1" dirty="0" err="1">
                <a:solidFill>
                  <a:schemeClr val="tx1"/>
                </a:solidFill>
                <a:latin typeface="+mn-lt"/>
                <a:ea typeface="+mn-ea"/>
                <a:cs typeface="+mn-cs"/>
              </a:rPr>
              <a:t>a</a:t>
            </a:r>
            <a:r>
              <a:rPr lang="en-US" sz="2800" i="1" baseline="-25000" dirty="0" err="1">
                <a:solidFill>
                  <a:schemeClr val="tx1"/>
                </a:solidFill>
                <a:latin typeface="+mn-lt"/>
                <a:ea typeface="+mn-ea"/>
                <a:cs typeface="+mn-cs"/>
              </a:rPr>
              <a:t>n</a:t>
            </a:r>
            <a:r>
              <a:rPr lang="en-US" sz="2800" i="1" dirty="0" err="1">
                <a:solidFill>
                  <a:schemeClr val="tx1"/>
                </a:solidFill>
                <a:latin typeface="+mn-lt"/>
                <a:ea typeface="+mn-ea"/>
                <a:cs typeface="+mn-cs"/>
              </a:rPr>
              <a:t>x</a:t>
            </a:r>
            <a:r>
              <a:rPr lang="en-US" sz="2800" i="1" baseline="30000" dirty="0" err="1">
                <a:solidFill>
                  <a:schemeClr val="tx1"/>
                </a:solidFill>
                <a:latin typeface="+mn-lt"/>
                <a:ea typeface="+mn-ea"/>
                <a:cs typeface="+mn-cs"/>
              </a:rPr>
              <a:t>n</a:t>
            </a:r>
            <a:r>
              <a:rPr lang="en-US" sz="2800" dirty="0">
                <a:solidFill>
                  <a:schemeClr val="tx1"/>
                </a:solidFill>
                <a:latin typeface="+mn-lt"/>
                <a:ea typeface="+mn-ea"/>
                <a:cs typeface="+mn-cs"/>
              </a:rPr>
              <a:t> + </a:t>
            </a:r>
            <a:r>
              <a:rPr lang="en-US" sz="2800" i="1" dirty="0">
                <a:solidFill>
                  <a:schemeClr val="tx1"/>
                </a:solidFill>
                <a:latin typeface="+mn-lt"/>
                <a:ea typeface="+mn-ea"/>
                <a:cs typeface="+mn-cs"/>
              </a:rPr>
              <a:t>a</a:t>
            </a:r>
            <a:r>
              <a:rPr lang="en-US" sz="2800" i="1" baseline="-25000" dirty="0">
                <a:solidFill>
                  <a:schemeClr val="tx1"/>
                </a:solidFill>
                <a:latin typeface="+mn-lt"/>
                <a:ea typeface="+mn-ea"/>
                <a:cs typeface="+mn-cs"/>
              </a:rPr>
              <a:t>n </a:t>
            </a:r>
            <a:r>
              <a:rPr lang="en-US" sz="2800" baseline="-25000" dirty="0">
                <a:solidFill>
                  <a:schemeClr val="tx1"/>
                </a:solidFill>
                <a:latin typeface="+mn-lt"/>
                <a:ea typeface="+mn-ea"/>
                <a:cs typeface="+mn-cs"/>
              </a:rPr>
              <a:t>– 1</a:t>
            </a:r>
            <a:r>
              <a:rPr lang="en-US" sz="2800" i="1" dirty="0">
                <a:solidFill>
                  <a:schemeClr val="tx1"/>
                </a:solidFill>
                <a:latin typeface="+mn-lt"/>
                <a:ea typeface="+mn-ea"/>
                <a:cs typeface="+mn-cs"/>
              </a:rPr>
              <a:t>x</a:t>
            </a:r>
            <a:r>
              <a:rPr lang="en-US" sz="2800" i="1" baseline="30000" dirty="0">
                <a:solidFill>
                  <a:schemeClr val="tx1"/>
                </a:solidFill>
                <a:latin typeface="+mn-lt"/>
                <a:ea typeface="+mn-ea"/>
                <a:cs typeface="+mn-cs"/>
              </a:rPr>
              <a:t>n </a:t>
            </a:r>
            <a:r>
              <a:rPr lang="en-US" sz="2800" baseline="30000" dirty="0">
                <a:solidFill>
                  <a:schemeClr val="tx1"/>
                </a:solidFill>
                <a:latin typeface="+mn-lt"/>
                <a:ea typeface="+mn-ea"/>
                <a:cs typeface="+mn-cs"/>
              </a:rPr>
              <a:t>– 1</a:t>
            </a:r>
            <a:r>
              <a:rPr lang="en-US" sz="2800" dirty="0">
                <a:solidFill>
                  <a:schemeClr val="tx1"/>
                </a:solidFill>
                <a:latin typeface="+mn-lt"/>
                <a:ea typeface="+mn-ea"/>
                <a:cs typeface="+mn-cs"/>
              </a:rPr>
              <a:t> + . . . + </a:t>
            </a:r>
            <a:r>
              <a:rPr lang="en-US" sz="2800" i="1" dirty="0">
                <a:solidFill>
                  <a:schemeClr val="tx1"/>
                </a:solidFill>
                <a:latin typeface="+mn-lt"/>
                <a:ea typeface="+mn-ea"/>
                <a:cs typeface="+mn-cs"/>
              </a:rPr>
              <a:t>a</a:t>
            </a:r>
            <a:r>
              <a:rPr lang="en-US" sz="2800" baseline="-25000" dirty="0">
                <a:solidFill>
                  <a:schemeClr val="tx1"/>
                </a:solidFill>
                <a:latin typeface="+mn-lt"/>
                <a:ea typeface="+mn-ea"/>
                <a:cs typeface="+mn-cs"/>
              </a:rPr>
              <a:t>1</a:t>
            </a:r>
            <a:r>
              <a:rPr lang="en-US" sz="2800" i="1" dirty="0">
                <a:solidFill>
                  <a:schemeClr val="tx1"/>
                </a:solidFill>
                <a:latin typeface="+mn-lt"/>
                <a:ea typeface="+mn-ea"/>
                <a:cs typeface="+mn-cs"/>
              </a:rPr>
              <a:t>x</a:t>
            </a:r>
            <a:r>
              <a:rPr lang="en-US" sz="2800" dirty="0">
                <a:solidFill>
                  <a:schemeClr val="tx1"/>
                </a:solidFill>
                <a:latin typeface="+mn-lt"/>
                <a:ea typeface="+mn-ea"/>
                <a:cs typeface="+mn-cs"/>
              </a:rPr>
              <a:t> + </a:t>
            </a:r>
            <a:r>
              <a:rPr lang="en-US" sz="2800" i="1" dirty="0" smtClean="0">
                <a:solidFill>
                  <a:schemeClr val="tx1"/>
                </a:solidFill>
                <a:latin typeface="+mn-lt"/>
                <a:ea typeface="+mn-ea"/>
                <a:cs typeface="+mn-cs"/>
              </a:rPr>
              <a:t>a</a:t>
            </a:r>
            <a:r>
              <a:rPr lang="en-US" sz="2800" baseline="-25000" dirty="0" smtClean="0">
                <a:solidFill>
                  <a:schemeClr val="tx1"/>
                </a:solidFill>
                <a:latin typeface="+mn-lt"/>
                <a:ea typeface="+mn-ea"/>
                <a:cs typeface="+mn-cs"/>
              </a:rPr>
              <a:t>0</a:t>
            </a:r>
            <a:r>
              <a:rPr lang="en-US" sz="2800" dirty="0" smtClean="0"/>
              <a:t> </a:t>
            </a:r>
          </a:p>
          <a:p>
            <a:pPr algn="l"/>
            <a:endParaRPr lang="en-US" sz="1600" dirty="0"/>
          </a:p>
          <a:p>
            <a:pPr algn="l"/>
            <a:r>
              <a:rPr lang="en-US" sz="2800" dirty="0" smtClean="0"/>
              <a:t>at </a:t>
            </a:r>
            <a:r>
              <a:rPr lang="en-US" sz="2800" dirty="0"/>
              <a:t>a particular value of </a:t>
            </a:r>
            <a:r>
              <a:rPr lang="en-US" sz="2800" i="1" dirty="0"/>
              <a:t>v</a:t>
            </a:r>
            <a:r>
              <a:rPr lang="en-US" sz="2800" dirty="0"/>
              <a:t> of </a:t>
            </a:r>
            <a:r>
              <a:rPr lang="en-US" sz="2800" i="1" dirty="0"/>
              <a:t>x</a:t>
            </a:r>
            <a:r>
              <a:rPr lang="en-US" sz="2800" dirty="0"/>
              <a:t>.</a:t>
            </a:r>
          </a:p>
        </p:txBody>
      </p:sp>
      <p:sp>
        <p:nvSpPr>
          <p:cNvPr id="2" name="Slide Number Placeholder 1"/>
          <p:cNvSpPr>
            <a:spLocks noGrp="1"/>
          </p:cNvSpPr>
          <p:nvPr>
            <p:ph type="sldNum" sz="quarter" idx="12"/>
          </p:nvPr>
        </p:nvSpPr>
        <p:spPr/>
        <p:txBody>
          <a:bodyPr/>
          <a:lstStyle/>
          <a:p>
            <a:fld id="{ED1C6FDB-5BEA-4D81-92AE-EA162B9EA14D}" type="slidenum">
              <a:rPr lang="en-US" smtClean="0"/>
              <a:pPr/>
              <a:t>14</a:t>
            </a:fld>
            <a:endParaRPr lang="en-US"/>
          </a:p>
        </p:txBody>
      </p:sp>
    </p:spTree>
    <p:extLst>
      <p:ext uri="{BB962C8B-B14F-4D97-AF65-F5344CB8AC3E}">
        <p14:creationId xmlns:p14="http://schemas.microsoft.com/office/powerpoint/2010/main" val="1399084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Straightforward solution</a:t>
            </a:r>
          </a:p>
        </p:txBody>
      </p:sp>
      <p:sp>
        <p:nvSpPr>
          <p:cNvPr id="3075" name="Rectangle 3"/>
          <p:cNvSpPr>
            <a:spLocks noGrp="1" noChangeArrowheads="1"/>
          </p:cNvSpPr>
          <p:nvPr>
            <p:ph type="body" idx="1"/>
          </p:nvPr>
        </p:nvSpPr>
        <p:spPr>
          <a:xfrm>
            <a:off x="457200" y="1371600"/>
            <a:ext cx="8229600" cy="5105400"/>
          </a:xfrm>
        </p:spPr>
        <p:txBody>
          <a:bodyPr/>
          <a:lstStyle/>
          <a:p>
            <a:pPr>
              <a:buNone/>
            </a:pPr>
            <a:r>
              <a:rPr lang="en-US" sz="2200" b="1" dirty="0">
                <a:solidFill>
                  <a:schemeClr val="tx1"/>
                </a:solidFill>
                <a:latin typeface="+mn-lt"/>
                <a:ea typeface="+mn-ea"/>
                <a:cs typeface="+mn-cs"/>
              </a:rPr>
              <a:t>function</a:t>
            </a:r>
            <a:r>
              <a:rPr lang="en-US" sz="2200" dirty="0">
                <a:solidFill>
                  <a:schemeClr val="tx1"/>
                </a:solidFill>
                <a:latin typeface="+mn-lt"/>
                <a:ea typeface="+mn-ea"/>
                <a:cs typeface="+mn-cs"/>
              </a:rPr>
              <a:t> </a:t>
            </a:r>
            <a:r>
              <a:rPr lang="en-US" sz="2200" i="1" dirty="0" err="1">
                <a:solidFill>
                  <a:schemeClr val="tx1"/>
                </a:solidFill>
                <a:latin typeface="+mn-lt"/>
                <a:ea typeface="+mn-ea"/>
                <a:cs typeface="+mn-cs"/>
              </a:rPr>
              <a:t>PolyEval</a:t>
            </a:r>
            <a:r>
              <a:rPr lang="en-US" sz="2200" dirty="0">
                <a:solidFill>
                  <a:schemeClr val="tx1"/>
                </a:solidFill>
                <a:latin typeface="+mn-lt"/>
                <a:ea typeface="+mn-ea"/>
                <a:cs typeface="+mn-cs"/>
              </a:rPr>
              <a:t>(</a:t>
            </a:r>
            <a:r>
              <a:rPr lang="en-US" sz="2200" i="1" dirty="0">
                <a:solidFill>
                  <a:schemeClr val="tx1"/>
                </a:solidFill>
                <a:latin typeface="+mn-lt"/>
                <a:ea typeface="+mn-ea"/>
                <a:cs typeface="+mn-cs"/>
              </a:rPr>
              <a:t>a</a:t>
            </a:r>
            <a:r>
              <a:rPr lang="en-US" sz="2200" dirty="0">
                <a:solidFill>
                  <a:schemeClr val="tx1"/>
                </a:solidFill>
                <a:latin typeface="+mn-lt"/>
                <a:ea typeface="+mn-ea"/>
                <a:cs typeface="+mn-cs"/>
              </a:rPr>
              <a:t>[0:</a:t>
            </a:r>
            <a:r>
              <a:rPr lang="en-US" sz="2200" i="1" dirty="0">
                <a:solidFill>
                  <a:schemeClr val="tx1"/>
                </a:solidFill>
                <a:latin typeface="+mn-lt"/>
                <a:ea typeface="+mn-ea"/>
                <a:cs typeface="+mn-cs"/>
              </a:rPr>
              <a:t>n</a:t>
            </a:r>
            <a:r>
              <a:rPr lang="en-US" sz="2200" dirty="0">
                <a:solidFill>
                  <a:schemeClr val="tx1"/>
                </a:solidFill>
                <a:latin typeface="+mn-lt"/>
                <a:ea typeface="+mn-ea"/>
                <a:cs typeface="+mn-cs"/>
              </a:rPr>
              <a:t>],</a:t>
            </a:r>
            <a:r>
              <a:rPr lang="en-US" sz="2200" i="1" dirty="0">
                <a:solidFill>
                  <a:schemeClr val="tx1"/>
                </a:solidFill>
                <a:latin typeface="+mn-lt"/>
                <a:ea typeface="+mn-ea"/>
                <a:cs typeface="+mn-cs"/>
              </a:rPr>
              <a:t>v</a:t>
            </a:r>
            <a:r>
              <a:rPr lang="en-US" sz="2200" dirty="0">
                <a:solidFill>
                  <a:schemeClr val="tx1"/>
                </a:solidFill>
                <a:latin typeface="+mn-lt"/>
                <a:ea typeface="+mn-ea"/>
                <a:cs typeface="+mn-cs"/>
              </a:rPr>
              <a:t>)</a:t>
            </a:r>
          </a:p>
          <a:p>
            <a:pPr>
              <a:buNone/>
            </a:pPr>
            <a:r>
              <a:rPr lang="en-US" sz="2200" b="1" dirty="0">
                <a:solidFill>
                  <a:schemeClr val="tx1"/>
                </a:solidFill>
                <a:latin typeface="+mn-lt"/>
                <a:ea typeface="+mn-ea"/>
                <a:cs typeface="+mn-cs"/>
              </a:rPr>
              <a:t>Input:	</a:t>
            </a:r>
            <a:r>
              <a:rPr lang="en-US" sz="2200" i="1" dirty="0">
                <a:solidFill>
                  <a:schemeClr val="tx1"/>
                </a:solidFill>
                <a:latin typeface="+mn-lt"/>
                <a:ea typeface="+mn-ea"/>
                <a:cs typeface="+mn-cs"/>
              </a:rPr>
              <a:t>a</a:t>
            </a:r>
            <a:r>
              <a:rPr lang="en-US" sz="2200" dirty="0">
                <a:solidFill>
                  <a:schemeClr val="tx1"/>
                </a:solidFill>
                <a:latin typeface="+mn-lt"/>
                <a:ea typeface="+mn-ea"/>
                <a:cs typeface="+mn-cs"/>
              </a:rPr>
              <a:t>[0:</a:t>
            </a:r>
            <a:r>
              <a:rPr lang="en-US" sz="2200" i="1" dirty="0">
                <a:solidFill>
                  <a:schemeClr val="tx1"/>
                </a:solidFill>
                <a:latin typeface="+mn-lt"/>
                <a:ea typeface="+mn-ea"/>
                <a:cs typeface="+mn-cs"/>
              </a:rPr>
              <a:t>n</a:t>
            </a:r>
            <a:r>
              <a:rPr lang="en-US" sz="2200" dirty="0">
                <a:solidFill>
                  <a:schemeClr val="tx1"/>
                </a:solidFill>
                <a:latin typeface="+mn-lt"/>
                <a:ea typeface="+mn-ea"/>
                <a:cs typeface="+mn-cs"/>
              </a:rPr>
              <a:t>] (an array of real numbers), </a:t>
            </a:r>
            <a:r>
              <a:rPr lang="en-US" sz="2200" i="1" dirty="0">
                <a:solidFill>
                  <a:schemeClr val="tx1"/>
                </a:solidFill>
                <a:latin typeface="+mn-lt"/>
                <a:ea typeface="+mn-ea"/>
                <a:cs typeface="+mn-cs"/>
              </a:rPr>
              <a:t>v</a:t>
            </a:r>
            <a:r>
              <a:rPr lang="en-US" sz="2200" dirty="0">
                <a:solidFill>
                  <a:schemeClr val="tx1"/>
                </a:solidFill>
                <a:latin typeface="+mn-lt"/>
                <a:ea typeface="+mn-ea"/>
                <a:cs typeface="+mn-cs"/>
              </a:rPr>
              <a:t> (a real number)</a:t>
            </a:r>
          </a:p>
          <a:p>
            <a:pPr>
              <a:buNone/>
            </a:pPr>
            <a:r>
              <a:rPr lang="en-US" sz="2200" b="1" dirty="0">
                <a:solidFill>
                  <a:schemeClr val="tx1"/>
                </a:solidFill>
                <a:latin typeface="+mn-lt"/>
                <a:ea typeface="+mn-ea"/>
                <a:cs typeface="+mn-cs"/>
              </a:rPr>
              <a:t>Output:	</a:t>
            </a:r>
            <a:r>
              <a:rPr lang="en-US" sz="2200" dirty="0">
                <a:solidFill>
                  <a:schemeClr val="tx1"/>
                </a:solidFill>
                <a:latin typeface="+mn-lt"/>
                <a:ea typeface="+mn-ea"/>
                <a:cs typeface="+mn-cs"/>
              </a:rPr>
              <a:t>the value of the polynomial </a:t>
            </a:r>
            <a:r>
              <a:rPr lang="en-US" sz="2200" i="1" dirty="0" err="1">
                <a:solidFill>
                  <a:schemeClr val="tx1"/>
                </a:solidFill>
                <a:latin typeface="+mn-lt"/>
                <a:ea typeface="+mn-ea"/>
                <a:cs typeface="+mn-cs"/>
              </a:rPr>
              <a:t>a</a:t>
            </a:r>
            <a:r>
              <a:rPr lang="en-US" sz="2200" i="1" baseline="-25000" dirty="0" err="1">
                <a:solidFill>
                  <a:schemeClr val="tx1"/>
                </a:solidFill>
                <a:latin typeface="+mn-lt"/>
                <a:ea typeface="+mn-ea"/>
                <a:cs typeface="+mn-cs"/>
              </a:rPr>
              <a:t>n</a:t>
            </a:r>
            <a:r>
              <a:rPr lang="en-US" sz="2200" i="1" dirty="0" err="1">
                <a:solidFill>
                  <a:schemeClr val="tx1"/>
                </a:solidFill>
                <a:latin typeface="+mn-lt"/>
                <a:ea typeface="+mn-ea"/>
                <a:cs typeface="+mn-cs"/>
              </a:rPr>
              <a:t>x</a:t>
            </a:r>
            <a:r>
              <a:rPr lang="en-US" sz="2200" i="1" baseline="30000" dirty="0" err="1">
                <a:solidFill>
                  <a:schemeClr val="tx1"/>
                </a:solidFill>
                <a:latin typeface="+mn-lt"/>
                <a:ea typeface="+mn-ea"/>
                <a:cs typeface="+mn-cs"/>
              </a:rPr>
              <a:t>n</a:t>
            </a:r>
            <a:r>
              <a:rPr lang="en-US" sz="2200" dirty="0">
                <a:solidFill>
                  <a:schemeClr val="tx1"/>
                </a:solidFill>
                <a:latin typeface="+mn-lt"/>
                <a:ea typeface="+mn-ea"/>
                <a:cs typeface="+mn-cs"/>
              </a:rPr>
              <a:t> + </a:t>
            </a:r>
            <a:r>
              <a:rPr lang="en-US" sz="2200" i="1" dirty="0">
                <a:solidFill>
                  <a:schemeClr val="tx1"/>
                </a:solidFill>
                <a:latin typeface="+mn-lt"/>
                <a:ea typeface="+mn-ea"/>
                <a:cs typeface="+mn-cs"/>
              </a:rPr>
              <a:t>a</a:t>
            </a:r>
            <a:r>
              <a:rPr lang="en-US" sz="2200" i="1" baseline="-25000" dirty="0">
                <a:solidFill>
                  <a:schemeClr val="tx1"/>
                </a:solidFill>
                <a:latin typeface="+mn-lt"/>
                <a:ea typeface="+mn-ea"/>
                <a:cs typeface="+mn-cs"/>
              </a:rPr>
              <a:t>n </a:t>
            </a:r>
            <a:r>
              <a:rPr lang="en-US" sz="2200" baseline="-25000" dirty="0">
                <a:solidFill>
                  <a:schemeClr val="tx1"/>
                </a:solidFill>
                <a:latin typeface="+mn-lt"/>
                <a:ea typeface="+mn-ea"/>
                <a:cs typeface="+mn-cs"/>
              </a:rPr>
              <a:t>– 1</a:t>
            </a:r>
            <a:r>
              <a:rPr lang="en-US" sz="2200" i="1" dirty="0">
                <a:solidFill>
                  <a:schemeClr val="tx1"/>
                </a:solidFill>
                <a:latin typeface="+mn-lt"/>
                <a:ea typeface="+mn-ea"/>
                <a:cs typeface="+mn-cs"/>
              </a:rPr>
              <a:t>x</a:t>
            </a:r>
            <a:r>
              <a:rPr lang="en-US" sz="2200" i="1" baseline="30000" dirty="0">
                <a:solidFill>
                  <a:schemeClr val="tx1"/>
                </a:solidFill>
                <a:latin typeface="+mn-lt"/>
                <a:ea typeface="+mn-ea"/>
                <a:cs typeface="+mn-cs"/>
              </a:rPr>
              <a:t>n </a:t>
            </a:r>
            <a:r>
              <a:rPr lang="en-US" sz="2200" baseline="30000" dirty="0">
                <a:solidFill>
                  <a:schemeClr val="tx1"/>
                </a:solidFill>
                <a:latin typeface="+mn-lt"/>
                <a:ea typeface="+mn-ea"/>
                <a:cs typeface="+mn-cs"/>
              </a:rPr>
              <a:t>– 1</a:t>
            </a:r>
            <a:r>
              <a:rPr lang="en-US" sz="2200" dirty="0">
                <a:solidFill>
                  <a:schemeClr val="tx1"/>
                </a:solidFill>
                <a:latin typeface="+mn-lt"/>
                <a:ea typeface="+mn-ea"/>
                <a:cs typeface="+mn-cs"/>
              </a:rPr>
              <a:t> + . . . + </a:t>
            </a:r>
            <a:r>
              <a:rPr lang="en-US" sz="2200" i="1" dirty="0">
                <a:solidFill>
                  <a:schemeClr val="tx1"/>
                </a:solidFill>
                <a:latin typeface="+mn-lt"/>
                <a:ea typeface="+mn-ea"/>
                <a:cs typeface="+mn-cs"/>
              </a:rPr>
              <a:t>a</a:t>
            </a:r>
            <a:r>
              <a:rPr lang="en-US" sz="2200" baseline="-25000" dirty="0">
                <a:solidFill>
                  <a:schemeClr val="tx1"/>
                </a:solidFill>
                <a:latin typeface="+mn-lt"/>
                <a:ea typeface="+mn-ea"/>
                <a:cs typeface="+mn-cs"/>
              </a:rPr>
              <a:t>1</a:t>
            </a:r>
            <a:r>
              <a:rPr lang="en-US" sz="2200" i="1" dirty="0">
                <a:solidFill>
                  <a:schemeClr val="tx1"/>
                </a:solidFill>
                <a:latin typeface="+mn-lt"/>
                <a:ea typeface="+mn-ea"/>
                <a:cs typeface="+mn-cs"/>
              </a:rPr>
              <a:t>x</a:t>
            </a:r>
            <a:r>
              <a:rPr lang="en-US" sz="2200" dirty="0">
                <a:solidFill>
                  <a:schemeClr val="tx1"/>
                </a:solidFill>
                <a:latin typeface="+mn-lt"/>
                <a:ea typeface="+mn-ea"/>
                <a:cs typeface="+mn-cs"/>
              </a:rPr>
              <a:t> + </a:t>
            </a:r>
            <a:r>
              <a:rPr lang="en-US" sz="2200" i="1" dirty="0">
                <a:solidFill>
                  <a:schemeClr val="tx1"/>
                </a:solidFill>
                <a:latin typeface="+mn-lt"/>
                <a:ea typeface="+mn-ea"/>
                <a:cs typeface="+mn-cs"/>
              </a:rPr>
              <a:t>a</a:t>
            </a:r>
            <a:r>
              <a:rPr lang="en-US" sz="2200" baseline="-25000" dirty="0">
                <a:solidFill>
                  <a:schemeClr val="tx1"/>
                </a:solidFill>
                <a:latin typeface="+mn-lt"/>
                <a:ea typeface="+mn-ea"/>
                <a:cs typeface="+mn-cs"/>
              </a:rPr>
              <a:t>0</a:t>
            </a:r>
            <a:r>
              <a:rPr lang="en-US" sz="2200" dirty="0">
                <a:solidFill>
                  <a:schemeClr val="tx1"/>
                </a:solidFill>
                <a:latin typeface="+mn-lt"/>
                <a:ea typeface="+mn-ea"/>
                <a:cs typeface="+mn-cs"/>
              </a:rPr>
              <a:t> at </a:t>
            </a:r>
            <a:r>
              <a:rPr lang="en-US" sz="2200" i="1" dirty="0">
                <a:solidFill>
                  <a:schemeClr val="tx1"/>
                </a:solidFill>
                <a:latin typeface="+mn-lt"/>
                <a:ea typeface="+mn-ea"/>
                <a:cs typeface="+mn-cs"/>
              </a:rPr>
              <a:t>x</a:t>
            </a:r>
            <a:r>
              <a:rPr lang="en-US" sz="2200" dirty="0">
                <a:solidFill>
                  <a:schemeClr val="tx1"/>
                </a:solidFill>
                <a:latin typeface="+mn-lt"/>
                <a:ea typeface="+mn-ea"/>
                <a:cs typeface="+mn-cs"/>
              </a:rPr>
              <a:t> = </a:t>
            </a:r>
            <a:r>
              <a:rPr lang="en-US" sz="2200" i="1" dirty="0">
                <a:solidFill>
                  <a:schemeClr val="tx1"/>
                </a:solidFill>
                <a:latin typeface="+mn-lt"/>
                <a:ea typeface="+mn-ea"/>
                <a:cs typeface="+mn-cs"/>
              </a:rPr>
              <a:t>v</a:t>
            </a:r>
            <a:endParaRPr lang="en-US" sz="2200" dirty="0">
              <a:solidFill>
                <a:schemeClr val="tx1"/>
              </a:solidFill>
              <a:latin typeface="+mn-lt"/>
              <a:ea typeface="+mn-ea"/>
              <a:cs typeface="+mn-cs"/>
            </a:endParaRPr>
          </a:p>
          <a:p>
            <a:pPr>
              <a:buNone/>
            </a:pPr>
            <a:r>
              <a:rPr lang="en-US" sz="2200" dirty="0">
                <a:solidFill>
                  <a:schemeClr val="tx1"/>
                </a:solidFill>
                <a:latin typeface="+mn-lt"/>
                <a:ea typeface="+mn-ea"/>
                <a:cs typeface="+mn-cs"/>
              </a:rPr>
              <a:t>	</a:t>
            </a:r>
            <a:r>
              <a:rPr lang="en-US" sz="2200" i="1" dirty="0">
                <a:solidFill>
                  <a:schemeClr val="tx1"/>
                </a:solidFill>
                <a:latin typeface="+mn-lt"/>
                <a:ea typeface="+mn-ea"/>
                <a:cs typeface="+mn-cs"/>
              </a:rPr>
              <a:t>Sum</a:t>
            </a:r>
            <a:r>
              <a:rPr lang="en-US" sz="2200" dirty="0">
                <a:solidFill>
                  <a:schemeClr val="tx1"/>
                </a:solidFill>
                <a:latin typeface="+mn-lt"/>
                <a:ea typeface="+mn-ea"/>
                <a:cs typeface="+mn-cs"/>
              </a:rPr>
              <a:t> </a:t>
            </a:r>
            <a:r>
              <a:rPr lang="en-US" sz="2200" b="1" dirty="0">
                <a:solidFill>
                  <a:schemeClr val="tx1"/>
                </a:solidFill>
                <a:latin typeface="+mn-lt"/>
                <a:ea typeface="+mn-ea"/>
                <a:cs typeface="+mn-cs"/>
              </a:rPr>
              <a:t>←</a:t>
            </a:r>
            <a:r>
              <a:rPr lang="en-US" sz="2200" dirty="0">
                <a:solidFill>
                  <a:schemeClr val="tx1"/>
                </a:solidFill>
                <a:latin typeface="+mn-lt"/>
                <a:ea typeface="+mn-ea"/>
                <a:cs typeface="+mn-cs"/>
              </a:rPr>
              <a:t> </a:t>
            </a:r>
            <a:r>
              <a:rPr lang="en-US" sz="2200" i="1" dirty="0">
                <a:solidFill>
                  <a:schemeClr val="tx1"/>
                </a:solidFill>
                <a:latin typeface="+mn-lt"/>
                <a:ea typeface="+mn-ea"/>
                <a:cs typeface="+mn-cs"/>
              </a:rPr>
              <a:t>a</a:t>
            </a:r>
            <a:r>
              <a:rPr lang="en-US" sz="2200" dirty="0">
                <a:solidFill>
                  <a:schemeClr val="tx1"/>
                </a:solidFill>
                <a:latin typeface="+mn-lt"/>
                <a:ea typeface="+mn-ea"/>
                <a:cs typeface="+mn-cs"/>
              </a:rPr>
              <a:t>[0]</a:t>
            </a:r>
          </a:p>
          <a:p>
            <a:pPr>
              <a:buNone/>
            </a:pPr>
            <a:r>
              <a:rPr lang="en-US" sz="2200" dirty="0">
                <a:solidFill>
                  <a:schemeClr val="tx1"/>
                </a:solidFill>
                <a:latin typeface="+mn-lt"/>
                <a:ea typeface="+mn-ea"/>
                <a:cs typeface="+mn-cs"/>
              </a:rPr>
              <a:t>	</a:t>
            </a:r>
            <a:r>
              <a:rPr lang="en-US" sz="2200" i="1" dirty="0">
                <a:solidFill>
                  <a:schemeClr val="tx1"/>
                </a:solidFill>
                <a:latin typeface="+mn-lt"/>
                <a:ea typeface="+mn-ea"/>
                <a:cs typeface="+mn-cs"/>
              </a:rPr>
              <a:t>Product</a:t>
            </a:r>
            <a:r>
              <a:rPr lang="en-US" sz="2200" dirty="0">
                <a:solidFill>
                  <a:schemeClr val="tx1"/>
                </a:solidFill>
                <a:latin typeface="+mn-lt"/>
                <a:ea typeface="+mn-ea"/>
                <a:cs typeface="+mn-cs"/>
              </a:rPr>
              <a:t> </a:t>
            </a:r>
            <a:r>
              <a:rPr lang="en-US" sz="2200" b="1" dirty="0">
                <a:solidFill>
                  <a:schemeClr val="tx1"/>
                </a:solidFill>
                <a:latin typeface="+mn-lt"/>
                <a:ea typeface="+mn-ea"/>
                <a:cs typeface="+mn-cs"/>
              </a:rPr>
              <a:t>←</a:t>
            </a:r>
            <a:r>
              <a:rPr lang="en-US" sz="2200" dirty="0">
                <a:solidFill>
                  <a:schemeClr val="tx1"/>
                </a:solidFill>
                <a:latin typeface="+mn-lt"/>
                <a:ea typeface="+mn-ea"/>
                <a:cs typeface="+mn-cs"/>
              </a:rPr>
              <a:t> 1</a:t>
            </a:r>
          </a:p>
          <a:p>
            <a:pPr>
              <a:buNone/>
            </a:pPr>
            <a:r>
              <a:rPr lang="en-US" sz="2200" dirty="0">
                <a:solidFill>
                  <a:schemeClr val="tx1"/>
                </a:solidFill>
                <a:latin typeface="+mn-lt"/>
                <a:ea typeface="+mn-ea"/>
                <a:cs typeface="+mn-cs"/>
              </a:rPr>
              <a:t>	</a:t>
            </a:r>
            <a:r>
              <a:rPr lang="en-US" sz="2200" b="1" dirty="0">
                <a:solidFill>
                  <a:schemeClr val="tx1"/>
                </a:solidFill>
                <a:latin typeface="+mn-lt"/>
                <a:ea typeface="+mn-ea"/>
                <a:cs typeface="+mn-cs"/>
              </a:rPr>
              <a:t>for</a:t>
            </a:r>
            <a:r>
              <a:rPr lang="en-US" sz="2200" dirty="0">
                <a:solidFill>
                  <a:schemeClr val="tx1"/>
                </a:solidFill>
                <a:latin typeface="+mn-lt"/>
                <a:ea typeface="+mn-ea"/>
                <a:cs typeface="+mn-cs"/>
              </a:rPr>
              <a:t> </a:t>
            </a:r>
            <a:r>
              <a:rPr lang="en-US" sz="2200" i="1" dirty="0" err="1">
                <a:solidFill>
                  <a:schemeClr val="tx1"/>
                </a:solidFill>
                <a:latin typeface="+mn-lt"/>
                <a:ea typeface="+mn-ea"/>
                <a:cs typeface="+mn-cs"/>
              </a:rPr>
              <a:t>i</a:t>
            </a:r>
            <a:r>
              <a:rPr lang="en-US" sz="2200" dirty="0">
                <a:solidFill>
                  <a:schemeClr val="tx1"/>
                </a:solidFill>
                <a:latin typeface="+mn-lt"/>
                <a:ea typeface="+mn-ea"/>
                <a:cs typeface="+mn-cs"/>
              </a:rPr>
              <a:t> </a:t>
            </a:r>
            <a:r>
              <a:rPr lang="en-US" sz="2200" b="1" dirty="0">
                <a:solidFill>
                  <a:schemeClr val="tx1"/>
                </a:solidFill>
                <a:latin typeface="+mn-lt"/>
                <a:ea typeface="+mn-ea"/>
                <a:cs typeface="+mn-cs"/>
              </a:rPr>
              <a:t>←</a:t>
            </a:r>
            <a:r>
              <a:rPr lang="en-US" sz="2200" dirty="0">
                <a:solidFill>
                  <a:schemeClr val="tx1"/>
                </a:solidFill>
                <a:latin typeface="+mn-lt"/>
                <a:ea typeface="+mn-ea"/>
                <a:cs typeface="+mn-cs"/>
              </a:rPr>
              <a:t> 1 </a:t>
            </a:r>
            <a:r>
              <a:rPr lang="en-US" sz="2200" b="1" dirty="0">
                <a:solidFill>
                  <a:schemeClr val="tx1"/>
                </a:solidFill>
                <a:latin typeface="+mn-lt"/>
                <a:ea typeface="+mn-ea"/>
                <a:cs typeface="+mn-cs"/>
              </a:rPr>
              <a:t>to</a:t>
            </a:r>
            <a:r>
              <a:rPr lang="en-US" sz="2200" dirty="0">
                <a:solidFill>
                  <a:schemeClr val="tx1"/>
                </a:solidFill>
                <a:latin typeface="+mn-lt"/>
                <a:ea typeface="+mn-ea"/>
                <a:cs typeface="+mn-cs"/>
              </a:rPr>
              <a:t> </a:t>
            </a:r>
            <a:r>
              <a:rPr lang="en-US" sz="2200" i="1" dirty="0">
                <a:solidFill>
                  <a:schemeClr val="tx1"/>
                </a:solidFill>
                <a:latin typeface="+mn-lt"/>
                <a:ea typeface="+mn-ea"/>
                <a:cs typeface="+mn-cs"/>
              </a:rPr>
              <a:t>n</a:t>
            </a:r>
            <a:r>
              <a:rPr lang="en-US" sz="2200" dirty="0">
                <a:solidFill>
                  <a:schemeClr val="tx1"/>
                </a:solidFill>
                <a:latin typeface="+mn-lt"/>
                <a:ea typeface="+mn-ea"/>
                <a:cs typeface="+mn-cs"/>
              </a:rPr>
              <a:t> </a:t>
            </a:r>
            <a:r>
              <a:rPr lang="en-US" sz="2200" b="1" dirty="0">
                <a:solidFill>
                  <a:schemeClr val="tx1"/>
                </a:solidFill>
                <a:latin typeface="+mn-lt"/>
                <a:ea typeface="+mn-ea"/>
                <a:cs typeface="+mn-cs"/>
              </a:rPr>
              <a:t>do</a:t>
            </a:r>
            <a:endParaRPr lang="en-US" sz="2200" dirty="0">
              <a:solidFill>
                <a:schemeClr val="tx1"/>
              </a:solidFill>
              <a:latin typeface="+mn-lt"/>
              <a:ea typeface="+mn-ea"/>
              <a:cs typeface="+mn-cs"/>
            </a:endParaRPr>
          </a:p>
          <a:p>
            <a:pPr>
              <a:buNone/>
            </a:pPr>
            <a:r>
              <a:rPr lang="en-US" sz="2200" dirty="0">
                <a:solidFill>
                  <a:schemeClr val="tx1"/>
                </a:solidFill>
                <a:latin typeface="+mn-lt"/>
                <a:ea typeface="+mn-ea"/>
                <a:cs typeface="+mn-cs"/>
              </a:rPr>
              <a:t>		</a:t>
            </a:r>
            <a:r>
              <a:rPr lang="en-US" sz="2200" i="1" dirty="0">
                <a:solidFill>
                  <a:schemeClr val="tx1"/>
                </a:solidFill>
                <a:latin typeface="+mn-lt"/>
                <a:ea typeface="+mn-ea"/>
                <a:cs typeface="+mn-cs"/>
              </a:rPr>
              <a:t>Product</a:t>
            </a:r>
            <a:r>
              <a:rPr lang="en-US" sz="2200" dirty="0">
                <a:solidFill>
                  <a:schemeClr val="tx1"/>
                </a:solidFill>
                <a:latin typeface="+mn-lt"/>
                <a:ea typeface="+mn-ea"/>
                <a:cs typeface="+mn-cs"/>
              </a:rPr>
              <a:t> </a:t>
            </a:r>
            <a:r>
              <a:rPr lang="en-US" sz="2200" b="1" dirty="0">
                <a:solidFill>
                  <a:schemeClr val="tx1"/>
                </a:solidFill>
                <a:latin typeface="+mn-lt"/>
                <a:ea typeface="+mn-ea"/>
                <a:cs typeface="+mn-cs"/>
              </a:rPr>
              <a:t>←</a:t>
            </a:r>
            <a:r>
              <a:rPr lang="en-US" sz="2200" dirty="0">
                <a:solidFill>
                  <a:schemeClr val="tx1"/>
                </a:solidFill>
                <a:latin typeface="+mn-lt"/>
                <a:ea typeface="+mn-ea"/>
                <a:cs typeface="+mn-cs"/>
              </a:rPr>
              <a:t> </a:t>
            </a:r>
            <a:r>
              <a:rPr lang="en-US" sz="2200" i="1" dirty="0">
                <a:solidFill>
                  <a:schemeClr val="tx1"/>
                </a:solidFill>
                <a:latin typeface="+mn-lt"/>
                <a:ea typeface="+mn-ea"/>
                <a:cs typeface="+mn-cs"/>
              </a:rPr>
              <a:t>Product</a:t>
            </a:r>
            <a:r>
              <a:rPr lang="en-US" sz="2200" dirty="0">
                <a:solidFill>
                  <a:schemeClr val="tx1"/>
                </a:solidFill>
                <a:latin typeface="+mn-lt"/>
                <a:ea typeface="+mn-ea"/>
                <a:cs typeface="+mn-cs"/>
              </a:rPr>
              <a:t> * </a:t>
            </a:r>
            <a:r>
              <a:rPr lang="en-US" sz="2200" b="1" i="1" dirty="0">
                <a:solidFill>
                  <a:schemeClr val="tx1"/>
                </a:solidFill>
                <a:latin typeface="+mn-lt"/>
                <a:ea typeface="+mn-ea"/>
                <a:cs typeface="+mn-cs"/>
              </a:rPr>
              <a:t>v</a:t>
            </a:r>
            <a:endParaRPr lang="en-US" sz="2200" dirty="0">
              <a:solidFill>
                <a:schemeClr val="tx1"/>
              </a:solidFill>
              <a:latin typeface="+mn-lt"/>
              <a:ea typeface="+mn-ea"/>
              <a:cs typeface="+mn-cs"/>
            </a:endParaRPr>
          </a:p>
          <a:p>
            <a:pPr>
              <a:buNone/>
            </a:pPr>
            <a:r>
              <a:rPr lang="en-US" sz="2200" dirty="0">
                <a:solidFill>
                  <a:schemeClr val="tx1"/>
                </a:solidFill>
                <a:latin typeface="+mn-lt"/>
                <a:ea typeface="+mn-ea"/>
                <a:cs typeface="+mn-cs"/>
              </a:rPr>
              <a:t>		</a:t>
            </a:r>
            <a:r>
              <a:rPr lang="en-US" sz="2200" i="1" dirty="0">
                <a:solidFill>
                  <a:schemeClr val="tx1"/>
                </a:solidFill>
                <a:latin typeface="+mn-lt"/>
                <a:ea typeface="+mn-ea"/>
                <a:cs typeface="+mn-cs"/>
              </a:rPr>
              <a:t>Sum</a:t>
            </a:r>
            <a:r>
              <a:rPr lang="en-US" sz="2200" dirty="0">
                <a:solidFill>
                  <a:schemeClr val="tx1"/>
                </a:solidFill>
                <a:latin typeface="+mn-lt"/>
                <a:ea typeface="+mn-ea"/>
                <a:cs typeface="+mn-cs"/>
              </a:rPr>
              <a:t> </a:t>
            </a:r>
            <a:r>
              <a:rPr lang="en-US" sz="2200" b="1" dirty="0">
                <a:solidFill>
                  <a:schemeClr val="tx1"/>
                </a:solidFill>
                <a:latin typeface="+mn-lt"/>
                <a:ea typeface="+mn-ea"/>
                <a:cs typeface="+mn-cs"/>
              </a:rPr>
              <a:t>←</a:t>
            </a:r>
            <a:r>
              <a:rPr lang="en-US" sz="2200" dirty="0">
                <a:solidFill>
                  <a:schemeClr val="tx1"/>
                </a:solidFill>
                <a:latin typeface="+mn-lt"/>
                <a:ea typeface="+mn-ea"/>
                <a:cs typeface="+mn-cs"/>
              </a:rPr>
              <a:t> </a:t>
            </a:r>
            <a:r>
              <a:rPr lang="en-US" sz="2200" i="1" dirty="0">
                <a:solidFill>
                  <a:schemeClr val="tx1"/>
                </a:solidFill>
                <a:latin typeface="+mn-lt"/>
                <a:ea typeface="+mn-ea"/>
                <a:cs typeface="+mn-cs"/>
              </a:rPr>
              <a:t>Sum</a:t>
            </a:r>
            <a:r>
              <a:rPr lang="en-US" sz="2200" dirty="0">
                <a:solidFill>
                  <a:schemeClr val="tx1"/>
                </a:solidFill>
                <a:latin typeface="+mn-lt"/>
                <a:ea typeface="+mn-ea"/>
                <a:cs typeface="+mn-cs"/>
              </a:rPr>
              <a:t> + </a:t>
            </a:r>
            <a:r>
              <a:rPr lang="en-US" sz="2200" i="1" dirty="0">
                <a:solidFill>
                  <a:schemeClr val="tx1"/>
                </a:solidFill>
                <a:latin typeface="+mn-lt"/>
                <a:ea typeface="+mn-ea"/>
                <a:cs typeface="+mn-cs"/>
              </a:rPr>
              <a:t>a</a:t>
            </a:r>
            <a:r>
              <a:rPr lang="en-US" sz="2200" dirty="0">
                <a:solidFill>
                  <a:schemeClr val="tx1"/>
                </a:solidFill>
                <a:latin typeface="+mn-lt"/>
                <a:ea typeface="+mn-ea"/>
                <a:cs typeface="+mn-cs"/>
              </a:rPr>
              <a:t>[</a:t>
            </a:r>
            <a:r>
              <a:rPr lang="en-US" sz="2200" i="1" dirty="0" err="1">
                <a:solidFill>
                  <a:schemeClr val="tx1"/>
                </a:solidFill>
                <a:latin typeface="+mn-lt"/>
                <a:ea typeface="+mn-ea"/>
                <a:cs typeface="+mn-cs"/>
              </a:rPr>
              <a:t>i</a:t>
            </a:r>
            <a:r>
              <a:rPr lang="en-US" sz="2200" dirty="0">
                <a:solidFill>
                  <a:schemeClr val="tx1"/>
                </a:solidFill>
                <a:latin typeface="+mn-lt"/>
                <a:ea typeface="+mn-ea"/>
                <a:cs typeface="+mn-cs"/>
              </a:rPr>
              <a:t>] * </a:t>
            </a:r>
            <a:r>
              <a:rPr lang="en-US" sz="2200" i="1" dirty="0">
                <a:solidFill>
                  <a:schemeClr val="tx1"/>
                </a:solidFill>
                <a:latin typeface="+mn-lt"/>
                <a:ea typeface="+mn-ea"/>
                <a:cs typeface="+mn-cs"/>
              </a:rPr>
              <a:t>Product</a:t>
            </a:r>
            <a:endParaRPr lang="en-US" sz="2200" dirty="0">
              <a:solidFill>
                <a:schemeClr val="tx1"/>
              </a:solidFill>
              <a:latin typeface="+mn-lt"/>
              <a:ea typeface="+mn-ea"/>
              <a:cs typeface="+mn-cs"/>
            </a:endParaRPr>
          </a:p>
          <a:p>
            <a:pPr>
              <a:buNone/>
            </a:pPr>
            <a:r>
              <a:rPr lang="en-US" sz="2200" dirty="0">
                <a:solidFill>
                  <a:schemeClr val="tx1"/>
                </a:solidFill>
                <a:latin typeface="+mn-lt"/>
                <a:ea typeface="+mn-ea"/>
                <a:cs typeface="+mn-cs"/>
              </a:rPr>
              <a:t>	</a:t>
            </a:r>
            <a:r>
              <a:rPr lang="en-US" sz="2200" b="1" dirty="0" err="1">
                <a:solidFill>
                  <a:schemeClr val="tx1"/>
                </a:solidFill>
                <a:latin typeface="+mn-lt"/>
                <a:ea typeface="+mn-ea"/>
                <a:cs typeface="+mn-cs"/>
              </a:rPr>
              <a:t>endfor</a:t>
            </a:r>
            <a:endParaRPr lang="en-US" sz="2200" dirty="0">
              <a:solidFill>
                <a:schemeClr val="tx1"/>
              </a:solidFill>
              <a:latin typeface="+mn-lt"/>
              <a:ea typeface="+mn-ea"/>
              <a:cs typeface="+mn-cs"/>
            </a:endParaRPr>
          </a:p>
          <a:p>
            <a:pPr>
              <a:buNone/>
            </a:pPr>
            <a:r>
              <a:rPr lang="en-US" sz="2200" dirty="0">
                <a:solidFill>
                  <a:schemeClr val="tx1"/>
                </a:solidFill>
                <a:latin typeface="+mn-lt"/>
                <a:ea typeface="+mn-ea"/>
                <a:cs typeface="+mn-cs"/>
              </a:rPr>
              <a:t>	</a:t>
            </a:r>
            <a:r>
              <a:rPr lang="en-US" sz="2200" b="1" dirty="0">
                <a:solidFill>
                  <a:schemeClr val="tx1"/>
                </a:solidFill>
                <a:latin typeface="+mn-lt"/>
                <a:ea typeface="+mn-ea"/>
                <a:cs typeface="+mn-cs"/>
              </a:rPr>
              <a:t>return</a:t>
            </a:r>
            <a:r>
              <a:rPr lang="en-US" sz="2200" dirty="0">
                <a:solidFill>
                  <a:schemeClr val="tx1"/>
                </a:solidFill>
                <a:latin typeface="+mn-lt"/>
                <a:ea typeface="+mn-ea"/>
                <a:cs typeface="+mn-cs"/>
              </a:rPr>
              <a:t>(</a:t>
            </a:r>
            <a:r>
              <a:rPr lang="en-US" sz="2200" i="1" dirty="0">
                <a:solidFill>
                  <a:schemeClr val="tx1"/>
                </a:solidFill>
                <a:latin typeface="+mn-lt"/>
                <a:ea typeface="+mn-ea"/>
                <a:cs typeface="+mn-cs"/>
              </a:rPr>
              <a:t>Sum</a:t>
            </a:r>
            <a:r>
              <a:rPr lang="en-US" sz="2200" dirty="0">
                <a:solidFill>
                  <a:schemeClr val="tx1"/>
                </a:solidFill>
                <a:latin typeface="+mn-lt"/>
                <a:ea typeface="+mn-ea"/>
                <a:cs typeface="+mn-cs"/>
              </a:rPr>
              <a:t>)</a:t>
            </a:r>
          </a:p>
          <a:p>
            <a:pPr>
              <a:buNone/>
            </a:pPr>
            <a:r>
              <a:rPr lang="en-US" sz="2200" b="1" dirty="0">
                <a:solidFill>
                  <a:schemeClr val="tx1"/>
                </a:solidFill>
                <a:latin typeface="+mn-lt"/>
                <a:ea typeface="+mn-ea"/>
                <a:cs typeface="+mn-cs"/>
              </a:rPr>
              <a:t>end</a:t>
            </a:r>
            <a:r>
              <a:rPr lang="en-US" sz="2200" dirty="0">
                <a:solidFill>
                  <a:schemeClr val="tx1"/>
                </a:solidFill>
                <a:latin typeface="+mn-lt"/>
                <a:ea typeface="+mn-ea"/>
                <a:cs typeface="+mn-cs"/>
              </a:rPr>
              <a:t> </a:t>
            </a:r>
            <a:r>
              <a:rPr lang="en-US" sz="2200" i="1" dirty="0" err="1">
                <a:solidFill>
                  <a:schemeClr val="tx1"/>
                </a:solidFill>
                <a:latin typeface="+mn-lt"/>
                <a:ea typeface="+mn-ea"/>
                <a:cs typeface="+mn-cs"/>
              </a:rPr>
              <a:t>PolyEval</a:t>
            </a:r>
            <a:endParaRPr lang="en-US" sz="2200" dirty="0">
              <a:solidFill>
                <a:schemeClr val="tx1"/>
              </a:solidFill>
              <a:latin typeface="+mn-lt"/>
              <a:ea typeface="+mn-ea"/>
              <a:cs typeface="+mn-cs"/>
            </a:endParaRPr>
          </a:p>
        </p:txBody>
      </p:sp>
      <p:sp>
        <p:nvSpPr>
          <p:cNvPr id="2" name="Slide Number Placeholder 1"/>
          <p:cNvSpPr>
            <a:spLocks noGrp="1"/>
          </p:cNvSpPr>
          <p:nvPr>
            <p:ph type="sldNum" sz="quarter" idx="12"/>
          </p:nvPr>
        </p:nvSpPr>
        <p:spPr/>
        <p:txBody>
          <a:bodyPr/>
          <a:lstStyle/>
          <a:p>
            <a:fld id="{ED1C6FDB-5BEA-4D81-92AE-EA162B9EA14D}" type="slidenum">
              <a:rPr lang="en-US" smtClean="0"/>
              <a:pPr/>
              <a:t>15</a:t>
            </a:fld>
            <a:endParaRPr lang="en-US"/>
          </a:p>
        </p:txBody>
      </p:sp>
    </p:spTree>
    <p:extLst>
      <p:ext uri="{BB962C8B-B14F-4D97-AF65-F5344CB8AC3E}">
        <p14:creationId xmlns:p14="http://schemas.microsoft.com/office/powerpoint/2010/main" val="379402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Analysis of </a:t>
            </a:r>
            <a:r>
              <a:rPr lang="en-US" dirty="0" err="1"/>
              <a:t>PolyEval</a:t>
            </a:r>
            <a:endParaRPr lang="en-US" dirty="0"/>
          </a:p>
        </p:txBody>
      </p:sp>
      <p:sp>
        <p:nvSpPr>
          <p:cNvPr id="4099" name="Rectangle 3"/>
          <p:cNvSpPr>
            <a:spLocks noGrp="1" noChangeArrowheads="1"/>
          </p:cNvSpPr>
          <p:nvPr>
            <p:ph type="body" idx="1"/>
          </p:nvPr>
        </p:nvSpPr>
        <p:spPr/>
        <p:txBody>
          <a:bodyPr/>
          <a:lstStyle/>
          <a:p>
            <a:pPr>
              <a:buFontTx/>
              <a:buNone/>
            </a:pPr>
            <a:r>
              <a:rPr lang="en-US" i="1" dirty="0" err="1"/>
              <a:t>PolyEval</a:t>
            </a:r>
            <a:r>
              <a:rPr lang="en-US" dirty="0"/>
              <a:t> </a:t>
            </a:r>
            <a:r>
              <a:rPr lang="en-US" dirty="0" smtClean="0"/>
              <a:t>clearly does </a:t>
            </a:r>
          </a:p>
          <a:p>
            <a:pPr>
              <a:buFontTx/>
              <a:buNone/>
            </a:pPr>
            <a:r>
              <a:rPr lang="en-US" dirty="0"/>
              <a:t> </a:t>
            </a:r>
            <a:r>
              <a:rPr lang="en-US" dirty="0" smtClean="0"/>
              <a:t>    2</a:t>
            </a:r>
            <a:r>
              <a:rPr lang="en-US" i="1" dirty="0" smtClean="0"/>
              <a:t>n</a:t>
            </a:r>
            <a:r>
              <a:rPr lang="en-US" dirty="0" smtClean="0"/>
              <a:t> multiplications</a:t>
            </a:r>
          </a:p>
          <a:p>
            <a:pPr>
              <a:buFontTx/>
              <a:buNone/>
            </a:pPr>
            <a:r>
              <a:rPr lang="en-US" i="1" dirty="0"/>
              <a:t> </a:t>
            </a:r>
            <a:r>
              <a:rPr lang="en-US" i="1" dirty="0" smtClean="0"/>
              <a:t>    n</a:t>
            </a:r>
            <a:r>
              <a:rPr lang="en-US" dirty="0" smtClean="0"/>
              <a:t> additions.</a:t>
            </a:r>
          </a:p>
          <a:p>
            <a:pPr>
              <a:buFontTx/>
              <a:buNone/>
            </a:pPr>
            <a:r>
              <a:rPr lang="en-US" dirty="0"/>
              <a:t>T</a:t>
            </a:r>
            <a:r>
              <a:rPr lang="en-US" dirty="0" smtClean="0"/>
              <a:t>his </a:t>
            </a:r>
            <a:r>
              <a:rPr lang="en-US" dirty="0"/>
              <a:t>might seem the best that we can </a:t>
            </a:r>
            <a:r>
              <a:rPr lang="en-US" dirty="0" smtClean="0"/>
              <a:t>do. But it isn’t.  We </a:t>
            </a:r>
            <a:r>
              <a:rPr lang="en-US" dirty="0"/>
              <a:t>can do much better.</a:t>
            </a:r>
          </a:p>
        </p:txBody>
      </p:sp>
      <p:sp>
        <p:nvSpPr>
          <p:cNvPr id="2" name="Slide Number Placeholder 1"/>
          <p:cNvSpPr>
            <a:spLocks noGrp="1"/>
          </p:cNvSpPr>
          <p:nvPr>
            <p:ph type="sldNum" sz="quarter" idx="12"/>
          </p:nvPr>
        </p:nvSpPr>
        <p:spPr/>
        <p:txBody>
          <a:bodyPr/>
          <a:lstStyle/>
          <a:p>
            <a:fld id="{ED1C6FDB-5BEA-4D81-92AE-EA162B9EA14D}" type="slidenum">
              <a:rPr lang="en-US" smtClean="0"/>
              <a:pPr/>
              <a:t>16</a:t>
            </a:fld>
            <a:endParaRPr lang="en-US"/>
          </a:p>
        </p:txBody>
      </p:sp>
    </p:spTree>
    <p:extLst>
      <p:ext uri="{BB962C8B-B14F-4D97-AF65-F5344CB8AC3E}">
        <p14:creationId xmlns:p14="http://schemas.microsoft.com/office/powerpoint/2010/main" val="26747449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Horner’s rule</a:t>
            </a:r>
          </a:p>
        </p:txBody>
      </p:sp>
      <p:sp>
        <p:nvSpPr>
          <p:cNvPr id="5123" name="Rectangle 3"/>
          <p:cNvSpPr>
            <a:spLocks noGrp="1" noChangeArrowheads="1"/>
          </p:cNvSpPr>
          <p:nvPr>
            <p:ph type="body" idx="1"/>
          </p:nvPr>
        </p:nvSpPr>
        <p:spPr/>
        <p:txBody>
          <a:bodyPr/>
          <a:lstStyle/>
          <a:p>
            <a:pPr>
              <a:buFontTx/>
              <a:buNone/>
            </a:pPr>
            <a:r>
              <a:rPr lang="en-US" dirty="0"/>
              <a:t>There is a simple algorithm for polynomial evaluation that cuts the number of multiplications in half. This algorithm goes under the name of Horner’s rule, since W. G. Horner popularized the method in 1819, but the algorithm was actually devised by Sir Isaac Newton in 1699. Horner’s rule for polynomial evaluation is based on a clever parenthesizing of the polynomial. </a:t>
            </a:r>
          </a:p>
          <a:p>
            <a:pPr>
              <a:buFontTx/>
              <a:buNone/>
            </a:pPr>
            <a:endParaRPr lang="en-US" dirty="0"/>
          </a:p>
        </p:txBody>
      </p:sp>
      <p:sp>
        <p:nvSpPr>
          <p:cNvPr id="2" name="Slide Number Placeholder 1"/>
          <p:cNvSpPr>
            <a:spLocks noGrp="1"/>
          </p:cNvSpPr>
          <p:nvPr>
            <p:ph type="sldNum" sz="quarter" idx="12"/>
          </p:nvPr>
        </p:nvSpPr>
        <p:spPr/>
        <p:txBody>
          <a:bodyPr/>
          <a:lstStyle/>
          <a:p>
            <a:fld id="{ED1C6FDB-5BEA-4D81-92AE-EA162B9EA14D}" type="slidenum">
              <a:rPr lang="en-US" smtClean="0"/>
              <a:pPr/>
              <a:t>17</a:t>
            </a:fld>
            <a:endParaRPr lang="en-US"/>
          </a:p>
        </p:txBody>
      </p:sp>
    </p:spTree>
    <p:extLst>
      <p:ext uri="{BB962C8B-B14F-4D97-AF65-F5344CB8AC3E}">
        <p14:creationId xmlns:p14="http://schemas.microsoft.com/office/powerpoint/2010/main" val="1302573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Example</a:t>
            </a:r>
          </a:p>
        </p:txBody>
      </p:sp>
      <p:sp>
        <p:nvSpPr>
          <p:cNvPr id="6147" name="Rectangle 3"/>
          <p:cNvSpPr>
            <a:spLocks noGrp="1" noChangeArrowheads="1"/>
          </p:cNvSpPr>
          <p:nvPr>
            <p:ph type="body" idx="1"/>
          </p:nvPr>
        </p:nvSpPr>
        <p:spPr/>
        <p:txBody>
          <a:bodyPr>
            <a:normAutofit lnSpcReduction="10000"/>
          </a:bodyPr>
          <a:lstStyle/>
          <a:p>
            <a:pPr>
              <a:buFontTx/>
              <a:buNone/>
            </a:pPr>
            <a:r>
              <a:rPr lang="en-US" dirty="0"/>
              <a:t>A fourth-degree polynomial </a:t>
            </a:r>
            <a:endParaRPr lang="en-US" dirty="0" smtClean="0"/>
          </a:p>
          <a:p>
            <a:pPr>
              <a:buFontTx/>
              <a:buNone/>
            </a:pPr>
            <a:endParaRPr lang="en-US" sz="1200" dirty="0" smtClean="0"/>
          </a:p>
          <a:p>
            <a:pPr algn="ctr">
              <a:buFontTx/>
              <a:buNone/>
            </a:pPr>
            <a:r>
              <a:rPr lang="en-US" i="1" dirty="0" smtClean="0">
                <a:solidFill>
                  <a:schemeClr val="tx1"/>
                </a:solidFill>
                <a:latin typeface="+mn-lt"/>
                <a:ea typeface="+mn-ea"/>
                <a:cs typeface="+mn-cs"/>
              </a:rPr>
              <a:t>a</a:t>
            </a:r>
            <a:r>
              <a:rPr lang="en-US" baseline="-25000" dirty="0" smtClean="0">
                <a:solidFill>
                  <a:schemeClr val="tx1"/>
                </a:solidFill>
                <a:latin typeface="+mn-lt"/>
                <a:ea typeface="+mn-ea"/>
                <a:cs typeface="+mn-cs"/>
              </a:rPr>
              <a:t>4</a:t>
            </a:r>
            <a:r>
              <a:rPr lang="en-US" i="1" dirty="0" smtClean="0">
                <a:solidFill>
                  <a:schemeClr val="tx1"/>
                </a:solidFill>
                <a:latin typeface="+mn-lt"/>
                <a:ea typeface="+mn-ea"/>
                <a:cs typeface="+mn-cs"/>
              </a:rPr>
              <a:t>x</a:t>
            </a:r>
            <a:r>
              <a:rPr lang="en-US" baseline="30000" dirty="0" smtClean="0">
                <a:solidFill>
                  <a:schemeClr val="tx1"/>
                </a:solidFill>
                <a:latin typeface="+mn-lt"/>
                <a:ea typeface="+mn-ea"/>
                <a:cs typeface="+mn-cs"/>
              </a:rPr>
              <a:t>4</a:t>
            </a:r>
            <a:r>
              <a:rPr lang="en-US" dirty="0" smtClean="0">
                <a:solidFill>
                  <a:schemeClr val="tx1"/>
                </a:solidFill>
                <a:latin typeface="+mn-lt"/>
                <a:ea typeface="+mn-ea"/>
                <a:cs typeface="+mn-cs"/>
              </a:rPr>
              <a:t> </a:t>
            </a:r>
            <a:r>
              <a:rPr lang="en-US" dirty="0">
                <a:solidFill>
                  <a:schemeClr val="tx1"/>
                </a:solidFill>
                <a:latin typeface="+mn-lt"/>
                <a:ea typeface="+mn-ea"/>
                <a:cs typeface="+mn-cs"/>
              </a:rPr>
              <a:t>+ </a:t>
            </a:r>
            <a:r>
              <a:rPr lang="en-US" i="1" dirty="0">
                <a:solidFill>
                  <a:schemeClr val="tx1"/>
                </a:solidFill>
                <a:latin typeface="+mn-lt"/>
                <a:ea typeface="+mn-ea"/>
                <a:cs typeface="+mn-cs"/>
              </a:rPr>
              <a:t>a</a:t>
            </a:r>
            <a:r>
              <a:rPr lang="en-US" baseline="-25000" dirty="0">
                <a:solidFill>
                  <a:schemeClr val="tx1"/>
                </a:solidFill>
                <a:latin typeface="+mn-lt"/>
                <a:ea typeface="+mn-ea"/>
                <a:cs typeface="+mn-cs"/>
              </a:rPr>
              <a:t>3</a:t>
            </a:r>
            <a:r>
              <a:rPr lang="en-US" i="1" dirty="0">
                <a:solidFill>
                  <a:schemeClr val="tx1"/>
                </a:solidFill>
                <a:latin typeface="+mn-lt"/>
                <a:ea typeface="+mn-ea"/>
                <a:cs typeface="+mn-cs"/>
              </a:rPr>
              <a:t>x</a:t>
            </a:r>
            <a:r>
              <a:rPr lang="en-US" baseline="30000" dirty="0">
                <a:solidFill>
                  <a:schemeClr val="tx1"/>
                </a:solidFill>
                <a:latin typeface="+mn-lt"/>
                <a:ea typeface="+mn-ea"/>
                <a:cs typeface="+mn-cs"/>
              </a:rPr>
              <a:t>3</a:t>
            </a:r>
            <a:r>
              <a:rPr lang="en-US" dirty="0">
                <a:solidFill>
                  <a:schemeClr val="tx1"/>
                </a:solidFill>
                <a:latin typeface="+mn-lt"/>
                <a:ea typeface="+mn-ea"/>
                <a:cs typeface="+mn-cs"/>
              </a:rPr>
              <a:t> + </a:t>
            </a:r>
            <a:r>
              <a:rPr lang="en-US" i="1" dirty="0">
                <a:solidFill>
                  <a:schemeClr val="tx1"/>
                </a:solidFill>
                <a:latin typeface="+mn-lt"/>
                <a:ea typeface="+mn-ea"/>
                <a:cs typeface="+mn-cs"/>
              </a:rPr>
              <a:t>a</a:t>
            </a:r>
            <a:r>
              <a:rPr lang="en-US" baseline="-25000" dirty="0">
                <a:solidFill>
                  <a:schemeClr val="tx1"/>
                </a:solidFill>
                <a:latin typeface="+mn-lt"/>
                <a:ea typeface="+mn-ea"/>
                <a:cs typeface="+mn-cs"/>
              </a:rPr>
              <a:t>2</a:t>
            </a:r>
            <a:r>
              <a:rPr lang="en-US" i="1" dirty="0">
                <a:solidFill>
                  <a:schemeClr val="tx1"/>
                </a:solidFill>
                <a:latin typeface="+mn-lt"/>
                <a:ea typeface="+mn-ea"/>
                <a:cs typeface="+mn-cs"/>
              </a:rPr>
              <a:t>x</a:t>
            </a:r>
            <a:r>
              <a:rPr lang="en-US" baseline="30000" dirty="0">
                <a:solidFill>
                  <a:schemeClr val="tx1"/>
                </a:solidFill>
                <a:latin typeface="+mn-lt"/>
                <a:ea typeface="+mn-ea"/>
                <a:cs typeface="+mn-cs"/>
              </a:rPr>
              <a:t>2</a:t>
            </a:r>
            <a:r>
              <a:rPr lang="en-US" dirty="0">
                <a:solidFill>
                  <a:schemeClr val="tx1"/>
                </a:solidFill>
                <a:latin typeface="+mn-lt"/>
                <a:ea typeface="+mn-ea"/>
                <a:cs typeface="+mn-cs"/>
              </a:rPr>
              <a:t> + </a:t>
            </a:r>
            <a:r>
              <a:rPr lang="en-US" i="1" dirty="0">
                <a:solidFill>
                  <a:schemeClr val="tx1"/>
                </a:solidFill>
                <a:latin typeface="+mn-lt"/>
                <a:ea typeface="+mn-ea"/>
                <a:cs typeface="+mn-cs"/>
              </a:rPr>
              <a:t>a</a:t>
            </a:r>
            <a:r>
              <a:rPr lang="en-US" baseline="-25000" dirty="0">
                <a:solidFill>
                  <a:schemeClr val="tx1"/>
                </a:solidFill>
                <a:latin typeface="+mn-lt"/>
                <a:ea typeface="+mn-ea"/>
                <a:cs typeface="+mn-cs"/>
              </a:rPr>
              <a:t>1</a:t>
            </a:r>
            <a:r>
              <a:rPr lang="en-US" i="1" dirty="0">
                <a:solidFill>
                  <a:schemeClr val="tx1"/>
                </a:solidFill>
                <a:latin typeface="+mn-lt"/>
                <a:ea typeface="+mn-ea"/>
                <a:cs typeface="+mn-cs"/>
              </a:rPr>
              <a:t>x</a:t>
            </a:r>
            <a:r>
              <a:rPr lang="en-US" dirty="0">
                <a:solidFill>
                  <a:schemeClr val="tx1"/>
                </a:solidFill>
                <a:latin typeface="+mn-lt"/>
                <a:ea typeface="+mn-ea"/>
                <a:cs typeface="+mn-cs"/>
              </a:rPr>
              <a:t> + </a:t>
            </a:r>
            <a:r>
              <a:rPr lang="en-US" i="1" dirty="0">
                <a:solidFill>
                  <a:schemeClr val="tx1"/>
                </a:solidFill>
                <a:latin typeface="+mn-lt"/>
                <a:ea typeface="+mn-ea"/>
                <a:cs typeface="+mn-cs"/>
              </a:rPr>
              <a:t>a</a:t>
            </a:r>
            <a:r>
              <a:rPr lang="en-US" baseline="-25000" dirty="0">
                <a:solidFill>
                  <a:schemeClr val="tx1"/>
                </a:solidFill>
                <a:latin typeface="+mn-lt"/>
                <a:ea typeface="+mn-ea"/>
                <a:cs typeface="+mn-cs"/>
              </a:rPr>
              <a:t>0</a:t>
            </a:r>
            <a:r>
              <a:rPr lang="en-US" dirty="0">
                <a:solidFill>
                  <a:schemeClr val="tx1"/>
                </a:solidFill>
                <a:latin typeface="+mn-lt"/>
                <a:ea typeface="+mn-ea"/>
                <a:cs typeface="+mn-cs"/>
              </a:rPr>
              <a:t> </a:t>
            </a:r>
            <a:r>
              <a:rPr lang="en-US" dirty="0" smtClean="0"/>
              <a:t> </a:t>
            </a:r>
          </a:p>
          <a:p>
            <a:pPr>
              <a:buFontTx/>
              <a:buNone/>
            </a:pPr>
            <a:endParaRPr lang="en-US" sz="1200" dirty="0" smtClean="0"/>
          </a:p>
          <a:p>
            <a:pPr>
              <a:buFontTx/>
              <a:buNone/>
            </a:pPr>
            <a:r>
              <a:rPr lang="en-US" dirty="0" smtClean="0"/>
              <a:t>is </a:t>
            </a:r>
            <a:r>
              <a:rPr lang="en-US" dirty="0"/>
              <a:t>rewritten as</a:t>
            </a:r>
          </a:p>
          <a:p>
            <a:endParaRPr lang="en-US" sz="1200" dirty="0"/>
          </a:p>
          <a:p>
            <a:pPr algn="ctr">
              <a:buFontTx/>
              <a:buNone/>
            </a:pPr>
            <a:r>
              <a:rPr lang="en-US" dirty="0" smtClean="0"/>
              <a:t> ((</a:t>
            </a:r>
            <a:r>
              <a:rPr lang="en-US" i="1" dirty="0" smtClean="0">
                <a:solidFill>
                  <a:schemeClr val="tx1"/>
                </a:solidFill>
                <a:latin typeface="+mn-lt"/>
                <a:ea typeface="+mn-ea"/>
                <a:cs typeface="+mn-cs"/>
              </a:rPr>
              <a:t>a</a:t>
            </a:r>
            <a:r>
              <a:rPr lang="en-US" baseline="-25000" dirty="0" smtClean="0">
                <a:solidFill>
                  <a:schemeClr val="tx1"/>
                </a:solidFill>
                <a:latin typeface="+mn-lt"/>
                <a:ea typeface="+mn-ea"/>
                <a:cs typeface="+mn-cs"/>
              </a:rPr>
              <a:t>4</a:t>
            </a:r>
            <a:r>
              <a:rPr lang="en-US" i="1" dirty="0" smtClean="0"/>
              <a:t>*x</a:t>
            </a:r>
            <a:r>
              <a:rPr lang="en-US" dirty="0" smtClean="0">
                <a:solidFill>
                  <a:schemeClr val="tx1"/>
                </a:solidFill>
                <a:latin typeface="+mn-lt"/>
                <a:ea typeface="+mn-ea"/>
                <a:cs typeface="+mn-cs"/>
              </a:rPr>
              <a:t> + </a:t>
            </a:r>
            <a:r>
              <a:rPr lang="en-US" i="1" dirty="0" smtClean="0">
                <a:solidFill>
                  <a:schemeClr val="tx1"/>
                </a:solidFill>
                <a:latin typeface="+mn-lt"/>
                <a:ea typeface="+mn-ea"/>
                <a:cs typeface="+mn-cs"/>
              </a:rPr>
              <a:t>a</a:t>
            </a:r>
            <a:r>
              <a:rPr lang="en-US" baseline="-25000" dirty="0" smtClean="0">
                <a:solidFill>
                  <a:schemeClr val="tx1"/>
                </a:solidFill>
                <a:latin typeface="+mn-lt"/>
                <a:ea typeface="+mn-ea"/>
                <a:cs typeface="+mn-cs"/>
              </a:rPr>
              <a:t>3</a:t>
            </a:r>
            <a:r>
              <a:rPr lang="en-US" dirty="0" smtClean="0"/>
              <a:t>)</a:t>
            </a:r>
            <a:r>
              <a:rPr lang="en-US" i="1" dirty="0" smtClean="0"/>
              <a:t>*x</a:t>
            </a:r>
            <a:r>
              <a:rPr lang="en-US" dirty="0" smtClean="0">
                <a:solidFill>
                  <a:schemeClr val="tx1"/>
                </a:solidFill>
                <a:latin typeface="+mn-lt"/>
                <a:ea typeface="+mn-ea"/>
                <a:cs typeface="+mn-cs"/>
              </a:rPr>
              <a:t>+ </a:t>
            </a:r>
            <a:r>
              <a:rPr lang="en-US" i="1" dirty="0" smtClean="0">
                <a:solidFill>
                  <a:schemeClr val="tx1"/>
                </a:solidFill>
                <a:latin typeface="+mn-lt"/>
                <a:ea typeface="+mn-ea"/>
                <a:cs typeface="+mn-cs"/>
              </a:rPr>
              <a:t>a</a:t>
            </a:r>
            <a:r>
              <a:rPr lang="en-US" baseline="-25000" dirty="0" smtClean="0">
                <a:solidFill>
                  <a:schemeClr val="tx1"/>
                </a:solidFill>
                <a:latin typeface="+mn-lt"/>
                <a:ea typeface="+mn-ea"/>
                <a:cs typeface="+mn-cs"/>
              </a:rPr>
              <a:t>2</a:t>
            </a:r>
            <a:r>
              <a:rPr lang="en-US" dirty="0" smtClean="0"/>
              <a:t>)</a:t>
            </a:r>
            <a:r>
              <a:rPr lang="en-US" i="1" dirty="0" smtClean="0"/>
              <a:t>*x</a:t>
            </a:r>
            <a:r>
              <a:rPr lang="en-US" dirty="0" smtClean="0">
                <a:solidFill>
                  <a:schemeClr val="tx1"/>
                </a:solidFill>
                <a:latin typeface="+mn-lt"/>
                <a:ea typeface="+mn-ea"/>
                <a:cs typeface="+mn-cs"/>
              </a:rPr>
              <a:t> + </a:t>
            </a:r>
            <a:r>
              <a:rPr lang="en-US" i="1" dirty="0" smtClean="0">
                <a:solidFill>
                  <a:schemeClr val="tx1"/>
                </a:solidFill>
                <a:latin typeface="+mn-lt"/>
                <a:ea typeface="+mn-ea"/>
                <a:cs typeface="+mn-cs"/>
              </a:rPr>
              <a:t>a</a:t>
            </a:r>
            <a:r>
              <a:rPr lang="en-US" baseline="-25000" dirty="0" smtClean="0">
                <a:solidFill>
                  <a:schemeClr val="tx1"/>
                </a:solidFill>
                <a:latin typeface="+mn-lt"/>
                <a:ea typeface="+mn-ea"/>
                <a:cs typeface="+mn-cs"/>
              </a:rPr>
              <a:t>1</a:t>
            </a:r>
            <a:r>
              <a:rPr lang="en-US" dirty="0" smtClean="0"/>
              <a:t>)</a:t>
            </a:r>
            <a:r>
              <a:rPr lang="en-US" i="1" dirty="0" smtClean="0"/>
              <a:t>*x</a:t>
            </a:r>
            <a:r>
              <a:rPr lang="en-US" dirty="0" smtClean="0">
                <a:solidFill>
                  <a:schemeClr val="tx1"/>
                </a:solidFill>
                <a:latin typeface="+mn-lt"/>
                <a:ea typeface="+mn-ea"/>
                <a:cs typeface="+mn-cs"/>
              </a:rPr>
              <a:t> + </a:t>
            </a:r>
            <a:r>
              <a:rPr lang="en-US" i="1" dirty="0" smtClean="0">
                <a:solidFill>
                  <a:schemeClr val="tx1"/>
                </a:solidFill>
                <a:latin typeface="+mn-lt"/>
                <a:ea typeface="+mn-ea"/>
                <a:cs typeface="+mn-cs"/>
              </a:rPr>
              <a:t>a</a:t>
            </a:r>
            <a:r>
              <a:rPr lang="en-US" baseline="-25000" dirty="0" smtClean="0">
                <a:solidFill>
                  <a:schemeClr val="tx1"/>
                </a:solidFill>
                <a:latin typeface="+mn-lt"/>
                <a:ea typeface="+mn-ea"/>
                <a:cs typeface="+mn-cs"/>
              </a:rPr>
              <a:t>0</a:t>
            </a:r>
            <a:r>
              <a:rPr lang="en-US" dirty="0" smtClean="0">
                <a:solidFill>
                  <a:schemeClr val="tx1"/>
                </a:solidFill>
                <a:latin typeface="+mn-lt"/>
                <a:ea typeface="+mn-ea"/>
                <a:cs typeface="+mn-cs"/>
              </a:rPr>
              <a:t> </a:t>
            </a:r>
            <a:endParaRPr lang="en-US" dirty="0">
              <a:solidFill>
                <a:schemeClr val="tx1"/>
              </a:solidFill>
              <a:latin typeface="+mn-lt"/>
              <a:ea typeface="+mn-ea"/>
              <a:cs typeface="+mn-cs"/>
            </a:endParaRPr>
          </a:p>
          <a:p>
            <a:pPr>
              <a:buNone/>
            </a:pPr>
            <a:endParaRPr lang="en-US" dirty="0" smtClean="0"/>
          </a:p>
          <a:p>
            <a:pPr>
              <a:buNone/>
            </a:pPr>
            <a:r>
              <a:rPr lang="en-US" dirty="0">
                <a:solidFill>
                  <a:schemeClr val="tx1"/>
                </a:solidFill>
                <a:latin typeface="+mn-lt"/>
                <a:ea typeface="+mn-ea"/>
                <a:cs typeface="+mn-cs"/>
              </a:rPr>
              <a:t>This rewriting </a:t>
            </a:r>
            <a:r>
              <a:rPr lang="en-US" dirty="0" smtClean="0">
                <a:solidFill>
                  <a:schemeClr val="tx1"/>
                </a:solidFill>
                <a:latin typeface="+mn-lt"/>
                <a:ea typeface="+mn-ea"/>
                <a:cs typeface="+mn-cs"/>
              </a:rPr>
              <a:t>yields the algorithm known as Horner’s  rule.</a:t>
            </a:r>
            <a:endParaRPr lang="en-US" dirty="0">
              <a:solidFill>
                <a:schemeClr val="tx1"/>
              </a:solidFill>
              <a:latin typeface="+mn-lt"/>
              <a:ea typeface="+mn-ea"/>
              <a:cs typeface="+mn-cs"/>
            </a:endParaRPr>
          </a:p>
          <a:p>
            <a:pPr>
              <a:buNone/>
            </a:pPr>
            <a:endParaRPr lang="en-US" dirty="0"/>
          </a:p>
        </p:txBody>
      </p:sp>
      <p:sp>
        <p:nvSpPr>
          <p:cNvPr id="6149"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6151"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2" name="Slide Number Placeholder 1"/>
          <p:cNvSpPr>
            <a:spLocks noGrp="1"/>
          </p:cNvSpPr>
          <p:nvPr>
            <p:ph type="sldNum" sz="quarter" idx="12"/>
          </p:nvPr>
        </p:nvSpPr>
        <p:spPr/>
        <p:txBody>
          <a:bodyPr/>
          <a:lstStyle/>
          <a:p>
            <a:fld id="{ED1C6FDB-5BEA-4D81-92AE-EA162B9EA14D}" type="slidenum">
              <a:rPr lang="en-US" smtClean="0"/>
              <a:pPr/>
              <a:t>18</a:t>
            </a:fld>
            <a:endParaRPr lang="en-US"/>
          </a:p>
        </p:txBody>
      </p:sp>
    </p:spTree>
    <p:extLst>
      <p:ext uri="{BB962C8B-B14F-4D97-AF65-F5344CB8AC3E}">
        <p14:creationId xmlns:p14="http://schemas.microsoft.com/office/powerpoint/2010/main" val="94603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274638"/>
            <a:ext cx="8686800" cy="1143000"/>
          </a:xfrm>
        </p:spPr>
        <p:txBody>
          <a:bodyPr/>
          <a:lstStyle/>
          <a:p>
            <a:r>
              <a:rPr lang="en-US" dirty="0" smtClean="0"/>
              <a:t> Horner’s rule</a:t>
            </a:r>
            <a:endParaRPr lang="en-US" dirty="0"/>
          </a:p>
        </p:txBody>
      </p:sp>
      <p:sp>
        <p:nvSpPr>
          <p:cNvPr id="7171" name="Rectangle 3"/>
          <p:cNvSpPr>
            <a:spLocks noGrp="1" noChangeArrowheads="1"/>
          </p:cNvSpPr>
          <p:nvPr>
            <p:ph type="body" idx="1"/>
          </p:nvPr>
        </p:nvSpPr>
        <p:spPr/>
        <p:txBody>
          <a:bodyPr/>
          <a:lstStyle/>
          <a:p>
            <a:pPr>
              <a:buNone/>
            </a:pPr>
            <a:r>
              <a:rPr lang="en-US" sz="2400" b="1" dirty="0">
                <a:solidFill>
                  <a:schemeClr val="tx1"/>
                </a:solidFill>
                <a:latin typeface="+mn-lt"/>
                <a:ea typeface="+mn-ea"/>
                <a:cs typeface="+mn-cs"/>
              </a:rPr>
              <a:t>function</a:t>
            </a:r>
            <a:r>
              <a:rPr lang="en-US" sz="2400" dirty="0">
                <a:solidFill>
                  <a:schemeClr val="tx1"/>
                </a:solidFill>
                <a:latin typeface="+mn-lt"/>
                <a:ea typeface="+mn-ea"/>
                <a:cs typeface="+mn-cs"/>
              </a:rPr>
              <a:t> </a:t>
            </a:r>
            <a:r>
              <a:rPr lang="en-US" sz="2400" i="1" dirty="0" err="1">
                <a:solidFill>
                  <a:schemeClr val="tx1"/>
                </a:solidFill>
                <a:latin typeface="+mn-lt"/>
                <a:ea typeface="+mn-ea"/>
                <a:cs typeface="+mn-cs"/>
              </a:rPr>
              <a:t>HornerEval</a:t>
            </a:r>
            <a:r>
              <a:rPr lang="en-US" sz="2400" dirty="0">
                <a:solidFill>
                  <a:schemeClr val="tx1"/>
                </a:solidFill>
                <a:latin typeface="+mn-lt"/>
                <a:ea typeface="+mn-ea"/>
                <a:cs typeface="+mn-cs"/>
              </a:rPr>
              <a:t>(</a:t>
            </a:r>
            <a:r>
              <a:rPr lang="en-US" sz="2400" i="1" dirty="0">
                <a:solidFill>
                  <a:schemeClr val="tx1"/>
                </a:solidFill>
                <a:latin typeface="+mn-lt"/>
                <a:ea typeface="+mn-ea"/>
                <a:cs typeface="+mn-cs"/>
              </a:rPr>
              <a:t>a</a:t>
            </a:r>
            <a:r>
              <a:rPr lang="en-US" sz="2400" dirty="0">
                <a:solidFill>
                  <a:schemeClr val="tx1"/>
                </a:solidFill>
                <a:latin typeface="+mn-lt"/>
                <a:ea typeface="+mn-ea"/>
                <a:cs typeface="+mn-cs"/>
              </a:rPr>
              <a:t>[0:</a:t>
            </a:r>
            <a:r>
              <a:rPr lang="en-US" sz="2400" i="1" dirty="0">
                <a:solidFill>
                  <a:schemeClr val="tx1"/>
                </a:solidFill>
                <a:latin typeface="+mn-lt"/>
                <a:ea typeface="+mn-ea"/>
                <a:cs typeface="+mn-cs"/>
              </a:rPr>
              <a:t>n</a:t>
            </a:r>
            <a:r>
              <a:rPr lang="en-US" sz="2400" dirty="0">
                <a:solidFill>
                  <a:schemeClr val="tx1"/>
                </a:solidFill>
                <a:latin typeface="+mn-lt"/>
                <a:ea typeface="+mn-ea"/>
                <a:cs typeface="+mn-cs"/>
              </a:rPr>
              <a:t>],</a:t>
            </a:r>
            <a:r>
              <a:rPr lang="en-US" sz="2400" i="1" dirty="0">
                <a:solidFill>
                  <a:schemeClr val="tx1"/>
                </a:solidFill>
                <a:latin typeface="+mn-lt"/>
                <a:ea typeface="+mn-ea"/>
                <a:cs typeface="+mn-cs"/>
              </a:rPr>
              <a:t>v</a:t>
            </a:r>
            <a:r>
              <a:rPr lang="en-US" sz="2400" dirty="0">
                <a:solidFill>
                  <a:schemeClr val="tx1"/>
                </a:solidFill>
                <a:latin typeface="+mn-lt"/>
                <a:ea typeface="+mn-ea"/>
                <a:cs typeface="+mn-cs"/>
              </a:rPr>
              <a:t>)</a:t>
            </a:r>
          </a:p>
          <a:p>
            <a:pPr>
              <a:buNone/>
            </a:pPr>
            <a:r>
              <a:rPr lang="en-US" sz="2400" b="1" dirty="0">
                <a:solidFill>
                  <a:schemeClr val="tx1"/>
                </a:solidFill>
                <a:latin typeface="+mn-lt"/>
                <a:ea typeface="+mn-ea"/>
                <a:cs typeface="+mn-cs"/>
              </a:rPr>
              <a:t>Input:</a:t>
            </a:r>
            <a:r>
              <a:rPr lang="en-US" sz="2400" dirty="0">
                <a:solidFill>
                  <a:schemeClr val="tx1"/>
                </a:solidFill>
                <a:latin typeface="+mn-lt"/>
                <a:ea typeface="+mn-ea"/>
                <a:cs typeface="+mn-cs"/>
              </a:rPr>
              <a:t>	</a:t>
            </a:r>
            <a:r>
              <a:rPr lang="en-US" sz="2400" i="1" dirty="0">
                <a:solidFill>
                  <a:schemeClr val="tx1"/>
                </a:solidFill>
                <a:latin typeface="+mn-lt"/>
                <a:ea typeface="+mn-ea"/>
                <a:cs typeface="+mn-cs"/>
              </a:rPr>
              <a:t>a</a:t>
            </a:r>
            <a:r>
              <a:rPr lang="en-US" sz="2400" dirty="0">
                <a:solidFill>
                  <a:schemeClr val="tx1"/>
                </a:solidFill>
                <a:latin typeface="+mn-lt"/>
                <a:ea typeface="+mn-ea"/>
                <a:cs typeface="+mn-cs"/>
              </a:rPr>
              <a:t>[0:</a:t>
            </a:r>
            <a:r>
              <a:rPr lang="en-US" sz="2400" i="1" dirty="0">
                <a:solidFill>
                  <a:schemeClr val="tx1"/>
                </a:solidFill>
                <a:latin typeface="+mn-lt"/>
                <a:ea typeface="+mn-ea"/>
                <a:cs typeface="+mn-cs"/>
              </a:rPr>
              <a:t>n</a:t>
            </a:r>
            <a:r>
              <a:rPr lang="en-US" sz="2400" dirty="0">
                <a:solidFill>
                  <a:schemeClr val="tx1"/>
                </a:solidFill>
                <a:latin typeface="+mn-lt"/>
                <a:ea typeface="+mn-ea"/>
                <a:cs typeface="+mn-cs"/>
              </a:rPr>
              <a:t>] (an array of real numbers), </a:t>
            </a:r>
            <a:r>
              <a:rPr lang="en-US" sz="2400" i="1" dirty="0">
                <a:solidFill>
                  <a:schemeClr val="tx1"/>
                </a:solidFill>
                <a:latin typeface="+mn-lt"/>
                <a:ea typeface="+mn-ea"/>
                <a:cs typeface="+mn-cs"/>
              </a:rPr>
              <a:t>v</a:t>
            </a:r>
            <a:r>
              <a:rPr lang="en-US" sz="2400" dirty="0">
                <a:solidFill>
                  <a:schemeClr val="tx1"/>
                </a:solidFill>
                <a:latin typeface="+mn-lt"/>
                <a:ea typeface="+mn-ea"/>
                <a:cs typeface="+mn-cs"/>
              </a:rPr>
              <a:t> (a real number)</a:t>
            </a:r>
          </a:p>
          <a:p>
            <a:pPr>
              <a:buNone/>
            </a:pPr>
            <a:r>
              <a:rPr lang="en-US" sz="2400" b="1" dirty="0">
                <a:solidFill>
                  <a:schemeClr val="tx1"/>
                </a:solidFill>
                <a:latin typeface="+mn-lt"/>
                <a:ea typeface="+mn-ea"/>
                <a:cs typeface="+mn-cs"/>
              </a:rPr>
              <a:t>Output:</a:t>
            </a:r>
            <a:r>
              <a:rPr lang="en-US" sz="2400" dirty="0">
                <a:solidFill>
                  <a:schemeClr val="tx1"/>
                </a:solidFill>
                <a:latin typeface="+mn-lt"/>
                <a:ea typeface="+mn-ea"/>
                <a:cs typeface="+mn-cs"/>
              </a:rPr>
              <a:t>	the value of the polynomial </a:t>
            </a:r>
            <a:r>
              <a:rPr lang="en-US" sz="2400" i="1" dirty="0" err="1">
                <a:solidFill>
                  <a:schemeClr val="tx1"/>
                </a:solidFill>
                <a:latin typeface="+mn-lt"/>
                <a:ea typeface="+mn-ea"/>
                <a:cs typeface="+mn-cs"/>
              </a:rPr>
              <a:t>a</a:t>
            </a:r>
            <a:r>
              <a:rPr lang="en-US" sz="2400" i="1" baseline="-25000" dirty="0" err="1">
                <a:solidFill>
                  <a:schemeClr val="tx1"/>
                </a:solidFill>
                <a:latin typeface="+mn-lt"/>
                <a:ea typeface="+mn-ea"/>
                <a:cs typeface="+mn-cs"/>
              </a:rPr>
              <a:t>n</a:t>
            </a:r>
            <a:r>
              <a:rPr lang="en-US" sz="2400" i="1" dirty="0" err="1">
                <a:solidFill>
                  <a:schemeClr val="tx1"/>
                </a:solidFill>
                <a:latin typeface="+mn-lt"/>
                <a:ea typeface="+mn-ea"/>
                <a:cs typeface="+mn-cs"/>
              </a:rPr>
              <a:t>x</a:t>
            </a:r>
            <a:r>
              <a:rPr lang="en-US" sz="2400" i="1" baseline="30000" dirty="0" err="1">
                <a:solidFill>
                  <a:schemeClr val="tx1"/>
                </a:solidFill>
                <a:latin typeface="+mn-lt"/>
                <a:ea typeface="+mn-ea"/>
                <a:cs typeface="+mn-cs"/>
              </a:rPr>
              <a:t>n</a:t>
            </a:r>
            <a:r>
              <a:rPr lang="en-US" sz="2400" dirty="0">
                <a:solidFill>
                  <a:schemeClr val="tx1"/>
                </a:solidFill>
                <a:latin typeface="+mn-lt"/>
                <a:ea typeface="+mn-ea"/>
                <a:cs typeface="+mn-cs"/>
              </a:rPr>
              <a:t> + </a:t>
            </a:r>
            <a:r>
              <a:rPr lang="en-US" sz="2400" i="1" dirty="0">
                <a:solidFill>
                  <a:schemeClr val="tx1"/>
                </a:solidFill>
                <a:latin typeface="+mn-lt"/>
                <a:ea typeface="+mn-ea"/>
                <a:cs typeface="+mn-cs"/>
              </a:rPr>
              <a:t>a</a:t>
            </a:r>
            <a:r>
              <a:rPr lang="en-US" sz="2400" i="1" baseline="-25000" dirty="0">
                <a:solidFill>
                  <a:schemeClr val="tx1"/>
                </a:solidFill>
                <a:latin typeface="+mn-lt"/>
                <a:ea typeface="+mn-ea"/>
                <a:cs typeface="+mn-cs"/>
              </a:rPr>
              <a:t>n </a:t>
            </a:r>
            <a:r>
              <a:rPr lang="en-US" sz="2400" baseline="-25000" dirty="0">
                <a:solidFill>
                  <a:schemeClr val="tx1"/>
                </a:solidFill>
                <a:latin typeface="+mn-lt"/>
                <a:ea typeface="+mn-ea"/>
                <a:cs typeface="+mn-cs"/>
              </a:rPr>
              <a:t>– 1</a:t>
            </a:r>
            <a:r>
              <a:rPr lang="en-US" sz="2400" i="1" dirty="0">
                <a:solidFill>
                  <a:schemeClr val="tx1"/>
                </a:solidFill>
                <a:latin typeface="+mn-lt"/>
                <a:ea typeface="+mn-ea"/>
                <a:cs typeface="+mn-cs"/>
              </a:rPr>
              <a:t>x</a:t>
            </a:r>
            <a:r>
              <a:rPr lang="en-US" sz="2400" i="1" baseline="30000" dirty="0">
                <a:solidFill>
                  <a:schemeClr val="tx1"/>
                </a:solidFill>
                <a:latin typeface="+mn-lt"/>
                <a:ea typeface="+mn-ea"/>
                <a:cs typeface="+mn-cs"/>
              </a:rPr>
              <a:t>n</a:t>
            </a:r>
            <a:r>
              <a:rPr lang="en-US" sz="2400" baseline="30000" dirty="0">
                <a:solidFill>
                  <a:schemeClr val="tx1"/>
                </a:solidFill>
                <a:latin typeface="+mn-lt"/>
                <a:ea typeface="+mn-ea"/>
                <a:cs typeface="+mn-cs"/>
              </a:rPr>
              <a:t> – 1</a:t>
            </a:r>
            <a:r>
              <a:rPr lang="en-US" sz="2400" dirty="0">
                <a:solidFill>
                  <a:schemeClr val="tx1"/>
                </a:solidFill>
                <a:latin typeface="+mn-lt"/>
                <a:ea typeface="+mn-ea"/>
                <a:cs typeface="+mn-cs"/>
              </a:rPr>
              <a:t> + . . . + </a:t>
            </a:r>
            <a:r>
              <a:rPr lang="en-US" sz="2400" i="1" dirty="0">
                <a:solidFill>
                  <a:schemeClr val="tx1"/>
                </a:solidFill>
                <a:latin typeface="+mn-lt"/>
                <a:ea typeface="+mn-ea"/>
                <a:cs typeface="+mn-cs"/>
              </a:rPr>
              <a:t>a</a:t>
            </a:r>
            <a:r>
              <a:rPr lang="en-US" sz="2400" baseline="-25000" dirty="0">
                <a:solidFill>
                  <a:schemeClr val="tx1"/>
                </a:solidFill>
                <a:latin typeface="+mn-lt"/>
                <a:ea typeface="+mn-ea"/>
                <a:cs typeface="+mn-cs"/>
              </a:rPr>
              <a:t>1</a:t>
            </a:r>
            <a:r>
              <a:rPr lang="en-US" sz="2400" i="1" dirty="0">
                <a:solidFill>
                  <a:schemeClr val="tx1"/>
                </a:solidFill>
                <a:latin typeface="+mn-lt"/>
                <a:ea typeface="+mn-ea"/>
                <a:cs typeface="+mn-cs"/>
              </a:rPr>
              <a:t>x</a:t>
            </a:r>
            <a:r>
              <a:rPr lang="en-US" sz="2400" dirty="0">
                <a:solidFill>
                  <a:schemeClr val="tx1"/>
                </a:solidFill>
                <a:latin typeface="+mn-lt"/>
                <a:ea typeface="+mn-ea"/>
                <a:cs typeface="+mn-cs"/>
              </a:rPr>
              <a:t> + </a:t>
            </a:r>
            <a:r>
              <a:rPr lang="en-US" sz="2400" i="1" dirty="0">
                <a:solidFill>
                  <a:schemeClr val="tx1"/>
                </a:solidFill>
                <a:latin typeface="+mn-lt"/>
                <a:ea typeface="+mn-ea"/>
                <a:cs typeface="+mn-cs"/>
              </a:rPr>
              <a:t>a</a:t>
            </a:r>
            <a:r>
              <a:rPr lang="en-US" sz="2400" baseline="-25000" dirty="0">
                <a:solidFill>
                  <a:schemeClr val="tx1"/>
                </a:solidFill>
                <a:latin typeface="+mn-lt"/>
                <a:ea typeface="+mn-ea"/>
                <a:cs typeface="+mn-cs"/>
              </a:rPr>
              <a:t>0</a:t>
            </a:r>
            <a:r>
              <a:rPr lang="en-US" sz="2400" dirty="0">
                <a:solidFill>
                  <a:schemeClr val="tx1"/>
                </a:solidFill>
                <a:latin typeface="+mn-lt"/>
                <a:ea typeface="+mn-ea"/>
                <a:cs typeface="+mn-cs"/>
              </a:rPr>
              <a:t> at </a:t>
            </a:r>
            <a:r>
              <a:rPr lang="en-US" sz="2400" i="1" dirty="0">
                <a:solidFill>
                  <a:schemeClr val="tx1"/>
                </a:solidFill>
                <a:latin typeface="+mn-lt"/>
                <a:ea typeface="+mn-ea"/>
                <a:cs typeface="+mn-cs"/>
              </a:rPr>
              <a:t>x</a:t>
            </a:r>
            <a:r>
              <a:rPr lang="en-US" sz="2400" dirty="0">
                <a:solidFill>
                  <a:schemeClr val="tx1"/>
                </a:solidFill>
                <a:latin typeface="+mn-lt"/>
                <a:ea typeface="+mn-ea"/>
                <a:cs typeface="+mn-cs"/>
              </a:rPr>
              <a:t> = </a:t>
            </a:r>
            <a:r>
              <a:rPr lang="en-US" sz="2400" i="1" dirty="0">
                <a:solidFill>
                  <a:schemeClr val="tx1"/>
                </a:solidFill>
                <a:latin typeface="+mn-lt"/>
                <a:ea typeface="+mn-ea"/>
                <a:cs typeface="+mn-cs"/>
              </a:rPr>
              <a:t>v</a:t>
            </a:r>
            <a:endParaRPr lang="en-US" sz="2400" dirty="0">
              <a:solidFill>
                <a:schemeClr val="tx1"/>
              </a:solidFill>
              <a:latin typeface="+mn-lt"/>
              <a:ea typeface="+mn-ea"/>
              <a:cs typeface="+mn-cs"/>
            </a:endParaRPr>
          </a:p>
          <a:p>
            <a:pPr>
              <a:buNone/>
            </a:pPr>
            <a:r>
              <a:rPr lang="en-US" sz="2400" dirty="0">
                <a:solidFill>
                  <a:schemeClr val="tx1"/>
                </a:solidFill>
                <a:latin typeface="+mn-lt"/>
                <a:ea typeface="+mn-ea"/>
                <a:cs typeface="+mn-cs"/>
              </a:rPr>
              <a:t>	</a:t>
            </a:r>
            <a:r>
              <a:rPr lang="en-US" sz="2400" i="1" dirty="0">
                <a:solidFill>
                  <a:schemeClr val="tx1"/>
                </a:solidFill>
                <a:latin typeface="+mn-lt"/>
                <a:ea typeface="+mn-ea"/>
                <a:cs typeface="+mn-cs"/>
              </a:rPr>
              <a:t>Sum</a:t>
            </a:r>
            <a:r>
              <a:rPr lang="en-US" sz="2400" dirty="0">
                <a:solidFill>
                  <a:schemeClr val="tx1"/>
                </a:solidFill>
                <a:latin typeface="+mn-lt"/>
                <a:ea typeface="+mn-ea"/>
                <a:cs typeface="+mn-cs"/>
              </a:rPr>
              <a:t> </a:t>
            </a:r>
            <a:r>
              <a:rPr lang="en-US" sz="2400" b="1" dirty="0">
                <a:solidFill>
                  <a:schemeClr val="tx1"/>
                </a:solidFill>
                <a:latin typeface="+mn-lt"/>
                <a:ea typeface="+mn-ea"/>
                <a:cs typeface="+mn-cs"/>
              </a:rPr>
              <a:t>←</a:t>
            </a:r>
            <a:r>
              <a:rPr lang="en-US" sz="2400" dirty="0">
                <a:solidFill>
                  <a:schemeClr val="tx1"/>
                </a:solidFill>
                <a:latin typeface="+mn-lt"/>
                <a:ea typeface="+mn-ea"/>
                <a:cs typeface="+mn-cs"/>
              </a:rPr>
              <a:t> </a:t>
            </a:r>
            <a:r>
              <a:rPr lang="en-US" sz="2400" i="1" dirty="0">
                <a:solidFill>
                  <a:schemeClr val="tx1"/>
                </a:solidFill>
                <a:latin typeface="+mn-lt"/>
                <a:ea typeface="+mn-ea"/>
                <a:cs typeface="+mn-cs"/>
              </a:rPr>
              <a:t>a</a:t>
            </a:r>
            <a:r>
              <a:rPr lang="en-US" sz="2400" dirty="0">
                <a:solidFill>
                  <a:schemeClr val="tx1"/>
                </a:solidFill>
                <a:latin typeface="+mn-lt"/>
                <a:ea typeface="+mn-ea"/>
                <a:cs typeface="+mn-cs"/>
              </a:rPr>
              <a:t>[</a:t>
            </a:r>
            <a:r>
              <a:rPr lang="en-US" sz="2400" i="1" dirty="0">
                <a:solidFill>
                  <a:schemeClr val="tx1"/>
                </a:solidFill>
                <a:latin typeface="+mn-lt"/>
                <a:ea typeface="+mn-ea"/>
                <a:cs typeface="+mn-cs"/>
              </a:rPr>
              <a:t>n</a:t>
            </a:r>
            <a:r>
              <a:rPr lang="en-US" sz="2400" dirty="0">
                <a:solidFill>
                  <a:schemeClr val="tx1"/>
                </a:solidFill>
                <a:latin typeface="+mn-lt"/>
                <a:ea typeface="+mn-ea"/>
                <a:cs typeface="+mn-cs"/>
              </a:rPr>
              <a:t>]</a:t>
            </a:r>
          </a:p>
          <a:p>
            <a:pPr>
              <a:buNone/>
            </a:pPr>
            <a:r>
              <a:rPr lang="en-US" sz="2400" dirty="0">
                <a:solidFill>
                  <a:schemeClr val="tx1"/>
                </a:solidFill>
                <a:latin typeface="+mn-lt"/>
                <a:ea typeface="+mn-ea"/>
                <a:cs typeface="+mn-cs"/>
              </a:rPr>
              <a:t>	</a:t>
            </a:r>
            <a:r>
              <a:rPr lang="en-US" sz="2400" b="1" dirty="0">
                <a:solidFill>
                  <a:schemeClr val="tx1"/>
                </a:solidFill>
                <a:latin typeface="+mn-lt"/>
                <a:ea typeface="+mn-ea"/>
                <a:cs typeface="+mn-cs"/>
              </a:rPr>
              <a:t>for</a:t>
            </a:r>
            <a:r>
              <a:rPr lang="en-US" sz="2400" dirty="0">
                <a:solidFill>
                  <a:schemeClr val="tx1"/>
                </a:solidFill>
                <a:latin typeface="+mn-lt"/>
                <a:ea typeface="+mn-ea"/>
                <a:cs typeface="+mn-cs"/>
              </a:rPr>
              <a:t> </a:t>
            </a:r>
            <a:r>
              <a:rPr lang="en-US" sz="2400" i="1" dirty="0" err="1">
                <a:solidFill>
                  <a:schemeClr val="tx1"/>
                </a:solidFill>
                <a:latin typeface="+mn-lt"/>
                <a:ea typeface="+mn-ea"/>
                <a:cs typeface="+mn-cs"/>
              </a:rPr>
              <a:t>i</a:t>
            </a:r>
            <a:r>
              <a:rPr lang="en-US" sz="2400" dirty="0">
                <a:solidFill>
                  <a:schemeClr val="tx1"/>
                </a:solidFill>
                <a:latin typeface="+mn-lt"/>
                <a:ea typeface="+mn-ea"/>
                <a:cs typeface="+mn-cs"/>
              </a:rPr>
              <a:t> </a:t>
            </a:r>
            <a:r>
              <a:rPr lang="en-US" sz="2400" b="1" dirty="0">
                <a:solidFill>
                  <a:schemeClr val="tx1"/>
                </a:solidFill>
                <a:latin typeface="+mn-lt"/>
                <a:ea typeface="+mn-ea"/>
                <a:cs typeface="+mn-cs"/>
              </a:rPr>
              <a:t>←</a:t>
            </a:r>
            <a:r>
              <a:rPr lang="en-US" sz="2400" dirty="0">
                <a:solidFill>
                  <a:schemeClr val="tx1"/>
                </a:solidFill>
                <a:latin typeface="+mn-lt"/>
                <a:ea typeface="+mn-ea"/>
                <a:cs typeface="+mn-cs"/>
              </a:rPr>
              <a:t> </a:t>
            </a:r>
            <a:r>
              <a:rPr lang="en-US" sz="2400" i="1" dirty="0">
                <a:solidFill>
                  <a:schemeClr val="tx1"/>
                </a:solidFill>
                <a:latin typeface="+mn-lt"/>
                <a:ea typeface="+mn-ea"/>
                <a:cs typeface="+mn-cs"/>
              </a:rPr>
              <a:t>n</a:t>
            </a:r>
            <a:r>
              <a:rPr lang="en-US" sz="2400" dirty="0">
                <a:solidFill>
                  <a:schemeClr val="tx1"/>
                </a:solidFill>
                <a:latin typeface="+mn-lt"/>
                <a:ea typeface="+mn-ea"/>
                <a:cs typeface="+mn-cs"/>
              </a:rPr>
              <a:t> – 1 </a:t>
            </a:r>
            <a:r>
              <a:rPr lang="en-US" sz="2400" b="1" dirty="0" err="1">
                <a:solidFill>
                  <a:schemeClr val="tx1"/>
                </a:solidFill>
                <a:latin typeface="+mn-lt"/>
                <a:ea typeface="+mn-ea"/>
                <a:cs typeface="+mn-cs"/>
              </a:rPr>
              <a:t>downto</a:t>
            </a:r>
            <a:r>
              <a:rPr lang="en-US" sz="2400" dirty="0">
                <a:solidFill>
                  <a:schemeClr val="tx1"/>
                </a:solidFill>
                <a:latin typeface="+mn-lt"/>
                <a:ea typeface="+mn-ea"/>
                <a:cs typeface="+mn-cs"/>
              </a:rPr>
              <a:t> 0 </a:t>
            </a:r>
            <a:r>
              <a:rPr lang="en-US" sz="2400" b="1" dirty="0">
                <a:solidFill>
                  <a:schemeClr val="tx1"/>
                </a:solidFill>
                <a:latin typeface="+mn-lt"/>
                <a:ea typeface="+mn-ea"/>
                <a:cs typeface="+mn-cs"/>
              </a:rPr>
              <a:t>do</a:t>
            </a:r>
            <a:endParaRPr lang="en-US" sz="2400" dirty="0">
              <a:solidFill>
                <a:schemeClr val="tx1"/>
              </a:solidFill>
              <a:latin typeface="+mn-lt"/>
              <a:ea typeface="+mn-ea"/>
              <a:cs typeface="+mn-cs"/>
            </a:endParaRPr>
          </a:p>
          <a:p>
            <a:pPr>
              <a:buNone/>
            </a:pPr>
            <a:r>
              <a:rPr lang="en-US" sz="2400" dirty="0">
                <a:solidFill>
                  <a:schemeClr val="tx1"/>
                </a:solidFill>
                <a:latin typeface="+mn-lt"/>
                <a:ea typeface="+mn-ea"/>
                <a:cs typeface="+mn-cs"/>
              </a:rPr>
              <a:t>		</a:t>
            </a:r>
            <a:r>
              <a:rPr lang="en-US" sz="2400" i="1" dirty="0">
                <a:solidFill>
                  <a:schemeClr val="tx1"/>
                </a:solidFill>
                <a:latin typeface="+mn-lt"/>
                <a:ea typeface="+mn-ea"/>
                <a:cs typeface="+mn-cs"/>
              </a:rPr>
              <a:t>Sum</a:t>
            </a:r>
            <a:r>
              <a:rPr lang="en-US" sz="2400" dirty="0">
                <a:solidFill>
                  <a:schemeClr val="tx1"/>
                </a:solidFill>
                <a:latin typeface="+mn-lt"/>
                <a:ea typeface="+mn-ea"/>
                <a:cs typeface="+mn-cs"/>
              </a:rPr>
              <a:t> </a:t>
            </a:r>
            <a:r>
              <a:rPr lang="en-US" sz="2400" b="1" dirty="0">
                <a:solidFill>
                  <a:schemeClr val="tx1"/>
                </a:solidFill>
                <a:latin typeface="+mn-lt"/>
                <a:ea typeface="+mn-ea"/>
                <a:cs typeface="+mn-cs"/>
              </a:rPr>
              <a:t>←</a:t>
            </a:r>
            <a:r>
              <a:rPr lang="en-US" sz="2400" dirty="0">
                <a:solidFill>
                  <a:schemeClr val="tx1"/>
                </a:solidFill>
                <a:latin typeface="+mn-lt"/>
                <a:ea typeface="+mn-ea"/>
                <a:cs typeface="+mn-cs"/>
              </a:rPr>
              <a:t> </a:t>
            </a:r>
            <a:r>
              <a:rPr lang="en-US" sz="2400" i="1" dirty="0">
                <a:solidFill>
                  <a:schemeClr val="tx1"/>
                </a:solidFill>
                <a:latin typeface="+mn-lt"/>
                <a:ea typeface="+mn-ea"/>
                <a:cs typeface="+mn-cs"/>
              </a:rPr>
              <a:t>Sum</a:t>
            </a:r>
            <a:r>
              <a:rPr lang="en-US" sz="2400" dirty="0">
                <a:solidFill>
                  <a:schemeClr val="tx1"/>
                </a:solidFill>
                <a:latin typeface="+mn-lt"/>
                <a:ea typeface="+mn-ea"/>
                <a:cs typeface="+mn-cs"/>
              </a:rPr>
              <a:t> * </a:t>
            </a:r>
            <a:r>
              <a:rPr lang="en-US" sz="2400" i="1" dirty="0">
                <a:solidFill>
                  <a:schemeClr val="tx1"/>
                </a:solidFill>
                <a:latin typeface="+mn-lt"/>
                <a:ea typeface="+mn-ea"/>
                <a:cs typeface="+mn-cs"/>
              </a:rPr>
              <a:t>v</a:t>
            </a:r>
            <a:r>
              <a:rPr lang="en-US" sz="2400" dirty="0">
                <a:solidFill>
                  <a:schemeClr val="tx1"/>
                </a:solidFill>
                <a:latin typeface="+mn-lt"/>
                <a:ea typeface="+mn-ea"/>
                <a:cs typeface="+mn-cs"/>
              </a:rPr>
              <a:t> + </a:t>
            </a:r>
            <a:r>
              <a:rPr lang="en-US" sz="2400" i="1" dirty="0">
                <a:solidFill>
                  <a:schemeClr val="tx1"/>
                </a:solidFill>
                <a:latin typeface="+mn-lt"/>
                <a:ea typeface="+mn-ea"/>
                <a:cs typeface="+mn-cs"/>
              </a:rPr>
              <a:t>a</a:t>
            </a:r>
            <a:r>
              <a:rPr lang="en-US" sz="2400" dirty="0">
                <a:solidFill>
                  <a:schemeClr val="tx1"/>
                </a:solidFill>
                <a:latin typeface="+mn-lt"/>
                <a:ea typeface="+mn-ea"/>
                <a:cs typeface="+mn-cs"/>
              </a:rPr>
              <a:t>[</a:t>
            </a:r>
            <a:r>
              <a:rPr lang="en-US" sz="2400" i="1" dirty="0" err="1">
                <a:solidFill>
                  <a:schemeClr val="tx1"/>
                </a:solidFill>
                <a:latin typeface="+mn-lt"/>
                <a:ea typeface="+mn-ea"/>
                <a:cs typeface="+mn-cs"/>
              </a:rPr>
              <a:t>i</a:t>
            </a:r>
            <a:r>
              <a:rPr lang="en-US" sz="2400" dirty="0">
                <a:solidFill>
                  <a:schemeClr val="tx1"/>
                </a:solidFill>
                <a:latin typeface="+mn-lt"/>
                <a:ea typeface="+mn-ea"/>
                <a:cs typeface="+mn-cs"/>
              </a:rPr>
              <a:t>]</a:t>
            </a:r>
          </a:p>
          <a:p>
            <a:pPr>
              <a:buNone/>
            </a:pPr>
            <a:r>
              <a:rPr lang="en-US" sz="2400" dirty="0">
                <a:solidFill>
                  <a:schemeClr val="tx1"/>
                </a:solidFill>
                <a:latin typeface="+mn-lt"/>
                <a:ea typeface="+mn-ea"/>
                <a:cs typeface="+mn-cs"/>
              </a:rPr>
              <a:t>	</a:t>
            </a:r>
            <a:r>
              <a:rPr lang="en-US" sz="2400" b="1" dirty="0" err="1">
                <a:solidFill>
                  <a:schemeClr val="tx1"/>
                </a:solidFill>
                <a:latin typeface="+mn-lt"/>
                <a:ea typeface="+mn-ea"/>
                <a:cs typeface="+mn-cs"/>
              </a:rPr>
              <a:t>endfor</a:t>
            </a:r>
            <a:endParaRPr lang="en-US" sz="2400" dirty="0">
              <a:solidFill>
                <a:schemeClr val="tx1"/>
              </a:solidFill>
              <a:latin typeface="+mn-lt"/>
              <a:ea typeface="+mn-ea"/>
              <a:cs typeface="+mn-cs"/>
            </a:endParaRPr>
          </a:p>
          <a:p>
            <a:pPr>
              <a:buNone/>
            </a:pPr>
            <a:r>
              <a:rPr lang="en-US" sz="2400" dirty="0">
                <a:solidFill>
                  <a:schemeClr val="tx1"/>
                </a:solidFill>
                <a:latin typeface="+mn-lt"/>
                <a:ea typeface="+mn-ea"/>
                <a:cs typeface="+mn-cs"/>
              </a:rPr>
              <a:t>	</a:t>
            </a:r>
            <a:r>
              <a:rPr lang="en-US" sz="2400" b="1" dirty="0">
                <a:solidFill>
                  <a:schemeClr val="tx1"/>
                </a:solidFill>
                <a:latin typeface="+mn-lt"/>
                <a:ea typeface="+mn-ea"/>
                <a:cs typeface="+mn-cs"/>
              </a:rPr>
              <a:t>return</a:t>
            </a:r>
            <a:r>
              <a:rPr lang="en-US" sz="2400" dirty="0">
                <a:solidFill>
                  <a:schemeClr val="tx1"/>
                </a:solidFill>
                <a:latin typeface="+mn-lt"/>
                <a:ea typeface="+mn-ea"/>
                <a:cs typeface="+mn-cs"/>
              </a:rPr>
              <a:t>(</a:t>
            </a:r>
            <a:r>
              <a:rPr lang="en-US" sz="2400" i="1" dirty="0">
                <a:solidFill>
                  <a:schemeClr val="tx1"/>
                </a:solidFill>
                <a:latin typeface="+mn-lt"/>
                <a:ea typeface="+mn-ea"/>
                <a:cs typeface="+mn-cs"/>
              </a:rPr>
              <a:t>Sum</a:t>
            </a:r>
            <a:r>
              <a:rPr lang="en-US" sz="2400" dirty="0">
                <a:solidFill>
                  <a:schemeClr val="tx1"/>
                </a:solidFill>
                <a:latin typeface="+mn-lt"/>
                <a:ea typeface="+mn-ea"/>
                <a:cs typeface="+mn-cs"/>
              </a:rPr>
              <a:t>)</a:t>
            </a:r>
          </a:p>
          <a:p>
            <a:pPr>
              <a:buNone/>
            </a:pPr>
            <a:r>
              <a:rPr lang="en-US" sz="2400" b="1" dirty="0">
                <a:solidFill>
                  <a:schemeClr val="tx1"/>
                </a:solidFill>
                <a:latin typeface="+mn-lt"/>
                <a:ea typeface="+mn-ea"/>
                <a:cs typeface="+mn-cs"/>
              </a:rPr>
              <a:t>end</a:t>
            </a:r>
            <a:r>
              <a:rPr lang="en-US" sz="2400" dirty="0">
                <a:solidFill>
                  <a:schemeClr val="tx1"/>
                </a:solidFill>
                <a:latin typeface="+mn-lt"/>
                <a:ea typeface="+mn-ea"/>
                <a:cs typeface="+mn-cs"/>
              </a:rPr>
              <a:t> </a:t>
            </a:r>
            <a:r>
              <a:rPr lang="en-US" sz="2400" i="1" dirty="0" err="1">
                <a:solidFill>
                  <a:schemeClr val="tx1"/>
                </a:solidFill>
                <a:latin typeface="+mn-lt"/>
                <a:ea typeface="+mn-ea"/>
                <a:cs typeface="+mn-cs"/>
              </a:rPr>
              <a:t>HornerEval</a:t>
            </a:r>
            <a:endParaRPr lang="en-US" sz="2400" dirty="0">
              <a:solidFill>
                <a:schemeClr val="tx1"/>
              </a:solidFill>
              <a:latin typeface="+mn-lt"/>
              <a:ea typeface="+mn-ea"/>
              <a:cs typeface="+mn-cs"/>
            </a:endParaRPr>
          </a:p>
        </p:txBody>
      </p:sp>
      <p:sp>
        <p:nvSpPr>
          <p:cNvPr id="2" name="Slide Number Placeholder 1"/>
          <p:cNvSpPr>
            <a:spLocks noGrp="1"/>
          </p:cNvSpPr>
          <p:nvPr>
            <p:ph type="sldNum" sz="quarter" idx="12"/>
          </p:nvPr>
        </p:nvSpPr>
        <p:spPr/>
        <p:txBody>
          <a:bodyPr/>
          <a:lstStyle/>
          <a:p>
            <a:fld id="{ED1C6FDB-5BEA-4D81-92AE-EA162B9EA14D}" type="slidenum">
              <a:rPr lang="en-US" smtClean="0"/>
              <a:pPr/>
              <a:t>19</a:t>
            </a:fld>
            <a:endParaRPr lang="en-US"/>
          </a:p>
        </p:txBody>
      </p:sp>
    </p:spTree>
    <p:extLst>
      <p:ext uri="{BB962C8B-B14F-4D97-AF65-F5344CB8AC3E}">
        <p14:creationId xmlns:p14="http://schemas.microsoft.com/office/powerpoint/2010/main" val="1977023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686800" cy="1706562"/>
          </a:xfrm>
        </p:spPr>
        <p:txBody>
          <a:bodyPr>
            <a:normAutofit fontScale="90000"/>
          </a:bodyPr>
          <a:lstStyle/>
          <a:p>
            <a:r>
              <a:rPr lang="en-US" b="1" dirty="0" smtClean="0"/>
              <a:t>Iterative version for Powers</a:t>
            </a:r>
            <a:br>
              <a:rPr lang="en-US" b="1" dirty="0" smtClean="0"/>
            </a:br>
            <a:r>
              <a:rPr lang="en-US" b="1" dirty="0" smtClean="0"/>
              <a:t>Left-to-right binary method for powers</a:t>
            </a:r>
            <a:r>
              <a:rPr lang="en-US" dirty="0" smtClean="0"/>
              <a:t/>
            </a:r>
            <a:br>
              <a:rPr lang="en-US" dirty="0" smtClean="0"/>
            </a:br>
            <a:endParaRPr lang="en-US" dirty="0"/>
          </a:p>
        </p:txBody>
      </p:sp>
      <p:sp>
        <p:nvSpPr>
          <p:cNvPr id="3" name="Content Placeholder 2"/>
          <p:cNvSpPr>
            <a:spLocks noGrp="1"/>
          </p:cNvSpPr>
          <p:nvPr>
            <p:ph idx="1"/>
          </p:nvPr>
        </p:nvSpPr>
        <p:spPr>
          <a:xfrm>
            <a:off x="457200" y="1981201"/>
            <a:ext cx="8229600" cy="4267200"/>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a:buNone/>
            </a:pPr>
            <a:endParaRPr lang="en-US" dirty="0" smtClean="0"/>
          </a:p>
          <a:p>
            <a:pPr>
              <a:buNone/>
            </a:pPr>
            <a:r>
              <a:rPr lang="en-US" sz="4500" dirty="0" smtClean="0"/>
              <a:t>1. Compute the binary representation of p </a:t>
            </a:r>
          </a:p>
          <a:p>
            <a:pPr>
              <a:buNone/>
            </a:pPr>
            <a:r>
              <a:rPr lang="en-US" sz="4500" dirty="0" smtClean="0"/>
              <a:t>2. Initialize </a:t>
            </a:r>
            <a:r>
              <a:rPr lang="en-US" sz="4500" dirty="0" err="1" smtClean="0"/>
              <a:t>Pow</a:t>
            </a:r>
            <a:r>
              <a:rPr lang="en-US" sz="4500" dirty="0" smtClean="0"/>
              <a:t> to 1</a:t>
            </a:r>
          </a:p>
          <a:p>
            <a:pPr>
              <a:buNone/>
            </a:pPr>
            <a:r>
              <a:rPr lang="en-US" sz="4500" dirty="0" smtClean="0"/>
              <a:t>3. Scan from left-to-right starting with </a:t>
            </a:r>
            <a:r>
              <a:rPr lang="en-US" sz="4500" b="1" dirty="0" smtClean="0"/>
              <a:t>second</a:t>
            </a:r>
            <a:r>
              <a:rPr lang="en-US" sz="4500" dirty="0" smtClean="0"/>
              <a:t> position</a:t>
            </a:r>
          </a:p>
          <a:p>
            <a:pPr>
              <a:buNone/>
            </a:pPr>
            <a:r>
              <a:rPr lang="en-US" sz="4500" dirty="0" smtClean="0"/>
              <a:t>     3.1 </a:t>
            </a:r>
            <a:r>
              <a:rPr lang="en-US" sz="4500" b="1" dirty="0" smtClean="0"/>
              <a:t>if</a:t>
            </a:r>
            <a:r>
              <a:rPr lang="en-US" sz="4500" dirty="0" smtClean="0"/>
              <a:t> 0 is encountered square </a:t>
            </a:r>
            <a:r>
              <a:rPr lang="en-US" sz="4500" dirty="0" err="1" smtClean="0"/>
              <a:t>Pow</a:t>
            </a:r>
            <a:endParaRPr lang="en-US" sz="4500" dirty="0" smtClean="0"/>
          </a:p>
          <a:p>
            <a:pPr>
              <a:buNone/>
            </a:pPr>
            <a:r>
              <a:rPr lang="en-US" sz="4500" dirty="0" smtClean="0"/>
              <a:t>           </a:t>
            </a:r>
            <a:r>
              <a:rPr lang="en-US" sz="4500" b="1" dirty="0" smtClean="0"/>
              <a:t>else </a:t>
            </a:r>
            <a:r>
              <a:rPr lang="en-US" sz="4500" dirty="0" smtClean="0"/>
              <a:t> // if 1 is encountered</a:t>
            </a:r>
          </a:p>
          <a:p>
            <a:pPr>
              <a:buNone/>
            </a:pPr>
            <a:r>
              <a:rPr lang="en-US" sz="4500" dirty="0" smtClean="0"/>
              <a:t>                square </a:t>
            </a:r>
            <a:r>
              <a:rPr lang="en-US" sz="4500" dirty="0" err="1" smtClean="0"/>
              <a:t>Pow</a:t>
            </a:r>
            <a:r>
              <a:rPr lang="en-US" sz="4500" dirty="0" smtClean="0"/>
              <a:t> and multiply by x</a:t>
            </a:r>
          </a:p>
          <a:p>
            <a:pPr>
              <a:buNone/>
            </a:pPr>
            <a:r>
              <a:rPr lang="en-US" sz="4500" dirty="0" smtClean="0"/>
              <a:t>           </a:t>
            </a:r>
            <a:r>
              <a:rPr lang="en-US" sz="4500" b="1" dirty="0" err="1" smtClean="0"/>
              <a:t>endif</a:t>
            </a:r>
            <a:r>
              <a:rPr lang="en-US" sz="4500" dirty="0" smtClean="0"/>
              <a:t> </a:t>
            </a:r>
          </a:p>
          <a:p>
            <a:pPr>
              <a:buNone/>
            </a:pPr>
            <a:r>
              <a:rPr lang="en-US" sz="4500" dirty="0" smtClean="0"/>
              <a:t>4. </a:t>
            </a:r>
            <a:r>
              <a:rPr lang="en-US" sz="4500" b="1" dirty="0" smtClean="0"/>
              <a:t>return</a:t>
            </a:r>
            <a:r>
              <a:rPr lang="en-US" sz="4500" dirty="0" smtClean="0"/>
              <a:t> </a:t>
            </a:r>
            <a:r>
              <a:rPr lang="en-US" sz="4500" dirty="0" err="1" smtClean="0"/>
              <a:t>Pow</a:t>
            </a:r>
            <a:endParaRPr lang="en-US" sz="4500" dirty="0" smtClean="0"/>
          </a:p>
          <a:p>
            <a:pPr>
              <a:buNone/>
            </a:pPr>
            <a:r>
              <a:rPr lang="en-US" sz="4500" dirty="0" smtClean="0"/>
              <a:t>    </a:t>
            </a:r>
            <a:endParaRPr lang="en-US" sz="4500" dirty="0"/>
          </a:p>
        </p:txBody>
      </p:sp>
      <p:sp>
        <p:nvSpPr>
          <p:cNvPr id="4" name="Slide Number Placeholder 3"/>
          <p:cNvSpPr>
            <a:spLocks noGrp="1"/>
          </p:cNvSpPr>
          <p:nvPr>
            <p:ph type="sldNum" sz="quarter" idx="12"/>
          </p:nvPr>
        </p:nvSpPr>
        <p:spPr/>
        <p:txBody>
          <a:bodyPr/>
          <a:lstStyle/>
          <a:p>
            <a:fld id="{ED1C6FDB-5BEA-4D81-92AE-EA162B9EA14D}"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Analysis of </a:t>
            </a:r>
            <a:r>
              <a:rPr lang="en-US" i="1" dirty="0" err="1"/>
              <a:t>HornerEval</a:t>
            </a:r>
            <a:endParaRPr lang="en-US" i="1" dirty="0"/>
          </a:p>
        </p:txBody>
      </p:sp>
      <p:sp>
        <p:nvSpPr>
          <p:cNvPr id="8195" name="Rectangle 3"/>
          <p:cNvSpPr>
            <a:spLocks noGrp="1" noChangeArrowheads="1"/>
          </p:cNvSpPr>
          <p:nvPr>
            <p:ph type="body" idx="1"/>
          </p:nvPr>
        </p:nvSpPr>
        <p:spPr/>
        <p:txBody>
          <a:bodyPr/>
          <a:lstStyle/>
          <a:p>
            <a:pPr>
              <a:buFontTx/>
              <a:buNone/>
            </a:pPr>
            <a:r>
              <a:rPr lang="en-US" sz="2800" i="1" dirty="0" err="1"/>
              <a:t>HornerEval</a:t>
            </a:r>
            <a:r>
              <a:rPr lang="en-US" sz="2800" dirty="0"/>
              <a:t> performs </a:t>
            </a:r>
            <a:endParaRPr lang="en-US" sz="2800" dirty="0" smtClean="0"/>
          </a:p>
          <a:p>
            <a:pPr>
              <a:buFontTx/>
              <a:buNone/>
            </a:pPr>
            <a:r>
              <a:rPr lang="en-US" sz="2800" i="1" dirty="0"/>
              <a:t> </a:t>
            </a:r>
            <a:r>
              <a:rPr lang="en-US" sz="2800" i="1" dirty="0" smtClean="0"/>
              <a:t>   n</a:t>
            </a:r>
            <a:r>
              <a:rPr lang="en-US" sz="2800" dirty="0" smtClean="0"/>
              <a:t> multiplications</a:t>
            </a:r>
          </a:p>
          <a:p>
            <a:pPr>
              <a:buFontTx/>
              <a:buNone/>
            </a:pPr>
            <a:r>
              <a:rPr lang="en-US" sz="2800" i="1" dirty="0"/>
              <a:t> </a:t>
            </a:r>
            <a:r>
              <a:rPr lang="en-US" sz="2800" i="1" dirty="0" smtClean="0"/>
              <a:t>   n</a:t>
            </a:r>
            <a:r>
              <a:rPr lang="en-US" sz="2800" dirty="0" smtClean="0"/>
              <a:t> </a:t>
            </a:r>
            <a:r>
              <a:rPr lang="en-US" sz="2800" dirty="0"/>
              <a:t>additions </a:t>
            </a:r>
            <a:r>
              <a:rPr lang="en-US" sz="2800" dirty="0" smtClean="0"/>
              <a:t> </a:t>
            </a:r>
          </a:p>
          <a:p>
            <a:pPr>
              <a:buFontTx/>
              <a:buNone/>
            </a:pPr>
            <a:r>
              <a:rPr lang="en-US" sz="2800" dirty="0" smtClean="0"/>
              <a:t>It </a:t>
            </a:r>
            <a:r>
              <a:rPr lang="en-US" sz="2800" dirty="0"/>
              <a:t>can be proved that any algorithm for evaluating an </a:t>
            </a:r>
            <a:r>
              <a:rPr lang="en-US" sz="2800" i="1" dirty="0"/>
              <a:t>n</a:t>
            </a:r>
            <a:r>
              <a:rPr lang="en-US" sz="2800" dirty="0"/>
              <a:t>th-degree polynomial that only uses multiplications or divisions and additions or subtractions must perform at least </a:t>
            </a:r>
            <a:r>
              <a:rPr lang="en-US" sz="2800" i="1" dirty="0"/>
              <a:t>n</a:t>
            </a:r>
            <a:r>
              <a:rPr lang="en-US" sz="2800" dirty="0"/>
              <a:t> multiplications or divisions and at least </a:t>
            </a:r>
            <a:r>
              <a:rPr lang="en-US" sz="2800" i="1" dirty="0"/>
              <a:t>n</a:t>
            </a:r>
            <a:r>
              <a:rPr lang="en-US" sz="2800" dirty="0"/>
              <a:t> additions or subtractions. Hence, </a:t>
            </a:r>
            <a:r>
              <a:rPr lang="en-US" sz="2800" i="1" dirty="0" err="1"/>
              <a:t>HornerEval</a:t>
            </a:r>
            <a:r>
              <a:rPr lang="en-US" sz="2800" dirty="0"/>
              <a:t> is an optimal algorithm for evaluating polynomials.</a:t>
            </a:r>
          </a:p>
        </p:txBody>
      </p:sp>
      <p:sp>
        <p:nvSpPr>
          <p:cNvPr id="2" name="Slide Number Placeholder 1"/>
          <p:cNvSpPr>
            <a:spLocks noGrp="1"/>
          </p:cNvSpPr>
          <p:nvPr>
            <p:ph type="sldNum" sz="quarter" idx="12"/>
          </p:nvPr>
        </p:nvSpPr>
        <p:spPr/>
        <p:txBody>
          <a:bodyPr/>
          <a:lstStyle/>
          <a:p>
            <a:fld id="{ED1C6FDB-5BEA-4D81-92AE-EA162B9EA14D}" type="slidenum">
              <a:rPr lang="en-US" smtClean="0"/>
              <a:pPr/>
              <a:t>20</a:t>
            </a:fld>
            <a:endParaRPr lang="en-US"/>
          </a:p>
        </p:txBody>
      </p:sp>
    </p:spTree>
    <p:extLst>
      <p:ext uri="{BB962C8B-B14F-4D97-AF65-F5344CB8AC3E}">
        <p14:creationId xmlns:p14="http://schemas.microsoft.com/office/powerpoint/2010/main" val="1007844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5801"/>
            <a:ext cx="8915400" cy="914400"/>
          </a:xfrm>
        </p:spPr>
        <p:txBody>
          <a:bodyPr>
            <a:normAutofit fontScale="90000"/>
          </a:bodyPr>
          <a:lstStyle/>
          <a:p>
            <a:r>
              <a:rPr lang="en-US" dirty="0" smtClean="0"/>
              <a:t>Example of action of left-to-right Binary Method for powers (exponentiation)</a:t>
            </a:r>
            <a:endParaRPr lang="en-US" dirty="0"/>
          </a:p>
        </p:txBody>
      </p:sp>
      <p:sp>
        <p:nvSpPr>
          <p:cNvPr id="3" name="Subtitle 2"/>
          <p:cNvSpPr>
            <a:spLocks noGrp="1"/>
          </p:cNvSpPr>
          <p:nvPr>
            <p:ph type="subTitle" idx="1"/>
          </p:nvPr>
        </p:nvSpPr>
        <p:spPr>
          <a:xfrm>
            <a:off x="457200" y="2057400"/>
            <a:ext cx="8229600" cy="4114800"/>
          </a:xfrm>
        </p:spPr>
        <p:style>
          <a:lnRef idx="2">
            <a:schemeClr val="accent2"/>
          </a:lnRef>
          <a:fillRef idx="1">
            <a:schemeClr val="lt1"/>
          </a:fillRef>
          <a:effectRef idx="0">
            <a:schemeClr val="accent2"/>
          </a:effectRef>
          <a:fontRef idx="minor">
            <a:schemeClr val="dk1"/>
          </a:fontRef>
        </p:style>
        <p:txBody>
          <a:bodyPr>
            <a:normAutofit lnSpcReduction="10000"/>
          </a:bodyPr>
          <a:lstStyle/>
          <a:p>
            <a:r>
              <a:rPr lang="en-US" dirty="0" smtClean="0">
                <a:solidFill>
                  <a:schemeClr val="tx1"/>
                </a:solidFill>
              </a:rPr>
              <a:t>Compute x</a:t>
            </a:r>
            <a:r>
              <a:rPr lang="en-US" baseline="30000" dirty="0" smtClean="0">
                <a:solidFill>
                  <a:schemeClr val="tx1"/>
                </a:solidFill>
              </a:rPr>
              <a:t>114</a:t>
            </a:r>
            <a:br>
              <a:rPr lang="en-US" baseline="30000" dirty="0" smtClean="0">
                <a:solidFill>
                  <a:schemeClr val="tx1"/>
                </a:solidFill>
              </a:rPr>
            </a:br>
            <a:endParaRPr lang="en-US" baseline="30000" dirty="0" smtClean="0">
              <a:solidFill>
                <a:schemeClr val="tx1"/>
              </a:solidFill>
            </a:endParaRPr>
          </a:p>
          <a:p>
            <a:pPr algn="l"/>
            <a:r>
              <a:rPr lang="en-US" dirty="0" smtClean="0">
                <a:solidFill>
                  <a:schemeClr val="tx1"/>
                </a:solidFill>
              </a:rPr>
              <a:t>114 = 64 + 32 + 16 + 2</a:t>
            </a:r>
          </a:p>
          <a:p>
            <a:pPr algn="l"/>
            <a:r>
              <a:rPr lang="en-US" dirty="0" smtClean="0">
                <a:solidFill>
                  <a:schemeClr val="tx1"/>
                </a:solidFill>
              </a:rPr>
              <a:t>Binary representation is:</a:t>
            </a:r>
          </a:p>
          <a:p>
            <a:r>
              <a:rPr lang="en-US" dirty="0" smtClean="0">
                <a:solidFill>
                  <a:schemeClr val="tx1"/>
                </a:solidFill>
              </a:rPr>
              <a:t>1110010</a:t>
            </a:r>
          </a:p>
          <a:p>
            <a:pPr algn="l"/>
            <a:endParaRPr lang="en-US" dirty="0" smtClean="0">
              <a:solidFill>
                <a:schemeClr val="tx1"/>
              </a:solidFill>
            </a:endParaRPr>
          </a:p>
          <a:p>
            <a:pPr algn="l"/>
            <a:r>
              <a:rPr lang="en-US" dirty="0" smtClean="0">
                <a:solidFill>
                  <a:schemeClr val="tx1"/>
                </a:solidFill>
              </a:rPr>
              <a:t>x </a:t>
            </a:r>
            <a:r>
              <a:rPr lang="en-US" dirty="0">
                <a:solidFill>
                  <a:schemeClr val="tx1"/>
                </a:solidFill>
              </a:rPr>
              <a:t>→ x</a:t>
            </a:r>
            <a:r>
              <a:rPr lang="en-US" baseline="30000" dirty="0" smtClean="0">
                <a:solidFill>
                  <a:schemeClr val="tx1"/>
                </a:solidFill>
              </a:rPr>
              <a:t>2</a:t>
            </a:r>
            <a:r>
              <a:rPr lang="en-US" dirty="0" smtClean="0">
                <a:solidFill>
                  <a:schemeClr val="tx1"/>
                </a:solidFill>
              </a:rPr>
              <a:t>*x = x</a:t>
            </a:r>
            <a:r>
              <a:rPr lang="en-US" baseline="30000" dirty="0" smtClean="0">
                <a:solidFill>
                  <a:schemeClr val="tx1"/>
                </a:solidFill>
              </a:rPr>
              <a:t>3</a:t>
            </a:r>
            <a:r>
              <a:rPr lang="en-US" dirty="0" smtClean="0">
                <a:solidFill>
                  <a:schemeClr val="tx1"/>
                </a:solidFill>
              </a:rPr>
              <a:t> → (x</a:t>
            </a:r>
            <a:r>
              <a:rPr lang="en-US" baseline="30000" dirty="0" smtClean="0">
                <a:solidFill>
                  <a:schemeClr val="tx1"/>
                </a:solidFill>
              </a:rPr>
              <a:t>3</a:t>
            </a:r>
            <a:r>
              <a:rPr lang="en-US" dirty="0" smtClean="0">
                <a:solidFill>
                  <a:schemeClr val="tx1"/>
                </a:solidFill>
              </a:rPr>
              <a:t>)</a:t>
            </a:r>
            <a:r>
              <a:rPr lang="en-US" baseline="30000" dirty="0" smtClean="0">
                <a:solidFill>
                  <a:schemeClr val="tx1"/>
                </a:solidFill>
              </a:rPr>
              <a:t>2</a:t>
            </a:r>
            <a:r>
              <a:rPr lang="en-US" dirty="0" smtClean="0">
                <a:solidFill>
                  <a:schemeClr val="tx1"/>
                </a:solidFill>
              </a:rPr>
              <a:t>*x = x</a:t>
            </a:r>
            <a:r>
              <a:rPr lang="en-US" baseline="30000" dirty="0" smtClean="0">
                <a:solidFill>
                  <a:schemeClr val="tx1"/>
                </a:solidFill>
              </a:rPr>
              <a:t>7</a:t>
            </a:r>
            <a:r>
              <a:rPr lang="en-US" dirty="0" smtClean="0">
                <a:solidFill>
                  <a:schemeClr val="tx1"/>
                </a:solidFill>
              </a:rPr>
              <a:t> → (x</a:t>
            </a:r>
            <a:r>
              <a:rPr lang="en-US" baseline="30000" dirty="0" smtClean="0">
                <a:solidFill>
                  <a:schemeClr val="tx1"/>
                </a:solidFill>
              </a:rPr>
              <a:t>7</a:t>
            </a:r>
            <a:r>
              <a:rPr lang="en-US" dirty="0" smtClean="0">
                <a:solidFill>
                  <a:schemeClr val="tx1"/>
                </a:solidFill>
              </a:rPr>
              <a:t>)</a:t>
            </a:r>
            <a:r>
              <a:rPr lang="en-US" baseline="30000" dirty="0" smtClean="0">
                <a:solidFill>
                  <a:schemeClr val="tx1"/>
                </a:solidFill>
              </a:rPr>
              <a:t>2</a:t>
            </a:r>
            <a:r>
              <a:rPr lang="en-US" dirty="0" smtClean="0">
                <a:solidFill>
                  <a:schemeClr val="tx1"/>
                </a:solidFill>
              </a:rPr>
              <a:t> = x</a:t>
            </a:r>
            <a:r>
              <a:rPr lang="en-US" baseline="30000" dirty="0" smtClean="0">
                <a:solidFill>
                  <a:schemeClr val="tx1"/>
                </a:solidFill>
              </a:rPr>
              <a:t>14</a:t>
            </a:r>
            <a:r>
              <a:rPr lang="en-US" dirty="0" smtClean="0">
                <a:solidFill>
                  <a:schemeClr val="tx1"/>
                </a:solidFill>
              </a:rPr>
              <a:t>  → (x</a:t>
            </a:r>
            <a:r>
              <a:rPr lang="en-US" baseline="30000" dirty="0" smtClean="0">
                <a:solidFill>
                  <a:schemeClr val="tx1"/>
                </a:solidFill>
              </a:rPr>
              <a:t>14</a:t>
            </a:r>
            <a:r>
              <a:rPr lang="en-US" dirty="0" smtClean="0">
                <a:solidFill>
                  <a:schemeClr val="tx1"/>
                </a:solidFill>
              </a:rPr>
              <a:t>)</a:t>
            </a:r>
            <a:r>
              <a:rPr lang="en-US" baseline="30000" dirty="0" smtClean="0">
                <a:solidFill>
                  <a:schemeClr val="tx1"/>
                </a:solidFill>
              </a:rPr>
              <a:t>2</a:t>
            </a:r>
            <a:r>
              <a:rPr lang="en-US" dirty="0" smtClean="0">
                <a:solidFill>
                  <a:schemeClr val="tx1"/>
                </a:solidFill>
              </a:rPr>
              <a:t> = x</a:t>
            </a:r>
            <a:r>
              <a:rPr lang="en-US" baseline="30000" dirty="0" smtClean="0">
                <a:solidFill>
                  <a:schemeClr val="tx1"/>
                </a:solidFill>
              </a:rPr>
              <a:t>28</a:t>
            </a:r>
            <a:r>
              <a:rPr lang="en-US" dirty="0" smtClean="0">
                <a:solidFill>
                  <a:schemeClr val="tx1"/>
                </a:solidFill>
              </a:rPr>
              <a:t>  → (x</a:t>
            </a:r>
            <a:r>
              <a:rPr lang="en-US" baseline="30000" dirty="0" smtClean="0">
                <a:solidFill>
                  <a:schemeClr val="tx1"/>
                </a:solidFill>
              </a:rPr>
              <a:t>28</a:t>
            </a:r>
            <a:r>
              <a:rPr lang="en-US" dirty="0" smtClean="0">
                <a:solidFill>
                  <a:schemeClr val="tx1"/>
                </a:solidFill>
              </a:rPr>
              <a:t>)</a:t>
            </a:r>
            <a:r>
              <a:rPr lang="en-US" baseline="30000" dirty="0" smtClean="0">
                <a:solidFill>
                  <a:schemeClr val="tx1"/>
                </a:solidFill>
              </a:rPr>
              <a:t>2</a:t>
            </a:r>
            <a:r>
              <a:rPr lang="en-US" dirty="0" smtClean="0">
                <a:solidFill>
                  <a:schemeClr val="tx1"/>
                </a:solidFill>
              </a:rPr>
              <a:t>*x = x</a:t>
            </a:r>
            <a:r>
              <a:rPr lang="en-US" baseline="30000" dirty="0" smtClean="0">
                <a:solidFill>
                  <a:schemeClr val="tx1"/>
                </a:solidFill>
              </a:rPr>
              <a:t>57</a:t>
            </a:r>
            <a:r>
              <a:rPr lang="en-US" dirty="0" smtClean="0">
                <a:solidFill>
                  <a:schemeClr val="tx1"/>
                </a:solidFill>
              </a:rPr>
              <a:t> → (x</a:t>
            </a:r>
            <a:r>
              <a:rPr lang="en-US" baseline="30000" dirty="0" smtClean="0">
                <a:solidFill>
                  <a:schemeClr val="tx1"/>
                </a:solidFill>
              </a:rPr>
              <a:t>57</a:t>
            </a:r>
            <a:r>
              <a:rPr lang="en-US" dirty="0" smtClean="0">
                <a:solidFill>
                  <a:schemeClr val="tx1"/>
                </a:solidFill>
              </a:rPr>
              <a:t>)</a:t>
            </a:r>
            <a:r>
              <a:rPr lang="en-US" baseline="30000" dirty="0" smtClean="0">
                <a:solidFill>
                  <a:schemeClr val="tx1"/>
                </a:solidFill>
              </a:rPr>
              <a:t>2</a:t>
            </a:r>
            <a:r>
              <a:rPr lang="en-US" dirty="0" smtClean="0">
                <a:solidFill>
                  <a:schemeClr val="tx1"/>
                </a:solidFill>
              </a:rPr>
              <a:t> = x</a:t>
            </a:r>
            <a:r>
              <a:rPr lang="en-US" baseline="30000" dirty="0" smtClean="0">
                <a:solidFill>
                  <a:schemeClr val="tx1"/>
                </a:solidFill>
              </a:rPr>
              <a:t>114</a:t>
            </a:r>
            <a:r>
              <a:rPr lang="en-US" dirty="0" smtClean="0">
                <a:solidFill>
                  <a:schemeClr val="tx1"/>
                </a:solidFill>
              </a:rPr>
              <a:t> </a:t>
            </a:r>
          </a:p>
          <a:p>
            <a:endParaRPr lang="en-US" baseline="30000" dirty="0" smtClean="0">
              <a:solidFill>
                <a:schemeClr val="tx1"/>
              </a:solidFill>
            </a:endParaRPr>
          </a:p>
          <a:p>
            <a:endParaRPr lang="en-US" baseline="30000" dirty="0">
              <a:solidFill>
                <a:schemeClr val="tx1"/>
              </a:solidFill>
            </a:endParaRPr>
          </a:p>
        </p:txBody>
      </p:sp>
      <p:sp>
        <p:nvSpPr>
          <p:cNvPr id="4" name="Slide Number Placeholder 3"/>
          <p:cNvSpPr>
            <a:spLocks noGrp="1"/>
          </p:cNvSpPr>
          <p:nvPr>
            <p:ph type="sldNum" sz="quarter" idx="12"/>
          </p:nvPr>
        </p:nvSpPr>
        <p:spPr/>
        <p:txBody>
          <a:bodyPr/>
          <a:lstStyle/>
          <a:p>
            <a:fld id="{ED1C6FDB-5BEA-4D81-92AE-EA162B9EA14D}"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228601"/>
            <a:ext cx="7772400" cy="914399"/>
          </a:xfrm>
        </p:spPr>
        <p:txBody>
          <a:bodyPr>
            <a:normAutofit fontScale="90000"/>
          </a:bodyPr>
          <a:lstStyle/>
          <a:p>
            <a:r>
              <a:rPr lang="en-US" dirty="0" smtClean="0"/>
              <a:t>One-way functions and security schemes on Internet</a:t>
            </a:r>
            <a:endParaRPr lang="en-US" dirty="0"/>
          </a:p>
        </p:txBody>
      </p:sp>
      <p:sp>
        <p:nvSpPr>
          <p:cNvPr id="8" name="Subtitle 7"/>
          <p:cNvSpPr>
            <a:spLocks noGrp="1"/>
          </p:cNvSpPr>
          <p:nvPr>
            <p:ph type="subTitle" idx="1"/>
          </p:nvPr>
        </p:nvSpPr>
        <p:spPr>
          <a:xfrm>
            <a:off x="762000" y="1600200"/>
            <a:ext cx="7924800" cy="403860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lang="en-US" dirty="0" smtClean="0">
                <a:solidFill>
                  <a:schemeClr val="tx1"/>
                </a:solidFill>
              </a:rPr>
              <a:t>Most of the security schemes currently implemented on the internet, and on which the integrity of electronic commerce is based, depend on the notion of so-called "one-way" functions. A one-way function f(n) is one in which there is an efficient way to compute f(n) for even a very large n, but, there is no efficient way (or, at least no KNOWN efficient way) to compute its inverse. In other words, it is computationally infeasible to determine what n is given the value f(n). </a:t>
            </a:r>
            <a:endParaRPr lang="en-US" dirty="0"/>
          </a:p>
        </p:txBody>
      </p:sp>
      <p:sp>
        <p:nvSpPr>
          <p:cNvPr id="2" name="Slide Number Placeholder 1"/>
          <p:cNvSpPr>
            <a:spLocks noGrp="1"/>
          </p:cNvSpPr>
          <p:nvPr>
            <p:ph type="sldNum" sz="quarter" idx="12"/>
          </p:nvPr>
        </p:nvSpPr>
        <p:spPr/>
        <p:txBody>
          <a:bodyPr/>
          <a:lstStyle/>
          <a:p>
            <a:fld id="{ED1C6FDB-5BEA-4D81-92AE-EA162B9EA14D}"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one function – f(n) = </a:t>
            </a:r>
            <a:r>
              <a:rPr lang="en-US" dirty="0" err="1" smtClean="0"/>
              <a:t>x</a:t>
            </a:r>
            <a:r>
              <a:rPr lang="en-US" baseline="30000" dirty="0" err="1" smtClean="0"/>
              <a:t>n</a:t>
            </a:r>
            <a:endParaRPr lang="en-US" baseline="30000"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a:buNone/>
            </a:pPr>
            <a:r>
              <a:rPr lang="en-US" dirty="0" smtClean="0">
                <a:solidFill>
                  <a:schemeClr val="tx1"/>
                </a:solidFill>
              </a:rPr>
              <a:t>We have just seen that this function can be computed efficiently using a variation of repeated squaring. This allows us to compute </a:t>
            </a:r>
            <a:r>
              <a:rPr lang="en-US" dirty="0" err="1" smtClean="0">
                <a:solidFill>
                  <a:schemeClr val="tx1"/>
                </a:solidFill>
              </a:rPr>
              <a:t>x</a:t>
            </a:r>
            <a:r>
              <a:rPr lang="en-US" baseline="30000" dirty="0" err="1" smtClean="0">
                <a:solidFill>
                  <a:schemeClr val="tx1"/>
                </a:solidFill>
              </a:rPr>
              <a:t>n</a:t>
            </a:r>
            <a:r>
              <a:rPr lang="en-US" dirty="0" smtClean="0">
                <a:solidFill>
                  <a:schemeClr val="tx1"/>
                </a:solidFill>
              </a:rPr>
              <a:t> for some truly large values of n (assuming, of course, that we keep the numbers in sight by reducing them, say, modulo some fixed number p). Indeed, it has been estimated that there are less than 10</a:t>
            </a:r>
            <a:r>
              <a:rPr lang="en-US" baseline="30000" dirty="0" smtClean="0">
                <a:solidFill>
                  <a:schemeClr val="tx1"/>
                </a:solidFill>
              </a:rPr>
              <a:t>83</a:t>
            </a:r>
            <a:r>
              <a:rPr lang="en-US" dirty="0" smtClean="0">
                <a:solidFill>
                  <a:schemeClr val="tx1"/>
                </a:solidFill>
              </a:rPr>
              <a:t> atoms in the known universe. While this number is large indeed, it still has less than 280 binary digits in its base two representation, and therefore is easily stored in a computer using an array of size 280. Moreover, our efficient powers algorithm allows us to compute x</a:t>
            </a:r>
            <a:r>
              <a:rPr lang="en-US" baseline="30000" dirty="0" smtClean="0">
                <a:solidFill>
                  <a:schemeClr val="tx1"/>
                </a:solidFill>
              </a:rPr>
              <a:t>1083</a:t>
            </a:r>
            <a:r>
              <a:rPr lang="en-US" dirty="0" smtClean="0">
                <a:solidFill>
                  <a:schemeClr val="tx1"/>
                </a:solidFill>
              </a:rPr>
              <a:t> in no more than </a:t>
            </a:r>
            <a:br>
              <a:rPr lang="en-US" dirty="0" smtClean="0">
                <a:solidFill>
                  <a:schemeClr val="tx1"/>
                </a:solidFill>
              </a:rPr>
            </a:br>
            <a:r>
              <a:rPr lang="en-US" dirty="0" smtClean="0">
                <a:solidFill>
                  <a:schemeClr val="tx1"/>
                </a:solidFill>
              </a:rPr>
              <a:t>2*log</a:t>
            </a:r>
            <a:r>
              <a:rPr lang="en-US" baseline="-25000" dirty="0" smtClean="0">
                <a:solidFill>
                  <a:schemeClr val="tx1"/>
                </a:solidFill>
              </a:rPr>
              <a:t>2</a:t>
            </a:r>
            <a:r>
              <a:rPr lang="en-US" dirty="0" smtClean="0">
                <a:solidFill>
                  <a:schemeClr val="tx1"/>
                </a:solidFill>
              </a:rPr>
              <a:t>(10</a:t>
            </a:r>
            <a:r>
              <a:rPr lang="en-US" baseline="30000" dirty="0" smtClean="0">
                <a:solidFill>
                  <a:schemeClr val="tx1"/>
                </a:solidFill>
              </a:rPr>
              <a:t>83</a:t>
            </a:r>
            <a:r>
              <a:rPr lang="en-US" dirty="0" smtClean="0">
                <a:solidFill>
                  <a:schemeClr val="tx1"/>
                </a:solidFill>
              </a:rPr>
              <a:t>) &lt; 2*log</a:t>
            </a:r>
            <a:r>
              <a:rPr lang="en-US" baseline="-25000" dirty="0" smtClean="0">
                <a:solidFill>
                  <a:schemeClr val="tx1"/>
                </a:solidFill>
              </a:rPr>
              <a:t>2</a:t>
            </a:r>
            <a:r>
              <a:rPr lang="en-US" dirty="0" smtClean="0">
                <a:solidFill>
                  <a:schemeClr val="tx1"/>
                </a:solidFill>
              </a:rPr>
              <a:t>((10</a:t>
            </a:r>
            <a:r>
              <a:rPr lang="en-US" baseline="30000" dirty="0" smtClean="0">
                <a:solidFill>
                  <a:schemeClr val="tx1"/>
                </a:solidFill>
              </a:rPr>
              <a:t>3</a:t>
            </a:r>
            <a:r>
              <a:rPr lang="en-US" dirty="0" smtClean="0">
                <a:solidFill>
                  <a:schemeClr val="tx1"/>
                </a:solidFill>
              </a:rPr>
              <a:t>)</a:t>
            </a:r>
            <a:r>
              <a:rPr lang="en-US" baseline="30000" dirty="0" smtClean="0">
                <a:solidFill>
                  <a:schemeClr val="tx1"/>
                </a:solidFill>
              </a:rPr>
              <a:t>28</a:t>
            </a:r>
            <a:r>
              <a:rPr lang="en-US" dirty="0" smtClean="0">
                <a:solidFill>
                  <a:schemeClr val="tx1"/>
                </a:solidFill>
              </a:rPr>
              <a:t>) &lt; 2*log</a:t>
            </a:r>
            <a:r>
              <a:rPr lang="en-US" baseline="-25000" dirty="0" smtClean="0">
                <a:solidFill>
                  <a:schemeClr val="tx1"/>
                </a:solidFill>
              </a:rPr>
              <a:t>2</a:t>
            </a:r>
            <a:r>
              <a:rPr lang="en-US" dirty="0" smtClean="0">
                <a:solidFill>
                  <a:schemeClr val="tx1"/>
                </a:solidFill>
              </a:rPr>
              <a:t>((2</a:t>
            </a:r>
            <a:r>
              <a:rPr lang="en-US" baseline="30000" dirty="0" smtClean="0">
                <a:solidFill>
                  <a:schemeClr val="tx1"/>
                </a:solidFill>
              </a:rPr>
              <a:t>10</a:t>
            </a:r>
            <a:r>
              <a:rPr lang="en-US" dirty="0" smtClean="0">
                <a:solidFill>
                  <a:schemeClr val="tx1"/>
                </a:solidFill>
              </a:rPr>
              <a:t>)</a:t>
            </a:r>
            <a:r>
              <a:rPr lang="en-US" baseline="30000" dirty="0" smtClean="0">
                <a:solidFill>
                  <a:schemeClr val="tx1"/>
                </a:solidFill>
              </a:rPr>
              <a:t>28</a:t>
            </a:r>
            <a:r>
              <a:rPr lang="en-US" dirty="0" smtClean="0">
                <a:solidFill>
                  <a:schemeClr val="tx1"/>
                </a:solidFill>
              </a:rPr>
              <a:t>) = 2log</a:t>
            </a:r>
            <a:r>
              <a:rPr lang="en-US" baseline="-25000" dirty="0" smtClean="0">
                <a:solidFill>
                  <a:schemeClr val="tx1"/>
                </a:solidFill>
              </a:rPr>
              <a:t>2</a:t>
            </a:r>
            <a:r>
              <a:rPr lang="en-US" dirty="0" smtClean="0">
                <a:solidFill>
                  <a:schemeClr val="tx1"/>
                </a:solidFill>
              </a:rPr>
              <a:t>(2</a:t>
            </a:r>
            <a:r>
              <a:rPr lang="en-US" baseline="30000" dirty="0" smtClean="0">
                <a:solidFill>
                  <a:schemeClr val="tx1"/>
                </a:solidFill>
              </a:rPr>
              <a:t>280</a:t>
            </a:r>
            <a:r>
              <a:rPr lang="en-US" dirty="0" smtClean="0">
                <a:solidFill>
                  <a:schemeClr val="tx1"/>
                </a:solidFill>
              </a:rPr>
              <a:t>) = 2*280 = 560 multiplications. Of course, for an integer x &gt; 1, the number x</a:t>
            </a:r>
            <a:r>
              <a:rPr lang="en-US" baseline="30000" dirty="0" smtClean="0">
                <a:solidFill>
                  <a:schemeClr val="tx1"/>
                </a:solidFill>
              </a:rPr>
              <a:t>1083</a:t>
            </a:r>
            <a:r>
              <a:rPr lang="en-US" dirty="0" smtClean="0">
                <a:solidFill>
                  <a:schemeClr val="tx1"/>
                </a:solidFill>
              </a:rPr>
              <a:t> is unimaginably large, so we typically carry out all of our calculations modulo some integer p, so that the numbers we calculate in the repeated squaring process never exceed (p-1)</a:t>
            </a:r>
            <a:r>
              <a:rPr lang="en-US" baseline="30000" dirty="0" smtClean="0">
                <a:solidFill>
                  <a:schemeClr val="tx1"/>
                </a:solidFill>
              </a:rPr>
              <a:t>2</a:t>
            </a:r>
            <a:r>
              <a:rPr lang="en-US" dirty="0" smtClean="0">
                <a:solidFill>
                  <a:schemeClr val="tx1"/>
                </a:solidFill>
              </a:rPr>
              <a:t>. This latter fact follows from the relation </a:t>
            </a:r>
          </a:p>
          <a:p>
            <a:pPr>
              <a:buNone/>
            </a:pPr>
            <a:r>
              <a:rPr lang="en-US" dirty="0" err="1" smtClean="0">
                <a:solidFill>
                  <a:schemeClr val="tx1"/>
                </a:solidFill>
              </a:rPr>
              <a:t>xy</a:t>
            </a:r>
            <a:r>
              <a:rPr lang="en-US" dirty="0" smtClean="0">
                <a:solidFill>
                  <a:schemeClr val="tx1"/>
                </a:solidFill>
              </a:rPr>
              <a:t> mod p = (x mod p)(y mod p) mod p </a:t>
            </a:r>
          </a:p>
          <a:p>
            <a:pPr>
              <a:buNone/>
            </a:pPr>
            <a:r>
              <a:rPr lang="en-US" dirty="0" smtClean="0">
                <a:solidFill>
                  <a:schemeClr val="tx1"/>
                </a:solidFill>
              </a:rPr>
              <a:t>so, in particular, </a:t>
            </a:r>
          </a:p>
          <a:p>
            <a:pPr>
              <a:buNone/>
            </a:pPr>
            <a:r>
              <a:rPr lang="en-US" dirty="0" smtClean="0">
                <a:solidFill>
                  <a:schemeClr val="tx1"/>
                </a:solidFill>
              </a:rPr>
              <a:t>x</a:t>
            </a:r>
            <a:r>
              <a:rPr lang="en-US" baseline="30000" dirty="0" smtClean="0">
                <a:solidFill>
                  <a:schemeClr val="tx1"/>
                </a:solidFill>
              </a:rPr>
              <a:t>2</a:t>
            </a:r>
            <a:r>
              <a:rPr lang="en-US" dirty="0" smtClean="0">
                <a:solidFill>
                  <a:schemeClr val="tx1"/>
                </a:solidFill>
              </a:rPr>
              <a:t> mod p = (x mod p)(x mod p) mod p.</a:t>
            </a:r>
          </a:p>
          <a:p>
            <a:pPr>
              <a:buNone/>
            </a:pPr>
            <a:endParaRPr lang="en-US" dirty="0"/>
          </a:p>
        </p:txBody>
      </p:sp>
      <p:sp>
        <p:nvSpPr>
          <p:cNvPr id="4" name="Slide Number Placeholder 3"/>
          <p:cNvSpPr>
            <a:spLocks noGrp="1"/>
          </p:cNvSpPr>
          <p:nvPr>
            <p:ph type="sldNum" sz="quarter" idx="12"/>
          </p:nvPr>
        </p:nvSpPr>
        <p:spPr/>
        <p:txBody>
          <a:bodyPr/>
          <a:lstStyle/>
          <a:p>
            <a:fld id="{ED1C6FDB-5BEA-4D81-92AE-EA162B9EA14D}"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Converse is HARD problem</a:t>
            </a:r>
            <a:endParaRPr lang="en-US" dirty="0"/>
          </a:p>
        </p:txBody>
      </p:sp>
      <p:sp>
        <p:nvSpPr>
          <p:cNvPr id="3" name="Content Placeholder 2"/>
          <p:cNvSpPr>
            <a:spLocks noGrp="1"/>
          </p:cNvSpPr>
          <p:nvPr>
            <p:ph idx="1"/>
          </p:nvPr>
        </p:nvSpPr>
        <p:spPr>
          <a:xfrm>
            <a:off x="457200" y="1600201"/>
            <a:ext cx="8229600" cy="2362200"/>
          </a:xfrm>
        </p:spPr>
        <p:style>
          <a:lnRef idx="2">
            <a:schemeClr val="accent1"/>
          </a:lnRef>
          <a:fillRef idx="1">
            <a:schemeClr val="lt1"/>
          </a:fillRef>
          <a:effectRef idx="0">
            <a:schemeClr val="accent1"/>
          </a:effectRef>
          <a:fontRef idx="minor">
            <a:schemeClr val="dk1"/>
          </a:fontRef>
        </p:style>
        <p:txBody>
          <a:bodyPr/>
          <a:lstStyle/>
          <a:p>
            <a:pPr>
              <a:buNone/>
            </a:pPr>
            <a:r>
              <a:rPr lang="en-US" dirty="0" smtClean="0"/>
              <a:t>However, going the other way, GIVEN a value of </a:t>
            </a:r>
            <a:r>
              <a:rPr lang="en-US" dirty="0" err="1" smtClean="0"/>
              <a:t>x</a:t>
            </a:r>
            <a:r>
              <a:rPr lang="en-US" baseline="30000" dirty="0" err="1" smtClean="0"/>
              <a:t>n</a:t>
            </a:r>
            <a:r>
              <a:rPr lang="en-US" dirty="0" smtClean="0"/>
              <a:t> mod p, there is no known efficient algorithm to determine what n is.    This fact can be used to share secrets. </a:t>
            </a:r>
          </a:p>
          <a:p>
            <a:pPr>
              <a:buNone/>
            </a:pPr>
            <a:endParaRPr lang="en-US" dirty="0"/>
          </a:p>
        </p:txBody>
      </p:sp>
      <p:sp>
        <p:nvSpPr>
          <p:cNvPr id="4" name="Slide Number Placeholder 3"/>
          <p:cNvSpPr>
            <a:spLocks noGrp="1"/>
          </p:cNvSpPr>
          <p:nvPr>
            <p:ph type="sldNum" sz="quarter" idx="12"/>
          </p:nvPr>
        </p:nvSpPr>
        <p:spPr/>
        <p:txBody>
          <a:bodyPr/>
          <a:lstStyle/>
          <a:p>
            <a:fld id="{ED1C6FDB-5BEA-4D81-92AE-EA162B9EA14D}"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447800"/>
          </a:xfrm>
        </p:spPr>
        <p:txBody>
          <a:bodyPr/>
          <a:lstStyle/>
          <a:p>
            <a:r>
              <a:rPr lang="en-US" dirty="0" smtClean="0"/>
              <a:t>Illustration </a:t>
            </a:r>
            <a:endParaRPr lang="en-US" dirty="0"/>
          </a:p>
        </p:txBody>
      </p:sp>
      <p:sp>
        <p:nvSpPr>
          <p:cNvPr id="3" name="Content Placeholder 2"/>
          <p:cNvSpPr>
            <a:spLocks noGrp="1"/>
          </p:cNvSpPr>
          <p:nvPr>
            <p:ph idx="1"/>
          </p:nvPr>
        </p:nvSpPr>
        <p:spPr>
          <a:xfrm>
            <a:off x="381000" y="762000"/>
            <a:ext cx="8229600" cy="6629400"/>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r>
              <a:rPr lang="en-US" dirty="0" smtClean="0"/>
              <a:t>Alice and Bob wish to communicate confidential information over an insecure medium (such as a telephone line that might be tapped or a computer network that might be insecure). We assume that Eve is listening in on everything that is sent between Alice and Bob, and that Alice and Bob have not previously agreed on a secret key to use in some standard encryption scheme. </a:t>
            </a:r>
          </a:p>
          <a:p>
            <a:r>
              <a:rPr lang="en-US" dirty="0" smtClean="0"/>
              <a:t>The question is, can Alice and Bob exchange any piece of information, i.e., a cryptographic key, that Eve can not discern even though she intercepts every message sent between Alice and Bob?  </a:t>
            </a:r>
            <a:r>
              <a:rPr lang="en-US" dirty="0"/>
              <a:t>T</a:t>
            </a:r>
            <a:r>
              <a:rPr lang="en-US" dirty="0" smtClean="0"/>
              <a:t>he answer is YES (and electronic commerce depends on this!). Here's the idea. First Alice sends Bob the value of an integer base b and an integer p. Now Alice, Bob, and Eve all know b and p. Then Alice chooses a large integer n, (which ONLY she knows), and sends Bob the value </a:t>
            </a:r>
            <a:r>
              <a:rPr lang="en-US" dirty="0" err="1" smtClean="0"/>
              <a:t>b</a:t>
            </a:r>
            <a:r>
              <a:rPr lang="en-US" baseline="30000" dirty="0" err="1" smtClean="0"/>
              <a:t>n</a:t>
            </a:r>
            <a:r>
              <a:rPr lang="en-US" dirty="0" smtClean="0"/>
              <a:t> mod p. Then Bob chooses a large integer m (which ONLY he knows), and sends Eve </a:t>
            </a:r>
            <a:r>
              <a:rPr lang="en-US" dirty="0" err="1" smtClean="0"/>
              <a:t>b</a:t>
            </a:r>
            <a:r>
              <a:rPr lang="en-US" baseline="30000" dirty="0" err="1" smtClean="0"/>
              <a:t>m</a:t>
            </a:r>
            <a:r>
              <a:rPr lang="en-US" dirty="0" smtClean="0"/>
              <a:t> mod p. Now they ALL know values b, p, </a:t>
            </a:r>
            <a:r>
              <a:rPr lang="en-US" dirty="0" err="1" smtClean="0"/>
              <a:t>b</a:t>
            </a:r>
            <a:r>
              <a:rPr lang="en-US" baseline="30000" dirty="0" err="1" smtClean="0"/>
              <a:t>n</a:t>
            </a:r>
            <a:r>
              <a:rPr lang="en-US" dirty="0" smtClean="0"/>
              <a:t> mod p, and </a:t>
            </a:r>
            <a:r>
              <a:rPr lang="en-US" dirty="0" err="1" smtClean="0"/>
              <a:t>b</a:t>
            </a:r>
            <a:r>
              <a:rPr lang="en-US" baseline="30000" dirty="0" err="1" smtClean="0"/>
              <a:t>m</a:t>
            </a:r>
            <a:r>
              <a:rPr lang="en-US" dirty="0" smtClean="0"/>
              <a:t> mod p.</a:t>
            </a:r>
            <a:endParaRPr lang="en-US" dirty="0"/>
          </a:p>
        </p:txBody>
      </p:sp>
      <p:sp>
        <p:nvSpPr>
          <p:cNvPr id="4" name="Slide Number Placeholder 3"/>
          <p:cNvSpPr>
            <a:spLocks noGrp="1"/>
          </p:cNvSpPr>
          <p:nvPr>
            <p:ph type="sldNum" sz="quarter" idx="12"/>
          </p:nvPr>
        </p:nvSpPr>
        <p:spPr/>
        <p:txBody>
          <a:bodyPr/>
          <a:lstStyle/>
          <a:p>
            <a:fld id="{ED1C6FDB-5BEA-4D81-92AE-EA162B9EA14D}"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knows what</a:t>
            </a:r>
            <a:endParaRPr lang="en-US" dirty="0"/>
          </a:p>
        </p:txBody>
      </p:sp>
      <p:sp>
        <p:nvSpPr>
          <p:cNvPr id="3" name="Content Placeholder 2"/>
          <p:cNvSpPr>
            <a:spLocks noGrp="1"/>
          </p:cNvSpPr>
          <p:nvPr>
            <p:ph idx="1"/>
          </p:nvPr>
        </p:nvSpPr>
        <p:spPr/>
        <p:txBody>
          <a:bodyPr>
            <a:normAutofit lnSpcReduction="10000"/>
          </a:bodyPr>
          <a:lstStyle/>
          <a:p>
            <a:pPr>
              <a:buNone/>
            </a:pPr>
            <a:r>
              <a:rPr lang="en-US" dirty="0"/>
              <a:t>Alice                     Bob                  Eve</a:t>
            </a:r>
          </a:p>
          <a:p>
            <a:pPr>
              <a:buNone/>
            </a:pPr>
            <a:r>
              <a:rPr lang="en-US" dirty="0"/>
              <a:t> </a:t>
            </a:r>
          </a:p>
          <a:p>
            <a:pPr>
              <a:buNone/>
            </a:pPr>
            <a:r>
              <a:rPr lang="en-US" dirty="0"/>
              <a:t>    b                        </a:t>
            </a:r>
            <a:r>
              <a:rPr lang="en-US" dirty="0" err="1"/>
              <a:t>b</a:t>
            </a:r>
            <a:r>
              <a:rPr lang="en-US" dirty="0"/>
              <a:t>                    </a:t>
            </a:r>
            <a:r>
              <a:rPr lang="en-US" dirty="0" smtClean="0"/>
              <a:t>     </a:t>
            </a:r>
            <a:r>
              <a:rPr lang="en-US" dirty="0" err="1" smtClean="0"/>
              <a:t>b</a:t>
            </a:r>
            <a:endParaRPr lang="en-US" dirty="0"/>
          </a:p>
          <a:p>
            <a:pPr>
              <a:buNone/>
            </a:pPr>
            <a:r>
              <a:rPr lang="en-US" dirty="0"/>
              <a:t>    p                        </a:t>
            </a:r>
            <a:r>
              <a:rPr lang="en-US" dirty="0" err="1"/>
              <a:t>p</a:t>
            </a:r>
            <a:r>
              <a:rPr lang="en-US" dirty="0"/>
              <a:t>                    </a:t>
            </a:r>
            <a:r>
              <a:rPr lang="en-US" dirty="0" smtClean="0"/>
              <a:t>     </a:t>
            </a:r>
            <a:r>
              <a:rPr lang="en-US" dirty="0" err="1" smtClean="0"/>
              <a:t>p</a:t>
            </a:r>
            <a:endParaRPr lang="en-US" dirty="0"/>
          </a:p>
          <a:p>
            <a:pPr>
              <a:buNone/>
            </a:pPr>
            <a:r>
              <a:rPr lang="en-US" dirty="0"/>
              <a:t>    n                        m</a:t>
            </a:r>
          </a:p>
          <a:p>
            <a:pPr>
              <a:buNone/>
            </a:pPr>
            <a:r>
              <a:rPr lang="en-US" dirty="0"/>
              <a:t>    </a:t>
            </a:r>
            <a:r>
              <a:rPr lang="en-US" dirty="0" err="1"/>
              <a:t>b</a:t>
            </a:r>
            <a:r>
              <a:rPr lang="en-US" baseline="30000" dirty="0" err="1"/>
              <a:t>n</a:t>
            </a:r>
            <a:r>
              <a:rPr lang="en-US" dirty="0"/>
              <a:t> mod p          </a:t>
            </a:r>
            <a:r>
              <a:rPr lang="en-US" dirty="0" err="1" smtClean="0"/>
              <a:t>b</a:t>
            </a:r>
            <a:r>
              <a:rPr lang="en-US" baseline="30000" dirty="0" err="1" smtClean="0"/>
              <a:t>n</a:t>
            </a:r>
            <a:r>
              <a:rPr lang="en-US" dirty="0" smtClean="0"/>
              <a:t> </a:t>
            </a:r>
            <a:r>
              <a:rPr lang="en-US" dirty="0"/>
              <a:t>mod p           </a:t>
            </a:r>
            <a:r>
              <a:rPr lang="en-US" dirty="0" err="1" smtClean="0"/>
              <a:t>b</a:t>
            </a:r>
            <a:r>
              <a:rPr lang="en-US" baseline="30000" dirty="0" err="1" smtClean="0"/>
              <a:t>n</a:t>
            </a:r>
            <a:r>
              <a:rPr lang="en-US" dirty="0" smtClean="0"/>
              <a:t> </a:t>
            </a:r>
            <a:r>
              <a:rPr lang="en-US" dirty="0"/>
              <a:t>mod p</a:t>
            </a:r>
          </a:p>
          <a:p>
            <a:pPr>
              <a:buNone/>
            </a:pPr>
            <a:r>
              <a:rPr lang="en-US" dirty="0"/>
              <a:t>    </a:t>
            </a:r>
            <a:r>
              <a:rPr lang="en-US" dirty="0" err="1"/>
              <a:t>b</a:t>
            </a:r>
            <a:r>
              <a:rPr lang="en-US" baseline="30000" dirty="0" err="1"/>
              <a:t>m</a:t>
            </a:r>
            <a:r>
              <a:rPr lang="en-US" dirty="0"/>
              <a:t> mod p         </a:t>
            </a:r>
            <a:r>
              <a:rPr lang="en-US" dirty="0" err="1" smtClean="0"/>
              <a:t>b</a:t>
            </a:r>
            <a:r>
              <a:rPr lang="en-US" baseline="30000" dirty="0" err="1" smtClean="0"/>
              <a:t>m</a:t>
            </a:r>
            <a:r>
              <a:rPr lang="en-US" dirty="0" smtClean="0"/>
              <a:t> </a:t>
            </a:r>
            <a:r>
              <a:rPr lang="en-US" dirty="0"/>
              <a:t>mod p           </a:t>
            </a:r>
            <a:r>
              <a:rPr lang="en-US" dirty="0" err="1" smtClean="0"/>
              <a:t>b</a:t>
            </a:r>
            <a:r>
              <a:rPr lang="en-US" baseline="30000" dirty="0" err="1" smtClean="0"/>
              <a:t>m</a:t>
            </a:r>
            <a:r>
              <a:rPr lang="en-US" dirty="0" smtClean="0"/>
              <a:t> </a:t>
            </a:r>
            <a:r>
              <a:rPr lang="en-US" dirty="0"/>
              <a:t>mod p</a:t>
            </a:r>
          </a:p>
          <a:p>
            <a:pPr>
              <a:buNone/>
            </a:pPr>
            <a:r>
              <a:rPr lang="en-US" dirty="0"/>
              <a:t> </a:t>
            </a:r>
          </a:p>
        </p:txBody>
      </p:sp>
      <p:sp>
        <p:nvSpPr>
          <p:cNvPr id="4" name="Slide Number Placeholder 3"/>
          <p:cNvSpPr>
            <a:spLocks noGrp="1"/>
          </p:cNvSpPr>
          <p:nvPr>
            <p:ph type="sldNum" sz="quarter" idx="12"/>
          </p:nvPr>
        </p:nvSpPr>
        <p:spPr/>
        <p:txBody>
          <a:bodyPr/>
          <a:lstStyle/>
          <a:p>
            <a:fld id="{ED1C6FDB-5BEA-4D81-92AE-EA162B9EA14D}"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Computing cryptographic key K</a:t>
            </a:r>
            <a:endParaRPr lang="en-US" b="1" dirty="0"/>
          </a:p>
        </p:txBody>
      </p:sp>
      <p:sp>
        <p:nvSpPr>
          <p:cNvPr id="3" name="Content Placeholder 2"/>
          <p:cNvSpPr>
            <a:spLocks noGrp="1"/>
          </p:cNvSpPr>
          <p:nvPr>
            <p:ph idx="1"/>
          </p:nvPr>
        </p:nvSpPr>
        <p:spPr/>
        <p:txBody>
          <a:bodyPr/>
          <a:lstStyle/>
          <a:p>
            <a:pPr>
              <a:buNone/>
            </a:pPr>
            <a:r>
              <a:rPr lang="en-US" dirty="0" smtClean="0"/>
              <a:t>How about:</a:t>
            </a:r>
            <a:endParaRPr lang="en-US" dirty="0"/>
          </a:p>
          <a:p>
            <a:pPr>
              <a:buNone/>
            </a:pPr>
            <a:r>
              <a:rPr lang="en-US" dirty="0" smtClean="0"/>
              <a:t>K =</a:t>
            </a:r>
            <a:r>
              <a:rPr lang="da-DK" dirty="0" smtClean="0"/>
              <a:t> (b</a:t>
            </a:r>
            <a:r>
              <a:rPr lang="da-DK" baseline="30000" dirty="0" smtClean="0"/>
              <a:t>m</a:t>
            </a:r>
            <a:r>
              <a:rPr lang="da-DK" dirty="0" smtClean="0"/>
              <a:t> mod p)(b</a:t>
            </a:r>
            <a:r>
              <a:rPr lang="da-DK" baseline="30000" dirty="0" smtClean="0"/>
              <a:t>n</a:t>
            </a:r>
            <a:r>
              <a:rPr lang="da-DK" dirty="0" smtClean="0"/>
              <a:t> mod p)</a:t>
            </a:r>
            <a:r>
              <a:rPr lang="da-DK" baseline="30000" dirty="0"/>
              <a:t> </a:t>
            </a:r>
            <a:r>
              <a:rPr lang="da-DK" dirty="0" smtClean="0"/>
              <a:t> = b</a:t>
            </a:r>
            <a:r>
              <a:rPr lang="da-DK" baseline="30000" dirty="0" smtClean="0"/>
              <a:t>m+ n</a:t>
            </a:r>
            <a:r>
              <a:rPr lang="da-DK" dirty="0" smtClean="0"/>
              <a:t> mod p  </a:t>
            </a:r>
          </a:p>
          <a:p>
            <a:pPr>
              <a:buNone/>
            </a:pPr>
            <a:endParaRPr lang="da-DK" dirty="0"/>
          </a:p>
          <a:p>
            <a:pPr>
              <a:buNone/>
            </a:pPr>
            <a:r>
              <a:rPr lang="da-DK" dirty="0" smtClean="0"/>
              <a:t>Both Bob and Alice </a:t>
            </a:r>
            <a:r>
              <a:rPr lang="da-DK" smtClean="0"/>
              <a:t>can compute </a:t>
            </a:r>
            <a:r>
              <a:rPr lang="da-DK" dirty="0" smtClean="0"/>
              <a:t>this.</a:t>
            </a:r>
          </a:p>
          <a:p>
            <a:pPr>
              <a:buNone/>
            </a:pPr>
            <a:r>
              <a:rPr lang="da-DK" dirty="0" smtClean="0"/>
              <a:t>The problem is that Eve and also compute it.</a:t>
            </a:r>
            <a:endParaRPr lang="en-US" dirty="0"/>
          </a:p>
        </p:txBody>
      </p:sp>
      <p:sp>
        <p:nvSpPr>
          <p:cNvPr id="4" name="Slide Number Placeholder 3"/>
          <p:cNvSpPr>
            <a:spLocks noGrp="1"/>
          </p:cNvSpPr>
          <p:nvPr>
            <p:ph type="sldNum" sz="quarter" idx="12"/>
          </p:nvPr>
        </p:nvSpPr>
        <p:spPr/>
        <p:txBody>
          <a:bodyPr/>
          <a:lstStyle/>
          <a:p>
            <a:fld id="{ED1C6FDB-5BEA-4D81-92AE-EA162B9EA14D}"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84</TotalTime>
  <Words>1282</Words>
  <Application>Microsoft Office PowerPoint</Application>
  <PresentationFormat>On-screen Show (4:3)</PresentationFormat>
  <Paragraphs>158</Paragraphs>
  <Slides>20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Recall efficient implementation of Powers from last lecture (repeated below)</vt:lpstr>
      <vt:lpstr>Iterative version for Powers Left-to-right binary method for powers </vt:lpstr>
      <vt:lpstr>Example of action of left-to-right Binary Method for powers (exponentiation)</vt:lpstr>
      <vt:lpstr>One-way functions and security schemes on Internet</vt:lpstr>
      <vt:lpstr>Example of one function – f(n) = xn</vt:lpstr>
      <vt:lpstr>Converse is HARD problem</vt:lpstr>
      <vt:lpstr>Illustration </vt:lpstr>
      <vt:lpstr>Who knows what</vt:lpstr>
      <vt:lpstr>Computing cryptographic key K</vt:lpstr>
      <vt:lpstr>Trick that works</vt:lpstr>
      <vt:lpstr>Computing greatest common divisor (gcd) of two nonnegative integers</vt:lpstr>
      <vt:lpstr>For what input does Euclid’s algorithm take the most time?</vt:lpstr>
      <vt:lpstr>Extended Euclid’s algorithm</vt:lpstr>
      <vt:lpstr>Evaluating Polynomials </vt:lpstr>
      <vt:lpstr>Straightforward solution</vt:lpstr>
      <vt:lpstr>Analysis of PolyEval</vt:lpstr>
      <vt:lpstr>Horner’s rule</vt:lpstr>
      <vt:lpstr>Example</vt:lpstr>
      <vt:lpstr> Horner’s rule</vt:lpstr>
      <vt:lpstr>Analysis of HornerEval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One-way functions and security schemes on Internet</dc:title>
  <dc:creator>Ken</dc:creator>
  <cp:lastModifiedBy>Kenneth A Berman</cp:lastModifiedBy>
  <cp:revision>23</cp:revision>
  <dcterms:created xsi:type="dcterms:W3CDTF">2011-09-23T00:21:13Z</dcterms:created>
  <dcterms:modified xsi:type="dcterms:W3CDTF">2013-08-30T17:20:46Z</dcterms:modified>
</cp:coreProperties>
</file>