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2" r:id="rId6"/>
    <p:sldId id="266" r:id="rId7"/>
    <p:sldId id="263" r:id="rId8"/>
    <p:sldId id="261" r:id="rId9"/>
    <p:sldId id="260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7030-150B-4085-B9F0-5112BCB3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D8A6E-BB1A-4667-BAF6-742105A5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9A99-C1AB-4111-B81A-83C31790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82F5-292C-4A2B-9194-7F25089C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0B97-52DA-4BE6-81D2-899971DC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0685-46D2-40A0-8348-233F0C26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A4384-83F8-4722-9F1F-9E70F620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5766-792C-4788-8D8D-217C0B0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E026-B8B6-4B77-A93E-83E27DD0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371-CBB2-40CD-9167-AF17B9B2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6C8D1-6090-4366-AE95-6874BFA47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2A121-EF29-447D-A2D5-AA95B8E8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9E65-EA2C-4AFE-8698-98F3D745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BD5D-3A5D-4D7F-B51B-AA591252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804B-08DD-40B1-ADF2-05BE791C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682E-1A99-4264-8B5E-E0CA9F13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0654-DFE2-4EA1-8A19-C104A307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A3C5-A170-4501-AE43-2D24D4DF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D79A-3383-4D78-A1BC-7A4ADA0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60BD-690A-4A1D-9BF3-F24DFCFC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8162-F59B-49E4-B1B9-F3265F88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9F6A5-8D94-4E44-B945-5832E8E2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BDA8-FB92-4A7B-B8E8-D606887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921E-6708-474F-B771-F5373A3A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DE81-712D-4EF0-8EA4-CDD2A75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0C17-DCFE-4AC2-A287-39C8238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1011-56DC-4753-875B-0BB0C19FE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29241-2B48-4B1B-BCD4-4D0D6740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5CEF-DFD7-4375-A781-3969834A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91AB-76CD-446C-9189-271C2775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46CE-4409-48A1-A4C6-48BDA8E8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D86A-B88C-411D-85DE-13F882CB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F980-CD34-47FF-85AD-43B7F586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FE90-D631-4564-9E6F-9E02604A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35332-402F-40D2-BFFE-08BED9E5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9F87-0830-47D3-8C4C-5804A448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AA17E-1BC4-461A-AF24-919FAFC7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7ACD1-178D-41AC-BB45-AA1AEAB7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AC0FF-17BF-4BDA-9780-6780C5A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E0A-C62D-440C-AD59-8D31AAE8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2943-129F-402D-86DA-2AF750F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A4EF3-BE68-4E79-87B4-48499A32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384D-2A41-4E80-AA18-AA89DFBE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CD709-4A8C-468C-8C8C-F4CCBF16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16529-CB5B-4DBD-BCA0-447E4B88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E6BD-A4EB-4C27-84E2-FECA3FF4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CF44-FCFE-4885-A2FB-A0D273DD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F4FE-D75E-420D-BDD0-551FF493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3F984-80B0-4FB5-87A3-6E8835044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4C6E-B678-48C2-849E-E8866606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CB39D-D74D-4539-9394-631AD624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803F-8729-4369-9EE9-3A3FB95D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9103-B176-4C52-BABA-D14C7494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0BDBF-476C-42BC-988D-7A6823447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878CF-CF46-45E9-A420-26B7E8E6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9402-0CD0-4DE6-BC23-150FF002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F3FD-9D8A-42A4-878A-35896E8F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7D3E-EF5E-49A8-9BD0-0952EB2E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E7822-2960-474D-AD1A-B12367C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67F5-A46B-4E0B-A05B-48C1928C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4095-D800-4121-A4EA-D6162B33D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1C62-C662-45C8-8BAE-F7135225CA2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ACD8-36E2-47B3-B211-C2B56FD8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CB5-795D-441E-B610-A9F77B5B7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7AAB-AC0E-4943-AB29-6F5C8109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31CA-B1A7-4C98-B0FC-2900ABD9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INSTACART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8B0C-C25C-4582-8B6F-F684C718F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Bharadwaj Tippavajjula</a:t>
            </a:r>
          </a:p>
        </p:txBody>
      </p:sp>
    </p:spTree>
    <p:extLst>
      <p:ext uri="{BB962C8B-B14F-4D97-AF65-F5344CB8AC3E}">
        <p14:creationId xmlns:p14="http://schemas.microsoft.com/office/powerpoint/2010/main" val="55178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3187-A4E9-426C-85BD-E6E621AD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r>
              <a:rPr lang="en-US" sz="3000" dirty="0"/>
              <a:t>Regression Analysis Interpretation and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47DF4-3197-4D85-A4A1-B5E083B3C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74122"/>
            <a:ext cx="5295900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21A0A-E0A2-4DCD-A7E9-0AB11B7723C2}"/>
              </a:ext>
            </a:extLst>
          </p:cNvPr>
          <p:cNvSpPr txBox="1"/>
          <p:nvPr/>
        </p:nvSpPr>
        <p:spPr>
          <a:xfrm>
            <a:off x="6233490" y="1497495"/>
            <a:ext cx="52959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Since the number of orders / complaints differ from time span and day of week, we need to include variables in the model that can provide the difference/effect of the number of orders when compared to other days</a:t>
            </a:r>
          </a:p>
          <a:p>
            <a:endParaRPr lang="en-US" dirty="0"/>
          </a:p>
          <a:p>
            <a:r>
              <a:rPr lang="en-US" dirty="0"/>
              <a:t>Performed an Ordinary Least Squares Regression on the data and obtained the regression coefficients and statistics as shown. </a:t>
            </a:r>
          </a:p>
          <a:p>
            <a:endParaRPr lang="en-US" dirty="0"/>
          </a:p>
          <a:p>
            <a:r>
              <a:rPr lang="en-US" dirty="0"/>
              <a:t>From the regression intercepts, I have observed the same thing that was assumed, that number of complaints have negative coefficients from Monday to Saturday with baseline as Sunday.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EFF08-A667-4E29-94E9-3E3A69A46887}"/>
              </a:ext>
            </a:extLst>
          </p:cNvPr>
          <p:cNvSpPr txBox="1"/>
          <p:nvPr/>
        </p:nvSpPr>
        <p:spPr>
          <a:xfrm>
            <a:off x="516835" y="5989983"/>
            <a:ext cx="1069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interpretation of output :  The number of complaints will decrease by a 2.9 on Monday when compared to Sunday and would go up by 12.4 if it is morning when compared to Night</a:t>
            </a:r>
          </a:p>
        </p:txBody>
      </p:sp>
    </p:spTree>
    <p:extLst>
      <p:ext uri="{BB962C8B-B14F-4D97-AF65-F5344CB8AC3E}">
        <p14:creationId xmlns:p14="http://schemas.microsoft.com/office/powerpoint/2010/main" val="137733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7A42-E97A-458C-B211-0B6FD7C3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Conclusions and Strategy for staffing Customer Support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C9EE-38F1-4363-8270-2F744695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Maximum number of  concurrent complaints is 6 while majority of the times its 2</a:t>
            </a:r>
          </a:p>
          <a:p>
            <a:r>
              <a:rPr lang="en-US" sz="1800" dirty="0"/>
              <a:t>Assuming X to be the number of people in the shift on Sunday night, below are the approximate number of people needed in the shifts based on the given dataset.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Wrong item % during the evening times (4 – 10 PM) is very high which can be assumed to be because of higher number of orders per shopper. Business can focus on this problem to improve customer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ACBF-7391-477D-B75E-1D7A4A0A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943225"/>
            <a:ext cx="6429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A37B-026B-485A-9394-1BC5BE6F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" y="141235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sz="3000" dirty="0"/>
              <a:t>THANK YOU !!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492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372E-3675-4B77-9522-3A6F9371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Dataset Description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E3429-30DA-4B70-BCE6-36E2D325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The dataset contains the orders from Date 1</a:t>
            </a:r>
            <a:r>
              <a:rPr lang="en-US" sz="1800" baseline="30000" dirty="0"/>
              <a:t>st</a:t>
            </a:r>
            <a:r>
              <a:rPr lang="en-US" sz="1800" dirty="0"/>
              <a:t> May 2014 to June 2</a:t>
            </a:r>
            <a:r>
              <a:rPr lang="en-US" sz="1800" baseline="30000" dirty="0"/>
              <a:t>nd</a:t>
            </a:r>
            <a:r>
              <a:rPr lang="en-US" sz="1800" dirty="0"/>
              <a:t> 2014.  Total of 13845 unique orders and 963 orders have a complaint registered</a:t>
            </a:r>
          </a:p>
          <a:p>
            <a:r>
              <a:rPr lang="en-US" sz="1800" dirty="0"/>
              <a:t>Remaining 12,882 orders have missing complaint type. Of them 10805 orders are having rating of 5</a:t>
            </a:r>
          </a:p>
          <a:p>
            <a:r>
              <a:rPr lang="en-US" sz="1800" dirty="0"/>
              <a:t>7 types of complaints registered: </a:t>
            </a:r>
          </a:p>
          <a:p>
            <a:pPr lvl="1"/>
            <a:r>
              <a:rPr lang="en-US" sz="1800" dirty="0"/>
              <a:t>Poor Replacement</a:t>
            </a:r>
          </a:p>
          <a:p>
            <a:pPr lvl="1"/>
            <a:r>
              <a:rPr lang="en-US" sz="1800" dirty="0"/>
              <a:t>Poor Service</a:t>
            </a:r>
          </a:p>
          <a:p>
            <a:pPr lvl="1"/>
            <a:r>
              <a:rPr lang="en-US" sz="1800" dirty="0"/>
              <a:t>Item missing</a:t>
            </a:r>
          </a:p>
          <a:p>
            <a:pPr lvl="1"/>
            <a:r>
              <a:rPr lang="en-US" sz="1800" dirty="0"/>
              <a:t>Damaged or Spoiled</a:t>
            </a:r>
          </a:p>
          <a:p>
            <a:pPr lvl="1"/>
            <a:r>
              <a:rPr lang="en-US" sz="1800" dirty="0"/>
              <a:t>Wrong item</a:t>
            </a:r>
          </a:p>
          <a:p>
            <a:pPr lvl="1"/>
            <a:r>
              <a:rPr lang="en-US" sz="1800" dirty="0"/>
              <a:t>Other order issue</a:t>
            </a:r>
          </a:p>
          <a:p>
            <a:pPr lvl="1"/>
            <a:r>
              <a:rPr lang="en-US" sz="1800" dirty="0"/>
              <a:t>Item charged incorrectly</a:t>
            </a:r>
          </a:p>
          <a:p>
            <a:pPr lvl="1"/>
            <a:r>
              <a:rPr lang="en-US" sz="1800" dirty="0"/>
              <a:t>Null</a:t>
            </a:r>
          </a:p>
          <a:p>
            <a:r>
              <a:rPr lang="en-US" sz="1800" dirty="0"/>
              <a:t>Some of the orders have given 5 rating even when there is an complaint. This can be assumed to be a biased review by customer.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8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0CE-B03C-47D1-9F8E-8F36FE19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 Analysis and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192EE-19BA-4B89-AE02-BD0E979A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1" y="1505789"/>
            <a:ext cx="2413137" cy="277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ECF70-823D-475B-9FE9-7230A85E0841}"/>
              </a:ext>
            </a:extLst>
          </p:cNvPr>
          <p:cNvSpPr txBox="1"/>
          <p:nvPr/>
        </p:nvSpPr>
        <p:spPr>
          <a:xfrm>
            <a:off x="5446643" y="1690688"/>
            <a:ext cx="5804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SF and Chicago seems to be top contributors to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Instacart</a:t>
            </a:r>
            <a:r>
              <a:rPr lang="en-US" dirty="0"/>
              <a:t> might have recently launched its market in NYC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29353-3D67-4CCF-8BA7-7B02408E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74" y="4441244"/>
            <a:ext cx="9137996" cy="2167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0F00AB-54E3-4D43-BC1D-F94C896F8934}"/>
              </a:ext>
            </a:extLst>
          </p:cNvPr>
          <p:cNvSpPr/>
          <p:nvPr/>
        </p:nvSpPr>
        <p:spPr>
          <a:xfrm>
            <a:off x="5446643" y="26504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replacement has the lowest average rating as the customer might be disappointed because, he already got a replacement item and the one that is replaced is disliked by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 given by customers when they raised a complaint is  approximately 3</a:t>
            </a:r>
          </a:p>
        </p:txBody>
      </p:sp>
    </p:spTree>
    <p:extLst>
      <p:ext uri="{BB962C8B-B14F-4D97-AF65-F5344CB8AC3E}">
        <p14:creationId xmlns:p14="http://schemas.microsoft.com/office/powerpoint/2010/main" val="67482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8580-66E0-4B89-A867-486DDD3F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Analysis on Number of Orders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D7B9D-CEE9-4189-8AC1-85D3554E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0" y="1415705"/>
            <a:ext cx="5219700" cy="4867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FDBD16-2952-448D-8A21-25D3828C853A}"/>
              </a:ext>
            </a:extLst>
          </p:cNvPr>
          <p:cNvSpPr/>
          <p:nvPr/>
        </p:nvSpPr>
        <p:spPr>
          <a:xfrm>
            <a:off x="6599583" y="1922659"/>
            <a:ext cx="521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number of orders during the start of month and on Sunday and 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number of orders in the middle of the week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FE6BF-A25E-4AA4-8D8D-A68541C2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62" y="3460286"/>
            <a:ext cx="5578336" cy="30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89A-95F7-457C-93CC-0D528D81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Analysis on number of complaints received –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F2159-1337-42FE-8A6D-F85F8B583CFF}"/>
              </a:ext>
            </a:extLst>
          </p:cNvPr>
          <p:cNvSpPr txBox="1"/>
          <p:nvPr/>
        </p:nvSpPr>
        <p:spPr>
          <a:xfrm>
            <a:off x="8812696" y="2270410"/>
            <a:ext cx="3180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orders are high during the evening hours from 4 PM to 7 PM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afternoon and morning hours their distributions remain the same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very less during the night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DB080-7FCF-45D9-98AE-79E49410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462238"/>
            <a:ext cx="8375374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4B2-87C9-4EEC-85CD-25E5E35D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973345"/>
          </a:xfrm>
        </p:spPr>
        <p:txBody>
          <a:bodyPr>
            <a:normAutofit/>
          </a:bodyPr>
          <a:lstStyle/>
          <a:p>
            <a:r>
              <a:rPr lang="en-US" sz="3000" dirty="0"/>
              <a:t>Analysis on number of complaints received – 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88A0A-98C3-4545-8875-55CEF5D95BA3}"/>
              </a:ext>
            </a:extLst>
          </p:cNvPr>
          <p:cNvSpPr txBox="1"/>
          <p:nvPr/>
        </p:nvSpPr>
        <p:spPr>
          <a:xfrm>
            <a:off x="7890014" y="2177969"/>
            <a:ext cx="3904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peak hours most of the complaints are of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WRONG ITEM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DAMAGED ITEM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50 % of the total wrong item complaints are in the evening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because of higher number of orders per shoppers during the peak times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F69184-3804-411D-9DFC-D3F7D5C2C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7" y="1003989"/>
            <a:ext cx="6631869" cy="5529333"/>
          </a:xfrm>
        </p:spPr>
      </p:pic>
    </p:spTree>
    <p:extLst>
      <p:ext uri="{BB962C8B-B14F-4D97-AF65-F5344CB8AC3E}">
        <p14:creationId xmlns:p14="http://schemas.microsoft.com/office/powerpoint/2010/main" val="32089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346A-EF7C-4C92-935E-5AD74D28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r>
              <a:rPr lang="en-US" sz="3000" dirty="0"/>
              <a:t> Distribution of Number of Complaints per hour per weekday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4667E-D1E5-4854-A63F-DFF0378F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7" y="1272209"/>
            <a:ext cx="8572500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7168-A40E-402F-8C89-34A961C6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20"/>
            <a:ext cx="10515600" cy="1039605"/>
          </a:xfrm>
        </p:spPr>
        <p:txBody>
          <a:bodyPr>
            <a:normAutofit/>
          </a:bodyPr>
          <a:lstStyle/>
          <a:p>
            <a:r>
              <a:rPr lang="en-US" sz="3000" dirty="0"/>
              <a:t>Customer Ratings analysis and 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416F-78F2-472B-AADF-0B9EA1A0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234"/>
            <a:ext cx="10515600" cy="5118514"/>
          </a:xfrm>
        </p:spPr>
        <p:txBody>
          <a:bodyPr>
            <a:noAutofit/>
          </a:bodyPr>
          <a:lstStyle/>
          <a:p>
            <a:r>
              <a:rPr lang="en-US" sz="1800" b="1" dirty="0"/>
              <a:t>Assumptions</a:t>
            </a:r>
            <a:r>
              <a:rPr lang="en-US" sz="1800" dirty="0"/>
              <a:t> :  </a:t>
            </a:r>
          </a:p>
          <a:p>
            <a:pPr marL="0" indent="0">
              <a:buNone/>
            </a:pPr>
            <a:r>
              <a:rPr lang="en-US" sz="1800" dirty="0"/>
              <a:t>	1) Since there are a lot of orders that don’t have a complaint and yet have a lesser rating, we cannot 	ignore them from analysis</a:t>
            </a:r>
          </a:p>
          <a:p>
            <a:pPr marL="0" indent="0">
              <a:buNone/>
            </a:pPr>
            <a:r>
              <a:rPr lang="en-US" sz="1800" dirty="0"/>
              <a:t>	2) The average customer rating for the orders that had complaints is approximately 3</a:t>
            </a:r>
          </a:p>
          <a:p>
            <a:pPr marL="0" indent="0">
              <a:buNone/>
            </a:pPr>
            <a:r>
              <a:rPr lang="en-US" sz="1800" dirty="0"/>
              <a:t>	3) The number of complaints were counted as follows : </a:t>
            </a:r>
          </a:p>
          <a:p>
            <a:pPr marL="0" indent="0">
              <a:buNone/>
            </a:pPr>
            <a:r>
              <a:rPr lang="en-US" sz="1800" dirty="0"/>
              <a:t>		If a complaint is registered for an order, then it is counted as 1 </a:t>
            </a:r>
          </a:p>
          <a:p>
            <a:pPr marL="0" indent="0">
              <a:buNone/>
            </a:pPr>
            <a:r>
              <a:rPr lang="en-US" sz="1800" dirty="0"/>
              <a:t>		If an order has no complaint registered, but has a rating of 3, it is counted as a complaint</a:t>
            </a:r>
          </a:p>
          <a:p>
            <a:pPr marL="0" indent="0">
              <a:buNone/>
            </a:pPr>
            <a:r>
              <a:rPr lang="en-US" sz="1800" dirty="0"/>
              <a:t>	4) There is only single support center which handles the calls from every city in united states</a:t>
            </a:r>
          </a:p>
          <a:p>
            <a:r>
              <a:rPr lang="en-US" sz="1800" b="1" dirty="0"/>
              <a:t>Data Cleaning process 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	1) All the data was given with respect to UTC . So, converted them to respective time-zone dates </a:t>
            </a:r>
          </a:p>
          <a:p>
            <a:pPr marL="0" indent="0">
              <a:buNone/>
            </a:pPr>
            <a:r>
              <a:rPr lang="en-US" sz="1800" dirty="0"/>
              <a:t>	2) Split the hours of day into 4 time periods:</a:t>
            </a:r>
          </a:p>
          <a:p>
            <a:pPr marL="0" indent="0">
              <a:buNone/>
            </a:pPr>
            <a:r>
              <a:rPr lang="en-US" sz="1800" dirty="0"/>
              <a:t>		Morning 		( 7 AM to 12 PM)</a:t>
            </a:r>
          </a:p>
          <a:p>
            <a:pPr marL="0" indent="0">
              <a:buNone/>
            </a:pPr>
            <a:r>
              <a:rPr lang="en-US" sz="1800" dirty="0"/>
              <a:t>		Afternoon 	( 12 PM to 4 PM)</a:t>
            </a:r>
          </a:p>
          <a:p>
            <a:pPr marL="0" indent="0">
              <a:buNone/>
            </a:pPr>
            <a:r>
              <a:rPr lang="en-US" sz="1800" dirty="0"/>
              <a:t>		Evening		( 4 PM to 10 PM)</a:t>
            </a:r>
          </a:p>
          <a:p>
            <a:pPr marL="0" indent="0">
              <a:buNone/>
            </a:pPr>
            <a:r>
              <a:rPr lang="en-US" sz="1800" dirty="0"/>
              <a:t>		Night		(10 PM to 6 AM)</a:t>
            </a:r>
          </a:p>
          <a:p>
            <a:pPr marL="0" indent="0">
              <a:buNone/>
            </a:pPr>
            <a:r>
              <a:rPr lang="en-US" sz="1800" dirty="0"/>
              <a:t>	3) Created indicator variables for time periods and Weekdays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11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7F3-914C-42DB-90A5-1B96BDB3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362"/>
          </a:xfrm>
        </p:spPr>
        <p:txBody>
          <a:bodyPr>
            <a:normAutofit/>
          </a:bodyPr>
          <a:lstStyle/>
          <a:p>
            <a:r>
              <a:rPr lang="en-US" sz="3000" dirty="0"/>
              <a:t>Customer Support Staffing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23F95-5D1C-441B-B513-6B528A2DD738}"/>
              </a:ext>
            </a:extLst>
          </p:cNvPr>
          <p:cNvSpPr txBox="1"/>
          <p:nvPr/>
        </p:nvSpPr>
        <p:spPr>
          <a:xfrm>
            <a:off x="596348" y="1233488"/>
            <a:ext cx="1093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In-order to solve the customer support staffing problem, we need to understand what are the peak days and peak hours of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Once, the data is cleaned and the number of complaints per day , per time span of day are calculated ,</a:t>
            </a:r>
          </a:p>
          <a:p>
            <a:r>
              <a:rPr lang="en-US" dirty="0"/>
              <a:t>      the cleaned dataset looks as below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FCC9B-DA79-4906-BC4E-F7C04DFB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707"/>
            <a:ext cx="10293626" cy="32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554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INSTACART DATA ANALYSIS</vt:lpstr>
      <vt:lpstr>Dataset Description </vt:lpstr>
      <vt:lpstr>Initial Analysis and Observations</vt:lpstr>
      <vt:lpstr>Analysis on Number of Orders  </vt:lpstr>
      <vt:lpstr>Analysis on number of complaints received – contd.</vt:lpstr>
      <vt:lpstr>Analysis on number of complaints received – contd.</vt:lpstr>
      <vt:lpstr> Distribution of Number of Complaints per hour per weekday</vt:lpstr>
      <vt:lpstr>Customer Ratings analysis and Data cleaning process</vt:lpstr>
      <vt:lpstr>Customer Support Staffing Problem</vt:lpstr>
      <vt:lpstr>Regression Analysis Interpretation and Output</vt:lpstr>
      <vt:lpstr>Conclusions and Strategy for staffing Customer Support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</dc:creator>
  <cp:lastModifiedBy>bharadwaj t</cp:lastModifiedBy>
  <cp:revision>32</cp:revision>
  <dcterms:created xsi:type="dcterms:W3CDTF">2018-01-24T05:39:26Z</dcterms:created>
  <dcterms:modified xsi:type="dcterms:W3CDTF">2018-01-24T17:59:56Z</dcterms:modified>
</cp:coreProperties>
</file>