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05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4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2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0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6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143F34-A7FE-45B9-94BD-C875F4708E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629182-EFF9-40F3-9BAB-5B10E200C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7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ratedat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7BDE-D3B3-4E39-9A77-37D017A9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747728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Murach</a:t>
            </a:r>
            <a:r>
              <a:rPr lang="en-US" sz="4000" b="1" dirty="0"/>
              <a:t> Ch 11 and 12 (Section 1-3) 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826058-9DFE-4B94-8701-87FF8BD5E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673136"/>
            <a:ext cx="9418320" cy="854475"/>
          </a:xfrm>
        </p:spPr>
        <p:txBody>
          <a:bodyPr/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ITCS 6160 – Database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21C4-8F43-4AA9-ABD9-E80A3D65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79" y="410148"/>
            <a:ext cx="9692640" cy="1325562"/>
          </a:xfrm>
        </p:spPr>
        <p:txBody>
          <a:bodyPr>
            <a:normAutofit/>
          </a:bodyPr>
          <a:lstStyle/>
          <a:p>
            <a:r>
              <a:rPr lang="en-US" sz="3500" dirty="0"/>
              <a:t>Using Indexes on ratings table</a:t>
            </a:r>
            <a:endParaRPr lang="en-IN" sz="35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9B100-D881-4EDD-B20C-74A47FE4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50779"/>
            <a:ext cx="8594725" cy="4307379"/>
          </a:xfrm>
        </p:spPr>
      </p:pic>
    </p:spTree>
    <p:extLst>
      <p:ext uri="{BB962C8B-B14F-4D97-AF65-F5344CB8AC3E}">
        <p14:creationId xmlns:p14="http://schemas.microsoft.com/office/powerpoint/2010/main" val="375982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14FD-FA70-4714-80A4-20ED72E2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354358"/>
            <a:ext cx="9692640" cy="132556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81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84FA05-4871-4AC2-9143-0F4F0CA0C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99393"/>
              </p:ext>
            </p:extLst>
          </p:nvPr>
        </p:nvGraphicFramePr>
        <p:xfrm>
          <a:off x="1369735" y="2015573"/>
          <a:ext cx="7649978" cy="3346540"/>
        </p:xfrm>
        <a:graphic>
          <a:graphicData uri="http://schemas.openxmlformats.org/drawingml/2006/table">
            <a:tbl>
              <a:tblPr/>
              <a:tblGrid>
                <a:gridCol w="3824989">
                  <a:extLst>
                    <a:ext uri="{9D8B030D-6E8A-4147-A177-3AD203B41FA5}">
                      <a16:colId xmlns:a16="http://schemas.microsoft.com/office/drawing/2014/main" val="235216867"/>
                    </a:ext>
                  </a:extLst>
                </a:gridCol>
                <a:gridCol w="3824989">
                  <a:extLst>
                    <a:ext uri="{9D8B030D-6E8A-4147-A177-3AD203B41FA5}">
                      <a16:colId xmlns:a16="http://schemas.microsoft.com/office/drawing/2014/main" val="3722093835"/>
                    </a:ext>
                  </a:extLst>
                </a:gridCol>
              </a:tblGrid>
              <a:tr h="6693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IN" sz="1700" baseline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NINER ID</a:t>
                      </a:r>
                      <a:endParaRPr lang="en-IN" sz="1700" baseline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601719"/>
                  </a:ext>
                </a:extLst>
              </a:tr>
              <a:tr h="66930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Zi Yao </a:t>
                      </a:r>
                      <a:r>
                        <a:rPr lang="en-US" sz="1700" baseline="0" dirty="0" err="1"/>
                        <a:t>Nagi</a:t>
                      </a:r>
                      <a:endParaRPr lang="en-US" sz="1700" baseline="0" dirty="0"/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801210585</a:t>
                      </a:r>
                      <a:endParaRPr lang="en-IN" sz="1700" baseline="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2277"/>
                  </a:ext>
                </a:extLst>
              </a:tr>
              <a:tr h="669308">
                <a:tc>
                  <a:txBody>
                    <a:bodyPr/>
                    <a:lstStyle/>
                    <a:p>
                      <a:r>
                        <a:rPr lang="en-US" sz="1700" baseline="0" dirty="0" err="1"/>
                        <a:t>Saranyaa</a:t>
                      </a:r>
                      <a:r>
                        <a:rPr lang="en-US" sz="1700" baseline="0" dirty="0"/>
                        <a:t> </a:t>
                      </a:r>
                      <a:r>
                        <a:rPr lang="en-US" sz="1700" baseline="0" dirty="0" err="1"/>
                        <a:t>Thirumoorthy</a:t>
                      </a:r>
                      <a:endParaRPr lang="en-US" sz="1700" baseline="0" dirty="0"/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801223117</a:t>
                      </a:r>
                      <a:endParaRPr lang="en-IN" sz="1700" baseline="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879719"/>
                  </a:ext>
                </a:extLst>
              </a:tr>
              <a:tr h="66930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Sumanth Kuthuru</a:t>
                      </a:r>
                      <a:endParaRPr lang="en-IN" sz="1700" baseline="0" dirty="0"/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801166362</a:t>
                      </a:r>
                      <a:endParaRPr lang="en-IN" sz="1700" baseline="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968188"/>
                  </a:ext>
                </a:extLst>
              </a:tr>
              <a:tr h="6693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Bharadwaj </a:t>
                      </a:r>
                      <a:r>
                        <a:rPr lang="en-US" sz="1700" baseline="0" dirty="0" err="1">
                          <a:effectLst/>
                        </a:rPr>
                        <a:t>Aryasomayajula</a:t>
                      </a:r>
                      <a:endParaRPr lang="en-IN" sz="1700" baseline="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aseline="0" dirty="0">
                          <a:effectLst/>
                        </a:rPr>
                        <a:t>801151165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30187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6C199051-7D06-49D1-AE26-F566DBE3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365125"/>
            <a:ext cx="9691687" cy="1325563"/>
          </a:xfrm>
        </p:spPr>
        <p:txBody>
          <a:bodyPr/>
          <a:lstStyle/>
          <a:p>
            <a:r>
              <a:rPr lang="en-US" dirty="0"/>
              <a:t>Group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33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DFD0-B24D-465D-BA2D-C737569A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Enhanced Model (after adding </a:t>
            </a:r>
            <a:r>
              <a:rPr lang="en-US" sz="3000"/>
              <a:t>ratings table)</a:t>
            </a:r>
            <a:endParaRPr lang="en-IN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B3E43-4876-4433-B97B-FC35C7E9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3" y="1828800"/>
            <a:ext cx="7945515" cy="4351338"/>
          </a:xfrm>
        </p:spPr>
      </p:pic>
    </p:spTree>
    <p:extLst>
      <p:ext uri="{BB962C8B-B14F-4D97-AF65-F5344CB8AC3E}">
        <p14:creationId xmlns:p14="http://schemas.microsoft.com/office/powerpoint/2010/main" val="201953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79D1-D309-45DF-86DB-9D5F162F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4802818"/>
            <a:ext cx="10466772" cy="1927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Ratings table is implemented in the campus_eats_fall2020 database.</a:t>
            </a:r>
          </a:p>
          <a:p>
            <a:r>
              <a:rPr lang="en-US" dirty="0" err="1"/>
              <a:t>Rating_id</a:t>
            </a:r>
            <a:r>
              <a:rPr lang="en-US" dirty="0"/>
              <a:t> is the primary key and </a:t>
            </a:r>
            <a:r>
              <a:rPr lang="en-US" dirty="0" err="1"/>
              <a:t>order_id</a:t>
            </a:r>
            <a:r>
              <a:rPr lang="en-US" dirty="0"/>
              <a:t> is the foreign key.</a:t>
            </a:r>
          </a:p>
          <a:p>
            <a:r>
              <a:rPr lang="en-US" dirty="0"/>
              <a:t>It contains all the ratings for the order rating, driver rating, restaurant ratings, and overall ratings and also another column additional comments.</a:t>
            </a:r>
          </a:p>
          <a:p>
            <a:r>
              <a:rPr lang="en-US" dirty="0"/>
              <a:t>All ratings should be in between range 1 and 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E4D47-A189-4576-9D05-085CF633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763480"/>
            <a:ext cx="10466773" cy="39239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624DD2-261D-4D26-84C8-88C2241A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365760"/>
            <a:ext cx="9692640" cy="397720"/>
          </a:xfrm>
        </p:spPr>
        <p:txBody>
          <a:bodyPr>
            <a:normAutofit/>
          </a:bodyPr>
          <a:lstStyle/>
          <a:p>
            <a:r>
              <a:rPr lang="en-US" sz="2000" dirty="0"/>
              <a:t>SQL code for Ratings Table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630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D909-0D46-40D2-A299-2C8EE716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33" y="292963"/>
            <a:ext cx="9692640" cy="35510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Importing test data from csv file</a:t>
            </a:r>
            <a:endParaRPr lang="en-IN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276319-38EA-4800-9FE0-D75E426C0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46" b="17371"/>
          <a:stretch/>
        </p:blipFill>
        <p:spPr>
          <a:xfrm>
            <a:off x="800233" y="727968"/>
            <a:ext cx="9338066" cy="386178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C2B4-9919-4022-8AFA-38CA404BC774}"/>
              </a:ext>
            </a:extLst>
          </p:cNvPr>
          <p:cNvSpPr txBox="1">
            <a:spLocks/>
          </p:cNvSpPr>
          <p:nvPr/>
        </p:nvSpPr>
        <p:spPr>
          <a:xfrm>
            <a:off x="275208" y="4802818"/>
            <a:ext cx="10466772" cy="192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‘Table Data Import Wizard’ option is used to import the test data.</a:t>
            </a:r>
          </a:p>
          <a:p>
            <a:r>
              <a:rPr lang="en-US" dirty="0"/>
              <a:t>The test data should be imported from the csv file which will be attached along with the other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7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6846-4EA5-4C78-8A50-4336F7D9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7417"/>
          </a:xfrm>
        </p:spPr>
        <p:txBody>
          <a:bodyPr>
            <a:normAutofit/>
          </a:bodyPr>
          <a:lstStyle/>
          <a:p>
            <a:r>
              <a:rPr lang="en-US" sz="3000" dirty="0"/>
              <a:t>Views with output</a:t>
            </a:r>
            <a:endParaRPr lang="en-IN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E900A-0C2B-43C5-980F-E4CB7A62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53" y="1614848"/>
            <a:ext cx="9481352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B17AC3-8DEE-44BA-BA56-1A84099646DF}"/>
              </a:ext>
            </a:extLst>
          </p:cNvPr>
          <p:cNvSpPr txBox="1">
            <a:spLocks/>
          </p:cNvSpPr>
          <p:nvPr/>
        </p:nvSpPr>
        <p:spPr>
          <a:xfrm>
            <a:off x="986309" y="1217128"/>
            <a:ext cx="9692640" cy="39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Ratings Table</a:t>
            </a:r>
            <a:endParaRPr lang="en-IN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E5AA71-F522-4BDC-8E04-874A63344484}"/>
              </a:ext>
            </a:extLst>
          </p:cNvPr>
          <p:cNvSpPr txBox="1">
            <a:spLocks/>
          </p:cNvSpPr>
          <p:nvPr/>
        </p:nvSpPr>
        <p:spPr>
          <a:xfrm>
            <a:off x="346229" y="6145123"/>
            <a:ext cx="10466772" cy="774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data in the ratings table is generated using </a:t>
            </a:r>
            <a:r>
              <a:rPr lang="en-IN" sz="1800" b="0" i="0" u="sng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hlinkClick r:id="rId3"/>
              </a:rPr>
              <a:t>http://www.generatedata.com</a:t>
            </a:r>
            <a:r>
              <a:rPr lang="en-IN" sz="1800" b="0" i="0" u="sng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IN" sz="1800" b="0" i="0" strike="noStrike" dirty="0">
                <a:effectLst/>
                <a:latin typeface="Times New Roman" panose="02020603050405020304" pitchFamily="18" charset="0"/>
              </a:rPr>
              <a:t>to a csv file.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3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6F7F-CABB-478A-9026-668E2DA8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0481"/>
          </a:xfrm>
        </p:spPr>
        <p:txBody>
          <a:bodyPr>
            <a:normAutofit/>
          </a:bodyPr>
          <a:lstStyle/>
          <a:p>
            <a:r>
              <a:rPr lang="en-US" sz="3000" dirty="0"/>
              <a:t>View -1</a:t>
            </a:r>
            <a:endParaRPr lang="en-IN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9C1B7-C38D-48A2-A361-F1E6CBD4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347057"/>
            <a:ext cx="8594725" cy="331482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14C557-456D-474A-A759-359105646B01}"/>
              </a:ext>
            </a:extLst>
          </p:cNvPr>
          <p:cNvSpPr txBox="1">
            <a:spLocks/>
          </p:cNvSpPr>
          <p:nvPr/>
        </p:nvSpPr>
        <p:spPr>
          <a:xfrm>
            <a:off x="1083076" y="1394263"/>
            <a:ext cx="10466772" cy="774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TOP BILL : </a:t>
            </a:r>
          </a:p>
        </p:txBody>
      </p:sp>
    </p:spTree>
    <p:extLst>
      <p:ext uri="{BB962C8B-B14F-4D97-AF65-F5344CB8AC3E}">
        <p14:creationId xmlns:p14="http://schemas.microsoft.com/office/powerpoint/2010/main" val="309976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48733B-B73D-4E45-94BB-3B5ACDC22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226250"/>
            <a:ext cx="8594725" cy="35564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EEE2E4-2BE3-4C4A-808B-5FD60C77E01B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850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View -2</a:t>
            </a:r>
            <a:endParaRPr lang="en-IN" sz="3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21AE50-2720-4900-96A4-0E013B346527}"/>
              </a:ext>
            </a:extLst>
          </p:cNvPr>
          <p:cNvSpPr txBox="1">
            <a:spLocks/>
          </p:cNvSpPr>
          <p:nvPr/>
        </p:nvSpPr>
        <p:spPr>
          <a:xfrm>
            <a:off x="1083076" y="1394263"/>
            <a:ext cx="10466772" cy="774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Location With Highest Delivery Charges: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4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BC75D1-6617-46D6-A4B5-EEE1EFC6C4B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850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View -3</a:t>
            </a:r>
            <a:endParaRPr lang="en-IN" sz="3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EC3A5C-29B1-48B3-8D78-EF5BEF255861}"/>
              </a:ext>
            </a:extLst>
          </p:cNvPr>
          <p:cNvSpPr txBox="1">
            <a:spLocks/>
          </p:cNvSpPr>
          <p:nvPr/>
        </p:nvSpPr>
        <p:spPr>
          <a:xfrm>
            <a:off x="1083076" y="1394263"/>
            <a:ext cx="10466772" cy="774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Person With Highest Number Of Orders: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DD46BC1-F82C-40A7-8EF2-7622239A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424702"/>
            <a:ext cx="8594725" cy="3159534"/>
          </a:xfrm>
        </p:spPr>
      </p:pic>
    </p:spTree>
    <p:extLst>
      <p:ext uri="{BB962C8B-B14F-4D97-AF65-F5344CB8AC3E}">
        <p14:creationId xmlns:p14="http://schemas.microsoft.com/office/powerpoint/2010/main" val="10047432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188</TotalTime>
  <Words>213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Times New Roman</vt:lpstr>
      <vt:lpstr>Wingdings 2</vt:lpstr>
      <vt:lpstr>View</vt:lpstr>
      <vt:lpstr>Murach Ch 11 and 12 (Section 1-3)  </vt:lpstr>
      <vt:lpstr>Group 7</vt:lpstr>
      <vt:lpstr>Enhanced Model (after adding ratings table)</vt:lpstr>
      <vt:lpstr>SQL code for Ratings Table</vt:lpstr>
      <vt:lpstr>Importing test data from csv file</vt:lpstr>
      <vt:lpstr>Views with output</vt:lpstr>
      <vt:lpstr>View -1</vt:lpstr>
      <vt:lpstr>PowerPoint Presentation</vt:lpstr>
      <vt:lpstr>PowerPoint Presentation</vt:lpstr>
      <vt:lpstr>Using Indexes on ratings table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Kuthuru</dc:creator>
  <cp:lastModifiedBy>Sumanth Kuthuru</cp:lastModifiedBy>
  <cp:revision>18</cp:revision>
  <dcterms:created xsi:type="dcterms:W3CDTF">2021-04-04T18:39:55Z</dcterms:created>
  <dcterms:modified xsi:type="dcterms:W3CDTF">2021-04-05T00:44:31Z</dcterms:modified>
</cp:coreProperties>
</file>