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70E1-B152-409C-B333-2DD143F6F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F9F365-0D57-42F2-A5E3-64DEF3286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830B0D-ABEF-48D5-8E4F-7AD690F2EF06}"/>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5" name="Footer Placeholder 4">
            <a:extLst>
              <a:ext uri="{FF2B5EF4-FFF2-40B4-BE49-F238E27FC236}">
                <a16:creationId xmlns:a16="http://schemas.microsoft.com/office/drawing/2014/main" id="{EA0AC6AE-F5E5-4DA8-BBFC-107D9947F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F4B2D-70EA-4A3D-A00B-7338CAF7CAE6}"/>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41669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2AE6-3EB0-4E76-9945-CB76BF41B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EC3DF-787B-4A88-B4B3-D8FFE11F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8ABC7-568B-42BB-BB0B-A4A9AE08B27B}"/>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5" name="Footer Placeholder 4">
            <a:extLst>
              <a:ext uri="{FF2B5EF4-FFF2-40B4-BE49-F238E27FC236}">
                <a16:creationId xmlns:a16="http://schemas.microsoft.com/office/drawing/2014/main" id="{2970FDE0-A6DF-4329-97A3-393D760AB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AE164-E98F-4627-BF37-358FBB138CD7}"/>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366662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5A5CD-A6AD-4583-8130-710A0A69EA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12E27-F499-4537-9983-EE1CB6752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4A45A-D006-4C83-9B95-7DDCECAC8702}"/>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5" name="Footer Placeholder 4">
            <a:extLst>
              <a:ext uri="{FF2B5EF4-FFF2-40B4-BE49-F238E27FC236}">
                <a16:creationId xmlns:a16="http://schemas.microsoft.com/office/drawing/2014/main" id="{40BF22C9-4560-47A2-8150-12E0F733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E1BE2-41C9-41C6-BE20-C3703E69854B}"/>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312335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B13E-7EFC-4378-A285-974903F25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7C952-6B26-4AB5-BD57-E8ABCFF27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D8E66-193A-4B62-818C-2A9945C883AD}"/>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5" name="Footer Placeholder 4">
            <a:extLst>
              <a:ext uri="{FF2B5EF4-FFF2-40B4-BE49-F238E27FC236}">
                <a16:creationId xmlns:a16="http://schemas.microsoft.com/office/drawing/2014/main" id="{F637C019-029B-422A-9437-185E1727F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5D7EB-88D2-4766-8FD9-2BDDF7249105}"/>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322692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D681-BBF1-4872-A569-FA870AEA9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BFA3D1-9436-4B46-B772-6C68C9A61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A2C1D-4BC8-408E-935B-37072B210DEC}"/>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5" name="Footer Placeholder 4">
            <a:extLst>
              <a:ext uri="{FF2B5EF4-FFF2-40B4-BE49-F238E27FC236}">
                <a16:creationId xmlns:a16="http://schemas.microsoft.com/office/drawing/2014/main" id="{318FB700-D19A-4A25-8D01-B26028AB4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9601E-57F8-44FA-BD6F-62AE23F5D377}"/>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63534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EDB5-8A6D-4A7F-A418-CEF262B35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665D1-FF74-4609-A79C-E5A70ABAB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EECCF8-F356-48A2-AA50-82E356867E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0B266B-96EB-4304-BA16-0327EFB0406B}"/>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6" name="Footer Placeholder 5">
            <a:extLst>
              <a:ext uri="{FF2B5EF4-FFF2-40B4-BE49-F238E27FC236}">
                <a16:creationId xmlns:a16="http://schemas.microsoft.com/office/drawing/2014/main" id="{0F31776A-13C9-4961-9329-8499D2A76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54042A-3D30-485B-8ABF-6CEEDBB3179C}"/>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242034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1702-6680-4AE1-B55B-15E4CC326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4D55E0-2783-441F-8C51-FD6B14C3D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C06A5-5CA1-4822-904D-A79F5BFF5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F34C9-C7C5-4D95-B008-D0C4C598F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625B21-6D82-4BF5-A857-3D84158836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84FADD-080C-4F77-A531-A035D57C073B}"/>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8" name="Footer Placeholder 7">
            <a:extLst>
              <a:ext uri="{FF2B5EF4-FFF2-40B4-BE49-F238E27FC236}">
                <a16:creationId xmlns:a16="http://schemas.microsoft.com/office/drawing/2014/main" id="{BC83D3B4-0574-403B-94A2-CF0B4E3B2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0FAB0F-D362-4277-B77C-5AC5D155232F}"/>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287526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D931-976A-4703-9AD0-162B59DBF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5CBB4-7A34-4E0D-853C-037634A2ACCC}"/>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4" name="Footer Placeholder 3">
            <a:extLst>
              <a:ext uri="{FF2B5EF4-FFF2-40B4-BE49-F238E27FC236}">
                <a16:creationId xmlns:a16="http://schemas.microsoft.com/office/drawing/2014/main" id="{0DF71248-526A-45D7-A886-2AFF3E8A6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09210B-176F-4318-8575-3D64347F7642}"/>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308951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0FA29-C5EA-4188-975D-AE37160EE64F}"/>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3" name="Footer Placeholder 2">
            <a:extLst>
              <a:ext uri="{FF2B5EF4-FFF2-40B4-BE49-F238E27FC236}">
                <a16:creationId xmlns:a16="http://schemas.microsoft.com/office/drawing/2014/main" id="{B61A503D-7135-48F8-AA3B-AF9EF8D10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6BBE8-94BF-4CE2-AA04-68A64CA39395}"/>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297188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5559-758B-480A-9F93-C6F9C2D1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499A29-5010-4781-B721-A373820FE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320FDC-EFA8-447A-8AE7-275D06138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8FDA0-3FCC-4840-ACC8-47798B80C93E}"/>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6" name="Footer Placeholder 5">
            <a:extLst>
              <a:ext uri="{FF2B5EF4-FFF2-40B4-BE49-F238E27FC236}">
                <a16:creationId xmlns:a16="http://schemas.microsoft.com/office/drawing/2014/main" id="{C98D76F6-C0A0-44DB-B7F0-AC56D0D3C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5AE52-8C4E-4C77-AEEB-1B3F766FA0EE}"/>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160906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A46-FE01-4C88-802F-64B5FD211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92ABFD-E833-4242-A8AA-F017A3805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6212D-7AB7-46A5-85EE-35176AEF7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EF6E0-DF24-42F5-8125-E7257B34D51D}"/>
              </a:ext>
            </a:extLst>
          </p:cNvPr>
          <p:cNvSpPr>
            <a:spLocks noGrp="1"/>
          </p:cNvSpPr>
          <p:nvPr>
            <p:ph type="dt" sz="half" idx="10"/>
          </p:nvPr>
        </p:nvSpPr>
        <p:spPr/>
        <p:txBody>
          <a:bodyPr/>
          <a:lstStyle/>
          <a:p>
            <a:fld id="{08A27519-DE47-4DC2-B564-851BF5DEFBA4}" type="datetimeFigureOut">
              <a:rPr lang="en-US" smtClean="0"/>
              <a:t>2/17/2021</a:t>
            </a:fld>
            <a:endParaRPr lang="en-US"/>
          </a:p>
        </p:txBody>
      </p:sp>
      <p:sp>
        <p:nvSpPr>
          <p:cNvPr id="6" name="Footer Placeholder 5">
            <a:extLst>
              <a:ext uri="{FF2B5EF4-FFF2-40B4-BE49-F238E27FC236}">
                <a16:creationId xmlns:a16="http://schemas.microsoft.com/office/drawing/2014/main" id="{AA8184DE-96CD-4699-99A6-B65F9B79A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0C43D-CCF8-4183-9EC2-E5A2556BE137}"/>
              </a:ext>
            </a:extLst>
          </p:cNvPr>
          <p:cNvSpPr>
            <a:spLocks noGrp="1"/>
          </p:cNvSpPr>
          <p:nvPr>
            <p:ph type="sldNum" sz="quarter" idx="12"/>
          </p:nvPr>
        </p:nvSpPr>
        <p:spPr/>
        <p:txBody>
          <a:bodyPr/>
          <a:lstStyle/>
          <a:p>
            <a:fld id="{B6B1018C-AC91-409C-9C0D-5949738AAA9C}" type="slidenum">
              <a:rPr lang="en-US" smtClean="0"/>
              <a:t>‹#›</a:t>
            </a:fld>
            <a:endParaRPr lang="en-US"/>
          </a:p>
        </p:txBody>
      </p:sp>
    </p:spTree>
    <p:extLst>
      <p:ext uri="{BB962C8B-B14F-4D97-AF65-F5344CB8AC3E}">
        <p14:creationId xmlns:p14="http://schemas.microsoft.com/office/powerpoint/2010/main" val="200705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75C52-09B5-444D-BFD8-610D4B6D9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927F9B-F6EB-4036-A23D-702E5419A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7CD85-C185-4D53-92D0-B5754ED88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27519-DE47-4DC2-B564-851BF5DEFBA4}" type="datetimeFigureOut">
              <a:rPr lang="en-US" smtClean="0"/>
              <a:t>2/17/2021</a:t>
            </a:fld>
            <a:endParaRPr lang="en-US"/>
          </a:p>
        </p:txBody>
      </p:sp>
      <p:sp>
        <p:nvSpPr>
          <p:cNvPr id="5" name="Footer Placeholder 4">
            <a:extLst>
              <a:ext uri="{FF2B5EF4-FFF2-40B4-BE49-F238E27FC236}">
                <a16:creationId xmlns:a16="http://schemas.microsoft.com/office/drawing/2014/main" id="{39392F19-7A29-46F4-96EF-86009165F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80E212-8CE0-4D9B-8327-57F15490C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1018C-AC91-409C-9C0D-5949738AAA9C}" type="slidenum">
              <a:rPr lang="en-US" smtClean="0"/>
              <a:t>‹#›</a:t>
            </a:fld>
            <a:endParaRPr lang="en-US"/>
          </a:p>
        </p:txBody>
      </p:sp>
    </p:spTree>
    <p:extLst>
      <p:ext uri="{BB962C8B-B14F-4D97-AF65-F5344CB8AC3E}">
        <p14:creationId xmlns:p14="http://schemas.microsoft.com/office/powerpoint/2010/main" val="157310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629A9-01E8-4BD5-9064-6E9F1DE49613}"/>
              </a:ext>
            </a:extLst>
          </p:cNvPr>
          <p:cNvSpPr>
            <a:spLocks noGrp="1"/>
          </p:cNvSpPr>
          <p:nvPr>
            <p:ph type="ctrTitle"/>
          </p:nvPr>
        </p:nvSpPr>
        <p:spPr>
          <a:xfrm>
            <a:off x="1285241" y="1008993"/>
            <a:ext cx="9231410" cy="3542045"/>
          </a:xfrm>
        </p:spPr>
        <p:txBody>
          <a:bodyPr anchor="b">
            <a:normAutofit/>
          </a:bodyPr>
          <a:lstStyle/>
          <a:p>
            <a:pPr algn="l"/>
            <a:r>
              <a:rPr lang="en-US" sz="7200"/>
              <a:t>Attack Detection Methods For Network Security Issues</a:t>
            </a:r>
          </a:p>
        </p:txBody>
      </p:sp>
      <p:sp>
        <p:nvSpPr>
          <p:cNvPr id="3" name="Subtitle 2">
            <a:extLst>
              <a:ext uri="{FF2B5EF4-FFF2-40B4-BE49-F238E27FC236}">
                <a16:creationId xmlns:a16="http://schemas.microsoft.com/office/drawing/2014/main" id="{F362F60E-A0A9-4FF4-AE68-4FA7532C42CB}"/>
              </a:ext>
            </a:extLst>
          </p:cNvPr>
          <p:cNvSpPr>
            <a:spLocks noGrp="1"/>
          </p:cNvSpPr>
          <p:nvPr>
            <p:ph type="subTitle" idx="1"/>
          </p:nvPr>
        </p:nvSpPr>
        <p:spPr>
          <a:xfrm>
            <a:off x="1285241" y="4582814"/>
            <a:ext cx="7132335" cy="1312657"/>
          </a:xfrm>
        </p:spPr>
        <p:txBody>
          <a:bodyPr anchor="t">
            <a:normAutofit/>
          </a:bodyPr>
          <a:lstStyle/>
          <a:p>
            <a:pPr algn="l"/>
            <a:r>
              <a:rPr lang="en-US"/>
              <a:t>BY:</a:t>
            </a:r>
          </a:p>
          <a:p>
            <a:pPr algn="l"/>
            <a:r>
              <a:rPr lang="en-US"/>
              <a:t>Venkata Sai Bharadwaj Burra</a:t>
            </a:r>
          </a:p>
        </p:txBody>
      </p:sp>
    </p:spTree>
    <p:extLst>
      <p:ext uri="{BB962C8B-B14F-4D97-AF65-F5344CB8AC3E}">
        <p14:creationId xmlns:p14="http://schemas.microsoft.com/office/powerpoint/2010/main" val="16189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62AE3-8C40-48F1-9F24-135B2EBDC261}"/>
              </a:ext>
            </a:extLst>
          </p:cNvPr>
          <p:cNvSpPr>
            <a:spLocks noGrp="1"/>
          </p:cNvSpPr>
          <p:nvPr>
            <p:ph type="title"/>
          </p:nvPr>
        </p:nvSpPr>
        <p:spPr>
          <a:xfrm>
            <a:off x="1285240" y="1050595"/>
            <a:ext cx="8074815" cy="1618489"/>
          </a:xfrm>
        </p:spPr>
        <p:txBody>
          <a:bodyPr anchor="ctr">
            <a:normAutofit/>
          </a:bodyPr>
          <a:lstStyle/>
          <a:p>
            <a:r>
              <a:rPr lang="en-US" sz="7200"/>
              <a:t>INTRODUCTION</a:t>
            </a:r>
          </a:p>
        </p:txBody>
      </p:sp>
      <p:sp>
        <p:nvSpPr>
          <p:cNvPr id="3" name="Content Placeholder 2">
            <a:extLst>
              <a:ext uri="{FF2B5EF4-FFF2-40B4-BE49-F238E27FC236}">
                <a16:creationId xmlns:a16="http://schemas.microsoft.com/office/drawing/2014/main" id="{BA19F35D-0D07-4262-8154-A48F5E780D29}"/>
              </a:ext>
            </a:extLst>
          </p:cNvPr>
          <p:cNvSpPr>
            <a:spLocks noGrp="1"/>
          </p:cNvSpPr>
          <p:nvPr>
            <p:ph idx="1"/>
          </p:nvPr>
        </p:nvSpPr>
        <p:spPr>
          <a:xfrm>
            <a:off x="1285240" y="2969469"/>
            <a:ext cx="8074815" cy="2800395"/>
          </a:xfrm>
        </p:spPr>
        <p:txBody>
          <a:bodyPr anchor="t">
            <a:normAutofit lnSpcReduction="10000"/>
          </a:bodyPr>
          <a:lstStyle/>
          <a:p>
            <a:r>
              <a:rPr lang="en-US" sz="1900" dirty="0"/>
              <a:t>With the development of the fifth-generation networks and artificial intelligence technologies, new threats and challenges have emerged to wireless communication system, especially in cybersecurity.</a:t>
            </a:r>
          </a:p>
          <a:p>
            <a:r>
              <a:rPr lang="en-US" sz="1900" dirty="0"/>
              <a:t> An attack detection methods involving strength of deep learning techniques are implemented. Specifically, fundamental problems of network security and attack detection and introduction of several successful related applications using deep learning structure are summarized. </a:t>
            </a:r>
          </a:p>
          <a:p>
            <a:r>
              <a:rPr lang="en-US" sz="1900" dirty="0"/>
              <a:t>On the basis of categorization on deep learning methods,  the importance is given to attack detection methods built on different kinds of architectures, such as autoencoders, recurrent neural network. </a:t>
            </a:r>
          </a:p>
        </p:txBody>
      </p:sp>
    </p:spTree>
    <p:extLst>
      <p:ext uri="{BB962C8B-B14F-4D97-AF65-F5344CB8AC3E}">
        <p14:creationId xmlns:p14="http://schemas.microsoft.com/office/powerpoint/2010/main" val="356009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B777DF-F6A2-4D53-B6F0-D9700609E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5452525"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3EB71-BA51-4541-94F0-D079AA66DB67}"/>
              </a:ext>
            </a:extLst>
          </p:cNvPr>
          <p:cNvSpPr>
            <a:spLocks noGrp="1"/>
          </p:cNvSpPr>
          <p:nvPr>
            <p:ph type="title"/>
          </p:nvPr>
        </p:nvSpPr>
        <p:spPr>
          <a:xfrm>
            <a:off x="1006900" y="1188637"/>
            <a:ext cx="4623363" cy="4480726"/>
          </a:xfrm>
        </p:spPr>
        <p:txBody>
          <a:bodyPr>
            <a:normAutofit/>
          </a:bodyPr>
          <a:lstStyle/>
          <a:p>
            <a:pPr algn="r"/>
            <a:r>
              <a:rPr lang="en-US" sz="4100">
                <a:solidFill>
                  <a:schemeClr val="tx1">
                    <a:lumMod val="75000"/>
                    <a:lumOff val="25000"/>
                  </a:schemeClr>
                </a:solidFill>
              </a:rPr>
              <a:t>Name of the attacks which needs to be classified/predicted</a:t>
            </a:r>
          </a:p>
        </p:txBody>
      </p:sp>
      <p:sp>
        <p:nvSpPr>
          <p:cNvPr id="3" name="Content Placeholder 2">
            <a:extLst>
              <a:ext uri="{FF2B5EF4-FFF2-40B4-BE49-F238E27FC236}">
                <a16:creationId xmlns:a16="http://schemas.microsoft.com/office/drawing/2014/main" id="{CB9CDF35-A2AA-49E2-B188-72B3122B17AA}"/>
              </a:ext>
            </a:extLst>
          </p:cNvPr>
          <p:cNvSpPr>
            <a:spLocks noGrp="1"/>
          </p:cNvSpPr>
          <p:nvPr>
            <p:ph idx="1"/>
          </p:nvPr>
        </p:nvSpPr>
        <p:spPr>
          <a:xfrm>
            <a:off x="6577584" y="1896645"/>
            <a:ext cx="3953775" cy="3064712"/>
          </a:xfrm>
        </p:spPr>
        <p:txBody>
          <a:bodyPr anchor="ctr">
            <a:normAutofit/>
          </a:bodyPr>
          <a:lstStyle/>
          <a:p>
            <a:r>
              <a:rPr lang="en-US" sz="2400" dirty="0"/>
              <a:t>Brute Force -Web: </a:t>
            </a:r>
            <a:r>
              <a:rPr lang="en-US" sz="2400"/>
              <a:t>BruteForceWeb</a:t>
            </a:r>
            <a:endParaRPr lang="en-US" sz="2400" dirty="0"/>
          </a:p>
          <a:p>
            <a:r>
              <a:rPr lang="en-US" sz="2400" dirty="0"/>
              <a:t>Brute Force -XSS:   </a:t>
            </a:r>
            <a:r>
              <a:rPr lang="en-US" sz="2400"/>
              <a:t>BruteForceXSS</a:t>
            </a:r>
            <a:r>
              <a:rPr lang="en-US" sz="2400" dirty="0"/>
              <a:t> </a:t>
            </a:r>
          </a:p>
          <a:p>
            <a:r>
              <a:rPr lang="en-US" sz="2400" dirty="0"/>
              <a:t>SQL </a:t>
            </a:r>
            <a:r>
              <a:rPr lang="en-US" sz="2400"/>
              <a:t>Injection:SQLInjection</a:t>
            </a:r>
            <a:endParaRPr lang="en-US" sz="2400" dirty="0"/>
          </a:p>
        </p:txBody>
      </p:sp>
    </p:spTree>
    <p:extLst>
      <p:ext uri="{BB962C8B-B14F-4D97-AF65-F5344CB8AC3E}">
        <p14:creationId xmlns:p14="http://schemas.microsoft.com/office/powerpoint/2010/main" val="52186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E83EE-92F4-4EB8-8769-049A6076AAD7}"/>
              </a:ext>
            </a:extLst>
          </p:cNvPr>
          <p:cNvSpPr>
            <a:spLocks noGrp="1"/>
          </p:cNvSpPr>
          <p:nvPr>
            <p:ph type="title"/>
          </p:nvPr>
        </p:nvSpPr>
        <p:spPr>
          <a:xfrm>
            <a:off x="1075767" y="1188637"/>
            <a:ext cx="2988234" cy="4480726"/>
          </a:xfrm>
        </p:spPr>
        <p:txBody>
          <a:bodyPr>
            <a:normAutofit/>
          </a:bodyPr>
          <a:lstStyle/>
          <a:p>
            <a:pPr algn="r"/>
            <a:r>
              <a:rPr lang="en-US" sz="6600"/>
              <a:t>Content of dataset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4ADD63-E345-4E0D-9679-ED441C8667DB}"/>
              </a:ext>
            </a:extLst>
          </p:cNvPr>
          <p:cNvSpPr>
            <a:spLocks noGrp="1"/>
          </p:cNvSpPr>
          <p:nvPr>
            <p:ph idx="1"/>
          </p:nvPr>
        </p:nvSpPr>
        <p:spPr>
          <a:xfrm>
            <a:off x="5255260" y="1648870"/>
            <a:ext cx="4702848" cy="3560260"/>
          </a:xfrm>
        </p:spPr>
        <p:txBody>
          <a:bodyPr anchor="ctr">
            <a:normAutofit lnSpcReduction="10000"/>
          </a:bodyPr>
          <a:lstStyle/>
          <a:p>
            <a:r>
              <a:rPr lang="en-US" sz="2200" dirty="0"/>
              <a:t>This dataset contains 80 features. Each instance holds the information of an IP flow generated by a digital network device i.e., source and destination IP addresses, ports, interarrival times, layer 7 protocol (application) used on that flow as the class, among others. </a:t>
            </a:r>
          </a:p>
          <a:p>
            <a:r>
              <a:rPr lang="en-US" sz="2200" dirty="0"/>
              <a:t>Most of the attributes are numeric type but there are also nominal types and a date type due to the Timestamp.</a:t>
            </a:r>
          </a:p>
        </p:txBody>
      </p:sp>
    </p:spTree>
    <p:extLst>
      <p:ext uri="{BB962C8B-B14F-4D97-AF65-F5344CB8AC3E}">
        <p14:creationId xmlns:p14="http://schemas.microsoft.com/office/powerpoint/2010/main" val="333732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B777DF-F6A2-4D53-B6F0-D9700609E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5452525"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25A8E-9611-4592-A4B2-2F5893AA2916}"/>
              </a:ext>
            </a:extLst>
          </p:cNvPr>
          <p:cNvSpPr>
            <a:spLocks noGrp="1"/>
          </p:cNvSpPr>
          <p:nvPr>
            <p:ph type="title"/>
          </p:nvPr>
        </p:nvSpPr>
        <p:spPr>
          <a:xfrm>
            <a:off x="1006900" y="1188637"/>
            <a:ext cx="4623363" cy="4480726"/>
          </a:xfrm>
        </p:spPr>
        <p:txBody>
          <a:bodyPr>
            <a:normAutofit/>
          </a:bodyPr>
          <a:lstStyle/>
          <a:p>
            <a:pPr algn="r"/>
            <a:r>
              <a:rPr lang="en-US" sz="5600">
                <a:solidFill>
                  <a:schemeClr val="tx1">
                    <a:lumMod val="75000"/>
                    <a:lumOff val="25000"/>
                  </a:schemeClr>
                </a:solidFill>
              </a:rPr>
              <a:t>MODEL ARCHITECTURE FOR FEATURE EXTRACTION</a:t>
            </a:r>
          </a:p>
        </p:txBody>
      </p:sp>
      <p:sp>
        <p:nvSpPr>
          <p:cNvPr id="3" name="Content Placeholder 2">
            <a:extLst>
              <a:ext uri="{FF2B5EF4-FFF2-40B4-BE49-F238E27FC236}">
                <a16:creationId xmlns:a16="http://schemas.microsoft.com/office/drawing/2014/main" id="{04BAFF05-E7E7-496A-B510-49361BF2C629}"/>
              </a:ext>
            </a:extLst>
          </p:cNvPr>
          <p:cNvSpPr>
            <a:spLocks noGrp="1"/>
          </p:cNvSpPr>
          <p:nvPr>
            <p:ph idx="1"/>
          </p:nvPr>
        </p:nvSpPr>
        <p:spPr>
          <a:xfrm>
            <a:off x="6577584" y="1896645"/>
            <a:ext cx="3953775" cy="3064712"/>
          </a:xfrm>
        </p:spPr>
        <p:txBody>
          <a:bodyPr anchor="ctr">
            <a:normAutofit/>
          </a:bodyPr>
          <a:lstStyle/>
          <a:p>
            <a:r>
              <a:rPr lang="en-US" sz="2200"/>
              <a:t>Sparse, Stacked and Variational Autoencoder are used to reconstruct input data. </a:t>
            </a:r>
          </a:p>
          <a:p>
            <a:r>
              <a:rPr lang="en-US" sz="2200"/>
              <a:t>Autoencoder</a:t>
            </a:r>
          </a:p>
          <a:p>
            <a:r>
              <a:rPr lang="en-US" sz="2200"/>
              <a:t>SMOTE for Imbalanced Classification </a:t>
            </a:r>
          </a:p>
          <a:p>
            <a:r>
              <a:rPr lang="en-US" sz="2200"/>
              <a:t>Bidirectional LSTM For Classification </a:t>
            </a:r>
          </a:p>
        </p:txBody>
      </p:sp>
    </p:spTree>
    <p:extLst>
      <p:ext uri="{BB962C8B-B14F-4D97-AF65-F5344CB8AC3E}">
        <p14:creationId xmlns:p14="http://schemas.microsoft.com/office/powerpoint/2010/main" val="361928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B777DF-F6A2-4D53-B6F0-D9700609E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5452525"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00164-9B6A-44AB-ACA3-5178FB0F398F}"/>
              </a:ext>
            </a:extLst>
          </p:cNvPr>
          <p:cNvSpPr>
            <a:spLocks noGrp="1"/>
          </p:cNvSpPr>
          <p:nvPr>
            <p:ph type="title"/>
          </p:nvPr>
        </p:nvSpPr>
        <p:spPr>
          <a:xfrm>
            <a:off x="1006900" y="1188637"/>
            <a:ext cx="4623363" cy="4480726"/>
          </a:xfrm>
        </p:spPr>
        <p:txBody>
          <a:bodyPr>
            <a:normAutofit/>
          </a:bodyPr>
          <a:lstStyle/>
          <a:p>
            <a:pPr algn="r"/>
            <a:r>
              <a:rPr lang="en-US" sz="6600">
                <a:solidFill>
                  <a:schemeClr val="tx1">
                    <a:lumMod val="75000"/>
                    <a:lumOff val="25000"/>
                  </a:schemeClr>
                </a:solidFill>
              </a:rPr>
              <a:t>Optimization Algorithms in Deep Learning</a:t>
            </a:r>
          </a:p>
        </p:txBody>
      </p:sp>
      <p:sp>
        <p:nvSpPr>
          <p:cNvPr id="3" name="Content Placeholder 2">
            <a:extLst>
              <a:ext uri="{FF2B5EF4-FFF2-40B4-BE49-F238E27FC236}">
                <a16:creationId xmlns:a16="http://schemas.microsoft.com/office/drawing/2014/main" id="{4A9640A7-8DB7-4C59-A039-52C3A26F13AA}"/>
              </a:ext>
            </a:extLst>
          </p:cNvPr>
          <p:cNvSpPr>
            <a:spLocks noGrp="1"/>
          </p:cNvSpPr>
          <p:nvPr>
            <p:ph idx="1"/>
          </p:nvPr>
        </p:nvSpPr>
        <p:spPr>
          <a:xfrm>
            <a:off x="6577584" y="1896645"/>
            <a:ext cx="3953775" cy="3064712"/>
          </a:xfrm>
        </p:spPr>
        <p:txBody>
          <a:bodyPr anchor="ctr">
            <a:normAutofit/>
          </a:bodyPr>
          <a:lstStyle/>
          <a:p>
            <a:r>
              <a:rPr lang="en-US" sz="2200"/>
              <a:t>There are three variants of gradient descent, which differ in how much data we use to compute the gradient of the objective function.</a:t>
            </a:r>
          </a:p>
          <a:p>
            <a:r>
              <a:rPr lang="en-US" sz="2200"/>
              <a:t>Batch gradient descent</a:t>
            </a:r>
          </a:p>
          <a:p>
            <a:r>
              <a:rPr lang="en-US" sz="2200"/>
              <a:t>SGD</a:t>
            </a:r>
          </a:p>
          <a:p>
            <a:r>
              <a:rPr lang="en-US" sz="2200"/>
              <a:t>Mini-batch gradient descent</a:t>
            </a:r>
          </a:p>
        </p:txBody>
      </p:sp>
    </p:spTree>
    <p:extLst>
      <p:ext uri="{BB962C8B-B14F-4D97-AF65-F5344CB8AC3E}">
        <p14:creationId xmlns:p14="http://schemas.microsoft.com/office/powerpoint/2010/main" val="43990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EE238-D175-406C-A21B-4EF2BBD48BB2}"/>
              </a:ext>
            </a:extLst>
          </p:cNvPr>
          <p:cNvSpPr>
            <a:spLocks noGrp="1"/>
          </p:cNvSpPr>
          <p:nvPr>
            <p:ph type="title"/>
          </p:nvPr>
        </p:nvSpPr>
        <p:spPr>
          <a:xfrm>
            <a:off x="1285240" y="1050595"/>
            <a:ext cx="8110551" cy="1573335"/>
          </a:xfrm>
        </p:spPr>
        <p:txBody>
          <a:bodyPr anchor="ctr">
            <a:normAutofit/>
          </a:bodyPr>
          <a:lstStyle/>
          <a:p>
            <a:endParaRPr lang="en-US" sz="7200" dirty="0"/>
          </a:p>
        </p:txBody>
      </p:sp>
      <p:sp>
        <p:nvSpPr>
          <p:cNvPr id="3" name="Content Placeholder 2">
            <a:extLst>
              <a:ext uri="{FF2B5EF4-FFF2-40B4-BE49-F238E27FC236}">
                <a16:creationId xmlns:a16="http://schemas.microsoft.com/office/drawing/2014/main" id="{6A5D7EAE-D526-4745-8740-08591F479A83}"/>
              </a:ext>
            </a:extLst>
          </p:cNvPr>
          <p:cNvSpPr>
            <a:spLocks noGrp="1"/>
          </p:cNvSpPr>
          <p:nvPr>
            <p:ph idx="1"/>
          </p:nvPr>
        </p:nvSpPr>
        <p:spPr>
          <a:xfrm>
            <a:off x="1285240" y="2969469"/>
            <a:ext cx="8074815" cy="2800395"/>
          </a:xfrm>
        </p:spPr>
        <p:txBody>
          <a:bodyPr anchor="t">
            <a:normAutofit/>
          </a:bodyPr>
          <a:lstStyle/>
          <a:p>
            <a:pPr marL="0" indent="0">
              <a:buNone/>
            </a:pPr>
            <a:endParaRPr lang="en-US" sz="2400" dirty="0"/>
          </a:p>
          <a:p>
            <a:pPr marL="0" indent="0">
              <a:buNone/>
            </a:pPr>
            <a:endParaRPr lang="en-US" sz="2400" dirty="0"/>
          </a:p>
          <a:p>
            <a:pPr marL="0" indent="0">
              <a:buNone/>
            </a:pPr>
            <a:endParaRPr lang="en-US" sz="2400" dirty="0"/>
          </a:p>
          <a:p>
            <a:pPr marL="0" indent="0" algn="ctr">
              <a:buNone/>
            </a:pPr>
            <a:r>
              <a:rPr lang="en-US" sz="4000" dirty="0"/>
              <a:t>THANK YOU</a:t>
            </a:r>
          </a:p>
        </p:txBody>
      </p:sp>
    </p:spTree>
    <p:extLst>
      <p:ext uri="{BB962C8B-B14F-4D97-AF65-F5344CB8AC3E}">
        <p14:creationId xmlns:p14="http://schemas.microsoft.com/office/powerpoint/2010/main" val="418378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283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Attack Detection Methods For Network Security Issues</vt:lpstr>
      <vt:lpstr>INTRODUCTION</vt:lpstr>
      <vt:lpstr>Name of the attacks which needs to be classified/predicted</vt:lpstr>
      <vt:lpstr>Content of dataset</vt:lpstr>
      <vt:lpstr>MODEL ARCHITECTURE FOR FEATURE EXTRACTION</vt:lpstr>
      <vt:lpstr>Optimization Algorithms in Deep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Detection Methods For Network Security Issues</dc:title>
  <dc:creator>Venkata Sai Bharadwaj Burra</dc:creator>
  <cp:lastModifiedBy>Venkata Sai Bharadwaj Burra</cp:lastModifiedBy>
  <cp:revision>9</cp:revision>
  <dcterms:created xsi:type="dcterms:W3CDTF">2021-02-15T16:45:03Z</dcterms:created>
  <dcterms:modified xsi:type="dcterms:W3CDTF">2021-02-17T21:57:35Z</dcterms:modified>
</cp:coreProperties>
</file>