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9" r:id="rId4"/>
    <p:sldId id="258" r:id="rId5"/>
    <p:sldId id="270" r:id="rId6"/>
    <p:sldId id="266" r:id="rId7"/>
    <p:sldId id="259" r:id="rId8"/>
    <p:sldId id="267"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72250E7-813D-4CBA-9659-4111BD51B664}" type="datetimeFigureOut">
              <a:rPr lang="en-US" smtClean="0"/>
              <a:pPr/>
              <a:t>18-Dec-19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7134EAA-34C2-400C-B850-84D4277B8D7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2250E7-813D-4CBA-9659-4111BD51B664}" type="datetimeFigureOut">
              <a:rPr lang="en-US" smtClean="0"/>
              <a:pPr/>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34EAA-34C2-400C-B850-84D4277B8D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2250E7-813D-4CBA-9659-4111BD51B664}" type="datetimeFigureOut">
              <a:rPr lang="en-US" smtClean="0"/>
              <a:pPr/>
              <a:t>18-Dec-19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34EAA-34C2-400C-B850-84D4277B8D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72250E7-813D-4CBA-9659-4111BD51B664}" type="datetimeFigureOut">
              <a:rPr lang="en-US" smtClean="0"/>
              <a:pPr/>
              <a:t>18-Dec-19</a:t>
            </a:fld>
            <a:endParaRPr lang="en-US"/>
          </a:p>
        </p:txBody>
      </p:sp>
      <p:sp>
        <p:nvSpPr>
          <p:cNvPr id="9" name="Slide Number Placeholder 8"/>
          <p:cNvSpPr>
            <a:spLocks noGrp="1"/>
          </p:cNvSpPr>
          <p:nvPr>
            <p:ph type="sldNum" sz="quarter" idx="15"/>
          </p:nvPr>
        </p:nvSpPr>
        <p:spPr/>
        <p:txBody>
          <a:bodyPr rtlCol="0"/>
          <a:lstStyle/>
          <a:p>
            <a:fld id="{67134EAA-34C2-400C-B850-84D4277B8D7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72250E7-813D-4CBA-9659-4111BD51B664}" type="datetimeFigureOut">
              <a:rPr lang="en-US" smtClean="0"/>
              <a:pPr/>
              <a:t>18-Dec-19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7134EAA-34C2-400C-B850-84D4277B8D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72250E7-813D-4CBA-9659-4111BD51B664}" type="datetimeFigureOut">
              <a:rPr lang="en-US" smtClean="0"/>
              <a:pPr/>
              <a:t>18-Dec-19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34EAA-34C2-400C-B850-84D4277B8D7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72250E7-813D-4CBA-9659-4111BD51B664}" type="datetimeFigureOut">
              <a:rPr lang="en-US" smtClean="0"/>
              <a:pPr/>
              <a:t>18-Dec-19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134EAA-34C2-400C-B850-84D4277B8D7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72250E7-813D-4CBA-9659-4111BD51B664}" type="datetimeFigureOut">
              <a:rPr lang="en-US" smtClean="0"/>
              <a:pPr/>
              <a:t>18-Dec-19</a:t>
            </a:fld>
            <a:endParaRPr lang="en-US"/>
          </a:p>
        </p:txBody>
      </p:sp>
      <p:sp>
        <p:nvSpPr>
          <p:cNvPr id="7" name="Slide Number Placeholder 6"/>
          <p:cNvSpPr>
            <a:spLocks noGrp="1"/>
          </p:cNvSpPr>
          <p:nvPr>
            <p:ph type="sldNum" sz="quarter" idx="11"/>
          </p:nvPr>
        </p:nvSpPr>
        <p:spPr/>
        <p:txBody>
          <a:bodyPr rtlCol="0"/>
          <a:lstStyle/>
          <a:p>
            <a:fld id="{67134EAA-34C2-400C-B850-84D4277B8D7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250E7-813D-4CBA-9659-4111BD51B664}" type="datetimeFigureOut">
              <a:rPr lang="en-US" smtClean="0"/>
              <a:pPr/>
              <a:t>18-Dec-19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134EAA-34C2-400C-B850-84D4277B8D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72250E7-813D-4CBA-9659-4111BD51B664}" type="datetimeFigureOut">
              <a:rPr lang="en-US" smtClean="0"/>
              <a:pPr/>
              <a:t>18-Dec-19</a:t>
            </a:fld>
            <a:endParaRPr lang="en-US"/>
          </a:p>
        </p:txBody>
      </p:sp>
      <p:sp>
        <p:nvSpPr>
          <p:cNvPr id="22" name="Slide Number Placeholder 21"/>
          <p:cNvSpPr>
            <a:spLocks noGrp="1"/>
          </p:cNvSpPr>
          <p:nvPr>
            <p:ph type="sldNum" sz="quarter" idx="15"/>
          </p:nvPr>
        </p:nvSpPr>
        <p:spPr/>
        <p:txBody>
          <a:bodyPr rtlCol="0"/>
          <a:lstStyle/>
          <a:p>
            <a:fld id="{67134EAA-34C2-400C-B850-84D4277B8D7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72250E7-813D-4CBA-9659-4111BD51B664}" type="datetimeFigureOut">
              <a:rPr lang="en-US" smtClean="0"/>
              <a:pPr/>
              <a:t>18-Dec-19</a:t>
            </a:fld>
            <a:endParaRPr lang="en-US"/>
          </a:p>
        </p:txBody>
      </p:sp>
      <p:sp>
        <p:nvSpPr>
          <p:cNvPr id="18" name="Slide Number Placeholder 17"/>
          <p:cNvSpPr>
            <a:spLocks noGrp="1"/>
          </p:cNvSpPr>
          <p:nvPr>
            <p:ph type="sldNum" sz="quarter" idx="11"/>
          </p:nvPr>
        </p:nvSpPr>
        <p:spPr/>
        <p:txBody>
          <a:bodyPr rtlCol="0"/>
          <a:lstStyle/>
          <a:p>
            <a:fld id="{67134EAA-34C2-400C-B850-84D4277B8D7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72250E7-813D-4CBA-9659-4111BD51B664}" type="datetimeFigureOut">
              <a:rPr lang="en-US" smtClean="0"/>
              <a:pPr/>
              <a:t>18-Dec-19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7134EAA-34C2-400C-B850-84D4277B8D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905000"/>
            <a:ext cx="6858000" cy="3113562"/>
          </a:xfrm>
        </p:spPr>
        <p:txBody>
          <a:bodyPr>
            <a:normAutofit/>
          </a:bodyPr>
          <a:lstStyle/>
          <a:p>
            <a:pPr algn="ctr"/>
            <a:r>
              <a:rPr lang="en-US" sz="3200" dirty="0" smtClean="0">
                <a:latin typeface="Times New Roman" pitchFamily="18" charset="0"/>
                <a:cs typeface="Times New Roman" pitchFamily="18" charset="0"/>
              </a:rPr>
              <a:t>Online Public Shaming on Twitter Detection Analysis and Mitigation</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Abstract</a:t>
            </a:r>
            <a:r>
              <a:rPr lang="en-US" sz="2800" dirty="0" smtClean="0"/>
              <a:t/>
            </a:r>
            <a:br>
              <a:rPr lang="en-US" sz="2800" dirty="0" smtClean="0"/>
            </a:b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914400"/>
            <a:ext cx="8229600" cy="5410200"/>
          </a:xfrm>
        </p:spPr>
        <p:txBody>
          <a:bodyPr>
            <a:noAutofit/>
          </a:bodyPr>
          <a:lstStyle/>
          <a:p>
            <a:pPr algn="just">
              <a:lnSpc>
                <a:spcPct val="150000"/>
              </a:lnSpc>
            </a:pPr>
            <a:r>
              <a:rPr lang="en-US" sz="2000" dirty="0" smtClean="0">
                <a:latin typeface="Times New Roman" pitchFamily="18" charset="0"/>
                <a:cs typeface="Times New Roman" pitchFamily="18" charset="0"/>
              </a:rPr>
              <a:t>Public shaming in online social networks and related online public forums like Twitter has been increasing in recent years. These events are known to have devastating impact on the victim’s social, political and financial life. Notwithstanding its known ill effects, little has been done in popular online social media to remedy this, often by the excuse of large volume and diversity of such comments and therefore unfeasible number of human moderators required to achieve the task. In this paper, we automate the task of public shaming detection in Twitter from the perspective of victims and explore primarily two aspects, namely, events and </a:t>
            </a:r>
            <a:r>
              <a:rPr lang="en-US" sz="2000" dirty="0" err="1" smtClean="0">
                <a:latin typeface="Times New Roman" pitchFamily="18" charset="0"/>
                <a:cs typeface="Times New Roman" pitchFamily="18" charset="0"/>
              </a:rPr>
              <a:t>shamers</a:t>
            </a:r>
            <a:r>
              <a:rPr lang="en-US" sz="2000" dirty="0" smtClean="0">
                <a:latin typeface="Times New Roman" pitchFamily="18" charset="0"/>
                <a:cs typeface="Times New Roman" pitchFamily="18" charset="0"/>
              </a:rPr>
              <a:t>. Shaming tweets are categorized into six types- abusive, comparison, passing judgment, religious/ethnic, sarcasm/joke and what </a:t>
            </a:r>
            <a:r>
              <a:rPr lang="en-US" sz="2000" dirty="0" err="1" smtClean="0">
                <a:latin typeface="Times New Roman" pitchFamily="18" charset="0"/>
                <a:cs typeface="Times New Roman" pitchFamily="18" charset="0"/>
              </a:rPr>
              <a:t>aboutery</a:t>
            </a:r>
            <a:r>
              <a:rPr lang="en-US" sz="2000" dirty="0" smtClean="0">
                <a:latin typeface="Times New Roman" pitchFamily="18" charset="0"/>
                <a:cs typeface="Times New Roman" pitchFamily="18" charset="0"/>
              </a:rPr>
              <a:t> and each tweet </a:t>
            </a:r>
            <a:r>
              <a:rPr lang="en-US" sz="2000" dirty="0" smtClean="0">
                <a:latin typeface="Times New Roman" pitchFamily="18" charset="0"/>
                <a:cs typeface="Times New Roman" pitchFamily="18" charset="0"/>
              </a:rPr>
              <a:t>is classified </a:t>
            </a:r>
            <a:r>
              <a:rPr lang="en-US" sz="2000" dirty="0" smtClean="0">
                <a:latin typeface="Times New Roman" pitchFamily="18" charset="0"/>
                <a:cs typeface="Times New Roman" pitchFamily="18" charset="0"/>
              </a:rPr>
              <a:t>into one of these types or as non-shaming.</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sp>
        <p:nvSpPr>
          <p:cNvPr id="3" name="Content Placeholder 2"/>
          <p:cNvSpPr>
            <a:spLocks noGrp="1"/>
          </p:cNvSpPr>
          <p:nvPr>
            <p:ph sz="quarter" idx="1"/>
          </p:nvPr>
        </p:nvSpPr>
        <p:spPr/>
        <p:txBody>
          <a:bodyPr/>
          <a:lstStyle/>
          <a:p>
            <a:pPr algn="just"/>
            <a:r>
              <a:rPr lang="en-US" dirty="0" smtClean="0"/>
              <a:t>It </a:t>
            </a:r>
            <a:r>
              <a:rPr lang="en-US" dirty="0" smtClean="0"/>
              <a:t>is observed that out of all the participating users who post comments in a particular shaming event, majority of them are likely to shame the victim. Interestingly, it is also the </a:t>
            </a:r>
            <a:r>
              <a:rPr lang="en-US" dirty="0" err="1" smtClean="0"/>
              <a:t>shamers</a:t>
            </a:r>
            <a:r>
              <a:rPr lang="en-US" dirty="0" smtClean="0"/>
              <a:t> whose follower counts increase faster than that of the non-</a:t>
            </a:r>
            <a:r>
              <a:rPr lang="en-US" dirty="0" err="1" smtClean="0"/>
              <a:t>shamers</a:t>
            </a:r>
            <a:r>
              <a:rPr lang="en-US" dirty="0" smtClean="0"/>
              <a:t> in Twitter. Finally, based on categorization and classification of shaming tweets, an web application </a:t>
            </a:r>
            <a:r>
              <a:rPr lang="en-US" dirty="0" smtClean="0"/>
              <a:t>called </a:t>
            </a:r>
            <a:r>
              <a:rPr lang="en-US" dirty="0" err="1" smtClean="0"/>
              <a:t>BlockShame</a:t>
            </a:r>
            <a:r>
              <a:rPr lang="en-US" dirty="0" smtClean="0"/>
              <a:t> </a:t>
            </a:r>
            <a:r>
              <a:rPr lang="en-US" dirty="0" smtClean="0"/>
              <a:t>has been designed and deployed for on-the-fly muting/blocking of </a:t>
            </a:r>
            <a:r>
              <a:rPr lang="en-US" dirty="0" err="1" smtClean="0"/>
              <a:t>shamers</a:t>
            </a:r>
            <a:r>
              <a:rPr lang="en-US" dirty="0" smtClean="0"/>
              <a:t> attacking a victim on the Twitter.</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EXISTING SYSTEM</a:t>
            </a:r>
            <a:r>
              <a:rPr lang="en-US" sz="2400" dirty="0" smtClean="0"/>
              <a:t/>
            </a:r>
            <a:br>
              <a:rPr lang="en-US" sz="2400" dirty="0" smtClean="0"/>
            </a:br>
            <a:endParaRPr lang="en-US" sz="24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lvl="0"/>
            <a:r>
              <a:rPr lang="en-US" sz="20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Sood</a:t>
            </a:r>
            <a:r>
              <a:rPr lang="en-US" sz="1600" dirty="0" smtClean="0">
                <a:latin typeface="Times New Roman" pitchFamily="18" charset="0"/>
                <a:cs typeface="Times New Roman" pitchFamily="18" charset="0"/>
              </a:rPr>
              <a:t> et al. [3] examine the effectiveness of list based profanity detection for Yahoo! Buzz comments. Relatively low F1 score (harmonic mean of precision and recall) of this approach is attributed to distortion of profane words with special characters (e.g., @</a:t>
            </a:r>
            <a:r>
              <a:rPr lang="en-US" sz="1600" dirty="0" err="1" smtClean="0">
                <a:latin typeface="Times New Roman" pitchFamily="18" charset="0"/>
                <a:cs typeface="Times New Roman" pitchFamily="18" charset="0"/>
              </a:rPr>
              <a:t>ss</a:t>
            </a:r>
            <a:r>
              <a:rPr lang="en-US" sz="1600" dirty="0" smtClean="0">
                <a:latin typeface="Times New Roman" pitchFamily="18" charset="0"/>
                <a:cs typeface="Times New Roman" pitchFamily="18" charset="0"/>
              </a:rPr>
              <a:t>) or spelling mistakes and low coverage of list words. The first caveat was partly overcome by considering words as abusive whose edit distance from a known abusive word equals the number of “punctuation marks” present in the word. Rojas-</a:t>
            </a:r>
          </a:p>
          <a:p>
            <a:pPr>
              <a:buNone/>
            </a:pPr>
            <a:endParaRPr lang="en-US" sz="1600" dirty="0" smtClean="0">
              <a:latin typeface="Times New Roman" pitchFamily="18" charset="0"/>
              <a:cs typeface="Times New Roman" pitchFamily="18" charset="0"/>
            </a:endParaRPr>
          </a:p>
          <a:p>
            <a:pPr lvl="0"/>
            <a:r>
              <a:rPr lang="en-US" sz="1600" dirty="0" err="1" smtClean="0">
                <a:latin typeface="Times New Roman" pitchFamily="18" charset="0"/>
                <a:cs typeface="Times New Roman" pitchFamily="18" charset="0"/>
              </a:rPr>
              <a:t>Galeano</a:t>
            </a:r>
            <a:r>
              <a:rPr lang="en-US" sz="1600" dirty="0" smtClean="0">
                <a:latin typeface="Times New Roman" pitchFamily="18" charset="0"/>
                <a:cs typeface="Times New Roman" pitchFamily="18" charset="0"/>
              </a:rPr>
              <a:t> [4] solves the problem of intentional distortion of abusive words in order to avoid censorship by allowing homo-glyph (characters which are similar in appearance, e.g., ‘a’ and ‘a’) substitution to bear zero penalty in calculating edit distance between an abusive word and a distorted word, thereby increasing recall rate substantially. Hate speech, though well defined as- “Abusive or threatening speech or writing that expresses prejudice against a particular group, especially on the basis of race, religion, or sexual orientation” [7], is often used in several other connotations (e.g., in [6]). Warner and Hirschberg [8] attempt to identify hate speech targeting Jews from a data set consisting of Yahoo! </a:t>
            </a:r>
            <a:endParaRPr lang="en-US" sz="1600" dirty="0" smtClean="0">
              <a:latin typeface="Times New Roman" pitchFamily="18" charset="0"/>
              <a:cs typeface="Times New Roman" pitchFamily="18" charset="0"/>
            </a:endParaRPr>
          </a:p>
          <a:p>
            <a:pPr lvl="0">
              <a:buNone/>
            </a:pPr>
            <a:r>
              <a:rPr lang="en-US" sz="1600" dirty="0" smtClean="0">
                <a:latin typeface="Times New Roman" pitchFamily="18" charset="0"/>
                <a:cs typeface="Times New Roman" pitchFamily="18" charset="0"/>
              </a:rPr>
              <a:t> </a:t>
            </a:r>
          </a:p>
          <a:p>
            <a:pPr lvl="0"/>
            <a:r>
              <a:rPr lang="en-US" sz="1600" dirty="0" smtClean="0">
                <a:latin typeface="Times New Roman" pitchFamily="18" charset="0"/>
                <a:cs typeface="Times New Roman" pitchFamily="18" charset="0"/>
              </a:rPr>
              <a:t>Comments and known anti-Semitic web page contents. A similar type of work has been done on anti-black hate speech on Twitter [9]. </a:t>
            </a:r>
            <a:r>
              <a:rPr lang="en-US" sz="1600" dirty="0" err="1" smtClean="0">
                <a:latin typeface="Times New Roman" pitchFamily="18" charset="0"/>
                <a:cs typeface="Times New Roman" pitchFamily="18" charset="0"/>
              </a:rPr>
              <a:t>Burnap</a:t>
            </a:r>
            <a:r>
              <a:rPr lang="en-US" sz="1600" dirty="0" smtClean="0">
                <a:latin typeface="Times New Roman" pitchFamily="18" charset="0"/>
                <a:cs typeface="Times New Roman" pitchFamily="18" charset="0"/>
              </a:rPr>
              <a:t> and Williams [10] collected tweets for two weeks after the Lee Rigby incident [11] and trained a classifier on typed dependency and hateful terms as features. </a:t>
            </a:r>
            <a:r>
              <a:rPr lang="en-US" sz="1600" dirty="0" err="1" smtClean="0">
                <a:latin typeface="Times New Roman" pitchFamily="18" charset="0"/>
                <a:cs typeface="Times New Roman" pitchFamily="18" charset="0"/>
              </a:rPr>
              <a:t>Waseem</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Hovy</a:t>
            </a:r>
            <a:r>
              <a:rPr lang="en-US" sz="1600" dirty="0" smtClean="0">
                <a:latin typeface="Times New Roman" pitchFamily="18" charset="0"/>
                <a:cs typeface="Times New Roman" pitchFamily="18" charset="0"/>
              </a:rPr>
              <a:t> [12] released a public data set of sixteen thousand tweets labeled in one of the three categories- racist, sexist or none. They achieved an F1 score of 0.73 using character n-grams with logistic regression. Recently, </a:t>
            </a:r>
            <a:r>
              <a:rPr lang="en-US" sz="1600" dirty="0" err="1" smtClean="0">
                <a:latin typeface="Times New Roman" pitchFamily="18" charset="0"/>
                <a:cs typeface="Times New Roman" pitchFamily="18" charset="0"/>
              </a:rPr>
              <a:t>Badjatiya</a:t>
            </a:r>
            <a:r>
              <a:rPr lang="en-US" sz="1600" dirty="0" smtClean="0">
                <a:latin typeface="Times New Roman" pitchFamily="18" charset="0"/>
                <a:cs typeface="Times New Roman" pitchFamily="18" charset="0"/>
              </a:rPr>
              <a:t> et al. [13] reported F1 score of 0.93 using deep neural networks on the same data set.</a:t>
            </a:r>
          </a:p>
          <a:p>
            <a:pPr lvl="0"/>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47500" lnSpcReduction="20000"/>
          </a:bodyPr>
          <a:lstStyle/>
          <a:p>
            <a:pPr lvl="0" algn="just">
              <a:lnSpc>
                <a:spcPct val="170000"/>
              </a:lnSpc>
            </a:pPr>
            <a:r>
              <a:rPr lang="en-US" sz="2900" dirty="0" smtClean="0">
                <a:latin typeface="Times New Roman" pitchFamily="18" charset="0"/>
                <a:cs typeface="Times New Roman" pitchFamily="18" charset="0"/>
              </a:rPr>
              <a:t>Dinakar et al. [19] employ Open Mind Common Sense (OMCS) [20], a common sense knowledge database, with custom built assertions related to specific domain of interests, e.g., LGBT </a:t>
            </a:r>
            <a:r>
              <a:rPr lang="en-US" sz="2900" dirty="0" err="1" smtClean="0">
                <a:latin typeface="Times New Roman" pitchFamily="18" charset="0"/>
                <a:cs typeface="Times New Roman" pitchFamily="18" charset="0"/>
              </a:rPr>
              <a:t>cyberbullying</a:t>
            </a:r>
            <a:r>
              <a:rPr lang="en-US" sz="2900" dirty="0" smtClean="0">
                <a:latin typeface="Times New Roman" pitchFamily="18" charset="0"/>
                <a:cs typeface="Times New Roman" pitchFamily="18" charset="0"/>
              </a:rPr>
              <a:t>, to detect comments which deviate from real world beliefs and is a good indicator of subtler forms of bullying. For instance, asking a male which beauty saloon he visits can be a case of bullying as OMCS tells that beauty saloons are more likely to be associated with females. Additionally, the authors propose several techniques to counter these incidents ranging from delaying posts, issuing explicit warnings, etc., to educating users about </a:t>
            </a:r>
            <a:r>
              <a:rPr lang="en-US" sz="2900" dirty="0" smtClean="0">
                <a:latin typeface="Times New Roman" pitchFamily="18" charset="0"/>
                <a:cs typeface="Times New Roman" pitchFamily="18" charset="0"/>
              </a:rPr>
              <a:t>cyber bullying. </a:t>
            </a:r>
            <a:r>
              <a:rPr lang="en-US" sz="2900" dirty="0" smtClean="0">
                <a:latin typeface="Times New Roman" pitchFamily="18" charset="0"/>
                <a:cs typeface="Times New Roman" pitchFamily="18" charset="0"/>
              </a:rPr>
              <a:t>Stressing the difference between </a:t>
            </a:r>
            <a:r>
              <a:rPr lang="en-US" sz="2900" dirty="0" smtClean="0">
                <a:latin typeface="Times New Roman" pitchFamily="18" charset="0"/>
                <a:cs typeface="Times New Roman" pitchFamily="18" charset="0"/>
              </a:rPr>
              <a:t>cyber bullying </a:t>
            </a:r>
            <a:r>
              <a:rPr lang="en-US" sz="2900" dirty="0" smtClean="0">
                <a:latin typeface="Times New Roman" pitchFamily="18" charset="0"/>
                <a:cs typeface="Times New Roman" pitchFamily="18" charset="0"/>
              </a:rPr>
              <a:t>and other forms of </a:t>
            </a:r>
            <a:r>
              <a:rPr lang="en-US" sz="2900" dirty="0" smtClean="0">
                <a:latin typeface="Times New Roman" pitchFamily="18" charset="0"/>
                <a:cs typeface="Times New Roman" pitchFamily="18" charset="0"/>
              </a:rPr>
              <a:t>cyber aggression, </a:t>
            </a:r>
            <a:endParaRPr lang="en-US" sz="2900" dirty="0" smtClean="0">
              <a:latin typeface="Times New Roman" pitchFamily="18" charset="0"/>
              <a:cs typeface="Times New Roman" pitchFamily="18" charset="0"/>
            </a:endParaRPr>
          </a:p>
          <a:p>
            <a:pPr algn="just">
              <a:lnSpc>
                <a:spcPct val="170000"/>
              </a:lnSpc>
              <a:buNone/>
            </a:pPr>
            <a:endParaRPr lang="en-US" sz="2900" dirty="0" smtClean="0">
              <a:latin typeface="Times New Roman" pitchFamily="18" charset="0"/>
              <a:cs typeface="Times New Roman" pitchFamily="18" charset="0"/>
            </a:endParaRPr>
          </a:p>
          <a:p>
            <a:pPr lvl="0" algn="just">
              <a:lnSpc>
                <a:spcPct val="170000"/>
              </a:lnSpc>
            </a:pPr>
            <a:r>
              <a:rPr lang="en-US" sz="2900" dirty="0" err="1" smtClean="0">
                <a:latin typeface="Times New Roman" pitchFamily="18" charset="0"/>
                <a:cs typeface="Times New Roman" pitchFamily="18" charset="0"/>
              </a:rPr>
              <a:t>Hosseinmardi</a:t>
            </a:r>
            <a:r>
              <a:rPr lang="en-US" sz="2900" dirty="0" smtClean="0">
                <a:latin typeface="Times New Roman" pitchFamily="18" charset="0"/>
                <a:cs typeface="Times New Roman" pitchFamily="18" charset="0"/>
              </a:rPr>
              <a:t> et al. [21] consider instagram pictures with a minimum of fifteen comments of which more than 40% contain at least one profane word, to account for repetitiveness of bullying. Their best performing classifier uses </a:t>
            </a:r>
            <a:r>
              <a:rPr lang="en-US" sz="2900" dirty="0" smtClean="0">
                <a:latin typeface="Times New Roman" pitchFamily="18" charset="0"/>
                <a:cs typeface="Times New Roman" pitchFamily="18" charset="0"/>
              </a:rPr>
              <a:t>unigram </a:t>
            </a:r>
            <a:r>
              <a:rPr lang="en-US" sz="2900" dirty="0" smtClean="0">
                <a:latin typeface="Times New Roman" pitchFamily="18" charset="0"/>
                <a:cs typeface="Times New Roman" pitchFamily="18" charset="0"/>
              </a:rPr>
              <a:t>and tri-gram text features with image category (e.g., person, car, nature, etc.) and its meta data to achieve an F1 score of 0.87.</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sz="quarter" idx="1"/>
          </p:nvPr>
        </p:nvSpPr>
        <p:spPr/>
        <p:txBody>
          <a:bodyPr/>
          <a:lstStyle/>
          <a:p>
            <a:pPr lvl="1"/>
            <a:r>
              <a:rPr lang="en-US" sz="2400" dirty="0" smtClean="0"/>
              <a:t>There is no accurate analysis lack of  Classification using Support Vector Machine</a:t>
            </a:r>
          </a:p>
          <a:p>
            <a:pPr lvl="1"/>
            <a:r>
              <a:rPr lang="en-US" sz="2400" dirty="0" smtClean="0"/>
              <a:t>Only text classification and there is no sentiment analysis for different online public shaming.</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PROPOSED SYSTEM</a:t>
            </a:r>
            <a:r>
              <a:rPr lang="en-US" sz="2800" dirty="0" smtClean="0"/>
              <a:t/>
            </a:r>
            <a:br>
              <a:rPr lang="en-US" sz="2800" dirty="0" smtClean="0"/>
            </a:br>
            <a:endParaRPr lang="en-US" sz="2800" dirty="0"/>
          </a:p>
        </p:txBody>
      </p:sp>
      <p:sp>
        <p:nvSpPr>
          <p:cNvPr id="3" name="Content Placeholder 2"/>
          <p:cNvSpPr>
            <a:spLocks noGrp="1"/>
          </p:cNvSpPr>
          <p:nvPr>
            <p:ph sz="quarter" idx="1"/>
          </p:nvPr>
        </p:nvSpPr>
        <p:spPr/>
        <p:txBody>
          <a:bodyPr>
            <a:normAutofit lnSpcReduction="10000"/>
          </a:bodyPr>
          <a:lstStyle/>
          <a:p>
            <a:pPr algn="just">
              <a:lnSpc>
                <a:spcPct val="150000"/>
              </a:lnSpc>
            </a:pPr>
            <a:r>
              <a:rPr lang="en-US" dirty="0" smtClean="0">
                <a:latin typeface="Times New Roman" pitchFamily="18" charset="0"/>
                <a:cs typeface="Times New Roman" pitchFamily="18" charset="0"/>
              </a:rPr>
              <a:t>In the proposed system, the system proposes a methodology for the detection and mitigation of the ill effects of online public shaming. We make three main contributions in this work- (a) Categorization and automatic classification of shaming tweets</a:t>
            </a:r>
          </a:p>
          <a:p>
            <a:pPr algn="just">
              <a:lnSpc>
                <a:spcPct val="150000"/>
              </a:lnSpc>
            </a:pPr>
            <a:r>
              <a:rPr lang="en-US" dirty="0" smtClean="0">
                <a:latin typeface="Times New Roman" pitchFamily="18" charset="0"/>
                <a:cs typeface="Times New Roman" pitchFamily="18" charset="0"/>
              </a:rPr>
              <a:t>(b) Provide insights into shaming events and </a:t>
            </a:r>
            <a:r>
              <a:rPr lang="en-US" dirty="0" err="1" smtClean="0">
                <a:latin typeface="Times New Roman" pitchFamily="18" charset="0"/>
                <a:cs typeface="Times New Roman" pitchFamily="18" charset="0"/>
              </a:rPr>
              <a:t>shamers</a:t>
            </a:r>
            <a:endParaRPr lang="en-US" dirty="0" smtClean="0">
              <a:latin typeface="Times New Roman" pitchFamily="18" charset="0"/>
              <a:cs typeface="Times New Roman" pitchFamily="18" charset="0"/>
            </a:endParaRPr>
          </a:p>
          <a:p>
            <a:pPr algn="just">
              <a:lnSpc>
                <a:spcPct val="150000"/>
              </a:lnSpc>
            </a:pPr>
            <a:r>
              <a:rPr lang="en-US" dirty="0" smtClean="0">
                <a:latin typeface="Times New Roman" pitchFamily="18" charset="0"/>
                <a:cs typeface="Times New Roman" pitchFamily="18" charset="0"/>
              </a:rPr>
              <a:t>(c) Design and develop a novel application named Block Shame that can be used by a Twitter user for blocking </a:t>
            </a:r>
            <a:r>
              <a:rPr lang="en-US" dirty="0" err="1" smtClean="0">
                <a:latin typeface="Times New Roman" pitchFamily="18" charset="0"/>
                <a:cs typeface="Times New Roman" pitchFamily="18" charset="0"/>
              </a:rPr>
              <a:t>shamers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Advantages</a:t>
            </a:r>
            <a:endParaRPr lang="en-US" dirty="0"/>
          </a:p>
        </p:txBody>
      </p:sp>
      <p:sp>
        <p:nvSpPr>
          <p:cNvPr id="3" name="Content Placeholder 2"/>
          <p:cNvSpPr>
            <a:spLocks noGrp="1"/>
          </p:cNvSpPr>
          <p:nvPr>
            <p:ph sz="quarter" idx="1"/>
          </p:nvPr>
        </p:nvSpPr>
        <p:spPr/>
        <p:txBody>
          <a:bodyPr/>
          <a:lstStyle/>
          <a:p>
            <a:pPr lvl="0" algn="just"/>
            <a:r>
              <a:rPr lang="en-US" sz="2000" dirty="0" smtClean="0"/>
              <a:t>The System is very effective due to AUTOMATED CLASSIFICATION OF SHAMING TWEETS. </a:t>
            </a:r>
          </a:p>
          <a:p>
            <a:pPr lvl="0" algn="just"/>
            <a:r>
              <a:rPr lang="en-US" sz="2000" dirty="0" smtClean="0"/>
              <a:t>The System provides Analysis in the presence of Classification using Support Vector Machine.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a:t>
            </a:r>
            <a:endParaRPr lang="en-US" dirty="0"/>
          </a:p>
        </p:txBody>
      </p:sp>
      <p:sp>
        <p:nvSpPr>
          <p:cNvPr id="3" name="Content Placeholder 2"/>
          <p:cNvSpPr>
            <a:spLocks noGrp="1"/>
          </p:cNvSpPr>
          <p:nvPr>
            <p:ph sz="quarter" idx="1"/>
          </p:nvPr>
        </p:nvSpPr>
        <p:spPr/>
        <p:txBody>
          <a:bodyPr>
            <a:normAutofit fontScale="55000" lnSpcReduction="20000"/>
          </a:bodyPr>
          <a:lstStyle/>
          <a:p>
            <a:r>
              <a:rPr lang="en-US" b="1" dirty="0" smtClean="0"/>
              <a:t>SYSTEM REQUIREMENTS</a:t>
            </a:r>
            <a:endParaRPr lang="en-US" dirty="0" smtClean="0"/>
          </a:p>
          <a:p>
            <a:pPr>
              <a:buNone/>
            </a:pPr>
            <a:r>
              <a:rPr lang="en-US" dirty="0" smtClean="0"/>
              <a:t> </a:t>
            </a:r>
          </a:p>
          <a:p>
            <a:pPr>
              <a:buNone/>
            </a:pPr>
            <a:r>
              <a:rPr lang="en-US" dirty="0" smtClean="0"/>
              <a:t> </a:t>
            </a:r>
          </a:p>
          <a:p>
            <a:r>
              <a:rPr lang="en-US" dirty="0" smtClean="0"/>
              <a:t>   </a:t>
            </a:r>
            <a:r>
              <a:rPr lang="en-US" b="1" dirty="0" smtClean="0"/>
              <a:t>H/W System Configuration:-</a:t>
            </a:r>
            <a:endParaRPr lang="en-US" dirty="0" smtClean="0"/>
          </a:p>
          <a:p>
            <a:pPr>
              <a:buNone/>
            </a:pPr>
            <a:r>
              <a:rPr lang="en-US" dirty="0" smtClean="0"/>
              <a:t> </a:t>
            </a:r>
          </a:p>
          <a:p>
            <a:pPr>
              <a:buNone/>
            </a:pPr>
            <a:r>
              <a:rPr lang="en-US" dirty="0" smtClean="0"/>
              <a:t> </a:t>
            </a:r>
            <a:r>
              <a:rPr lang="en-US" dirty="0" smtClean="0">
                <a:latin typeface="Times New Roman" pitchFamily="18" charset="0"/>
                <a:cs typeface="Times New Roman" pitchFamily="18" charset="0"/>
              </a:rPr>
              <a:t>➢    Processor                      -   Pentium –IV</a:t>
            </a:r>
          </a:p>
          <a:p>
            <a:pPr>
              <a:buNone/>
            </a:pPr>
            <a:r>
              <a:rPr lang="en-US" dirty="0" smtClean="0">
                <a:latin typeface="Times New Roman" pitchFamily="18" charset="0"/>
                <a:cs typeface="Times New Roman" pitchFamily="18" charset="0"/>
              </a:rPr>
              <a:t>➢   RAM                              -   4 GB (min)</a:t>
            </a:r>
          </a:p>
          <a:p>
            <a:pPr>
              <a:buNone/>
            </a:pPr>
            <a:r>
              <a:rPr lang="en-US" dirty="0" smtClean="0">
                <a:latin typeface="Times New Roman" pitchFamily="18" charset="0"/>
                <a:cs typeface="Times New Roman" pitchFamily="18" charset="0"/>
              </a:rPr>
              <a:t>➢   Hard Disk                      -   40 GB(Min)</a:t>
            </a:r>
          </a:p>
          <a:p>
            <a:pPr>
              <a:buNone/>
            </a:pPr>
            <a:r>
              <a:rPr lang="en-US" dirty="0" smtClean="0">
                <a:latin typeface="Times New Roman" pitchFamily="18" charset="0"/>
                <a:cs typeface="Times New Roman" pitchFamily="18" charset="0"/>
              </a:rPr>
              <a:t>➢   Key Board                     -    Standard Windows Keyboard</a:t>
            </a:r>
          </a:p>
          <a:p>
            <a:pPr>
              <a:buNone/>
            </a:pPr>
            <a:r>
              <a:rPr lang="en-US" dirty="0" smtClean="0">
                <a:latin typeface="Times New Roman" pitchFamily="18" charset="0"/>
                <a:cs typeface="Times New Roman" pitchFamily="18" charset="0"/>
              </a:rPr>
              <a:t>➢   Mouse                            -    Two or Three Button Mouse</a:t>
            </a:r>
          </a:p>
          <a:p>
            <a:pPr>
              <a:buNone/>
            </a:pPr>
            <a:r>
              <a:rPr lang="en-US" dirty="0" smtClean="0">
                <a:latin typeface="Times New Roman" pitchFamily="18" charset="0"/>
                <a:cs typeface="Times New Roman" pitchFamily="18" charset="0"/>
              </a:rPr>
              <a:t>➢   Monitor                          -   SVGA</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Software Requirements:</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Operating System 		-   Windows XP</a:t>
            </a:r>
          </a:p>
          <a:p>
            <a:pPr lvl="0"/>
            <a:r>
              <a:rPr lang="en-US" dirty="0" smtClean="0">
                <a:latin typeface="Times New Roman" pitchFamily="18" charset="0"/>
                <a:cs typeface="Times New Roman" pitchFamily="18" charset="0"/>
              </a:rPr>
              <a:t>Coding Language		-   Java/J2EE(</a:t>
            </a:r>
            <a:r>
              <a:rPr lang="en-US" dirty="0" err="1" smtClean="0">
                <a:latin typeface="Times New Roman" pitchFamily="18" charset="0"/>
                <a:cs typeface="Times New Roman" pitchFamily="18" charset="0"/>
              </a:rPr>
              <a:t>JSP,Servlet</a:t>
            </a:r>
            <a:r>
              <a:rPr lang="en-US" dirty="0" smtClean="0">
                <a:latin typeface="Times New Roman" pitchFamily="18" charset="0"/>
                <a:cs typeface="Times New Roman" pitchFamily="18" charset="0"/>
              </a:rPr>
              <a:t>)</a:t>
            </a:r>
          </a:p>
          <a:p>
            <a:pPr lvl="0"/>
            <a:r>
              <a:rPr lang="en-US" dirty="0" smtClean="0">
                <a:latin typeface="Times New Roman" pitchFamily="18" charset="0"/>
                <a:cs typeface="Times New Roman" pitchFamily="18" charset="0"/>
              </a:rPr>
              <a:t>Front End		-   J2EE</a:t>
            </a:r>
          </a:p>
          <a:p>
            <a:pPr lvl="0"/>
            <a:r>
              <a:rPr lang="en-US" dirty="0" smtClean="0">
                <a:latin typeface="Times New Roman" pitchFamily="18" charset="0"/>
                <a:cs typeface="Times New Roman" pitchFamily="18" charset="0"/>
              </a:rPr>
              <a:t>Back End		-    </a:t>
            </a:r>
            <a:r>
              <a:rPr lang="en-US" dirty="0" err="1" smtClean="0">
                <a:latin typeface="Times New Roman" pitchFamily="18" charset="0"/>
                <a:cs typeface="Times New Roman" pitchFamily="18" charset="0"/>
              </a:rPr>
              <a:t>MySQL</a:t>
            </a:r>
            <a:endParaRPr lang="en-US" dirty="0" smtClean="0">
              <a:latin typeface="Times New Roman" pitchFamily="18" charset="0"/>
              <a:cs typeface="Times New Roman" pitchFamily="18" charset="0"/>
            </a:endParaRPr>
          </a:p>
          <a:p>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48</TotalTime>
  <Words>816</Words>
  <Application>Microsoft Office PowerPoint</Application>
  <PresentationFormat>On-screen Show (4:3)</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Online Public Shaming on Twitter Detection Analysis and Mitigation</vt:lpstr>
      <vt:lpstr>Abstract </vt:lpstr>
      <vt:lpstr>Contd</vt:lpstr>
      <vt:lpstr>EXISTING SYSTEM </vt:lpstr>
      <vt:lpstr>Slide 5</vt:lpstr>
      <vt:lpstr>Disadvantages</vt:lpstr>
      <vt:lpstr>PROPOSED SYSTEM </vt:lpstr>
      <vt:lpstr>Advantages</vt:lpstr>
      <vt:lpstr>System Specification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Personalizing Sample Databases with Facebook Information to Increase Intrinsic Motivation </dc:title>
  <dc:creator>TMKS Infotech16; Home</dc:creator>
  <cp:lastModifiedBy>TMKS</cp:lastModifiedBy>
  <cp:revision>121</cp:revision>
  <dcterms:created xsi:type="dcterms:W3CDTF">2016-08-05T09:01:52Z</dcterms:created>
  <dcterms:modified xsi:type="dcterms:W3CDTF">2019-12-18T07:15:23Z</dcterms:modified>
</cp:coreProperties>
</file>