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35" autoAdjust="0"/>
  </p:normalViewPr>
  <p:slideViewPr>
    <p:cSldViewPr snapToGrid="0" snapToObjects="1">
      <p:cViewPr varScale="1">
        <p:scale>
          <a:sx n="73" d="100"/>
          <a:sy n="73" d="100"/>
        </p:scale>
        <p:origin x="173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05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58B03-603D-3E8D-3D61-8D4DCE8C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75325-0774-13D6-2881-5AE032FE49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4CFB-70C5-4B56-4264-40FFD62AB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AD14-76CF-9F89-0E49-72BF48DD49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803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GB" sz="5600" b="1" dirty="0"/>
              <a:t>Tata Data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GB" b="1" dirty="0"/>
              <a:t>Business Insights &amp; Recommendations</a:t>
            </a:r>
          </a:p>
          <a:p>
            <a:r>
              <a:rPr lang="en-GB" b="1" dirty="0"/>
              <a:t>Bharadwaj Dubbaka | 2025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457200" indent="-4572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Objective: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 business performance to provide strategic insights.</a:t>
            </a:r>
          </a:p>
          <a:p>
            <a:pPr marL="457200" indent="-4572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Used: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for interactive data visualization.</a:t>
            </a:r>
          </a:p>
          <a:p>
            <a:pPr marL="457200" indent="-4572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000" b="1" dirty="0"/>
              <a:t>Areas of Focus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Cleaning, Revenue trends, country-wise sales, top customers, and product demand.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just" defTabSz="914400">
              <a:lnSpc>
                <a:spcPct val="9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Data Cleaning?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Ensure accuracy and reliability of insights.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 incorrect values to prevent misleading analysis.</a:t>
            </a:r>
          </a:p>
          <a:p>
            <a:pPr algn="just" defTabSz="914400">
              <a:lnSpc>
                <a:spcPct val="90000"/>
              </a:lnSpc>
            </a:pP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defTabSz="914400">
              <a:lnSpc>
                <a:spcPct val="9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Steps Taken in Data Cleaning: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Negative Quantities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Excluded rows where </a:t>
            </a:r>
            <a:r>
              <a:rPr lang="en-US" sz="1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Quantity &lt; 1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 these indicate product returns.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Fixed Incorrect Unit Prices: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Excluded records with </a:t>
            </a:r>
            <a:r>
              <a:rPr lang="en-US" sz="1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Unit Price &lt; $0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as they were likely data entry errors.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Handled Missing Customer ID's: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Replaced blank CustomerIDs with </a:t>
            </a:r>
            <a:r>
              <a:rPr lang="en-US" sz="1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'Anonymous'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retain all sales transactions.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Excluded UK for Specific Analyses: 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visuals where expansion was the focus, the UK was filtered out.</a:t>
            </a:r>
          </a:p>
          <a:p>
            <a:pPr algn="just" defTabSz="914400">
              <a:lnSpc>
                <a:spcPct val="90000"/>
              </a:lnSpc>
            </a:pP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just" defTabSz="914400">
              <a:lnSpc>
                <a:spcPct val="9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Outcome: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Improved data consistency.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Ensured accurate revenue and sales calculations.</a:t>
            </a:r>
          </a:p>
          <a:p>
            <a:pPr marL="285750" indent="-28575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Maintained completeness by retaining Anonymous purchases.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FBABC-C06F-7ECF-4999-87CC1370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509324-EF01-E509-2871-A84939CC3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8CF9B-936E-A629-6F2A-57D0E2CC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8C132-3541-4347-81AB-8C9118AC6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BEE732-7973-AF60-88F3-BD9D839E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F3083F7-4308-D8EC-23D9-A5606A4F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3" y="1268624"/>
            <a:ext cx="8229600" cy="1143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b="1" dirty="0"/>
              <a:t>📊 Visual: Line Chart (Revenue Trends 2011)</a:t>
            </a:r>
          </a:p>
          <a:p>
            <a:pPr algn="just"/>
            <a:r>
              <a:rPr lang="en-US" sz="2000" b="1" dirty="0"/>
              <a:t>Key Insights: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Revenue peaks in October &amp; November indicate seasonality.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Likely influenced by holiday shopping &amp; promotions.</a:t>
            </a:r>
          </a:p>
          <a:p>
            <a:pPr algn="l"/>
            <a:r>
              <a:rPr lang="en-US" sz="2000" b="1" dirty="0"/>
              <a:t>Business strategy: </a:t>
            </a:r>
            <a:r>
              <a:rPr lang="en-US" sz="2000" dirty="0"/>
              <a:t>Plan marketing campaigns around peak months.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Picture 9" descr="A graph on a computer screen&#10;&#10;AI-generated content may be incorrect.">
            <a:extLst>
              <a:ext uri="{FF2B5EF4-FFF2-40B4-BE49-F238E27FC236}">
                <a16:creationId xmlns:a16="http://schemas.microsoft.com/office/drawing/2014/main" id="{897FA76D-A0D6-A424-C4B0-8E27AE743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041" y="2805356"/>
            <a:ext cx="8178799" cy="352186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66747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767290"/>
            <a:ext cx="6858000" cy="19601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Visual: Clustered Bar Chart (Top 10 countries by Revenue)</a:t>
            </a:r>
          </a:p>
          <a:p>
            <a:pPr algn="l" defTabSz="914400">
              <a:lnSpc>
                <a:spcPct val="90000"/>
              </a:lnSpc>
            </a:pP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Insights: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Netherlands &amp; EIRE lead in revenue, but Germany &amp; France have high sales volume.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pricing and sales behaviors observed.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strategy: Adjust pricing models for optimal revenue.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8D3DD5BA-6C23-FED7-E443-67029FEC3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8" y="2727484"/>
            <a:ext cx="8250174" cy="392105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19" y="714148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Visual: Clustered Bar Chart (T</a:t>
            </a:r>
            <a:r>
              <a:rPr lang="en-GB" sz="2000" b="1" dirty="0"/>
              <a:t>op 10 Customers by Revenue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l" defTabSz="914400">
              <a:lnSpc>
                <a:spcPct val="90000"/>
              </a:lnSpc>
            </a:pP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Insights: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High-value customers contribute significantly to total revenue.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Need to assess repeat vs. one-time buyers.</a:t>
            </a:r>
          </a:p>
          <a:p>
            <a:pPr algn="l" defTabSz="914400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strategy: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loyalty programs &amp; personalized marketing.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C1AE219-23B2-A7D6-E969-E1AFFF0BD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8" y="3263935"/>
            <a:ext cx="8249304" cy="347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F7FAB-7256-D0E3-F7FD-529DBB1D9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229" y="2877448"/>
            <a:ext cx="2438611" cy="66299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37310"/>
            <a:ext cx="6858000" cy="22261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Visual: Map Chart (Product Demand by Region)</a:t>
            </a:r>
            <a:b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Insights: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 product demand in Netherlands, Germany, Japan, and Australia.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UK excluded to focus on international growth opportunities.</a:t>
            </a:r>
          </a:p>
          <a:p>
            <a:pPr algn="l" defTabSz="914400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strategy: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Expand marketing &amp; distribution in high-demand regions.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map of the world with blue and white text&#10;&#10;AI-generated content may be incorrect.">
            <a:extLst>
              <a:ext uri="{FF2B5EF4-FFF2-40B4-BE49-F238E27FC236}">
                <a16:creationId xmlns:a16="http://schemas.microsoft.com/office/drawing/2014/main" id="{43BCD393-CC82-C149-7522-4D2963B19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8" y="2963439"/>
            <a:ext cx="8249304" cy="370283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GB" sz="2000" b="1" dirty="0"/>
              <a:t>	         </a:t>
            </a:r>
            <a:r>
              <a:rPr lang="en-GB" sz="2200" b="1" dirty="0"/>
              <a:t>Additional Insights &amp; Recommendations</a:t>
            </a:r>
            <a:br>
              <a:rPr lang="en-GB" sz="2200" b="1" dirty="0"/>
            </a:br>
            <a:br>
              <a:rPr lang="en-US" sz="2200" b="1" kern="1200" dirty="0">
                <a:solidFill>
                  <a:schemeClr val="tx1"/>
                </a:solidFill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Extra Business Insights: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Identify high-performing product categories in top revenue countries.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Compare past years’ trends to confirm seasonality patterns.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Explore emerging markets with moderate demand but high growth potential.</a:t>
            </a:r>
          </a:p>
          <a:p>
            <a:pPr defTabSz="914400">
              <a:lnSpc>
                <a:spcPct val="90000"/>
              </a:lnSpc>
            </a:pP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Actions: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 data-driven pricing strategies per country.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 customer segmentation for better marketing.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 supply chain for high-demand regions.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strategic recommendations based on insights.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 monitoring revenue trends &amp; customer behavior.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 marketing &amp; expansion strategies for sustained growth.</a:t>
            </a:r>
          </a:p>
          <a:p>
            <a:pPr marL="342900" indent="-3429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 and attention!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5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453</Words>
  <Application>Microsoft Office PowerPoint</Application>
  <PresentationFormat>On-screen Show (4:3)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Tata Data Visualization Project</vt:lpstr>
      <vt:lpstr>Objective: Analyze business performance to provide strategic insights. Tools Used: Power BI for interactive data visualization. Areas of Focus: Data Cleaning, Revenue trends, country-wise sales, top customers, and product demand.</vt:lpstr>
      <vt:lpstr>Why Data Cleaning? Ensure accuracy and reliability of insights. Remove incorrect values to prevent misleading analysis.  Steps Taken in Data Cleaning: Removed Negative Quantities: Excluded rows where Quantity &lt; 1 as these indicate product returns. Fixed Incorrect Unit Prices: Excluded records with Unit Price &lt; $0 as they were likely data entry errors. Handled Missing Customer ID's: Replaced blank CustomerIDs with 'Anonymous' to retain all sales transactions. Excluded UK for Specific Analyses: In visuals where expansion was the focus, the UK was filtered out.  Outcome: Improved data consistency. Ensured accurate revenue and sales calculations. Maintained completeness by retaining Anonymous purchases.</vt:lpstr>
      <vt:lpstr>📊 Visual: Line Chart (Revenue Trends 2011) Key Insights: Revenue peaks in October &amp; November indicate seasonality. Likely influenced by holiday shopping &amp; promotions. Business strategy: Plan marketing campaigns around peak months. </vt:lpstr>
      <vt:lpstr>📊 Visual: Clustered Bar Chart (Top 10 countries by Revenue)  Key Insights: Netherlands &amp; EIRE lead in revenue, but Germany &amp; France have high sales volume. Different pricing and sales behaviors observed. Business strategy: Adjust pricing models for optimal revenue.</vt:lpstr>
      <vt:lpstr>📊 Visual: Clustered Bar Chart (Top 10 Customers by Revenue)  Key Insights: High-value customers contribute significantly to total revenue. Need to assess repeat vs. one-time buyers. Business strategy: Implement loyalty programs &amp; personalized marketing.</vt:lpstr>
      <vt:lpstr>📊 Visual: Map Chart (Product Demand by Region)  Key Insights: High product demand in Netherlands, Germany, Japan, and Australia. UK excluded to focus on international growth opportunities. Business strategy: Expand marketing &amp; distribution in high-demand regions.</vt:lpstr>
      <vt:lpstr>          Additional Insights &amp; Recommendations  Extra Business Insights: Identify high-performing product categories in top revenue countries. Compare past years’ trends to confirm seasonality patterns. Explore emerging markets with moderate demand but high growth potential.  Strategic Actions: Develop data-driven pricing strategies per country. Improve customer segmentation for better marketing. Optimize supply chain for high-demand regions.</vt:lpstr>
      <vt:lpstr>Implement strategic recommendations based on insights. Continue monitoring revenue trends &amp; customer behavior. Optimize marketing &amp; expansion strategies for sustained growth. Thank you for your time and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Bharadwaj Dubbaka</dc:creator>
  <cp:keywords/>
  <dc:description>generated using python-pptx</dc:description>
  <cp:lastModifiedBy>Office</cp:lastModifiedBy>
  <cp:revision>41</cp:revision>
  <dcterms:created xsi:type="dcterms:W3CDTF">2013-01-27T09:14:16Z</dcterms:created>
  <dcterms:modified xsi:type="dcterms:W3CDTF">2025-03-27T17:31:25Z</dcterms:modified>
  <cp:category/>
</cp:coreProperties>
</file>