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41" d="100"/>
          <a:sy n="41"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97"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8"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9"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00"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1"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2"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3"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4"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5"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6"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7"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70C8FBA1-C420-4C25-B144-CCAFFE03ADA8}"/>
              </a:ext>
            </a:extLst>
          </p:cNvPr>
          <p:cNvSpPr>
            <a:spLocks noGrp="1"/>
          </p:cNvSpPr>
          <p:nvPr>
            <p:ph type="ctrTitle"/>
          </p:nvPr>
        </p:nvSpPr>
        <p:spPr>
          <a:xfrm>
            <a:off x="1304103" y="1318591"/>
            <a:ext cx="5800929" cy="4220820"/>
          </a:xfrm>
        </p:spPr>
        <p:txBody>
          <a:bodyPr anchor="ctr">
            <a:normAutofit/>
          </a:bodyPr>
          <a:lstStyle/>
          <a:p>
            <a:pPr algn="r">
              <a:lnSpc>
                <a:spcPct val="90000"/>
              </a:lnSpc>
            </a:pPr>
            <a:r>
              <a:rPr lang="en-US" sz="4600" b="1">
                <a:solidFill>
                  <a:schemeClr val="tx2">
                    <a:lumMod val="75000"/>
                  </a:schemeClr>
                </a:solidFill>
              </a:rPr>
              <a:t> Recommend a location in Manhattan,New York to open a new Ramen Restaurant</a:t>
            </a:r>
            <a:br>
              <a:rPr lang="en-US" sz="4600" b="1">
                <a:solidFill>
                  <a:schemeClr val="tx2">
                    <a:lumMod val="75000"/>
                  </a:schemeClr>
                </a:solidFill>
              </a:rPr>
            </a:br>
            <a:endParaRPr lang="en-US" sz="4600">
              <a:solidFill>
                <a:schemeClr val="tx2">
                  <a:lumMod val="75000"/>
                </a:schemeClr>
              </a:solidFill>
            </a:endParaRPr>
          </a:p>
        </p:txBody>
      </p:sp>
      <p:sp>
        <p:nvSpPr>
          <p:cNvPr id="3" name="Subtitle 2">
            <a:extLst>
              <a:ext uri="{FF2B5EF4-FFF2-40B4-BE49-F238E27FC236}">
                <a16:creationId xmlns:a16="http://schemas.microsoft.com/office/drawing/2014/main" id="{4A941983-7E2D-420F-82DA-F60416414C95}"/>
              </a:ext>
            </a:extLst>
          </p:cNvPr>
          <p:cNvSpPr>
            <a:spLocks noGrp="1"/>
          </p:cNvSpPr>
          <p:nvPr>
            <p:ph type="subTitle" idx="1"/>
          </p:nvPr>
        </p:nvSpPr>
        <p:spPr>
          <a:xfrm>
            <a:off x="7855048" y="1871831"/>
            <a:ext cx="3084569" cy="3199806"/>
          </a:xfrm>
        </p:spPr>
        <p:txBody>
          <a:bodyPr anchor="ctr">
            <a:normAutofit/>
          </a:bodyPr>
          <a:lstStyle/>
          <a:p>
            <a:endParaRPr lang="en-US">
              <a:solidFill>
                <a:schemeClr val="tx2">
                  <a:lumMod val="75000"/>
                </a:schemeClr>
              </a:solidFill>
            </a:endParaRPr>
          </a:p>
        </p:txBody>
      </p:sp>
      <p:cxnSp>
        <p:nvCxnSpPr>
          <p:cNvPr id="110" name="Straight Connector 109">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52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CE59F-7D54-4770-9D5E-C5173153DCC3}"/>
              </a:ext>
            </a:extLst>
          </p:cNvPr>
          <p:cNvSpPr>
            <a:spLocks noGrp="1"/>
          </p:cNvSpPr>
          <p:nvPr>
            <p:ph type="title"/>
          </p:nvPr>
        </p:nvSpPr>
        <p:spPr>
          <a:xfrm>
            <a:off x="649224" y="645106"/>
            <a:ext cx="3650279" cy="1259894"/>
          </a:xfrm>
        </p:spPr>
        <p:txBody>
          <a:bodyPr>
            <a:normAutofit/>
          </a:bodyPr>
          <a:lstStyle/>
          <a:p>
            <a:r>
              <a:rPr lang="en-US" sz="3600"/>
              <a:t>Results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74CBBA3-D20A-4494-843F-3155C79F3DDF}"/>
              </a:ext>
            </a:extLst>
          </p:cNvPr>
          <p:cNvSpPr>
            <a:spLocks noGrp="1"/>
          </p:cNvSpPr>
          <p:nvPr>
            <p:ph idx="1"/>
          </p:nvPr>
        </p:nvSpPr>
        <p:spPr>
          <a:xfrm>
            <a:off x="649225" y="2133600"/>
            <a:ext cx="3650278" cy="3759253"/>
          </a:xfrm>
        </p:spPr>
        <p:txBody>
          <a:bodyPr>
            <a:normAutofit/>
          </a:bodyPr>
          <a:lstStyle/>
          <a:p>
            <a:r>
              <a:rPr lang="en-US" sz="1800" dirty="0"/>
              <a:t>Cluster 4</a:t>
            </a:r>
          </a:p>
        </p:txBody>
      </p:sp>
      <p:pic>
        <p:nvPicPr>
          <p:cNvPr id="5" name="Picture 4" descr="A screenshot of a cell phone&#10;&#10;Description automatically generated">
            <a:extLst>
              <a:ext uri="{FF2B5EF4-FFF2-40B4-BE49-F238E27FC236}">
                <a16:creationId xmlns:a16="http://schemas.microsoft.com/office/drawing/2014/main" id="{0D051CA2-E524-49D6-9E99-B3C470C7C958}"/>
              </a:ext>
            </a:extLst>
          </p:cNvPr>
          <p:cNvPicPr>
            <a:picLocks noChangeAspect="1"/>
          </p:cNvPicPr>
          <p:nvPr/>
        </p:nvPicPr>
        <p:blipFill>
          <a:blip r:embed="rId2"/>
          <a:stretch>
            <a:fillRect/>
          </a:stretch>
        </p:blipFill>
        <p:spPr>
          <a:xfrm>
            <a:off x="4619543" y="1310773"/>
            <a:ext cx="6953577" cy="391138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71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B58B-6738-4C4F-8A97-D8B4D6F2BF5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5E2D4A9-96FF-42A8-B6B9-4A00C210F985}"/>
              </a:ext>
            </a:extLst>
          </p:cNvPr>
          <p:cNvSpPr>
            <a:spLocks noGrp="1"/>
          </p:cNvSpPr>
          <p:nvPr>
            <p:ph idx="1"/>
          </p:nvPr>
        </p:nvSpPr>
        <p:spPr/>
        <p:txBody>
          <a:bodyPr/>
          <a:lstStyle/>
          <a:p>
            <a:r>
              <a:rPr lang="en-US" dirty="0">
                <a:solidFill>
                  <a:srgbClr val="000000"/>
                </a:solidFill>
                <a:ea typeface="Calibri" panose="020F0502020204030204" pitchFamily="34" charset="0"/>
              </a:rPr>
              <a:t>Based on </a:t>
            </a:r>
            <a:r>
              <a:rPr lang="en-US" dirty="0" err="1">
                <a:solidFill>
                  <a:srgbClr val="000000"/>
                </a:solidFill>
                <a:ea typeface="Calibri" panose="020F0502020204030204" pitchFamily="34" charset="0"/>
              </a:rPr>
              <a:t>dataframe</a:t>
            </a:r>
            <a:r>
              <a:rPr lang="en-US" dirty="0">
                <a:solidFill>
                  <a:srgbClr val="000000"/>
                </a:solidFill>
                <a:ea typeface="Calibri" panose="020F0502020204030204" pitchFamily="34" charset="0"/>
              </a:rPr>
              <a:t> analysis above Cluster 1 (</a:t>
            </a:r>
            <a:r>
              <a:rPr lang="tr-TR" dirty="0">
                <a:ea typeface="Times New Roman" panose="02020603050405020304" pitchFamily="18" charset="0"/>
              </a:rPr>
              <a:t>Upper</a:t>
            </a:r>
            <a:r>
              <a:rPr lang="en-US" dirty="0">
                <a:ea typeface="Times New Roman" panose="02020603050405020304" pitchFamily="18" charset="0"/>
              </a:rPr>
              <a:t> East Side ,Yorkville</a:t>
            </a:r>
            <a:r>
              <a:rPr lang="tr-TR" dirty="0">
                <a:ea typeface="Times New Roman" panose="02020603050405020304" pitchFamily="18" charset="0"/>
              </a:rPr>
              <a:t> ) </a:t>
            </a:r>
            <a:r>
              <a:rPr lang="en-US" dirty="0">
                <a:solidFill>
                  <a:srgbClr val="000000"/>
                </a:solidFill>
                <a:ea typeface="Calibri" panose="020F0502020204030204" pitchFamily="34" charset="0"/>
              </a:rPr>
              <a:t> areas are the best places to open a new ramen restaurant business.</a:t>
            </a:r>
            <a:endParaRPr lang="tr-TR" dirty="0">
              <a:ea typeface="Times New Roman" panose="02020603050405020304" pitchFamily="18" charset="0"/>
            </a:endParaRPr>
          </a:p>
          <a:p>
            <a:r>
              <a:rPr lang="en-US" dirty="0"/>
              <a:t>This analysis is performed on limited data. This may be right or may be wrong. But if good amount of data is available there is scope to come up with better results.</a:t>
            </a:r>
            <a:endParaRPr lang="tr-TR" dirty="0"/>
          </a:p>
          <a:p>
            <a:pPr lvl="0"/>
            <a:r>
              <a:rPr lang="en-US" dirty="0"/>
              <a:t>It can be done more detailed analysis by adding other factors such as transportation, demographics of inhabitants.   </a:t>
            </a:r>
            <a:endParaRPr lang="tr-TR" dirty="0"/>
          </a:p>
          <a:p>
            <a:endParaRPr lang="en-US" dirty="0"/>
          </a:p>
        </p:txBody>
      </p:sp>
    </p:spTree>
    <p:extLst>
      <p:ext uri="{BB962C8B-B14F-4D97-AF65-F5344CB8AC3E}">
        <p14:creationId xmlns:p14="http://schemas.microsoft.com/office/powerpoint/2010/main" val="426213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F826-EEDD-4F53-B202-C8B0AAF9670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592B7C2-A6EF-4579-8F17-793051AEFFA3}"/>
              </a:ext>
            </a:extLst>
          </p:cNvPr>
          <p:cNvSpPr>
            <a:spLocks noGrp="1"/>
          </p:cNvSpPr>
          <p:nvPr>
            <p:ph idx="1"/>
          </p:nvPr>
        </p:nvSpPr>
        <p:spPr/>
        <p:txBody>
          <a:bodyPr/>
          <a:lstStyle/>
          <a:p>
            <a:r>
              <a:rPr lang="en-US" dirty="0"/>
              <a:t>Although all of the goals of this project were met there is definitely room for further improvement and development as noted below. However, the goals of the project were met and, with some more work, could easily be developed into a fully functional application that could support the opening a business idea in an unknown location.</a:t>
            </a:r>
            <a:endParaRPr lang="tr-TR" dirty="0"/>
          </a:p>
          <a:p>
            <a:endParaRPr lang="en-US" dirty="0"/>
          </a:p>
        </p:txBody>
      </p:sp>
    </p:spTree>
    <p:extLst>
      <p:ext uri="{BB962C8B-B14F-4D97-AF65-F5344CB8AC3E}">
        <p14:creationId xmlns:p14="http://schemas.microsoft.com/office/powerpoint/2010/main" val="360858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99C8B-4AE0-4CA9-8864-A6E5A39A957F}"/>
              </a:ext>
            </a:extLst>
          </p:cNvPr>
          <p:cNvSpPr>
            <a:spLocks noGrp="1"/>
          </p:cNvSpPr>
          <p:nvPr>
            <p:ph type="title"/>
          </p:nvPr>
        </p:nvSpPr>
        <p:spPr>
          <a:xfrm>
            <a:off x="1433889" y="1059872"/>
            <a:ext cx="3012216" cy="4851349"/>
          </a:xfrm>
        </p:spPr>
        <p:txBody>
          <a:bodyPr>
            <a:normAutofit/>
          </a:bodyPr>
          <a:lstStyle/>
          <a:p>
            <a:r>
              <a:rPr lang="en-US" sz="3600"/>
              <a:t>Business Problem</a:t>
            </a:r>
          </a:p>
        </p:txBody>
      </p:sp>
      <p:sp>
        <p:nvSpPr>
          <p:cNvPr id="42"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5CEAD215-C9C1-453C-8350-2145074D9EDB}"/>
              </a:ext>
            </a:extLst>
          </p:cNvPr>
          <p:cNvSpPr>
            <a:spLocks noGrp="1"/>
          </p:cNvSpPr>
          <p:nvPr>
            <p:ph idx="1"/>
          </p:nvPr>
        </p:nvSpPr>
        <p:spPr>
          <a:xfrm>
            <a:off x="5280368" y="1059872"/>
            <a:ext cx="6224244" cy="4851350"/>
          </a:xfrm>
        </p:spPr>
        <p:txBody>
          <a:bodyPr>
            <a:normAutofit/>
          </a:bodyPr>
          <a:lstStyle/>
          <a:p>
            <a:r>
              <a:rPr lang="en-US" sz="1800"/>
              <a:t>My client wants to open his business in Manhattan area, so I focus on that borough during my analysis. We define potential neighborhood based on the number of ramen restaurants which are operating right in each neighborhood. Manhattan has full potential but also is a very challenging district to open a business because of high competition. New ramen restaurant should be open in an area that inadequate neighborhood in this way the bar can attract more customers. Therefore, this analysis necessary to ensure that we have enough customers and that we are not so close to other ramen restaurants.</a:t>
            </a:r>
          </a:p>
          <a:p>
            <a:endParaRPr lang="en-US" sz="1800"/>
          </a:p>
        </p:txBody>
      </p:sp>
    </p:spTree>
    <p:extLst>
      <p:ext uri="{BB962C8B-B14F-4D97-AF65-F5344CB8AC3E}">
        <p14:creationId xmlns:p14="http://schemas.microsoft.com/office/powerpoint/2010/main" val="196238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C52D1-C7A6-4C14-BF0B-E50AFC77E480}"/>
              </a:ext>
            </a:extLst>
          </p:cNvPr>
          <p:cNvSpPr>
            <a:spLocks noGrp="1"/>
          </p:cNvSpPr>
          <p:nvPr>
            <p:ph type="title"/>
          </p:nvPr>
        </p:nvSpPr>
        <p:spPr>
          <a:xfrm>
            <a:off x="649224" y="645106"/>
            <a:ext cx="5122652" cy="1259894"/>
          </a:xfrm>
        </p:spPr>
        <p:txBody>
          <a:bodyPr>
            <a:normAutofit/>
          </a:bodyPr>
          <a:lstStyle/>
          <a:p>
            <a:r>
              <a:rPr lang="en-US" sz="3600"/>
              <a:t>Data selection</a:t>
            </a:r>
          </a:p>
        </p:txBody>
      </p:sp>
      <p:sp>
        <p:nvSpPr>
          <p:cNvPr id="23" name="Rectangle 2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E27499-A628-469C-968F-1DF85C7C271B}"/>
              </a:ext>
            </a:extLst>
          </p:cNvPr>
          <p:cNvSpPr>
            <a:spLocks noGrp="1"/>
          </p:cNvSpPr>
          <p:nvPr>
            <p:ph idx="1"/>
          </p:nvPr>
        </p:nvSpPr>
        <p:spPr>
          <a:xfrm>
            <a:off x="649225" y="2133600"/>
            <a:ext cx="5122652" cy="3759253"/>
          </a:xfrm>
        </p:spPr>
        <p:txBody>
          <a:bodyPr>
            <a:normAutofit/>
          </a:bodyPr>
          <a:lstStyle/>
          <a:p>
            <a:r>
              <a:rPr lang="en-US" sz="1800"/>
              <a:t>To identify the characteristics of our competitors' venues in </a:t>
            </a:r>
            <a:r>
              <a:rPr lang="tr-TR" sz="1800"/>
              <a:t>Manhattan</a:t>
            </a:r>
            <a:r>
              <a:rPr lang="en-US" sz="1800"/>
              <a:t>, we would first need to find out the number of ramen restaurants</a:t>
            </a:r>
            <a:r>
              <a:rPr lang="tr-TR" sz="1800"/>
              <a:t> in Manhattan </a:t>
            </a:r>
            <a:r>
              <a:rPr lang="en-US" sz="1800"/>
              <a:t>currently and their location.</a:t>
            </a:r>
          </a:p>
          <a:p>
            <a:r>
              <a:rPr lang="en-US" sz="1800"/>
              <a:t>We then used Google Map API to find their geographic coordinates based on their postal code addresses.</a:t>
            </a:r>
            <a:endParaRPr lang="tr-TR" sz="1800"/>
          </a:p>
          <a:p>
            <a:r>
              <a:rPr lang="tr-TR" sz="1800"/>
              <a:t>In Manhattan, there is </a:t>
            </a:r>
            <a:r>
              <a:rPr lang="en-US" sz="1800"/>
              <a:t>446</a:t>
            </a:r>
            <a:r>
              <a:rPr lang="tr-TR" sz="1800"/>
              <a:t> </a:t>
            </a:r>
            <a:r>
              <a:rPr lang="en-US" sz="1800"/>
              <a:t>ramen restaurants</a:t>
            </a:r>
            <a:r>
              <a:rPr lang="tr-TR" sz="1800"/>
              <a:t> are currently operating. </a:t>
            </a:r>
          </a:p>
          <a:p>
            <a:pPr marL="0" indent="0">
              <a:buNone/>
            </a:pPr>
            <a:endParaRPr lang="tr-TR" sz="1800"/>
          </a:p>
          <a:p>
            <a:endParaRPr lang="en-US" sz="1800"/>
          </a:p>
        </p:txBody>
      </p:sp>
      <p:pic>
        <p:nvPicPr>
          <p:cNvPr id="5" name="Picture 4" descr="A screenshot of a cell phone&#10;&#10;Description automatically generated">
            <a:extLst>
              <a:ext uri="{FF2B5EF4-FFF2-40B4-BE49-F238E27FC236}">
                <a16:creationId xmlns:a16="http://schemas.microsoft.com/office/drawing/2014/main" id="{0D317DAC-6F56-414A-B437-E5A5B7285101}"/>
              </a:ext>
            </a:extLst>
          </p:cNvPr>
          <p:cNvPicPr>
            <a:picLocks noChangeAspect="1"/>
          </p:cNvPicPr>
          <p:nvPr/>
        </p:nvPicPr>
        <p:blipFill>
          <a:blip r:embed="rId2"/>
          <a:stretch>
            <a:fillRect/>
          </a:stretch>
        </p:blipFill>
        <p:spPr>
          <a:xfrm>
            <a:off x="6091916" y="1735709"/>
            <a:ext cx="5451627" cy="3066540"/>
          </a:xfrm>
          <a:prstGeom prst="rect">
            <a:avLst/>
          </a:prstGeom>
        </p:spPr>
      </p:pic>
      <p:sp>
        <p:nvSpPr>
          <p:cNvPr id="2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5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8665E-021D-4E76-B9FF-6B0654F76869}"/>
              </a:ext>
            </a:extLst>
          </p:cNvPr>
          <p:cNvSpPr>
            <a:spLocks noGrp="1"/>
          </p:cNvSpPr>
          <p:nvPr>
            <p:ph type="title"/>
          </p:nvPr>
        </p:nvSpPr>
        <p:spPr>
          <a:xfrm>
            <a:off x="649224" y="645106"/>
            <a:ext cx="3650279" cy="1259894"/>
          </a:xfrm>
        </p:spPr>
        <p:txBody>
          <a:bodyPr>
            <a:normAutofit/>
          </a:bodyPr>
          <a:lstStyle/>
          <a:p>
            <a:r>
              <a:rPr lang="en-US" sz="3600" dirty="0"/>
              <a:t>Methodology</a:t>
            </a:r>
          </a:p>
        </p:txBody>
      </p:sp>
      <p:sp>
        <p:nvSpPr>
          <p:cNvPr id="51" name="Rectangle 5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894AD33-66BE-4E62-A163-D8ACCC0A0A11}"/>
              </a:ext>
            </a:extLst>
          </p:cNvPr>
          <p:cNvSpPr>
            <a:spLocks noGrp="1"/>
          </p:cNvSpPr>
          <p:nvPr>
            <p:ph idx="1"/>
          </p:nvPr>
        </p:nvSpPr>
        <p:spPr>
          <a:xfrm>
            <a:off x="649225" y="2133600"/>
            <a:ext cx="3650278" cy="3759253"/>
          </a:xfrm>
        </p:spPr>
        <p:txBody>
          <a:bodyPr>
            <a:normAutofit/>
          </a:bodyPr>
          <a:lstStyle/>
          <a:p>
            <a:r>
              <a:rPr lang="en-US" sz="1800" dirty="0"/>
              <a:t>addresses</a:t>
            </a:r>
            <a:r>
              <a:rPr lang="tr-TR" sz="1800" dirty="0"/>
              <a:t> are converted</a:t>
            </a:r>
            <a:r>
              <a:rPr lang="en-US" sz="1800" dirty="0"/>
              <a:t> into their equivalent latitude and longitude values. </a:t>
            </a:r>
            <a:endParaRPr lang="tr-TR" sz="1800" dirty="0"/>
          </a:p>
          <a:p>
            <a:r>
              <a:rPr lang="en-US" sz="1800" dirty="0"/>
              <a:t>Foursquare API </a:t>
            </a:r>
            <a:r>
              <a:rPr lang="tr-TR" sz="1800" dirty="0"/>
              <a:t>is used </a:t>
            </a:r>
            <a:r>
              <a:rPr lang="en-US" sz="1800" dirty="0"/>
              <a:t>to explore neighborhoods in Manhattan, New York. </a:t>
            </a:r>
            <a:endParaRPr lang="tr-TR" sz="1800" dirty="0"/>
          </a:p>
          <a:p>
            <a:r>
              <a:rPr lang="en-US" sz="1800" dirty="0"/>
              <a:t>After that, explore function to get </a:t>
            </a:r>
            <a:r>
              <a:rPr lang="en-US" sz="1800"/>
              <a:t>ramen </a:t>
            </a:r>
            <a:r>
              <a:rPr lang="en-US" sz="1800" dirty="0"/>
              <a:t>restaurant categories in each neighborhood.</a:t>
            </a:r>
            <a:endParaRPr lang="tr-TR" sz="1800" dirty="0"/>
          </a:p>
          <a:p>
            <a:endParaRPr lang="en-US" sz="1800" dirty="0"/>
          </a:p>
        </p:txBody>
      </p:sp>
      <p:pic>
        <p:nvPicPr>
          <p:cNvPr id="5" name="Picture 4" descr="A screenshot of a social media post&#10;&#10;Description automatically generated">
            <a:extLst>
              <a:ext uri="{FF2B5EF4-FFF2-40B4-BE49-F238E27FC236}">
                <a16:creationId xmlns:a16="http://schemas.microsoft.com/office/drawing/2014/main" id="{86FADF62-6A13-4DD3-A2DA-A922DC325E33}"/>
              </a:ext>
            </a:extLst>
          </p:cNvPr>
          <p:cNvPicPr>
            <a:picLocks noChangeAspect="1"/>
          </p:cNvPicPr>
          <p:nvPr/>
        </p:nvPicPr>
        <p:blipFill>
          <a:blip r:embed="rId2"/>
          <a:stretch>
            <a:fillRect/>
          </a:stretch>
        </p:blipFill>
        <p:spPr>
          <a:xfrm>
            <a:off x="4619543" y="1310773"/>
            <a:ext cx="6953577" cy="3911386"/>
          </a:xfrm>
          <a:prstGeom prst="rect">
            <a:avLst/>
          </a:prstGeom>
        </p:spPr>
      </p:pic>
      <p:sp>
        <p:nvSpPr>
          <p:cNvPr id="5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49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BF424-9061-49F8-B314-D73D83D87B33}"/>
              </a:ext>
            </a:extLst>
          </p:cNvPr>
          <p:cNvSpPr>
            <a:spLocks noGrp="1"/>
          </p:cNvSpPr>
          <p:nvPr>
            <p:ph type="title"/>
          </p:nvPr>
        </p:nvSpPr>
        <p:spPr>
          <a:xfrm>
            <a:off x="649224" y="645106"/>
            <a:ext cx="5122652" cy="1259894"/>
          </a:xfrm>
        </p:spPr>
        <p:txBody>
          <a:bodyPr>
            <a:normAutofit/>
          </a:bodyPr>
          <a:lstStyle/>
          <a:p>
            <a:r>
              <a:rPr lang="en-US" sz="3600"/>
              <a:t>Methodology</a:t>
            </a:r>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BBE41-7CA1-47DF-B34B-ECE1859FD100}"/>
              </a:ext>
            </a:extLst>
          </p:cNvPr>
          <p:cNvSpPr>
            <a:spLocks noGrp="1"/>
          </p:cNvSpPr>
          <p:nvPr>
            <p:ph idx="1"/>
          </p:nvPr>
        </p:nvSpPr>
        <p:spPr>
          <a:xfrm>
            <a:off x="649225" y="2133600"/>
            <a:ext cx="5122652" cy="3759253"/>
          </a:xfrm>
        </p:spPr>
        <p:txBody>
          <a:bodyPr>
            <a:normAutofit/>
          </a:bodyPr>
          <a:lstStyle/>
          <a:p>
            <a:r>
              <a:rPr lang="en-US" sz="1800"/>
              <a:t>Then us</a:t>
            </a:r>
            <a:r>
              <a:rPr lang="tr-TR" sz="1800"/>
              <a:t>ing</a:t>
            </a:r>
            <a:r>
              <a:rPr lang="en-US" sz="1800"/>
              <a:t> this feature to group the neighborhoods into clusters K-means clustering algorithm will be use to complete this task. And also, the Folium library to visualize the neighborhoods in Manhattan and its emerging clusters.</a:t>
            </a:r>
            <a:endParaRPr lang="tr-TR" sz="1800"/>
          </a:p>
          <a:p>
            <a:endParaRPr lang="en-US" sz="1800"/>
          </a:p>
        </p:txBody>
      </p:sp>
      <p:pic>
        <p:nvPicPr>
          <p:cNvPr id="5" name="Picture 4" descr="A screenshot of a cell phone&#10;&#10;Description automatically generated">
            <a:extLst>
              <a:ext uri="{FF2B5EF4-FFF2-40B4-BE49-F238E27FC236}">
                <a16:creationId xmlns:a16="http://schemas.microsoft.com/office/drawing/2014/main" id="{665AA823-7F7C-4D29-AD7B-ED9AEE1524C0}"/>
              </a:ext>
            </a:extLst>
          </p:cNvPr>
          <p:cNvPicPr>
            <a:picLocks noChangeAspect="1"/>
          </p:cNvPicPr>
          <p:nvPr/>
        </p:nvPicPr>
        <p:blipFill>
          <a:blip r:embed="rId2"/>
          <a:stretch>
            <a:fillRect/>
          </a:stretch>
        </p:blipFill>
        <p:spPr>
          <a:xfrm>
            <a:off x="6091916" y="1735710"/>
            <a:ext cx="5841779" cy="3759253"/>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6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7835B-94D2-45D9-BAE9-82DCC6D5049A}"/>
              </a:ext>
            </a:extLst>
          </p:cNvPr>
          <p:cNvSpPr>
            <a:spLocks noGrp="1"/>
          </p:cNvSpPr>
          <p:nvPr>
            <p:ph type="title"/>
          </p:nvPr>
        </p:nvSpPr>
        <p:spPr>
          <a:xfrm>
            <a:off x="649224" y="645106"/>
            <a:ext cx="5122652" cy="1259894"/>
          </a:xfrm>
        </p:spPr>
        <p:txBody>
          <a:bodyPr>
            <a:normAutofit/>
          </a:bodyPr>
          <a:lstStyle/>
          <a:p>
            <a:r>
              <a:rPr lang="en-US" sz="3600"/>
              <a:t>Results</a:t>
            </a:r>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16BBB79-1E12-4393-BD23-719B5B009410}"/>
              </a:ext>
            </a:extLst>
          </p:cNvPr>
          <p:cNvSpPr>
            <a:spLocks noGrp="1"/>
          </p:cNvSpPr>
          <p:nvPr>
            <p:ph idx="1"/>
          </p:nvPr>
        </p:nvSpPr>
        <p:spPr>
          <a:xfrm>
            <a:off x="649225" y="2133600"/>
            <a:ext cx="5122652" cy="3759253"/>
          </a:xfrm>
        </p:spPr>
        <p:txBody>
          <a:bodyPr>
            <a:normAutofit/>
          </a:bodyPr>
          <a:lstStyle/>
          <a:p>
            <a:r>
              <a:rPr lang="en-US" sz="1800"/>
              <a:t>Using K-mean to clustering data area with less number of ramen restaurants</a:t>
            </a:r>
            <a:endParaRPr lang="tr-TR" sz="1800"/>
          </a:p>
          <a:p>
            <a:r>
              <a:rPr lang="en-US" sz="1800"/>
              <a:t>For Cluster 0</a:t>
            </a:r>
          </a:p>
        </p:txBody>
      </p:sp>
      <p:pic>
        <p:nvPicPr>
          <p:cNvPr id="5" name="Picture 4" descr="A screenshot of a cell phone&#10;&#10;Description automatically generated">
            <a:extLst>
              <a:ext uri="{FF2B5EF4-FFF2-40B4-BE49-F238E27FC236}">
                <a16:creationId xmlns:a16="http://schemas.microsoft.com/office/drawing/2014/main" id="{A1F572C9-F8C2-4E6F-9830-D15012617A6B}"/>
              </a:ext>
            </a:extLst>
          </p:cNvPr>
          <p:cNvPicPr>
            <a:picLocks noChangeAspect="1"/>
          </p:cNvPicPr>
          <p:nvPr/>
        </p:nvPicPr>
        <p:blipFill>
          <a:blip r:embed="rId2"/>
          <a:stretch>
            <a:fillRect/>
          </a:stretch>
        </p:blipFill>
        <p:spPr>
          <a:xfrm>
            <a:off x="6091916" y="1735710"/>
            <a:ext cx="5451627" cy="4463612"/>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81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4FDF3-008F-4150-B1D2-9E54DFC35AA9}"/>
              </a:ext>
            </a:extLst>
          </p:cNvPr>
          <p:cNvSpPr>
            <a:spLocks noGrp="1"/>
          </p:cNvSpPr>
          <p:nvPr>
            <p:ph type="title"/>
          </p:nvPr>
        </p:nvSpPr>
        <p:spPr>
          <a:xfrm>
            <a:off x="649224" y="645106"/>
            <a:ext cx="3650279" cy="1259894"/>
          </a:xfrm>
        </p:spPr>
        <p:txBody>
          <a:bodyPr>
            <a:normAutofit/>
          </a:bodyPr>
          <a:lstStyle/>
          <a:p>
            <a:r>
              <a:rPr lang="en-US" sz="3600"/>
              <a:t>Results</a:t>
            </a:r>
          </a:p>
        </p:txBody>
      </p:sp>
      <p:sp>
        <p:nvSpPr>
          <p:cNvPr id="21" name="Rectangle 2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409C261-55EE-435A-AC86-CEAEB02B19B5}"/>
              </a:ext>
            </a:extLst>
          </p:cNvPr>
          <p:cNvSpPr>
            <a:spLocks noGrp="1"/>
          </p:cNvSpPr>
          <p:nvPr>
            <p:ph idx="1"/>
          </p:nvPr>
        </p:nvSpPr>
        <p:spPr>
          <a:xfrm>
            <a:off x="649225" y="2133600"/>
            <a:ext cx="3650278" cy="3759253"/>
          </a:xfrm>
        </p:spPr>
        <p:txBody>
          <a:bodyPr>
            <a:normAutofit/>
          </a:bodyPr>
          <a:lstStyle/>
          <a:p>
            <a:r>
              <a:rPr lang="en-US" sz="1800"/>
              <a:t>Cluster 1</a:t>
            </a:r>
          </a:p>
        </p:txBody>
      </p:sp>
      <p:pic>
        <p:nvPicPr>
          <p:cNvPr id="7" name="Picture 6" descr="A screenshot of a cell phone&#10;&#10;Description automatically generated">
            <a:extLst>
              <a:ext uri="{FF2B5EF4-FFF2-40B4-BE49-F238E27FC236}">
                <a16:creationId xmlns:a16="http://schemas.microsoft.com/office/drawing/2014/main" id="{00A68780-F12E-4C9E-9BA3-8A875D65C3B6}"/>
              </a:ext>
            </a:extLst>
          </p:cNvPr>
          <p:cNvPicPr>
            <a:picLocks noChangeAspect="1"/>
          </p:cNvPicPr>
          <p:nvPr/>
        </p:nvPicPr>
        <p:blipFill>
          <a:blip r:embed="rId2"/>
          <a:stretch>
            <a:fillRect/>
          </a:stretch>
        </p:blipFill>
        <p:spPr>
          <a:xfrm>
            <a:off x="4619543" y="1310773"/>
            <a:ext cx="6953577" cy="3911386"/>
          </a:xfrm>
          <a:prstGeom prst="rect">
            <a:avLst/>
          </a:prstGeom>
        </p:spPr>
      </p:pic>
      <p:sp>
        <p:nvSpPr>
          <p:cNvPr id="2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375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6986E-03EC-469C-A8D5-666EC71FDED0}"/>
              </a:ext>
            </a:extLst>
          </p:cNvPr>
          <p:cNvSpPr>
            <a:spLocks noGrp="1"/>
          </p:cNvSpPr>
          <p:nvPr>
            <p:ph type="title"/>
          </p:nvPr>
        </p:nvSpPr>
        <p:spPr>
          <a:xfrm>
            <a:off x="649224" y="645106"/>
            <a:ext cx="3650279" cy="1259894"/>
          </a:xfrm>
        </p:spPr>
        <p:txBody>
          <a:bodyPr>
            <a:normAutofit/>
          </a:bodyPr>
          <a:lstStyle/>
          <a:p>
            <a:r>
              <a:rPr lang="en-US" sz="3600"/>
              <a:t>Results </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08C8A52-BE89-4F8A-A16F-2D2E0A373136}"/>
              </a:ext>
            </a:extLst>
          </p:cNvPr>
          <p:cNvSpPr>
            <a:spLocks noGrp="1"/>
          </p:cNvSpPr>
          <p:nvPr>
            <p:ph idx="1"/>
          </p:nvPr>
        </p:nvSpPr>
        <p:spPr>
          <a:xfrm>
            <a:off x="649225" y="2133600"/>
            <a:ext cx="3650278" cy="3759253"/>
          </a:xfrm>
        </p:spPr>
        <p:txBody>
          <a:bodyPr>
            <a:normAutofit/>
          </a:bodyPr>
          <a:lstStyle/>
          <a:p>
            <a:r>
              <a:rPr lang="en-US" sz="1800"/>
              <a:t>Cluster 2</a:t>
            </a:r>
          </a:p>
        </p:txBody>
      </p:sp>
      <p:pic>
        <p:nvPicPr>
          <p:cNvPr id="5" name="Picture 4" descr="A screenshot of a cell phone&#10;&#10;Description automatically generated">
            <a:extLst>
              <a:ext uri="{FF2B5EF4-FFF2-40B4-BE49-F238E27FC236}">
                <a16:creationId xmlns:a16="http://schemas.microsoft.com/office/drawing/2014/main" id="{1DEA8D17-F1D7-4BEC-AB2C-EB95666E31C0}"/>
              </a:ext>
            </a:extLst>
          </p:cNvPr>
          <p:cNvPicPr>
            <a:picLocks noChangeAspect="1"/>
          </p:cNvPicPr>
          <p:nvPr/>
        </p:nvPicPr>
        <p:blipFill>
          <a:blip r:embed="rId2"/>
          <a:stretch>
            <a:fillRect/>
          </a:stretch>
        </p:blipFill>
        <p:spPr>
          <a:xfrm>
            <a:off x="4619543" y="1310773"/>
            <a:ext cx="6953577" cy="391138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08DCC-39B0-4605-A8C4-AED004499A45}"/>
              </a:ext>
            </a:extLst>
          </p:cNvPr>
          <p:cNvSpPr>
            <a:spLocks noGrp="1"/>
          </p:cNvSpPr>
          <p:nvPr>
            <p:ph type="title"/>
          </p:nvPr>
        </p:nvSpPr>
        <p:spPr>
          <a:xfrm>
            <a:off x="649224" y="645106"/>
            <a:ext cx="3650279" cy="1259894"/>
          </a:xfrm>
        </p:spPr>
        <p:txBody>
          <a:bodyPr>
            <a:normAutofit/>
          </a:bodyPr>
          <a:lstStyle/>
          <a:p>
            <a:r>
              <a:rPr lang="en-US" sz="3600"/>
              <a:t>Results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84B065E-2912-434C-971A-0E2F3575AB2F}"/>
              </a:ext>
            </a:extLst>
          </p:cNvPr>
          <p:cNvSpPr>
            <a:spLocks noGrp="1"/>
          </p:cNvSpPr>
          <p:nvPr>
            <p:ph idx="1"/>
          </p:nvPr>
        </p:nvSpPr>
        <p:spPr>
          <a:xfrm>
            <a:off x="649225" y="2133600"/>
            <a:ext cx="3650278" cy="3759253"/>
          </a:xfrm>
        </p:spPr>
        <p:txBody>
          <a:bodyPr>
            <a:normAutofit/>
          </a:bodyPr>
          <a:lstStyle/>
          <a:p>
            <a:r>
              <a:rPr lang="en-US" sz="1800"/>
              <a:t>Cluster 3</a:t>
            </a:r>
          </a:p>
        </p:txBody>
      </p:sp>
      <p:pic>
        <p:nvPicPr>
          <p:cNvPr id="5" name="Picture 4" descr="A screenshot of a cell phone&#10;&#10;Description automatically generated">
            <a:extLst>
              <a:ext uri="{FF2B5EF4-FFF2-40B4-BE49-F238E27FC236}">
                <a16:creationId xmlns:a16="http://schemas.microsoft.com/office/drawing/2014/main" id="{5D4F2B29-00E0-4FF0-B5DA-82377F393B70}"/>
              </a:ext>
            </a:extLst>
          </p:cNvPr>
          <p:cNvPicPr>
            <a:picLocks noChangeAspect="1"/>
          </p:cNvPicPr>
          <p:nvPr/>
        </p:nvPicPr>
        <p:blipFill>
          <a:blip r:embed="rId2"/>
          <a:stretch>
            <a:fillRect/>
          </a:stretch>
        </p:blipFill>
        <p:spPr>
          <a:xfrm>
            <a:off x="4619543" y="1310773"/>
            <a:ext cx="6953577" cy="391138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9735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13</TotalTime>
  <Words>437</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 Recommend a location in Manhattan,New York to open a new Ramen Restaurant </vt:lpstr>
      <vt:lpstr>Business Problem</vt:lpstr>
      <vt:lpstr>Data selection</vt:lpstr>
      <vt:lpstr>Methodology</vt:lpstr>
      <vt:lpstr>Methodology</vt:lpstr>
      <vt:lpstr>Results</vt:lpstr>
      <vt:lpstr>Results</vt:lpstr>
      <vt:lpstr>Results </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Recommend a location in Manhattan,New York to open a new Ramen Restaurant </dc:title>
  <dc:creator>Saikumar konchada</dc:creator>
  <cp:lastModifiedBy>Saikumar konchada</cp:lastModifiedBy>
  <cp:revision>2</cp:revision>
  <dcterms:created xsi:type="dcterms:W3CDTF">2019-10-29T13:53:26Z</dcterms:created>
  <dcterms:modified xsi:type="dcterms:W3CDTF">2019-10-29T14:06:52Z</dcterms:modified>
</cp:coreProperties>
</file>