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2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525106373053717"/>
          <c:y val="1.0730582316105514E-2"/>
          <c:w val="0.48415316386948021"/>
          <c:h val="0.668660326769112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Sheet1!$B$27:$B$28</c:f>
              <c:strCache>
                <c:ptCount val="2"/>
                <c:pt idx="1">
                  <c:v>Test recall score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Sheet1!$A$29:$A$31</c:f>
              <c:strCache>
                <c:ptCount val="3"/>
                <c:pt idx="0">
                  <c:v>Cost-sensitive Logistic Regression</c:v>
                </c:pt>
                <c:pt idx="1">
                  <c:v>Logistic Regression with re-sampling</c:v>
                </c:pt>
                <c:pt idx="2">
                  <c:v>Logistic Regression</c:v>
                </c:pt>
              </c:strCache>
            </c:strRef>
          </c:cat>
          <c:val>
            <c:numRef>
              <c:f>Sheet1!$B$29:$B$31</c:f>
              <c:numCache>
                <c:formatCode>General</c:formatCode>
                <c:ptCount val="3"/>
                <c:pt idx="0">
                  <c:v>0.63400000000000001</c:v>
                </c:pt>
                <c:pt idx="1">
                  <c:v>0.63100000000000001</c:v>
                </c:pt>
                <c:pt idx="2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7-5B4D-92D4-3F9B4227D3DA}"/>
            </c:ext>
          </c:extLst>
        </c:ser>
        <c:ser>
          <c:idx val="1"/>
          <c:order val="1"/>
          <c:tx>
            <c:strRef>
              <c:f>Sheet1!$C$27:$C$28</c:f>
              <c:strCache>
                <c:ptCount val="2"/>
                <c:pt idx="1">
                  <c:v>Test AUC score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Sheet1!$A$29:$A$31</c:f>
              <c:strCache>
                <c:ptCount val="3"/>
                <c:pt idx="0">
                  <c:v>Cost-sensitive Logistic Regression</c:v>
                </c:pt>
                <c:pt idx="1">
                  <c:v>Logistic Regression with re-sampling</c:v>
                </c:pt>
                <c:pt idx="2">
                  <c:v>Logistic Regression</c:v>
                </c:pt>
              </c:strCache>
            </c:strRef>
          </c:cat>
          <c:val>
            <c:numRef>
              <c:f>Sheet1!$C$29:$C$31</c:f>
              <c:numCache>
                <c:formatCode>General</c:formatCode>
                <c:ptCount val="3"/>
                <c:pt idx="0">
                  <c:v>0.70399999999999996</c:v>
                </c:pt>
                <c:pt idx="1">
                  <c:v>0.70099999999999996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7-5B4D-92D4-3F9B4227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692255"/>
        <c:axId val="1947439295"/>
      </c:barChart>
      <c:catAx>
        <c:axId val="17692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439295"/>
        <c:crosses val="autoZero"/>
        <c:auto val="1"/>
        <c:lblAlgn val="ctr"/>
        <c:lblOffset val="100"/>
        <c:noMultiLvlLbl val="0"/>
      </c:catAx>
      <c:valAx>
        <c:axId val="194743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84-0C00-EF4C-AAB8-A060A64B2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C341-9BA0-514C-A5A6-2C96B6BD3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C56F-A7C3-4440-A407-9F74F50B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9674-A0AE-1C45-B283-30B78B5D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0493-E0DE-7B4E-9CDB-97EDBE1F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BA30-368E-C545-BD93-470FC71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ABF6-DC02-AA48-9DAF-8F86D4FE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86F0-34FB-3749-86BF-F8234EA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A75-92F1-6A4F-A1B5-AB94B08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5E3B-4C77-534C-9531-E5E18C7A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08127-35A5-CA4F-969E-7FF4E54DF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981C1-CC78-AC44-B922-72D32AC3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5085-4650-2D41-A8D1-F7ACF360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98F-329D-764C-ABC3-31560F71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F786-703E-5E43-8FAF-B92D2459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3FA-8C37-2042-BF4C-09446A82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16E5-9671-F147-8823-327FA8B4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E876-D03D-CB43-BA5A-A2C2F3B1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D837-A9C1-044B-AB64-F80F0B4D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0CD7-6DB2-654C-B547-F8BD98AC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331E-AF8F-EC46-9CF6-E64DB379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FA8D-3C8A-A54E-9041-F1C3C167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5DB-53E5-994C-9B96-F24163B1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7114-8296-264A-A299-580AB161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5D95-CF66-014C-A67A-B800DDAC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2B64-A20A-8A4A-B83A-38007148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C60-961E-7249-AF10-1D5154232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009CF-5D1A-0142-8702-E5EC5D73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E6B85-A3CF-C344-B8FA-AD49E205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70CF-CB7C-4D4F-A469-D7A9F91F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3A8F7-8FC1-374D-A333-04A0B19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2EE6-0EF5-6F40-9E59-B5F7E416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E651-E232-4B45-BBEB-8EF65BC7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C3321-8637-0B48-B912-83E2D4C8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45802-FBC9-5648-8FFB-8E3944CC0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9B320-80B5-B045-951D-96432C8D3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956A8-F558-D941-AEE2-873C446E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6B086-00CB-974E-BE45-663B61DB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41824-7739-8748-AB91-A94130D6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2020-F438-C346-AC2F-8210EE4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6D0C3-9617-474C-A86A-C8527ADB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4888B-A4B6-F246-8F30-E0F4D2B5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5A1FE-6323-8248-9B3E-5DCF4E9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7F6C5-9795-9C47-9C33-46377E55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40186-38E5-844F-B0F7-5B1A1427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F168B-24F5-B145-8401-60A49B6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4888-53EF-5D43-8A0B-99A5209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0581-3186-EB4F-89EA-D1669411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E37F1-DCCB-B44F-B65A-6380BCC0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7D52-4309-F84F-B287-406FA36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349C-2931-F544-922F-C023F3CB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D671-92AE-F349-BE3E-BC56A7F4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59BB-EF7D-9E4E-AA80-209DC7DF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659FC-71CE-FB4A-A413-4F9846D06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7D2D-2070-BD40-889E-A439C0DE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E5EA9-4540-EC45-88B0-1F93563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B94-17FC-5446-8B88-93282865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0B43-4B69-ED42-A288-79DC7F3B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D9A6D-32EC-914D-938A-BAA7A2E9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72A7-055B-3C4D-9AA0-7B19A0E0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6EB4-D483-FE43-989B-8C36515AA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CDA6-505F-8740-B2E6-A51BFBE64E8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0BC5-57F3-C948-A2B6-1FB799084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D00D-D4C5-DA41-8B01-7B0FC118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8079-A0E7-F34B-BAD8-3B82C28F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5;p1" descr="Logo&#10;&#10;Description automatically generated">
            <a:extLst>
              <a:ext uri="{FF2B5EF4-FFF2-40B4-BE49-F238E27FC236}">
                <a16:creationId xmlns:a16="http://schemas.microsoft.com/office/drawing/2014/main" id="{015CF62E-5CD2-AB4A-BF7A-63230CDF95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9000" y="2343818"/>
            <a:ext cx="27940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">
            <a:extLst>
              <a:ext uri="{FF2B5EF4-FFF2-40B4-BE49-F238E27FC236}">
                <a16:creationId xmlns:a16="http://schemas.microsoft.com/office/drawing/2014/main" id="{DDE78B2D-C9D2-CC46-BE69-BDCC1C9EC71C}"/>
              </a:ext>
            </a:extLst>
          </p:cNvPr>
          <p:cNvSpPr txBox="1"/>
          <p:nvPr/>
        </p:nvSpPr>
        <p:spPr>
          <a:xfrm>
            <a:off x="2388279" y="4328951"/>
            <a:ext cx="741544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Machine Learning &amp; Predictive Analytics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ts val="1400"/>
            </a:pPr>
            <a:endParaRPr lang="en-US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buSzPts val="1400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Amily Huang, Bharadwaj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Kacharla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Duo Zhou, and Jenny Jiang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8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5;p26">
            <a:extLst>
              <a:ext uri="{FF2B5EF4-FFF2-40B4-BE49-F238E27FC236}">
                <a16:creationId xmlns:a16="http://schemas.microsoft.com/office/drawing/2014/main" id="{5BB0183D-CB00-334E-9F09-BAC679B995A5}"/>
              </a:ext>
            </a:extLst>
          </p:cNvPr>
          <p:cNvSpPr/>
          <p:nvPr/>
        </p:nvSpPr>
        <p:spPr>
          <a:xfrm>
            <a:off x="3104007" y="3050379"/>
            <a:ext cx="645258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Analysis Approaches</a:t>
            </a:r>
            <a:endParaRPr sz="1400" b="0" i="0" u="none" strike="noStrike" cap="none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266;p26">
            <a:extLst>
              <a:ext uri="{FF2B5EF4-FFF2-40B4-BE49-F238E27FC236}">
                <a16:creationId xmlns:a16="http://schemas.microsoft.com/office/drawing/2014/main" id="{CDAE591E-CC3D-5943-896E-A71093447392}"/>
              </a:ext>
            </a:extLst>
          </p:cNvPr>
          <p:cNvSpPr/>
          <p:nvPr/>
        </p:nvSpPr>
        <p:spPr>
          <a:xfrm rot="5400000">
            <a:off x="536148" y="588909"/>
            <a:ext cx="1103219" cy="786014"/>
          </a:xfrm>
          <a:prstGeom prst="triangle">
            <a:avLst>
              <a:gd name="adj" fmla="val 50000"/>
            </a:avLst>
          </a:prstGeom>
          <a:solidFill>
            <a:srgbClr val="DF9183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" name="Google Shape;267;p26">
            <a:extLst>
              <a:ext uri="{FF2B5EF4-FFF2-40B4-BE49-F238E27FC236}">
                <a16:creationId xmlns:a16="http://schemas.microsoft.com/office/drawing/2014/main" id="{EBCEA1BF-C251-C34A-84C8-7C2505DC7913}"/>
              </a:ext>
            </a:extLst>
          </p:cNvPr>
          <p:cNvSpPr/>
          <p:nvPr/>
        </p:nvSpPr>
        <p:spPr>
          <a:xfrm rot="5400000">
            <a:off x="855807" y="922015"/>
            <a:ext cx="939031" cy="786014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E619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" name="Google Shape;351;p26">
            <a:extLst>
              <a:ext uri="{FF2B5EF4-FFF2-40B4-BE49-F238E27FC236}">
                <a16:creationId xmlns:a16="http://schemas.microsoft.com/office/drawing/2014/main" id="{99BD28A0-3517-3E48-A19C-E7893473BD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3322"/>
          <a:stretch/>
        </p:blipFill>
        <p:spPr>
          <a:xfrm>
            <a:off x="8964075" y="3807621"/>
            <a:ext cx="1853401" cy="1469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190E3A2B-E3CC-524B-8E44-23917B3BF39B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274;p27">
            <a:extLst>
              <a:ext uri="{FF2B5EF4-FFF2-40B4-BE49-F238E27FC236}">
                <a16:creationId xmlns:a16="http://schemas.microsoft.com/office/drawing/2014/main" id="{9821BFCB-10EA-AD4B-BD7A-D97166D2058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2162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challenge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target class is imbalanced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makes the optimization of classification accuracy meaningless</a:t>
            </a:r>
          </a:p>
          <a:p>
            <a:pPr>
              <a:lnSpc>
                <a:spcPct val="15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Adaptive re-sampling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data are re-sampled in order to magnify the relative proportion of the minor class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Oversample minor class (Synthetic Minority Over-sampling Technique - SMOTE)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Under-sample major class (Random Sampling)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classification algorithm is learned on re-sampled data</a:t>
            </a:r>
          </a:p>
          <a:p>
            <a:pPr marL="114300" indent="0">
              <a:lnSpc>
                <a:spcPct val="150000"/>
              </a:lnSpc>
              <a:buClr>
                <a:srgbClr val="E71936"/>
              </a:buClr>
              <a:buSzPts val="1800"/>
              <a:buFont typeface="Arial" panose="020B0604020202020204" pitchFamily="34" charset="0"/>
              <a:buNone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Cost-sensitive learning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Off-the-shelf classification algorithms are used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loss function of the classification algorithm is modified to weight the classification errors differently for major and minor class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misclassification cost is added to the loss function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77;p9">
            <a:extLst>
              <a:ext uri="{FF2B5EF4-FFF2-40B4-BE49-F238E27FC236}">
                <a16:creationId xmlns:a16="http://schemas.microsoft.com/office/drawing/2014/main" id="{A45E30FB-9584-6B48-9686-216777320D81}"/>
              </a:ext>
            </a:extLst>
          </p:cNvPr>
          <p:cNvSpPr txBox="1"/>
          <p:nvPr/>
        </p:nvSpPr>
        <p:spPr>
          <a:xfrm>
            <a:off x="2445618" y="362508"/>
            <a:ext cx="7284842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Approaches for Imbalanced Data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Google Shape;268;p26" descr="Logo, company name&#10;&#10;Description automatically generated">
            <a:extLst>
              <a:ext uri="{FF2B5EF4-FFF2-40B4-BE49-F238E27FC236}">
                <a16:creationId xmlns:a16="http://schemas.microsoft.com/office/drawing/2014/main" id="{4C3B176B-F3C2-7044-A25B-EED0EF47D9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474" y="5693308"/>
            <a:ext cx="1649307" cy="164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10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3B9B9C5F-8360-7544-808E-C9F4CD0A3A3D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280;p28">
            <a:extLst>
              <a:ext uri="{FF2B5EF4-FFF2-40B4-BE49-F238E27FC236}">
                <a16:creationId xmlns:a16="http://schemas.microsoft.com/office/drawing/2014/main" id="{A55CA4DB-B6CD-F24F-8D53-1F307E781E79}"/>
              </a:ext>
            </a:extLst>
          </p:cNvPr>
          <p:cNvSpPr txBox="1">
            <a:spLocks/>
          </p:cNvSpPr>
          <p:nvPr/>
        </p:nvSpPr>
        <p:spPr>
          <a:xfrm>
            <a:off x="7774229" y="2212440"/>
            <a:ext cx="4386192" cy="39416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re-sampling strategy using Logistic Regression</a:t>
            </a:r>
          </a:p>
          <a:p>
            <a:pPr>
              <a:lnSpc>
                <a:spcPct val="10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Oversampling minor class using SMOTE; under-sampling major class using random sampling</a:t>
            </a:r>
          </a:p>
          <a:p>
            <a:pPr>
              <a:lnSpc>
                <a:spcPct val="10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results of the two algorithms indicate that under-sampling major class to the sample size of minor class is the best strategy</a:t>
            </a:r>
          </a:p>
          <a:p>
            <a:pPr>
              <a:lnSpc>
                <a:spcPct val="10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Re-sampling doesn’t affect the AUC score, but increases the recall drastically</a:t>
            </a:r>
          </a:p>
          <a:p>
            <a:pPr>
              <a:lnSpc>
                <a:spcPct val="10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our case, since correctly identifying a client is likely to default is more important, we will use recall as the evaluation metric.</a:t>
            </a:r>
          </a:p>
          <a:p>
            <a:pPr>
              <a:lnSpc>
                <a:spcPct val="100000"/>
              </a:lnSpc>
              <a:buClr>
                <a:srgbClr val="E71936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oogle Shape;281;p28">
            <a:extLst>
              <a:ext uri="{FF2B5EF4-FFF2-40B4-BE49-F238E27FC236}">
                <a16:creationId xmlns:a16="http://schemas.microsoft.com/office/drawing/2014/main" id="{6B8C5D8A-A1DC-6146-9E49-9B42B0438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837" y="4183242"/>
            <a:ext cx="6302242" cy="210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2;p28">
            <a:extLst>
              <a:ext uri="{FF2B5EF4-FFF2-40B4-BE49-F238E27FC236}">
                <a16:creationId xmlns:a16="http://schemas.microsoft.com/office/drawing/2014/main" id="{613FEA2C-8605-0A4F-9FAC-01C6E4628A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61" y="1978933"/>
            <a:ext cx="6471983" cy="20290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3;p28">
            <a:extLst>
              <a:ext uri="{FF2B5EF4-FFF2-40B4-BE49-F238E27FC236}">
                <a16:creationId xmlns:a16="http://schemas.microsoft.com/office/drawing/2014/main" id="{DE7ECB68-170C-474F-A7A4-CD7F1028E863}"/>
              </a:ext>
            </a:extLst>
          </p:cNvPr>
          <p:cNvSpPr txBox="1"/>
          <p:nvPr/>
        </p:nvSpPr>
        <p:spPr>
          <a:xfrm>
            <a:off x="325331" y="1557913"/>
            <a:ext cx="49999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Take Logistic Regression as an example: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oogle Shape;284;p28">
            <a:extLst>
              <a:ext uri="{FF2B5EF4-FFF2-40B4-BE49-F238E27FC236}">
                <a16:creationId xmlns:a16="http://schemas.microsoft.com/office/drawing/2014/main" id="{18A6E5E4-7A2C-AF48-8BEF-BB42C2504D77}"/>
              </a:ext>
            </a:extLst>
          </p:cNvPr>
          <p:cNvCxnSpPr>
            <a:cxnSpLocks/>
          </p:cNvCxnSpPr>
          <p:nvPr/>
        </p:nvCxnSpPr>
        <p:spPr>
          <a:xfrm>
            <a:off x="570014" y="2513238"/>
            <a:ext cx="6318508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" name="Google Shape;285;p28">
            <a:extLst>
              <a:ext uri="{FF2B5EF4-FFF2-40B4-BE49-F238E27FC236}">
                <a16:creationId xmlns:a16="http://schemas.microsoft.com/office/drawing/2014/main" id="{B4F1C2A7-E201-164E-9EE7-10F1556E5EBF}"/>
              </a:ext>
            </a:extLst>
          </p:cNvPr>
          <p:cNvSpPr txBox="1"/>
          <p:nvPr/>
        </p:nvSpPr>
        <p:spPr>
          <a:xfrm>
            <a:off x="6463243" y="2102649"/>
            <a:ext cx="1109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rgbClr val="0070C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Test AUC score on original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286;p28">
            <a:extLst>
              <a:ext uri="{FF2B5EF4-FFF2-40B4-BE49-F238E27FC236}">
                <a16:creationId xmlns:a16="http://schemas.microsoft.com/office/drawing/2014/main" id="{56BCD21B-855B-4C45-A49E-4A0683A8A982}"/>
              </a:ext>
            </a:extLst>
          </p:cNvPr>
          <p:cNvSpPr txBox="1"/>
          <p:nvPr/>
        </p:nvSpPr>
        <p:spPr>
          <a:xfrm>
            <a:off x="6926445" y="2392766"/>
            <a:ext cx="6461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0.70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oogle Shape;287;p28">
            <a:extLst>
              <a:ext uri="{FF2B5EF4-FFF2-40B4-BE49-F238E27FC236}">
                <a16:creationId xmlns:a16="http://schemas.microsoft.com/office/drawing/2014/main" id="{83F9B712-4F87-6F4F-8DF0-EB673C5D69EA}"/>
              </a:ext>
            </a:extLst>
          </p:cNvPr>
          <p:cNvCxnSpPr>
            <a:cxnSpLocks/>
          </p:cNvCxnSpPr>
          <p:nvPr/>
        </p:nvCxnSpPr>
        <p:spPr>
          <a:xfrm>
            <a:off x="570014" y="5923521"/>
            <a:ext cx="6267452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88;p28">
            <a:extLst>
              <a:ext uri="{FF2B5EF4-FFF2-40B4-BE49-F238E27FC236}">
                <a16:creationId xmlns:a16="http://schemas.microsoft.com/office/drawing/2014/main" id="{BAF3B793-4DC7-294C-AFB2-154E473F2012}"/>
              </a:ext>
            </a:extLst>
          </p:cNvPr>
          <p:cNvSpPr txBox="1"/>
          <p:nvPr/>
        </p:nvSpPr>
        <p:spPr>
          <a:xfrm>
            <a:off x="6391150" y="5512912"/>
            <a:ext cx="1109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rgbClr val="0070C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Test recall score on original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289;p28">
            <a:extLst>
              <a:ext uri="{FF2B5EF4-FFF2-40B4-BE49-F238E27FC236}">
                <a16:creationId xmlns:a16="http://schemas.microsoft.com/office/drawing/2014/main" id="{35374D00-6D83-2C4D-B743-DD8D42979F02}"/>
              </a:ext>
            </a:extLst>
          </p:cNvPr>
          <p:cNvSpPr txBox="1"/>
          <p:nvPr/>
        </p:nvSpPr>
        <p:spPr>
          <a:xfrm>
            <a:off x="6837925" y="5808506"/>
            <a:ext cx="6461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0.0006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90;p28">
            <a:extLst>
              <a:ext uri="{FF2B5EF4-FFF2-40B4-BE49-F238E27FC236}">
                <a16:creationId xmlns:a16="http://schemas.microsoft.com/office/drawing/2014/main" id="{CFB0A6EF-B7F8-3F4F-A298-C772B2561CD8}"/>
              </a:ext>
            </a:extLst>
          </p:cNvPr>
          <p:cNvSpPr/>
          <p:nvPr/>
        </p:nvSpPr>
        <p:spPr>
          <a:xfrm>
            <a:off x="4325601" y="4703411"/>
            <a:ext cx="273774" cy="153294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177;p9">
            <a:extLst>
              <a:ext uri="{FF2B5EF4-FFF2-40B4-BE49-F238E27FC236}">
                <a16:creationId xmlns:a16="http://schemas.microsoft.com/office/drawing/2014/main" id="{CDC494A9-A4F0-D841-9224-92065DE680B9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Adaptive re-sampling – 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8F79F-44FD-AD49-8C35-FFBCFB7CEA81}"/>
              </a:ext>
            </a:extLst>
          </p:cNvPr>
          <p:cNvSpPr txBox="1"/>
          <p:nvPr/>
        </p:nvSpPr>
        <p:spPr>
          <a:xfrm>
            <a:off x="4784241" y="4464844"/>
            <a:ext cx="1694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Under-sampling to Minority 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FDA622-F4F9-6048-AC73-2DEAA2865529}"/>
              </a:ext>
            </a:extLst>
          </p:cNvPr>
          <p:cNvCxnSpPr>
            <a:cxnSpLocks/>
          </p:cNvCxnSpPr>
          <p:nvPr/>
        </p:nvCxnSpPr>
        <p:spPr>
          <a:xfrm flipV="1">
            <a:off x="4462488" y="4572566"/>
            <a:ext cx="321753" cy="13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6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3F619051-D47E-F045-944A-A41EB078D6EE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177;p9">
            <a:extLst>
              <a:ext uri="{FF2B5EF4-FFF2-40B4-BE49-F238E27FC236}">
                <a16:creationId xmlns:a16="http://schemas.microsoft.com/office/drawing/2014/main" id="{C4D3C8F9-B571-FC4B-963F-DCA51089FE15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Cost-sensitive learning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DFCFAB-4AE1-BE48-B702-86EE73097004}"/>
              </a:ext>
            </a:extLst>
          </p:cNvPr>
          <p:cNvGrpSpPr/>
          <p:nvPr/>
        </p:nvGrpSpPr>
        <p:grpSpPr>
          <a:xfrm>
            <a:off x="877655" y="1437245"/>
            <a:ext cx="11076452" cy="5420755"/>
            <a:chOff x="885540" y="1656765"/>
            <a:chExt cx="11076452" cy="5420755"/>
          </a:xfrm>
        </p:grpSpPr>
        <p:sp>
          <p:nvSpPr>
            <p:cNvPr id="7" name="Google Shape;280;p28">
              <a:extLst>
                <a:ext uri="{FF2B5EF4-FFF2-40B4-BE49-F238E27FC236}">
                  <a16:creationId xmlns:a16="http://schemas.microsoft.com/office/drawing/2014/main" id="{F72044C8-6AF8-E841-B9E2-A10DC0D81AFB}"/>
                </a:ext>
              </a:extLst>
            </p:cNvPr>
            <p:cNvSpPr txBox="1">
              <a:spLocks/>
            </p:cNvSpPr>
            <p:nvPr/>
          </p:nvSpPr>
          <p:spPr>
            <a:xfrm>
              <a:off x="885540" y="1656765"/>
              <a:ext cx="11076452" cy="3941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E8364F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Misclassification cost is added to loss function. Take log loss as an example:</a:t>
              </a:r>
            </a:p>
            <a:p>
              <a:pPr>
                <a:lnSpc>
                  <a:spcPct val="100000"/>
                </a:lnSpc>
                <a:buClr>
                  <a:srgbClr val="E8364F"/>
                </a:buClr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>
                  <a:srgbClr val="E8364F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 smaller weight is assigned to majority class while a larger weight is assigned to minority class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>
                  <a:srgbClr val="E8364F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Conduct grid/random search weighs and use following weights:</a:t>
              </a: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Major class: 1</a:t>
              </a:r>
              <a:endParaRPr lang="en-US" sz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Minor class: Size of Major Class / Size of Minor Class</a:t>
              </a:r>
            </a:p>
            <a:p>
              <a:pPr marL="114300" indent="0">
                <a:lnSpc>
                  <a:spcPct val="100000"/>
                </a:lnSpc>
                <a:buClr>
                  <a:srgbClr val="E8364F"/>
                </a:buClr>
                <a:buNone/>
              </a:pP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buClr>
                  <a:srgbClr val="E8364F"/>
                </a:buClr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We can see that the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BEST 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ost sensitive learning produces very similar results as the best resampling strategy</a:t>
              </a:r>
            </a:p>
          </p:txBody>
        </p:sp>
        <p:pic>
          <p:nvPicPr>
            <p:cNvPr id="8" name="Google Shape;305;p30">
              <a:extLst>
                <a:ext uri="{FF2B5EF4-FFF2-40B4-BE49-F238E27FC236}">
                  <a16:creationId xmlns:a16="http://schemas.microsoft.com/office/drawing/2014/main" id="{616F831F-0B0D-CB4C-A82E-F246562CF85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394998" y="2122037"/>
              <a:ext cx="4162666" cy="390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06;p30">
              <a:extLst>
                <a:ext uri="{FF2B5EF4-FFF2-40B4-BE49-F238E27FC236}">
                  <a16:creationId xmlns:a16="http://schemas.microsoft.com/office/drawing/2014/main" id="{A3DAB37D-882D-3D40-AC7B-50D710317CE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94998" y="2512104"/>
              <a:ext cx="4958622" cy="61012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0" name="Google Shape;307;p30">
              <a:extLst>
                <a:ext uri="{FF2B5EF4-FFF2-40B4-BE49-F238E27FC236}">
                  <a16:creationId xmlns:a16="http://schemas.microsoft.com/office/drawing/2014/main" id="{2CC8B00C-120A-7E4C-AAD0-64EC40AB3E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66868561"/>
                </p:ext>
              </p:extLst>
            </p:nvPr>
          </p:nvGraphicFramePr>
          <p:xfrm>
            <a:off x="1313242" y="5228251"/>
            <a:ext cx="7922973" cy="18492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789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6DD6555A-7872-4649-AB3E-013117A518FA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274;p27">
            <a:extLst>
              <a:ext uri="{FF2B5EF4-FFF2-40B4-BE49-F238E27FC236}">
                <a16:creationId xmlns:a16="http://schemas.microsoft.com/office/drawing/2014/main" id="{B3685D77-9271-2848-B00E-073E29C5F5DD}"/>
              </a:ext>
            </a:extLst>
          </p:cNvPr>
          <p:cNvSpPr txBox="1">
            <a:spLocks/>
          </p:cNvSpPr>
          <p:nvPr/>
        </p:nvSpPr>
        <p:spPr>
          <a:xfrm>
            <a:off x="838200" y="1817917"/>
            <a:ext cx="10515600" cy="28349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Both under-sampling of majority class and cost-sensitive learning produce similar results with logistic regression</a:t>
            </a:r>
          </a:p>
          <a:p>
            <a:pPr>
              <a:lnSpc>
                <a:spcPct val="150000"/>
              </a:lnSpc>
              <a:buClr>
                <a:srgbClr val="E71936"/>
              </a:buClr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Three different scenarios will be applied to 4 different ML models(SVM, Random Forest, Boosting, and ANN):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Data without either re-sampling or cost-sensitive learning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Data with under sampling of major class to the same size of minor class. No cost-sensitive learning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Data without re-sampling, but different cost-sensitive learning rates applied for random/grid search</a:t>
            </a:r>
          </a:p>
          <a:p>
            <a:pPr marL="114300" indent="0">
              <a:lnSpc>
                <a:spcPct val="150000"/>
              </a:lnSpc>
              <a:buClr>
                <a:srgbClr val="E71936"/>
              </a:buClr>
              <a:buSzPts val="1800"/>
              <a:buFont typeface="Arial" panose="020B0604020202020204" pitchFamily="34" charset="0"/>
              <a:buNone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77;p9">
            <a:extLst>
              <a:ext uri="{FF2B5EF4-FFF2-40B4-BE49-F238E27FC236}">
                <a16:creationId xmlns:a16="http://schemas.microsoft.com/office/drawing/2014/main" id="{7FC5C787-38BE-744B-951A-515429B7F66C}"/>
              </a:ext>
            </a:extLst>
          </p:cNvPr>
          <p:cNvSpPr txBox="1"/>
          <p:nvPr/>
        </p:nvSpPr>
        <p:spPr>
          <a:xfrm>
            <a:off x="1910072" y="373048"/>
            <a:ext cx="837185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Imbalanced Data Approach Conclusion</a:t>
            </a:r>
          </a:p>
        </p:txBody>
      </p:sp>
      <p:pic>
        <p:nvPicPr>
          <p:cNvPr id="7" name="Google Shape;268;p26" descr="Logo, company name&#10;&#10;Description automatically generated">
            <a:extLst>
              <a:ext uri="{FF2B5EF4-FFF2-40B4-BE49-F238E27FC236}">
                <a16:creationId xmlns:a16="http://schemas.microsoft.com/office/drawing/2014/main" id="{7A643FBD-883E-8749-B196-019239C12E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474" y="5693308"/>
            <a:ext cx="1649307" cy="164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7;p6">
            <a:extLst>
              <a:ext uri="{FF2B5EF4-FFF2-40B4-BE49-F238E27FC236}">
                <a16:creationId xmlns:a16="http://schemas.microsoft.com/office/drawing/2014/main" id="{0234F917-B143-1C44-9485-B785EEEBD3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351" b="34649"/>
          <a:stretch/>
        </p:blipFill>
        <p:spPr>
          <a:xfrm>
            <a:off x="4325164" y="5249558"/>
            <a:ext cx="3541671" cy="1486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40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2;p31">
            <a:extLst>
              <a:ext uri="{FF2B5EF4-FFF2-40B4-BE49-F238E27FC236}">
                <a16:creationId xmlns:a16="http://schemas.microsoft.com/office/drawing/2014/main" id="{E9350A7C-1695-F74A-92E8-0293DAD2FDAC}"/>
              </a:ext>
            </a:extLst>
          </p:cNvPr>
          <p:cNvSpPr/>
          <p:nvPr/>
        </p:nvSpPr>
        <p:spPr>
          <a:xfrm>
            <a:off x="1833468" y="3050455"/>
            <a:ext cx="10001693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90000"/>
              </a:lnSpc>
              <a:buSzPts val="4800"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 Building and Evaluation</a:t>
            </a:r>
          </a:p>
        </p:txBody>
      </p:sp>
      <p:sp>
        <p:nvSpPr>
          <p:cNvPr id="5" name="Google Shape;313;p31">
            <a:extLst>
              <a:ext uri="{FF2B5EF4-FFF2-40B4-BE49-F238E27FC236}">
                <a16:creationId xmlns:a16="http://schemas.microsoft.com/office/drawing/2014/main" id="{B796C793-E468-4F4C-B4FF-9932921F5CD6}"/>
              </a:ext>
            </a:extLst>
          </p:cNvPr>
          <p:cNvSpPr/>
          <p:nvPr/>
        </p:nvSpPr>
        <p:spPr>
          <a:xfrm rot="5400000">
            <a:off x="536148" y="588909"/>
            <a:ext cx="1103219" cy="786014"/>
          </a:xfrm>
          <a:prstGeom prst="triangle">
            <a:avLst>
              <a:gd name="adj" fmla="val 50000"/>
            </a:avLst>
          </a:prstGeom>
          <a:solidFill>
            <a:srgbClr val="DF9183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Google Shape;314;p31">
            <a:extLst>
              <a:ext uri="{FF2B5EF4-FFF2-40B4-BE49-F238E27FC236}">
                <a16:creationId xmlns:a16="http://schemas.microsoft.com/office/drawing/2014/main" id="{C5EFC42C-1A86-3948-8AD8-0F73EE651F64}"/>
              </a:ext>
            </a:extLst>
          </p:cNvPr>
          <p:cNvSpPr/>
          <p:nvPr/>
        </p:nvSpPr>
        <p:spPr>
          <a:xfrm rot="5400000">
            <a:off x="855807" y="922015"/>
            <a:ext cx="939031" cy="786014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E619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" name="Google Shape;417;p31">
            <a:extLst>
              <a:ext uri="{FF2B5EF4-FFF2-40B4-BE49-F238E27FC236}">
                <a16:creationId xmlns:a16="http://schemas.microsoft.com/office/drawing/2014/main" id="{564EDB2B-5D05-5349-9DEC-41253700D0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300" b="16491"/>
          <a:stretch/>
        </p:blipFill>
        <p:spPr>
          <a:xfrm>
            <a:off x="8961250" y="3941500"/>
            <a:ext cx="1856232" cy="1472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65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ED10C1EF-61A4-4943-99B4-D0A271580B49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177;p9">
            <a:extLst>
              <a:ext uri="{FF2B5EF4-FFF2-40B4-BE49-F238E27FC236}">
                <a16:creationId xmlns:a16="http://schemas.microsoft.com/office/drawing/2014/main" id="{8786B39A-00B7-114D-8ED5-1681CE7DD10A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Support Vector Machine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280;p28">
            <a:extLst>
              <a:ext uri="{FF2B5EF4-FFF2-40B4-BE49-F238E27FC236}">
                <a16:creationId xmlns:a16="http://schemas.microsoft.com/office/drawing/2014/main" id="{F7700F6F-7BAF-9E49-A43A-B5FE2AF85FA7}"/>
              </a:ext>
            </a:extLst>
          </p:cNvPr>
          <p:cNvSpPr txBox="1">
            <a:spLocks/>
          </p:cNvSpPr>
          <p:nvPr/>
        </p:nvSpPr>
        <p:spPr>
          <a:xfrm>
            <a:off x="7503361" y="2230881"/>
            <a:ext cx="4280654" cy="323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Several kernel options are used, and the linear kernel performs better</a:t>
            </a: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sign of overfitting since the fitting scores for train and test are very close</a:t>
            </a: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recall for original data is very close to zero</a:t>
            </a: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 of cost-sensitive learning has good accuracy, but the recall is low</a:t>
            </a: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>
              <a:spcBef>
                <a:spcPts val="1000"/>
              </a:spcBef>
              <a:buClr>
                <a:srgbClr val="E7193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model is using under-sampling method. It has the best recall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</a:p>
          <a:p>
            <a:pPr marL="114300">
              <a:spcBef>
                <a:spcPts val="1000"/>
              </a:spcBef>
              <a:buClr>
                <a:srgbClr val="E71936"/>
              </a:buClr>
              <a:buSzPts val="18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063311-94D6-134B-A6D8-C91D259CE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27902"/>
              </p:ext>
            </p:extLst>
          </p:nvPr>
        </p:nvGraphicFramePr>
        <p:xfrm>
          <a:off x="324257" y="2202272"/>
          <a:ext cx="7035547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656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1107627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1054022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261242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0.000655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0.698785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0.629909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0.699494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Cost-sensitive 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0.030916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0.629627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0405F5FF-E2ED-4B42-BCB7-599D57CE23A4}"/>
              </a:ext>
            </a:extLst>
          </p:cNvPr>
          <p:cNvSpPr/>
          <p:nvPr/>
        </p:nvSpPr>
        <p:spPr>
          <a:xfrm>
            <a:off x="324257" y="2202272"/>
            <a:ext cx="7035546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94D5D9-1B76-6B43-98DB-B10ED37C7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92188"/>
              </p:ext>
            </p:extLst>
          </p:nvPr>
        </p:nvGraphicFramePr>
        <p:xfrm>
          <a:off x="324257" y="4228600"/>
          <a:ext cx="7035546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67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1109222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1109223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135834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0.663740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0.633837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0.704300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Cost-sensitive 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0.635207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1A454-A615-894E-82FF-52FF90CE9083}"/>
              </a:ext>
            </a:extLst>
          </p:cNvPr>
          <p:cNvSpPr/>
          <p:nvPr/>
        </p:nvSpPr>
        <p:spPr>
          <a:xfrm>
            <a:off x="324257" y="4228600"/>
            <a:ext cx="7035546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F447A2DF-8ABC-454D-ADC4-CEC1398F7442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177;p9">
            <a:extLst>
              <a:ext uri="{FF2B5EF4-FFF2-40B4-BE49-F238E27FC236}">
                <a16:creationId xmlns:a16="http://schemas.microsoft.com/office/drawing/2014/main" id="{226F0377-8110-7146-8857-A59E6D73AB5C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Random Forest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280;p28">
            <a:extLst>
              <a:ext uri="{FF2B5EF4-FFF2-40B4-BE49-F238E27FC236}">
                <a16:creationId xmlns:a16="http://schemas.microsoft.com/office/drawing/2014/main" id="{6BA584B3-FAC8-3F41-AB0F-9FCA7E92B4FB}"/>
              </a:ext>
            </a:extLst>
          </p:cNvPr>
          <p:cNvSpPr txBox="1">
            <a:spLocks/>
          </p:cNvSpPr>
          <p:nvPr/>
        </p:nvSpPr>
        <p:spPr>
          <a:xfrm>
            <a:off x="202991" y="2195474"/>
            <a:ext cx="4386192" cy="394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predetermined sampling techniques we’ve implemented Random Forest to test for both Recall and AUC metrics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Under-sampling and Weighted Learning methods perform significantly better compared to the other sampling strategies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Although, there is a significant increase in recall value, in scenarios like fraud detection it’s below industry standards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EA8F9-64DD-C64C-8870-98D08239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78375"/>
              </p:ext>
            </p:extLst>
          </p:nvPr>
        </p:nvGraphicFramePr>
        <p:xfrm>
          <a:off x="4933308" y="2195474"/>
          <a:ext cx="6708565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371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1024959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926825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217410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0.999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0.999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1.00</a:t>
                      </a:r>
                      <a:endParaRPr sz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0.768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0.775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0.855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Cost-sensitive 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0.675</a:t>
                      </a:r>
                      <a:endParaRPr sz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0.700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0.756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80CA44-A283-DF4B-A7B9-AB699E44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18157"/>
              </p:ext>
            </p:extLst>
          </p:nvPr>
        </p:nvGraphicFramePr>
        <p:xfrm>
          <a:off x="4933308" y="4304860"/>
          <a:ext cx="6708566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142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905017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337352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0.918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0.001</a:t>
                      </a:r>
                      <a:endParaRPr sz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0.676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0.651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0.641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0.702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Cost-sensitive 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0.666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0.697</a:t>
                      </a:r>
                      <a:endParaRPr sz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E5F6069B-5B40-4047-A353-1CEBEC31E114}"/>
              </a:ext>
            </a:extLst>
          </p:cNvPr>
          <p:cNvSpPr/>
          <p:nvPr/>
        </p:nvSpPr>
        <p:spPr>
          <a:xfrm>
            <a:off x="4911155" y="2195474"/>
            <a:ext cx="6730718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ACEECF-2B26-2946-9043-15B3CB2B3541}"/>
              </a:ext>
            </a:extLst>
          </p:cNvPr>
          <p:cNvSpPr/>
          <p:nvPr/>
        </p:nvSpPr>
        <p:spPr>
          <a:xfrm>
            <a:off x="4911156" y="4304860"/>
            <a:ext cx="6730718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1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E676394-81FD-A948-A97D-00941F1D3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31436"/>
              </p:ext>
            </p:extLst>
          </p:nvPr>
        </p:nvGraphicFramePr>
        <p:xfrm>
          <a:off x="465584" y="4193183"/>
          <a:ext cx="6394868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63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1023808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690007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116990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3904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857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857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Data 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857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 Function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1:12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E5C7A8B-E5FC-F04C-86FB-120CC611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50231"/>
              </p:ext>
            </p:extLst>
          </p:nvPr>
        </p:nvGraphicFramePr>
        <p:xfrm>
          <a:off x="465583" y="1996616"/>
          <a:ext cx="6394868" cy="164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64">
                  <a:extLst>
                    <a:ext uri="{9D8B030D-6E8A-4147-A177-3AD203B41FA5}">
                      <a16:colId xmlns:a16="http://schemas.microsoft.com/office/drawing/2014/main" val="1067164719"/>
                    </a:ext>
                  </a:extLst>
                </a:gridCol>
                <a:gridCol w="897974">
                  <a:extLst>
                    <a:ext uri="{9D8B030D-6E8A-4147-A177-3AD203B41FA5}">
                      <a16:colId xmlns:a16="http://schemas.microsoft.com/office/drawing/2014/main" val="993310017"/>
                    </a:ext>
                  </a:extLst>
                </a:gridCol>
                <a:gridCol w="815841">
                  <a:extLst>
                    <a:ext uri="{9D8B030D-6E8A-4147-A177-3AD203B41FA5}">
                      <a16:colId xmlns:a16="http://schemas.microsoft.com/office/drawing/2014/main" val="924147361"/>
                    </a:ext>
                  </a:extLst>
                </a:gridCol>
                <a:gridCol w="1116989">
                  <a:extLst>
                    <a:ext uri="{9D8B030D-6E8A-4147-A177-3AD203B41FA5}">
                      <a16:colId xmlns:a16="http://schemas.microsoft.com/office/drawing/2014/main" val="4250240928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20429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2612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 Data 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Cost Function Weight 1:1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16750"/>
                  </a:ext>
                </a:extLst>
              </a:tr>
              <a:tr h="41120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 Function Weight 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1:12 </a:t>
                      </a:r>
                      <a:endParaRPr 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64074"/>
                  </a:ext>
                </a:extLst>
              </a:tr>
            </a:tbl>
          </a:graphicData>
        </a:graphic>
      </p:graphicFrame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A5702EE5-470E-3F40-8DFA-A215CA491BDA}"/>
              </a:ext>
            </a:extLst>
          </p:cNvPr>
          <p:cNvSpPr/>
          <p:nvPr/>
        </p:nvSpPr>
        <p:spPr>
          <a:xfrm>
            <a:off x="465584" y="1996616"/>
            <a:ext cx="6394868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7ECD75FB-B29C-AA45-81A1-7B39F366067C}"/>
              </a:ext>
            </a:extLst>
          </p:cNvPr>
          <p:cNvSpPr/>
          <p:nvPr/>
        </p:nvSpPr>
        <p:spPr>
          <a:xfrm>
            <a:off x="465584" y="4193183"/>
            <a:ext cx="6394868" cy="1646141"/>
          </a:xfrm>
          <a:prstGeom prst="roundRect">
            <a:avLst>
              <a:gd name="adj" fmla="val 10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84;p7">
            <a:extLst>
              <a:ext uri="{FF2B5EF4-FFF2-40B4-BE49-F238E27FC236}">
                <a16:creationId xmlns:a16="http://schemas.microsoft.com/office/drawing/2014/main" id="{B3DE900C-52A7-8D48-BA89-45B656BBEE83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9" name="Google Shape;177;p9">
            <a:extLst>
              <a:ext uri="{FF2B5EF4-FFF2-40B4-BE49-F238E27FC236}">
                <a16:creationId xmlns:a16="http://schemas.microsoft.com/office/drawing/2014/main" id="{FA88FBED-8BDD-7844-9598-E60FCF2BCDD6}"/>
              </a:ext>
            </a:extLst>
          </p:cNvPr>
          <p:cNvSpPr txBox="1"/>
          <p:nvPr/>
        </p:nvSpPr>
        <p:spPr>
          <a:xfrm>
            <a:off x="1910072" y="373048"/>
            <a:ext cx="837185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 err="1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XGBoost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0" name="Google Shape;274;p27">
            <a:extLst>
              <a:ext uri="{FF2B5EF4-FFF2-40B4-BE49-F238E27FC236}">
                <a16:creationId xmlns:a16="http://schemas.microsoft.com/office/drawing/2014/main" id="{4E9D8B81-DC34-2543-B8F7-116CCAB4F483}"/>
              </a:ext>
            </a:extLst>
          </p:cNvPr>
          <p:cNvSpPr txBox="1">
            <a:spLocks/>
          </p:cNvSpPr>
          <p:nvPr/>
        </p:nvSpPr>
        <p:spPr>
          <a:xfrm>
            <a:off x="7242500" y="1630102"/>
            <a:ext cx="4785756" cy="44127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 weights have been searched for cost-sensitive learning. The weight of 1:12 generates a higher recall than other weights</a:t>
            </a:r>
            <a:endParaRPr lang="en-US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applying under-sampling or cost-sensitive learning: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significant drop in accuracy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great boost in recall</a:t>
            </a:r>
          </a:p>
          <a:p>
            <a:pPr lvl="1">
              <a:lnSpc>
                <a:spcPct val="150000"/>
              </a:lnSpc>
              <a:buClr>
                <a:srgbClr val="E71936"/>
              </a:buClr>
              <a:buFont typeface="System Font Regular"/>
              <a:buChar char="‣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 scores remain similar</a:t>
            </a: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Under-sampling approach produces the best recall result for test data</a:t>
            </a:r>
          </a:p>
          <a:p>
            <a:pPr>
              <a:lnSpc>
                <a:spcPct val="150000"/>
              </a:lnSpc>
              <a:buClr>
                <a:srgbClr val="E71936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metrics of training data and test data, we can see there is no sign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220728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4;p7">
            <a:extLst>
              <a:ext uri="{FF2B5EF4-FFF2-40B4-BE49-F238E27FC236}">
                <a16:creationId xmlns:a16="http://schemas.microsoft.com/office/drawing/2014/main" id="{CABB0892-AD63-F140-AF12-0DBD6BC4C9BD}"/>
              </a:ext>
            </a:extLst>
          </p:cNvPr>
          <p:cNvSpPr/>
          <p:nvPr/>
        </p:nvSpPr>
        <p:spPr>
          <a:xfrm>
            <a:off x="0" y="0"/>
            <a:ext cx="12192000" cy="9901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21" name="Google Shape;177;p9">
            <a:extLst>
              <a:ext uri="{FF2B5EF4-FFF2-40B4-BE49-F238E27FC236}">
                <a16:creationId xmlns:a16="http://schemas.microsoft.com/office/drawing/2014/main" id="{6C9DA2FC-1E40-8C4F-A353-2BAEFF09C3C2}"/>
              </a:ext>
            </a:extLst>
          </p:cNvPr>
          <p:cNvSpPr txBox="1"/>
          <p:nvPr/>
        </p:nvSpPr>
        <p:spPr>
          <a:xfrm>
            <a:off x="1662196" y="186640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Artificial Neural Network</a:t>
            </a:r>
          </a:p>
        </p:txBody>
      </p:sp>
      <p:sp>
        <p:nvSpPr>
          <p:cNvPr id="22" name="Google Shape;280;p28">
            <a:extLst>
              <a:ext uri="{FF2B5EF4-FFF2-40B4-BE49-F238E27FC236}">
                <a16:creationId xmlns:a16="http://schemas.microsoft.com/office/drawing/2014/main" id="{0840D5AA-C283-6E49-86C5-6010286980F1}"/>
              </a:ext>
            </a:extLst>
          </p:cNvPr>
          <p:cNvSpPr txBox="1">
            <a:spLocks/>
          </p:cNvSpPr>
          <p:nvPr/>
        </p:nvSpPr>
        <p:spPr>
          <a:xfrm>
            <a:off x="145899" y="982833"/>
            <a:ext cx="6530183" cy="394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ANN model was built with dropouts and batch normalization.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under sampling and original data showed clear sign of overfitting.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Cost-Sensitive Learning with the performed significantly better compared to the other scenarios without overfitting. 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accuracy and test AUC scores are very similar. Cost-Sensitive Learning with Weight ratio of 1:12 gives the best recall scores of 0.622</a:t>
            </a:r>
          </a:p>
          <a:p>
            <a:pPr marL="1143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E3CACA-1756-6946-B4AC-CA2F3E1D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26" y="1535210"/>
            <a:ext cx="2514850" cy="1893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DC10E1-F521-3943-B2F0-BDB086E9D658}"/>
              </a:ext>
            </a:extLst>
          </p:cNvPr>
          <p:cNvSpPr txBox="1"/>
          <p:nvPr/>
        </p:nvSpPr>
        <p:spPr>
          <a:xfrm>
            <a:off x="7691822" y="1185706"/>
            <a:ext cx="3177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No resampling &amp; No Cost Sensitive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116B6-7B30-104A-B69C-ED172CC9AC11}"/>
              </a:ext>
            </a:extLst>
          </p:cNvPr>
          <p:cNvSpPr/>
          <p:nvPr/>
        </p:nvSpPr>
        <p:spPr>
          <a:xfrm>
            <a:off x="7978319" y="3002201"/>
            <a:ext cx="3129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Under-sampling &amp; No Cost Sensitive 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15B166-77D8-7542-A073-05A41CC712E5}"/>
              </a:ext>
            </a:extLst>
          </p:cNvPr>
          <p:cNvSpPr/>
          <p:nvPr/>
        </p:nvSpPr>
        <p:spPr>
          <a:xfrm>
            <a:off x="7563944" y="4980636"/>
            <a:ext cx="3958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No resampling &amp; Cost Sensitive Learning  weight ratio 1:12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4AC051-965C-F042-AA58-E3B36F1B3006}"/>
              </a:ext>
            </a:extLst>
          </p:cNvPr>
          <p:cNvGrpSpPr/>
          <p:nvPr/>
        </p:nvGrpSpPr>
        <p:grpSpPr>
          <a:xfrm>
            <a:off x="780868" y="5469512"/>
            <a:ext cx="5171966" cy="1244950"/>
            <a:chOff x="971535" y="5469709"/>
            <a:chExt cx="5171966" cy="1244950"/>
          </a:xfrm>
        </p:grpSpPr>
        <p:pic>
          <p:nvPicPr>
            <p:cNvPr id="28" name="Google Shape;459;p29">
              <a:extLst>
                <a:ext uri="{FF2B5EF4-FFF2-40B4-BE49-F238E27FC236}">
                  <a16:creationId xmlns:a16="http://schemas.microsoft.com/office/drawing/2014/main" id="{903EBA20-7DB2-1B40-8E3C-51F784C1C3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6877" y="5469709"/>
              <a:ext cx="5146624" cy="124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460;p29">
              <a:extLst>
                <a:ext uri="{FF2B5EF4-FFF2-40B4-BE49-F238E27FC236}">
                  <a16:creationId xmlns:a16="http://schemas.microsoft.com/office/drawing/2014/main" id="{5C1991F1-DE6A-C949-B819-0253034CC0B2}"/>
                </a:ext>
              </a:extLst>
            </p:cNvPr>
            <p:cNvSpPr/>
            <p:nvPr/>
          </p:nvSpPr>
          <p:spPr>
            <a:xfrm>
              <a:off x="971535" y="6501948"/>
              <a:ext cx="273900" cy="1533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pic>
        <p:nvPicPr>
          <p:cNvPr id="30" name="Google Shape;462;p29">
            <a:extLst>
              <a:ext uri="{FF2B5EF4-FFF2-40B4-BE49-F238E27FC236}">
                <a16:creationId xmlns:a16="http://schemas.microsoft.com/office/drawing/2014/main" id="{5AF5E7D8-D741-A446-8B73-DB25888ACE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8760" y="1517260"/>
            <a:ext cx="1951297" cy="14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63;p29">
            <a:extLst>
              <a:ext uri="{FF2B5EF4-FFF2-40B4-BE49-F238E27FC236}">
                <a16:creationId xmlns:a16="http://schemas.microsoft.com/office/drawing/2014/main" id="{06C6287E-B490-714D-A28D-72180D19CC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8233" y="1507219"/>
            <a:ext cx="1951297" cy="14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66;p29">
            <a:extLst>
              <a:ext uri="{FF2B5EF4-FFF2-40B4-BE49-F238E27FC236}">
                <a16:creationId xmlns:a16="http://schemas.microsoft.com/office/drawing/2014/main" id="{F08D0785-3B5F-BC4C-99EB-2372592F2C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1280" y="3280403"/>
            <a:ext cx="2146255" cy="167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467;p29">
            <a:extLst>
              <a:ext uri="{FF2B5EF4-FFF2-40B4-BE49-F238E27FC236}">
                <a16:creationId xmlns:a16="http://schemas.microsoft.com/office/drawing/2014/main" id="{E59474C2-6BF3-EC49-BE7A-E12A3CF9F89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61158" y="3286276"/>
            <a:ext cx="2501901" cy="15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469;p29">
            <a:extLst>
              <a:ext uri="{FF2B5EF4-FFF2-40B4-BE49-F238E27FC236}">
                <a16:creationId xmlns:a16="http://schemas.microsoft.com/office/drawing/2014/main" id="{EACAA4E0-6638-A449-A4D3-86417929CCA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78759" y="5269395"/>
            <a:ext cx="1972687" cy="158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70;p29">
            <a:extLst>
              <a:ext uri="{FF2B5EF4-FFF2-40B4-BE49-F238E27FC236}">
                <a16:creationId xmlns:a16="http://schemas.microsoft.com/office/drawing/2014/main" id="{FEA120E1-A7CB-F14A-B3B6-5EEBEF7C427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36061" y="5281411"/>
            <a:ext cx="2229913" cy="153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7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2">
            <a:extLst>
              <a:ext uri="{FF2B5EF4-FFF2-40B4-BE49-F238E27FC236}">
                <a16:creationId xmlns:a16="http://schemas.microsoft.com/office/drawing/2014/main" id="{3CE6C14E-A8A5-8346-95D7-EBF1A823F2A8}"/>
              </a:ext>
            </a:extLst>
          </p:cNvPr>
          <p:cNvSpPr txBox="1"/>
          <p:nvPr/>
        </p:nvSpPr>
        <p:spPr>
          <a:xfrm>
            <a:off x="782111" y="856200"/>
            <a:ext cx="2325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Agenda</a:t>
            </a:r>
            <a:endParaRPr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oogle Shape;103;p2">
            <a:extLst>
              <a:ext uri="{FF2B5EF4-FFF2-40B4-BE49-F238E27FC236}">
                <a16:creationId xmlns:a16="http://schemas.microsoft.com/office/drawing/2014/main" id="{B88341F3-0686-364E-B738-74357467C947}"/>
              </a:ext>
            </a:extLst>
          </p:cNvPr>
          <p:cNvCxnSpPr/>
          <p:nvPr/>
        </p:nvCxnSpPr>
        <p:spPr>
          <a:xfrm>
            <a:off x="1374761" y="1524242"/>
            <a:ext cx="1140600" cy="0"/>
          </a:xfrm>
          <a:prstGeom prst="straightConnector1">
            <a:avLst/>
          </a:prstGeom>
          <a:noFill/>
          <a:ln w="38100" cap="flat" cmpd="sng">
            <a:solidFill>
              <a:srgbClr val="E619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4;p2">
            <a:extLst>
              <a:ext uri="{FF2B5EF4-FFF2-40B4-BE49-F238E27FC236}">
                <a16:creationId xmlns:a16="http://schemas.microsoft.com/office/drawing/2014/main" id="{05FFD4F1-2263-4D4E-B177-8106ABA7A1C2}"/>
              </a:ext>
            </a:extLst>
          </p:cNvPr>
          <p:cNvSpPr/>
          <p:nvPr/>
        </p:nvSpPr>
        <p:spPr>
          <a:xfrm>
            <a:off x="4208373" y="1920513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 b="1"/>
          </a:p>
        </p:txBody>
      </p: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89505E7C-23DE-9847-B443-28ACC502B4A7}"/>
              </a:ext>
            </a:extLst>
          </p:cNvPr>
          <p:cNvSpPr/>
          <p:nvPr/>
        </p:nvSpPr>
        <p:spPr>
          <a:xfrm>
            <a:off x="4952204" y="1631792"/>
            <a:ext cx="60945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Problem Statement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Exploratory Data Analysis &amp; Feature Engineering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Analytic Approach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 Building &amp; Evaluation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250000"/>
              </a:lnSpc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 Comparison</a:t>
            </a: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Conclusion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6;p2">
            <a:extLst>
              <a:ext uri="{FF2B5EF4-FFF2-40B4-BE49-F238E27FC236}">
                <a16:creationId xmlns:a16="http://schemas.microsoft.com/office/drawing/2014/main" id="{FF7E45C6-F1C4-9049-8D75-8C63E7D4A61F}"/>
              </a:ext>
            </a:extLst>
          </p:cNvPr>
          <p:cNvSpPr/>
          <p:nvPr/>
        </p:nvSpPr>
        <p:spPr>
          <a:xfrm>
            <a:off x="4208373" y="3269174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 b="1"/>
          </a:p>
        </p:txBody>
      </p:sp>
      <p:sp>
        <p:nvSpPr>
          <p:cNvPr id="16" name="Google Shape;107;p2">
            <a:extLst>
              <a:ext uri="{FF2B5EF4-FFF2-40B4-BE49-F238E27FC236}">
                <a16:creationId xmlns:a16="http://schemas.microsoft.com/office/drawing/2014/main" id="{5473CD71-02DF-7848-9DB3-34CF4590B48A}"/>
              </a:ext>
            </a:extLst>
          </p:cNvPr>
          <p:cNvSpPr/>
          <p:nvPr/>
        </p:nvSpPr>
        <p:spPr>
          <a:xfrm>
            <a:off x="4208373" y="3940847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 b="1"/>
          </a:p>
        </p:txBody>
      </p:sp>
      <p:sp>
        <p:nvSpPr>
          <p:cNvPr id="17" name="Google Shape;108;p2">
            <a:extLst>
              <a:ext uri="{FF2B5EF4-FFF2-40B4-BE49-F238E27FC236}">
                <a16:creationId xmlns:a16="http://schemas.microsoft.com/office/drawing/2014/main" id="{90F62DF7-CDB7-0242-A389-9D3B44CBA63A}"/>
              </a:ext>
            </a:extLst>
          </p:cNvPr>
          <p:cNvSpPr/>
          <p:nvPr/>
        </p:nvSpPr>
        <p:spPr>
          <a:xfrm>
            <a:off x="4208373" y="4612520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600"/>
          </a:p>
        </p:txBody>
      </p:sp>
      <p:sp>
        <p:nvSpPr>
          <p:cNvPr id="18" name="Google Shape;109;p2">
            <a:extLst>
              <a:ext uri="{FF2B5EF4-FFF2-40B4-BE49-F238E27FC236}">
                <a16:creationId xmlns:a16="http://schemas.microsoft.com/office/drawing/2014/main" id="{5DD6A0DF-EF72-2D4C-B497-297AAEECB0A1}"/>
              </a:ext>
            </a:extLst>
          </p:cNvPr>
          <p:cNvSpPr/>
          <p:nvPr/>
        </p:nvSpPr>
        <p:spPr>
          <a:xfrm>
            <a:off x="4208373" y="5289508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/>
          </a:p>
        </p:txBody>
      </p:sp>
      <p:sp>
        <p:nvSpPr>
          <p:cNvPr id="19" name="Google Shape;113;p2">
            <a:extLst>
              <a:ext uri="{FF2B5EF4-FFF2-40B4-BE49-F238E27FC236}">
                <a16:creationId xmlns:a16="http://schemas.microsoft.com/office/drawing/2014/main" id="{5CC6A2A9-2A5D-E44A-9605-0CDDD7B797ED}"/>
              </a:ext>
            </a:extLst>
          </p:cNvPr>
          <p:cNvSpPr/>
          <p:nvPr/>
        </p:nvSpPr>
        <p:spPr>
          <a:xfrm>
            <a:off x="4208373" y="2594844"/>
            <a:ext cx="409200" cy="403800"/>
          </a:xfrm>
          <a:prstGeom prst="ellipse">
            <a:avLst/>
          </a:prstGeom>
          <a:solidFill>
            <a:srgbClr val="E61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b="1"/>
          </a:p>
        </p:txBody>
      </p:sp>
      <p:pic>
        <p:nvPicPr>
          <p:cNvPr id="20" name="Google Shape;111;p2" descr="Logo, company name&#10;&#10;Description automatically generated">
            <a:extLst>
              <a:ext uri="{FF2B5EF4-FFF2-40B4-BE49-F238E27FC236}">
                <a16:creationId xmlns:a16="http://schemas.microsoft.com/office/drawing/2014/main" id="{7B83EB79-C7B1-0046-9878-7C922B6C93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474" y="5693308"/>
            <a:ext cx="1649307" cy="164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04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47;ga82ceca40b_0_0">
            <a:extLst>
              <a:ext uri="{FF2B5EF4-FFF2-40B4-BE49-F238E27FC236}">
                <a16:creationId xmlns:a16="http://schemas.microsoft.com/office/drawing/2014/main" id="{42C390F6-2CCD-5C48-B2CA-E79B0E684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749818"/>
              </p:ext>
            </p:extLst>
          </p:nvPr>
        </p:nvGraphicFramePr>
        <p:xfrm>
          <a:off x="1042253" y="3021611"/>
          <a:ext cx="10075650" cy="22364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5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Model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AUC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Recall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Random Forest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0" dirty="0"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(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Under-sampling Data with Cost Function Weight 1:1</a:t>
                      </a:r>
                      <a:r>
                        <a:rPr lang="en-US" sz="900" b="0" dirty="0"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)</a:t>
                      </a:r>
                    </a:p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300" dirty="0"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0.7019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0.6418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ANN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(Original Data with Cost Function Weight 1:12)</a:t>
                      </a: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3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0.6799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0.6222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3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SVM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(Under-sampling Data with Cost Function Weight 1:1)</a:t>
                      </a: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0.7043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0.6338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XGBoost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 </a:t>
                      </a:r>
                      <a:endParaRPr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(Under-sampling Data with Cost Function Weight 1:1)</a:t>
                      </a:r>
                      <a:endParaRPr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0.7080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0.6483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Montserrat"/>
                        <a:cs typeface="Arial" panose="020B0604020202020204" pitchFamily="34" charset="0"/>
                        <a:sym typeface="Montserrat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184;p7">
            <a:extLst>
              <a:ext uri="{FF2B5EF4-FFF2-40B4-BE49-F238E27FC236}">
                <a16:creationId xmlns:a16="http://schemas.microsoft.com/office/drawing/2014/main" id="{4006B3A7-00E6-EB43-B45E-B52D1F6806B8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6" name="Google Shape;177;p9">
            <a:extLst>
              <a:ext uri="{FF2B5EF4-FFF2-40B4-BE49-F238E27FC236}">
                <a16:creationId xmlns:a16="http://schemas.microsoft.com/office/drawing/2014/main" id="{B7A8D79D-D595-1744-8100-E5C95304E905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Model Comparison</a:t>
            </a:r>
          </a:p>
        </p:txBody>
      </p:sp>
      <p:sp>
        <p:nvSpPr>
          <p:cNvPr id="7" name="Google Shape;280;p28">
            <a:extLst>
              <a:ext uri="{FF2B5EF4-FFF2-40B4-BE49-F238E27FC236}">
                <a16:creationId xmlns:a16="http://schemas.microsoft.com/office/drawing/2014/main" id="{D40D40A2-9AC1-ED4B-9DCF-F204A83B9979}"/>
              </a:ext>
            </a:extLst>
          </p:cNvPr>
          <p:cNvSpPr txBox="1">
            <a:spLocks/>
          </p:cNvSpPr>
          <p:nvPr/>
        </p:nvSpPr>
        <p:spPr>
          <a:xfrm>
            <a:off x="449675" y="1819705"/>
            <a:ext cx="11742325" cy="90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Test Recall and AUC values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performed the best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446;ga82ceca40b_0_0">
            <a:extLst>
              <a:ext uri="{FF2B5EF4-FFF2-40B4-BE49-F238E27FC236}">
                <a16:creationId xmlns:a16="http://schemas.microsoft.com/office/drawing/2014/main" id="{C20CDE4F-0B99-EB43-8CC3-8CC9AA4536E7}"/>
              </a:ext>
            </a:extLst>
          </p:cNvPr>
          <p:cNvSpPr/>
          <p:nvPr/>
        </p:nvSpPr>
        <p:spPr>
          <a:xfrm>
            <a:off x="1058175" y="3021610"/>
            <a:ext cx="10075650" cy="221814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448;ga82ceca40b_0_0">
            <a:extLst>
              <a:ext uri="{FF2B5EF4-FFF2-40B4-BE49-F238E27FC236}">
                <a16:creationId xmlns:a16="http://schemas.microsoft.com/office/drawing/2014/main" id="{915C5AD9-5FB3-1641-AC77-E01329964E69}"/>
              </a:ext>
            </a:extLst>
          </p:cNvPr>
          <p:cNvSpPr/>
          <p:nvPr/>
        </p:nvSpPr>
        <p:spPr>
          <a:xfrm>
            <a:off x="886775" y="4725340"/>
            <a:ext cx="10367996" cy="57697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15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975C1A48-9F2F-3841-BBEB-2F94F744EE13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" name="Google Shape;177;p9">
            <a:extLst>
              <a:ext uri="{FF2B5EF4-FFF2-40B4-BE49-F238E27FC236}">
                <a16:creationId xmlns:a16="http://schemas.microsoft.com/office/drawing/2014/main" id="{519FD273-CDB4-3046-84FD-AD989594E4EB}"/>
              </a:ext>
            </a:extLst>
          </p:cNvPr>
          <p:cNvSpPr txBox="1"/>
          <p:nvPr/>
        </p:nvSpPr>
        <p:spPr>
          <a:xfrm>
            <a:off x="1662196" y="353078"/>
            <a:ext cx="8851686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</a:p>
        </p:txBody>
      </p:sp>
      <p:sp>
        <p:nvSpPr>
          <p:cNvPr id="6" name="Google Shape;280;p28">
            <a:extLst>
              <a:ext uri="{FF2B5EF4-FFF2-40B4-BE49-F238E27FC236}">
                <a16:creationId xmlns:a16="http://schemas.microsoft.com/office/drawing/2014/main" id="{265985A2-1FAF-6C43-9814-91FDB2DD7950}"/>
              </a:ext>
            </a:extLst>
          </p:cNvPr>
          <p:cNvSpPr txBox="1">
            <a:spLocks/>
          </p:cNvSpPr>
          <p:nvPr/>
        </p:nvSpPr>
        <p:spPr>
          <a:xfrm>
            <a:off x="550037" y="1610131"/>
            <a:ext cx="11359466" cy="505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1000"/>
              </a:spcBef>
              <a:buClr>
                <a:srgbClr val="E71936"/>
              </a:buClr>
              <a:buSzPts val="1800"/>
            </a:pPr>
            <a:r>
              <a:rPr lang="en-US" sz="1600" b="1" dirty="0"/>
              <a:t>Conclusion</a:t>
            </a:r>
          </a:p>
          <a:p>
            <a:pPr marL="114300">
              <a:spcBef>
                <a:spcPts val="1000"/>
              </a:spcBef>
              <a:buClr>
                <a:srgbClr val="E71936"/>
              </a:buClr>
              <a:buSzPts val="1800"/>
            </a:pPr>
            <a:endParaRPr lang="en-US" sz="200" b="1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For this project, applying different resampling strategy or cost sensitive learning weights on different models do not significantly change test AUC scores</a:t>
            </a:r>
            <a:endParaRPr lang="en-US" sz="300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However, Recall increases significantly by applying those techniques to offset the imbalanced data effect</a:t>
            </a:r>
            <a:endParaRPr lang="en-US" sz="300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The model that gives the best test recall result is </a:t>
            </a:r>
            <a:r>
              <a:rPr lang="en-US" dirty="0" err="1"/>
              <a:t>XGBoost</a:t>
            </a:r>
            <a:r>
              <a:rPr lang="en-US" dirty="0"/>
              <a:t> with majority class under-sampled to the size of minority class and no cost sensitive learning</a:t>
            </a:r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endParaRPr lang="en-US" sz="500" dirty="0"/>
          </a:p>
          <a:p>
            <a:pPr marL="114300">
              <a:spcBef>
                <a:spcPts val="1000"/>
              </a:spcBef>
              <a:buClr>
                <a:srgbClr val="E71936"/>
              </a:buClr>
              <a:buSzPts val="1800"/>
            </a:pPr>
            <a:r>
              <a:rPr lang="en-US" sz="1600" b="1" dirty="0"/>
              <a:t>Future Work</a:t>
            </a:r>
          </a:p>
          <a:p>
            <a:pPr marL="114300">
              <a:spcBef>
                <a:spcPts val="1000"/>
              </a:spcBef>
              <a:buClr>
                <a:srgbClr val="E71936"/>
              </a:buClr>
              <a:buSzPts val="1800"/>
            </a:pPr>
            <a:endParaRPr lang="en-US" sz="200" b="1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Inclusion of additional features may increase the recall percentage; additional feature engineering analysis is recommended</a:t>
            </a:r>
            <a:endParaRPr lang="en-US" sz="300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Instead of simple mean and median imputation, other interpolative or regressive methods can be used for imputation</a:t>
            </a:r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Other selection criteria can be used to split the trees in Random Forest, i.e., binary cross-entropy</a:t>
            </a:r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Auto encoder can be employed to conduct outlier detection</a:t>
            </a:r>
            <a:endParaRPr lang="en-US" sz="300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GAN can be used to generate additional minority class observations</a:t>
            </a:r>
            <a:endParaRPr lang="en-US" sz="300" dirty="0"/>
          </a:p>
          <a:p>
            <a:pPr marL="457200" indent="-342900">
              <a:spcBef>
                <a:spcPts val="1000"/>
              </a:spcBef>
              <a:buClr>
                <a:srgbClr val="E71936"/>
              </a:buClr>
              <a:buSzPts val="1800"/>
              <a:buFont typeface="Arial"/>
              <a:buChar char="•"/>
            </a:pPr>
            <a:r>
              <a:rPr lang="en-US" dirty="0"/>
              <a:t>Different optimizers and learning rates can employed for ANN given sufficient computational resources and time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98614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72EF9-A34E-C14A-A042-729DC2C54779}"/>
              </a:ext>
            </a:extLst>
          </p:cNvPr>
          <p:cNvSpPr txBox="1"/>
          <p:nvPr/>
        </p:nvSpPr>
        <p:spPr>
          <a:xfrm>
            <a:off x="4975853" y="2474347"/>
            <a:ext cx="2240293" cy="19093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5" name="Google Shape;313;p31">
            <a:extLst>
              <a:ext uri="{FF2B5EF4-FFF2-40B4-BE49-F238E27FC236}">
                <a16:creationId xmlns:a16="http://schemas.microsoft.com/office/drawing/2014/main" id="{FCCB4FD9-A566-9D48-8291-5AD7729BCE15}"/>
              </a:ext>
            </a:extLst>
          </p:cNvPr>
          <p:cNvSpPr/>
          <p:nvPr/>
        </p:nvSpPr>
        <p:spPr>
          <a:xfrm rot="5400000">
            <a:off x="536148" y="588909"/>
            <a:ext cx="1103219" cy="786014"/>
          </a:xfrm>
          <a:prstGeom prst="triangle">
            <a:avLst>
              <a:gd name="adj" fmla="val 50000"/>
            </a:avLst>
          </a:prstGeom>
          <a:solidFill>
            <a:srgbClr val="DF9183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Google Shape;314;p31">
            <a:extLst>
              <a:ext uri="{FF2B5EF4-FFF2-40B4-BE49-F238E27FC236}">
                <a16:creationId xmlns:a16="http://schemas.microsoft.com/office/drawing/2014/main" id="{0F8F6BEE-2EF9-C34A-B9EF-3FF11DF9AE33}"/>
              </a:ext>
            </a:extLst>
          </p:cNvPr>
          <p:cNvSpPr/>
          <p:nvPr/>
        </p:nvSpPr>
        <p:spPr>
          <a:xfrm rot="5400000">
            <a:off x="855807" y="922015"/>
            <a:ext cx="939031" cy="786014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E619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" name="Google Shape;268;p26" descr="Logo, company name&#10;&#10;Description automatically generated">
            <a:extLst>
              <a:ext uri="{FF2B5EF4-FFF2-40B4-BE49-F238E27FC236}">
                <a16:creationId xmlns:a16="http://schemas.microsoft.com/office/drawing/2014/main" id="{DE107871-9E9A-BB4B-B88B-0B45984553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474" y="5693308"/>
            <a:ext cx="1649307" cy="164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11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1;p3" descr="Text&#10;&#10;Description automatically generated">
            <a:extLst>
              <a:ext uri="{FF2B5EF4-FFF2-40B4-BE49-F238E27FC236}">
                <a16:creationId xmlns:a16="http://schemas.microsoft.com/office/drawing/2014/main" id="{58A12888-5F52-3D45-8AE4-0E0B267C7B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9132" y="-17311"/>
            <a:ext cx="5517527" cy="68753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8;p3">
            <a:extLst>
              <a:ext uri="{FF2B5EF4-FFF2-40B4-BE49-F238E27FC236}">
                <a16:creationId xmlns:a16="http://schemas.microsoft.com/office/drawing/2014/main" id="{0A6204AD-DB32-A84C-895A-BDE7817246A7}"/>
              </a:ext>
            </a:extLst>
          </p:cNvPr>
          <p:cNvSpPr txBox="1"/>
          <p:nvPr/>
        </p:nvSpPr>
        <p:spPr>
          <a:xfrm>
            <a:off x="1577413" y="1070821"/>
            <a:ext cx="4518587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Problem Statement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" name="Google Shape;119;p3">
            <a:extLst>
              <a:ext uri="{FF2B5EF4-FFF2-40B4-BE49-F238E27FC236}">
                <a16:creationId xmlns:a16="http://schemas.microsoft.com/office/drawing/2014/main" id="{3F34FDB6-9B27-E946-A35A-73F8A9A94182}"/>
              </a:ext>
            </a:extLst>
          </p:cNvPr>
          <p:cNvCxnSpPr/>
          <p:nvPr/>
        </p:nvCxnSpPr>
        <p:spPr>
          <a:xfrm>
            <a:off x="3161738" y="1846181"/>
            <a:ext cx="1140690" cy="0"/>
          </a:xfrm>
          <a:prstGeom prst="straightConnector1">
            <a:avLst/>
          </a:prstGeom>
          <a:noFill/>
          <a:ln w="38100" cap="flat" cmpd="sng">
            <a:solidFill>
              <a:srgbClr val="E619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20;p3">
            <a:extLst>
              <a:ext uri="{FF2B5EF4-FFF2-40B4-BE49-F238E27FC236}">
                <a16:creationId xmlns:a16="http://schemas.microsoft.com/office/drawing/2014/main" id="{0E89136A-26B8-A745-9745-51589C6AF9C1}"/>
              </a:ext>
            </a:extLst>
          </p:cNvPr>
          <p:cNvSpPr txBox="1"/>
          <p:nvPr/>
        </p:nvSpPr>
        <p:spPr>
          <a:xfrm>
            <a:off x="432937" y="2362871"/>
            <a:ext cx="659829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Many people are struggling to get loans due to insufficient credit histories</a:t>
            </a: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150000"/>
              </a:lnSpc>
              <a:buClr>
                <a:srgbClr val="E71B36"/>
              </a:buClr>
              <a:buSzPts val="1500"/>
            </a:pPr>
            <a:endParaRPr lang="en-US" sz="3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Home Credit’s role is to ensure clients who is capable of repayment are not rejected from getting loans</a:t>
            </a:r>
          </a:p>
          <a:p>
            <a:pPr lvl="0">
              <a:lnSpc>
                <a:spcPct val="150000"/>
              </a:lnSpc>
              <a:buClr>
                <a:srgbClr val="E71B36"/>
              </a:buClr>
              <a:buSzPts val="1500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Make default prediction given certain characteristics of a credit applicant can help load companies to minimize risk. </a:t>
            </a:r>
          </a:p>
          <a:p>
            <a:pPr lvl="0">
              <a:lnSpc>
                <a:spcPct val="150000"/>
              </a:lnSpc>
              <a:buClr>
                <a:srgbClr val="E71B36"/>
              </a:buClr>
              <a:buSzPts val="1500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Home Credit provides positive and safe loan experience to clients</a:t>
            </a: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150000"/>
              </a:lnSpc>
              <a:buClr>
                <a:srgbClr val="E71B36"/>
              </a:buClr>
              <a:buSzPts val="1500"/>
            </a:pPr>
            <a:endParaRPr lang="en-US" sz="3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Home Credit is exploring avenues to unlock the complete potential of the data and thereby increasing the correct prediction  of their clients' repayment abilities</a:t>
            </a:r>
          </a:p>
          <a:p>
            <a:pPr marL="228600" lvl="0" indent="-228600">
              <a:lnSpc>
                <a:spcPct val="150000"/>
              </a:lnSpc>
              <a:buClr>
                <a:srgbClr val="E71B36"/>
              </a:buClr>
              <a:buSzPts val="1500"/>
              <a:buFont typeface="Arial"/>
              <a:buChar char="•"/>
            </a:pPr>
            <a:endParaRPr lang="en-US" sz="1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3DE68B05-B8DC-974B-BADD-CFD23F3F5159}"/>
              </a:ext>
            </a:extLst>
          </p:cNvPr>
          <p:cNvSpPr/>
          <p:nvPr/>
        </p:nvSpPr>
        <p:spPr>
          <a:xfrm rot="5400000">
            <a:off x="536148" y="588909"/>
            <a:ext cx="1103219" cy="786014"/>
          </a:xfrm>
          <a:prstGeom prst="triangle">
            <a:avLst>
              <a:gd name="adj" fmla="val 50000"/>
            </a:avLst>
          </a:prstGeom>
          <a:solidFill>
            <a:srgbClr val="DF9183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Google Shape;128;p4">
            <a:extLst>
              <a:ext uri="{FF2B5EF4-FFF2-40B4-BE49-F238E27FC236}">
                <a16:creationId xmlns:a16="http://schemas.microsoft.com/office/drawing/2014/main" id="{82282695-3D02-EA43-A50A-D79D0892EA85}"/>
              </a:ext>
            </a:extLst>
          </p:cNvPr>
          <p:cNvSpPr/>
          <p:nvPr/>
        </p:nvSpPr>
        <p:spPr>
          <a:xfrm rot="5400000">
            <a:off x="855807" y="922015"/>
            <a:ext cx="939031" cy="786014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E619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" name="Google Shape;126;p4">
            <a:extLst>
              <a:ext uri="{FF2B5EF4-FFF2-40B4-BE49-F238E27FC236}">
                <a16:creationId xmlns:a16="http://schemas.microsoft.com/office/drawing/2014/main" id="{F0B9C0E7-9E32-5D4D-BA0E-FD6C8AF53874}"/>
              </a:ext>
            </a:extLst>
          </p:cNvPr>
          <p:cNvSpPr/>
          <p:nvPr/>
        </p:nvSpPr>
        <p:spPr>
          <a:xfrm>
            <a:off x="2078910" y="3050535"/>
            <a:ext cx="873857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EDA &amp; Feature Engineering</a:t>
            </a:r>
            <a:endParaRPr sz="1400" b="0" i="0" u="none" strike="noStrike" cap="none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9" name="Google Shape;231;p4">
            <a:extLst>
              <a:ext uri="{FF2B5EF4-FFF2-40B4-BE49-F238E27FC236}">
                <a16:creationId xmlns:a16="http://schemas.microsoft.com/office/drawing/2014/main" id="{4B9838B7-9AB6-D744-B678-1D32FB34D80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4170"/>
          <a:stretch/>
        </p:blipFill>
        <p:spPr>
          <a:xfrm>
            <a:off x="9240031" y="4041800"/>
            <a:ext cx="1856232" cy="1472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0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7A19673B-37EB-7B4C-9805-1FFCDE474017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" name="Google Shape;152;p5">
            <a:extLst>
              <a:ext uri="{FF2B5EF4-FFF2-40B4-BE49-F238E27FC236}">
                <a16:creationId xmlns:a16="http://schemas.microsoft.com/office/drawing/2014/main" id="{F4AF1785-7632-9B44-8C06-8E243B6A2F6F}"/>
              </a:ext>
            </a:extLst>
          </p:cNvPr>
          <p:cNvSpPr txBox="1"/>
          <p:nvPr/>
        </p:nvSpPr>
        <p:spPr>
          <a:xfrm>
            <a:off x="4404608" y="386447"/>
            <a:ext cx="3337972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Data Overview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" name="Google Shape;136;p5">
            <a:extLst>
              <a:ext uri="{FF2B5EF4-FFF2-40B4-BE49-F238E27FC236}">
                <a16:creationId xmlns:a16="http://schemas.microsoft.com/office/drawing/2014/main" id="{7E1FB692-FDA0-A148-ABB0-8D5609F79CE4}"/>
              </a:ext>
            </a:extLst>
          </p:cNvPr>
          <p:cNvGrpSpPr/>
          <p:nvPr/>
        </p:nvGrpSpPr>
        <p:grpSpPr>
          <a:xfrm>
            <a:off x="997327" y="2808131"/>
            <a:ext cx="2266936" cy="2262029"/>
            <a:chOff x="899591" y="1902000"/>
            <a:chExt cx="1250671" cy="1250671"/>
          </a:xfrm>
        </p:grpSpPr>
        <p:sp>
          <p:nvSpPr>
            <p:cNvPr id="7" name="Google Shape;137;p5">
              <a:extLst>
                <a:ext uri="{FF2B5EF4-FFF2-40B4-BE49-F238E27FC236}">
                  <a16:creationId xmlns:a16="http://schemas.microsoft.com/office/drawing/2014/main" id="{E573EA6F-E65F-F749-9A32-558726974309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D703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" name="Google Shape;138;p5">
              <a:extLst>
                <a:ext uri="{FF2B5EF4-FFF2-40B4-BE49-F238E27FC236}">
                  <a16:creationId xmlns:a16="http://schemas.microsoft.com/office/drawing/2014/main" id="{249F40C3-19F2-ED46-8B35-85B914C6BCFF}"/>
                </a:ext>
              </a:extLst>
            </p:cNvPr>
            <p:cNvSpPr/>
            <p:nvPr/>
          </p:nvSpPr>
          <p:spPr>
            <a:xfrm>
              <a:off x="990113" y="1990267"/>
              <a:ext cx="1067655" cy="107413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r>
                <a:rPr lang="en-US" sz="195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Application</a:t>
              </a:r>
              <a:endParaRPr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r>
                <a:rPr lang="en-US" sz="195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Dataset</a:t>
              </a:r>
              <a:endParaRPr sz="195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cxnSp>
        <p:nvCxnSpPr>
          <p:cNvPr id="9" name="Google Shape;139;p5">
            <a:extLst>
              <a:ext uri="{FF2B5EF4-FFF2-40B4-BE49-F238E27FC236}">
                <a16:creationId xmlns:a16="http://schemas.microsoft.com/office/drawing/2014/main" id="{F7F9A9EE-0D3D-0741-85C0-C10DE52AEA36}"/>
              </a:ext>
            </a:extLst>
          </p:cNvPr>
          <p:cNvCxnSpPr/>
          <p:nvPr/>
        </p:nvCxnSpPr>
        <p:spPr>
          <a:xfrm rot="10800000" flipH="1">
            <a:off x="3235045" y="2143060"/>
            <a:ext cx="1812900" cy="1369800"/>
          </a:xfrm>
          <a:prstGeom prst="bentConnector3">
            <a:avLst>
              <a:gd name="adj1" fmla="val 49999"/>
            </a:avLst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10" name="Google Shape;140;p5">
            <a:extLst>
              <a:ext uri="{FF2B5EF4-FFF2-40B4-BE49-F238E27FC236}">
                <a16:creationId xmlns:a16="http://schemas.microsoft.com/office/drawing/2014/main" id="{87DF507F-DBC2-0A48-86AD-245AD5B8D418}"/>
              </a:ext>
            </a:extLst>
          </p:cNvPr>
          <p:cNvCxnSpPr>
            <a:endCxn id="18" idx="2"/>
          </p:cNvCxnSpPr>
          <p:nvPr/>
        </p:nvCxnSpPr>
        <p:spPr>
          <a:xfrm>
            <a:off x="3222096" y="4404140"/>
            <a:ext cx="1825800" cy="1135200"/>
          </a:xfrm>
          <a:prstGeom prst="bentConnector3">
            <a:avLst>
              <a:gd name="adj1" fmla="val 50004"/>
            </a:avLst>
          </a:prstGeom>
          <a:noFill/>
          <a:ln w="22225" cap="flat" cmpd="sng">
            <a:solidFill>
              <a:schemeClr val="accent4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11" name="Google Shape;142;p5">
            <a:extLst>
              <a:ext uri="{FF2B5EF4-FFF2-40B4-BE49-F238E27FC236}">
                <a16:creationId xmlns:a16="http://schemas.microsoft.com/office/drawing/2014/main" id="{98B62FA6-C0C6-844E-A0C5-DB39DBB362C8}"/>
              </a:ext>
            </a:extLst>
          </p:cNvPr>
          <p:cNvCxnSpPr>
            <a:stCxn id="7" idx="6"/>
          </p:cNvCxnSpPr>
          <p:nvPr/>
        </p:nvCxnSpPr>
        <p:spPr>
          <a:xfrm>
            <a:off x="3264263" y="3939145"/>
            <a:ext cx="1783500" cy="8700"/>
          </a:xfrm>
          <a:prstGeom prst="straightConnector1">
            <a:avLst/>
          </a:prstGeom>
          <a:noFill/>
          <a:ln w="22225" cap="flat" cmpd="sng">
            <a:solidFill>
              <a:schemeClr val="accent3"/>
            </a:solidFill>
            <a:prstDash val="solid"/>
            <a:miter lim="800000"/>
            <a:headEnd type="oval" w="med" len="med"/>
            <a:tailEnd type="none" w="sm" len="sm"/>
          </a:ln>
        </p:spPr>
      </p:cxnSp>
      <p:grpSp>
        <p:nvGrpSpPr>
          <p:cNvPr id="12" name="Google Shape;143;p5">
            <a:extLst>
              <a:ext uri="{FF2B5EF4-FFF2-40B4-BE49-F238E27FC236}">
                <a16:creationId xmlns:a16="http://schemas.microsoft.com/office/drawing/2014/main" id="{A1042E8E-C3D0-B14A-991A-02005CE8BAEA}"/>
              </a:ext>
            </a:extLst>
          </p:cNvPr>
          <p:cNvGrpSpPr/>
          <p:nvPr/>
        </p:nvGrpSpPr>
        <p:grpSpPr>
          <a:xfrm>
            <a:off x="5047896" y="1500634"/>
            <a:ext cx="1484384" cy="1514023"/>
            <a:chOff x="899591" y="1902000"/>
            <a:chExt cx="1250671" cy="1250671"/>
          </a:xfrm>
        </p:grpSpPr>
        <p:sp>
          <p:nvSpPr>
            <p:cNvPr id="13" name="Google Shape;144;p5">
              <a:extLst>
                <a:ext uri="{FF2B5EF4-FFF2-40B4-BE49-F238E27FC236}">
                  <a16:creationId xmlns:a16="http://schemas.microsoft.com/office/drawing/2014/main" id="{08DF5F3D-81AA-4E41-A965-06CB430F0CF0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DF9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Google Shape;145;p5">
              <a:extLst>
                <a:ext uri="{FF2B5EF4-FFF2-40B4-BE49-F238E27FC236}">
                  <a16:creationId xmlns:a16="http://schemas.microsoft.com/office/drawing/2014/main" id="{10421EC2-3983-4E42-8164-8222277DB718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Data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Shape</a:t>
              </a:r>
              <a:endParaRPr sz="17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5" name="Google Shape;146;p5">
            <a:extLst>
              <a:ext uri="{FF2B5EF4-FFF2-40B4-BE49-F238E27FC236}">
                <a16:creationId xmlns:a16="http://schemas.microsoft.com/office/drawing/2014/main" id="{DAB642BD-D1FC-7F4A-A747-FD4E6F3610F0}"/>
              </a:ext>
            </a:extLst>
          </p:cNvPr>
          <p:cNvSpPr txBox="1"/>
          <p:nvPr/>
        </p:nvSpPr>
        <p:spPr>
          <a:xfrm>
            <a:off x="6831529" y="1886737"/>
            <a:ext cx="466441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121 columns, 307511 rows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Each observation is an application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147;p5">
            <a:extLst>
              <a:ext uri="{FF2B5EF4-FFF2-40B4-BE49-F238E27FC236}">
                <a16:creationId xmlns:a16="http://schemas.microsoft.com/office/drawing/2014/main" id="{AF698A8A-ABFB-6042-9957-292521818950}"/>
              </a:ext>
            </a:extLst>
          </p:cNvPr>
          <p:cNvSpPr/>
          <p:nvPr/>
        </p:nvSpPr>
        <p:spPr>
          <a:xfrm>
            <a:off x="5047896" y="3127108"/>
            <a:ext cx="1484384" cy="15140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7" name="Google Shape;148;p5">
            <a:extLst>
              <a:ext uri="{FF2B5EF4-FFF2-40B4-BE49-F238E27FC236}">
                <a16:creationId xmlns:a16="http://schemas.microsoft.com/office/drawing/2014/main" id="{08AAB000-A3A2-5046-8FBA-8A7D1C8E0A02}"/>
              </a:ext>
            </a:extLst>
          </p:cNvPr>
          <p:cNvGrpSpPr/>
          <p:nvPr/>
        </p:nvGrpSpPr>
        <p:grpSpPr>
          <a:xfrm>
            <a:off x="5047896" y="4782329"/>
            <a:ext cx="1484384" cy="1514023"/>
            <a:chOff x="899591" y="1902000"/>
            <a:chExt cx="1250671" cy="1250671"/>
          </a:xfrm>
        </p:grpSpPr>
        <p:sp>
          <p:nvSpPr>
            <p:cNvPr id="18" name="Google Shape;141;p5">
              <a:extLst>
                <a:ext uri="{FF2B5EF4-FFF2-40B4-BE49-F238E27FC236}">
                  <a16:creationId xmlns:a16="http://schemas.microsoft.com/office/drawing/2014/main" id="{5223A66D-7899-FF4C-8E69-34E925829CDF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583F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9" name="Google Shape;149;p5">
              <a:extLst>
                <a:ext uri="{FF2B5EF4-FFF2-40B4-BE49-F238E27FC236}">
                  <a16:creationId xmlns:a16="http://schemas.microsoft.com/office/drawing/2014/main" id="{D4B678F7-0780-C043-B5F8-6927D0A06DEE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Target Variable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0" name="Google Shape;150;p5">
            <a:extLst>
              <a:ext uri="{FF2B5EF4-FFF2-40B4-BE49-F238E27FC236}">
                <a16:creationId xmlns:a16="http://schemas.microsoft.com/office/drawing/2014/main" id="{10B8496B-6874-5745-8E12-8D7D681461E0}"/>
              </a:ext>
            </a:extLst>
          </p:cNvPr>
          <p:cNvSpPr txBox="1"/>
          <p:nvPr/>
        </p:nvSpPr>
        <p:spPr>
          <a:xfrm>
            <a:off x="6831529" y="5058758"/>
            <a:ext cx="4664416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1 - client with payment difficulties (minor class)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0 - all other cases (major class)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minor class : major class = 8% : 92%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151;p5">
            <a:extLst>
              <a:ext uri="{FF2B5EF4-FFF2-40B4-BE49-F238E27FC236}">
                <a16:creationId xmlns:a16="http://schemas.microsoft.com/office/drawing/2014/main" id="{1BE029BE-9E51-D143-BF00-C7E6B28DCE3B}"/>
              </a:ext>
            </a:extLst>
          </p:cNvPr>
          <p:cNvSpPr txBox="1"/>
          <p:nvPr/>
        </p:nvSpPr>
        <p:spPr>
          <a:xfrm>
            <a:off x="6831529" y="3513553"/>
            <a:ext cx="466441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65 numerical variables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56 categorical variables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4E85D23D-B91F-284C-BB17-61F4D84A9937}"/>
              </a:ext>
            </a:extLst>
          </p:cNvPr>
          <p:cNvSpPr/>
          <p:nvPr/>
        </p:nvSpPr>
        <p:spPr>
          <a:xfrm>
            <a:off x="5189638" y="3271961"/>
            <a:ext cx="1207516" cy="123162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Type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52AD85B3-EC67-5A46-A54B-2E996C85367D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sp>
        <p:nvSpPr>
          <p:cNvPr id="5" name="Google Shape;161;p24">
            <a:extLst>
              <a:ext uri="{FF2B5EF4-FFF2-40B4-BE49-F238E27FC236}">
                <a16:creationId xmlns:a16="http://schemas.microsoft.com/office/drawing/2014/main" id="{5C30551B-DC9B-3346-B575-9D8D94FEFC89}"/>
              </a:ext>
            </a:extLst>
          </p:cNvPr>
          <p:cNvSpPr txBox="1"/>
          <p:nvPr/>
        </p:nvSpPr>
        <p:spPr>
          <a:xfrm>
            <a:off x="2989591" y="386447"/>
            <a:ext cx="6307717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Univariate Analysis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Google Shape;160;p24">
            <a:extLst>
              <a:ext uri="{FF2B5EF4-FFF2-40B4-BE49-F238E27FC236}">
                <a16:creationId xmlns:a16="http://schemas.microsoft.com/office/drawing/2014/main" id="{9CF11681-3F7F-2E4E-A3DC-8156F19D08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941" y="3297148"/>
            <a:ext cx="5760720" cy="17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24">
            <a:extLst>
              <a:ext uri="{FF2B5EF4-FFF2-40B4-BE49-F238E27FC236}">
                <a16:creationId xmlns:a16="http://schemas.microsoft.com/office/drawing/2014/main" id="{77B51345-0EA0-9442-8F43-4180D10E2C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41" y="1761167"/>
            <a:ext cx="5760720" cy="151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24">
            <a:extLst>
              <a:ext uri="{FF2B5EF4-FFF2-40B4-BE49-F238E27FC236}">
                <a16:creationId xmlns:a16="http://schemas.microsoft.com/office/drawing/2014/main" id="{BADB85C5-D75E-0649-9FC4-DA09F32532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840" y="5076490"/>
            <a:ext cx="5726821" cy="171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5;p24">
            <a:extLst>
              <a:ext uri="{FF2B5EF4-FFF2-40B4-BE49-F238E27FC236}">
                <a16:creationId xmlns:a16="http://schemas.microsoft.com/office/drawing/2014/main" id="{B30A1C3D-0290-824D-B4A2-4E6E51658A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1054" y="1760017"/>
            <a:ext cx="5760720" cy="120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6;p24">
            <a:extLst>
              <a:ext uri="{FF2B5EF4-FFF2-40B4-BE49-F238E27FC236}">
                <a16:creationId xmlns:a16="http://schemas.microsoft.com/office/drawing/2014/main" id="{8B17BFD4-3D82-AB4E-B644-9664E569EF7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1058" y="3279773"/>
            <a:ext cx="5760720" cy="112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7;p24">
            <a:extLst>
              <a:ext uri="{FF2B5EF4-FFF2-40B4-BE49-F238E27FC236}">
                <a16:creationId xmlns:a16="http://schemas.microsoft.com/office/drawing/2014/main" id="{1D8C65F7-9A73-294D-8F1D-43991EC098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31054" y="5076490"/>
            <a:ext cx="5760720" cy="1083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68;p24">
            <a:extLst>
              <a:ext uri="{FF2B5EF4-FFF2-40B4-BE49-F238E27FC236}">
                <a16:creationId xmlns:a16="http://schemas.microsoft.com/office/drawing/2014/main" id="{2FF61F85-7207-0441-B304-A227FF2CC17D}"/>
              </a:ext>
            </a:extLst>
          </p:cNvPr>
          <p:cNvCxnSpPr/>
          <p:nvPr/>
        </p:nvCxnSpPr>
        <p:spPr>
          <a:xfrm>
            <a:off x="6123375" y="1609781"/>
            <a:ext cx="0" cy="502920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69;p24">
            <a:extLst>
              <a:ext uri="{FF2B5EF4-FFF2-40B4-BE49-F238E27FC236}">
                <a16:creationId xmlns:a16="http://schemas.microsoft.com/office/drawing/2014/main" id="{5CCEEF1B-7CB7-2041-983B-B095CD084341}"/>
              </a:ext>
            </a:extLst>
          </p:cNvPr>
          <p:cNvSpPr txBox="1"/>
          <p:nvPr/>
        </p:nvSpPr>
        <p:spPr>
          <a:xfrm>
            <a:off x="1768564" y="1314101"/>
            <a:ext cx="22011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Categorical Variables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70;p24">
            <a:extLst>
              <a:ext uri="{FF2B5EF4-FFF2-40B4-BE49-F238E27FC236}">
                <a16:creationId xmlns:a16="http://schemas.microsoft.com/office/drawing/2014/main" id="{B17AD3AB-90B5-754A-890E-49644A504CF4}"/>
              </a:ext>
            </a:extLst>
          </p:cNvPr>
          <p:cNvSpPr txBox="1"/>
          <p:nvPr/>
        </p:nvSpPr>
        <p:spPr>
          <a:xfrm>
            <a:off x="7856351" y="1361033"/>
            <a:ext cx="22011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Numerical Variables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9B23DC57-2307-5E4D-A83C-12E84861AC21}"/>
              </a:ext>
            </a:extLst>
          </p:cNvPr>
          <p:cNvSpPr/>
          <p:nvPr/>
        </p:nvSpPr>
        <p:spPr>
          <a:xfrm>
            <a:off x="0" y="0"/>
            <a:ext cx="12192000" cy="10873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pic>
        <p:nvPicPr>
          <p:cNvPr id="5" name="Google Shape;176;p9" descr="Chart, scatter chart&#10;&#10;Description automatically generated">
            <a:extLst>
              <a:ext uri="{FF2B5EF4-FFF2-40B4-BE49-F238E27FC236}">
                <a16:creationId xmlns:a16="http://schemas.microsoft.com/office/drawing/2014/main" id="{7ADBCC0A-B7B1-494A-B562-891F1EF52E0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64003"/>
            <a:ext cx="5705183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7;p9">
            <a:extLst>
              <a:ext uri="{FF2B5EF4-FFF2-40B4-BE49-F238E27FC236}">
                <a16:creationId xmlns:a16="http://schemas.microsoft.com/office/drawing/2014/main" id="{58D71045-FC95-4D4E-804E-391E9BDEC711}"/>
              </a:ext>
            </a:extLst>
          </p:cNvPr>
          <p:cNvSpPr txBox="1"/>
          <p:nvPr/>
        </p:nvSpPr>
        <p:spPr>
          <a:xfrm>
            <a:off x="4068958" y="245998"/>
            <a:ext cx="4054083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Bivariate Analysis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179;p9">
            <a:extLst>
              <a:ext uri="{FF2B5EF4-FFF2-40B4-BE49-F238E27FC236}">
                <a16:creationId xmlns:a16="http://schemas.microsoft.com/office/drawing/2014/main" id="{55525D09-0588-EB49-89E4-B5F414395F59}"/>
              </a:ext>
            </a:extLst>
          </p:cNvPr>
          <p:cNvSpPr txBox="1"/>
          <p:nvPr/>
        </p:nvSpPr>
        <p:spPr>
          <a:xfrm>
            <a:off x="5876692" y="1852808"/>
            <a:ext cx="6315308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AMT_CREDIT → AMT_GOODS_PRICE </a:t>
            </a:r>
            <a:r>
              <a:rPr lang="en-US" sz="1100" b="1" i="0" u="none" strike="noStrike" cap="none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0.98</a:t>
            </a:r>
            <a:endParaRPr sz="1100" b="0" i="0" u="none" strike="noStrike" cap="none" dirty="0">
              <a:solidFill>
                <a:srgbClr val="C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Credit amount of the loan is highly correlated with the price of the goods   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for which the loan is given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71450" lvl="0" indent="-171450">
              <a:lnSpc>
                <a:spcPct val="150000"/>
              </a:lnSpc>
              <a:buClr>
                <a:srgbClr val="E71936"/>
              </a:buClr>
              <a:buSzPts val="1200"/>
              <a:buFont typeface="Arial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REGION_RATING_CLIENT → REGION_RATING_CLIENT_W_CITY </a:t>
            </a:r>
            <a:r>
              <a:rPr lang="en-US" sz="1100" b="1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0.95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rgbClr val="E71936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Rating of the region where client lives is highly correlated with rating of the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rgbClr val="E71936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region where client lives with taking city into account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35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1450" lvl="0" indent="-171450">
              <a:lnSpc>
                <a:spcPct val="150000"/>
              </a:lnSpc>
              <a:buClr>
                <a:srgbClr val="E71936"/>
              </a:buClr>
              <a:buSzPts val="1200"/>
              <a:buFont typeface="Arial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CNT_FAM_MEMBERS → CNT_CHILDREN </a:t>
            </a:r>
            <a:r>
              <a:rPr lang="en-US" sz="1100" b="1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0.88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Number of family members does client have is highly correlated with  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number of children the client has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35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1450" lvl="0" indent="-171450">
              <a:lnSpc>
                <a:spcPct val="150000"/>
              </a:lnSpc>
              <a:buClr>
                <a:srgbClr val="E71936"/>
              </a:buClr>
              <a:buSzPts val="1200"/>
              <a:buFont typeface="Arial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LIVE_REGION_NOT WORK_REGION → REG_REGION_NOT_WORK_REGION </a:t>
            </a:r>
            <a:r>
              <a:rPr lang="en-US" sz="1100" b="1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0.86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Client’s contact address does not match work is highly correlated with client’s 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permanent address does not match work address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35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1450" lvl="0" indent="-171450">
              <a:lnSpc>
                <a:spcPct val="150000"/>
              </a:lnSpc>
              <a:buClr>
                <a:srgbClr val="E71936"/>
              </a:buClr>
              <a:buSzPts val="1200"/>
              <a:buFont typeface="Arial"/>
              <a:buChar char="•"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LIVE_CITY_NOT_WORK_CITY → REG_CITY_NOT_WOTK_CITY </a:t>
            </a:r>
            <a:r>
              <a:rPr lang="en-US" sz="1100" b="1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0.82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Client's contact address does not match work address  is highly correlated   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with / client’s permanent address does not match work address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/>
              <a:buNone/>
            </a:pPr>
            <a:endParaRPr lang="en-US" sz="5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1450" lvl="0" indent="-171450">
              <a:lnSpc>
                <a:spcPct val="150000"/>
              </a:lnSpc>
              <a:buClr>
                <a:srgbClr val="E71936"/>
              </a:buClr>
              <a:buSzPts val="120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AMT_GOODS_PRICE → AMT_ANNUITY   </a:t>
            </a:r>
            <a:r>
              <a:rPr lang="en-US" sz="1100" b="1" dirty="0" err="1">
                <a:solidFill>
                  <a:srgbClr val="D7032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corr</a:t>
            </a:r>
            <a:r>
              <a:rPr lang="en-US" sz="1100" b="1" dirty="0">
                <a:solidFill>
                  <a:srgbClr val="D7032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0.77</a:t>
            </a:r>
            <a:endParaRPr lang="en-US" sz="1100" dirty="0">
              <a:solidFill>
                <a:srgbClr val="D70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The price of the goods for which the loan is given is highly correlated </a:t>
            </a:r>
          </a:p>
          <a:p>
            <a:pPr lvl="0"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with the loan annuity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200"/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35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6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84;p7">
            <a:extLst>
              <a:ext uri="{FF2B5EF4-FFF2-40B4-BE49-F238E27FC236}">
                <a16:creationId xmlns:a16="http://schemas.microsoft.com/office/drawing/2014/main" id="{AD7D123F-AB78-5645-8A8F-3CF2F4F8959E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cxnSp>
        <p:nvCxnSpPr>
          <p:cNvPr id="26" name="Google Shape;185;p7">
            <a:extLst>
              <a:ext uri="{FF2B5EF4-FFF2-40B4-BE49-F238E27FC236}">
                <a16:creationId xmlns:a16="http://schemas.microsoft.com/office/drawing/2014/main" id="{FC5BB1B0-0A41-EA4C-89DC-E77BED3636F0}"/>
              </a:ext>
            </a:extLst>
          </p:cNvPr>
          <p:cNvCxnSpPr/>
          <p:nvPr/>
        </p:nvCxnSpPr>
        <p:spPr>
          <a:xfrm rot="10800000" flipH="1">
            <a:off x="2867852" y="5414138"/>
            <a:ext cx="4465800" cy="7473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411E05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7" name="Google Shape;186;p7">
            <a:extLst>
              <a:ext uri="{FF2B5EF4-FFF2-40B4-BE49-F238E27FC236}">
                <a16:creationId xmlns:a16="http://schemas.microsoft.com/office/drawing/2014/main" id="{30605F3A-3F2E-6740-AC9D-34CA040325DC}"/>
              </a:ext>
            </a:extLst>
          </p:cNvPr>
          <p:cNvCxnSpPr>
            <a:cxnSpLocks/>
          </p:cNvCxnSpPr>
          <p:nvPr/>
        </p:nvCxnSpPr>
        <p:spPr>
          <a:xfrm flipV="1">
            <a:off x="3068744" y="3939500"/>
            <a:ext cx="4012280" cy="19681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8" name="Google Shape;187;p7">
            <a:extLst>
              <a:ext uri="{FF2B5EF4-FFF2-40B4-BE49-F238E27FC236}">
                <a16:creationId xmlns:a16="http://schemas.microsoft.com/office/drawing/2014/main" id="{76D0842D-B9BD-1D42-9AD4-7A77D931C0F2}"/>
              </a:ext>
            </a:extLst>
          </p:cNvPr>
          <p:cNvSpPr txBox="1"/>
          <p:nvPr/>
        </p:nvSpPr>
        <p:spPr>
          <a:xfrm>
            <a:off x="4589409" y="426788"/>
            <a:ext cx="3014022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7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Missing Value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29" name="Google Shape;189;p7" descr="Logo, company name&#10;&#10;Description automatically generated">
            <a:extLst>
              <a:ext uri="{FF2B5EF4-FFF2-40B4-BE49-F238E27FC236}">
                <a16:creationId xmlns:a16="http://schemas.microsoft.com/office/drawing/2014/main" id="{2478C576-3302-DE41-8E2A-6E17AD3797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474" y="5693308"/>
            <a:ext cx="1649307" cy="164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90;p7">
            <a:extLst>
              <a:ext uri="{FF2B5EF4-FFF2-40B4-BE49-F238E27FC236}">
                <a16:creationId xmlns:a16="http://schemas.microsoft.com/office/drawing/2014/main" id="{D32DE5F7-ABE5-5448-A060-CB74ADDA9D61}"/>
              </a:ext>
            </a:extLst>
          </p:cNvPr>
          <p:cNvSpPr txBox="1"/>
          <p:nvPr/>
        </p:nvSpPr>
        <p:spPr>
          <a:xfrm>
            <a:off x="5124699" y="2551829"/>
            <a:ext cx="6814282" cy="134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25000"/>
              </a:lnSpc>
              <a:buClr>
                <a:srgbClr val="E71936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Except below two variables, no clear pattern is observed in other missing values. Therefore, we assume they are Missing Completely At Random</a:t>
            </a:r>
          </a:p>
          <a:p>
            <a:pPr marL="285750" lvl="0" indent="-285750">
              <a:lnSpc>
                <a:spcPct val="125000"/>
              </a:lnSpc>
              <a:buClr>
                <a:srgbClr val="E71936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lnSpc>
                <a:spcPct val="125000"/>
              </a:lnSpc>
              <a:buClr>
                <a:srgbClr val="E71936"/>
              </a:buClr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OWN_CAR_AGE </a:t>
            </a: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Most missing values are because people don’t have cars</a:t>
            </a:r>
          </a:p>
          <a:p>
            <a:pPr marL="285750" lvl="0" indent="-285750">
              <a:lnSpc>
                <a:spcPct val="125000"/>
              </a:lnSpc>
              <a:buClr>
                <a:srgbClr val="E71936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31" name="Google Shape;191;p7">
            <a:extLst>
              <a:ext uri="{FF2B5EF4-FFF2-40B4-BE49-F238E27FC236}">
                <a16:creationId xmlns:a16="http://schemas.microsoft.com/office/drawing/2014/main" id="{7D9723D1-2B55-3D40-B200-A7234870F222}"/>
              </a:ext>
            </a:extLst>
          </p:cNvPr>
          <p:cNvGrpSpPr/>
          <p:nvPr/>
        </p:nvGrpSpPr>
        <p:grpSpPr>
          <a:xfrm>
            <a:off x="5565996" y="3761670"/>
            <a:ext cx="5572154" cy="533329"/>
            <a:chOff x="11705795" y="4163919"/>
            <a:chExt cx="11144307" cy="1066657"/>
          </a:xfrm>
        </p:grpSpPr>
        <p:pic>
          <p:nvPicPr>
            <p:cNvPr id="32" name="Google Shape;192;p7">
              <a:extLst>
                <a:ext uri="{FF2B5EF4-FFF2-40B4-BE49-F238E27FC236}">
                  <a16:creationId xmlns:a16="http://schemas.microsoft.com/office/drawing/2014/main" id="{FD355470-B996-924B-B4AF-040DB2AEC06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05795" y="4217788"/>
              <a:ext cx="11144307" cy="967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193;p7">
              <a:extLst>
                <a:ext uri="{FF2B5EF4-FFF2-40B4-BE49-F238E27FC236}">
                  <a16:creationId xmlns:a16="http://schemas.microsoft.com/office/drawing/2014/main" id="{26B4865E-5C23-F44E-9EC9-EAF03786C771}"/>
                </a:ext>
              </a:extLst>
            </p:cNvPr>
            <p:cNvSpPr/>
            <p:nvPr/>
          </p:nvSpPr>
          <p:spPr>
            <a:xfrm>
              <a:off x="11705795" y="4163919"/>
              <a:ext cx="11144307" cy="1066657"/>
            </a:xfrm>
            <a:prstGeom prst="rect">
              <a:avLst/>
            </a:prstGeom>
            <a:noFill/>
            <a:ln w="38100" cap="flat" cmpd="sng">
              <a:solidFill>
                <a:srgbClr val="FFCC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34" name="Google Shape;194;p7">
            <a:extLst>
              <a:ext uri="{FF2B5EF4-FFF2-40B4-BE49-F238E27FC236}">
                <a16:creationId xmlns:a16="http://schemas.microsoft.com/office/drawing/2014/main" id="{FEE235BE-2C16-2148-95CE-D6C25975144B}"/>
              </a:ext>
            </a:extLst>
          </p:cNvPr>
          <p:cNvGrpSpPr/>
          <p:nvPr/>
        </p:nvGrpSpPr>
        <p:grpSpPr>
          <a:xfrm>
            <a:off x="728428" y="1498478"/>
            <a:ext cx="3828869" cy="5079401"/>
            <a:chOff x="972339" y="2579031"/>
            <a:chExt cx="7630674" cy="10670505"/>
          </a:xfrm>
        </p:grpSpPr>
        <p:pic>
          <p:nvPicPr>
            <p:cNvPr id="35" name="Google Shape;195;p7" descr="Table&#10;&#10;Description automatically generated">
              <a:extLst>
                <a:ext uri="{FF2B5EF4-FFF2-40B4-BE49-F238E27FC236}">
                  <a16:creationId xmlns:a16="http://schemas.microsoft.com/office/drawing/2014/main" id="{96111C9C-778C-0641-8245-DB5C0902F69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2343" y="2579031"/>
              <a:ext cx="7630670" cy="9555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196;p7">
              <a:extLst>
                <a:ext uri="{FF2B5EF4-FFF2-40B4-BE49-F238E27FC236}">
                  <a16:creationId xmlns:a16="http://schemas.microsoft.com/office/drawing/2014/main" id="{07C911B3-60F7-1A4E-8A14-5D02121414B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2342" y="12134555"/>
              <a:ext cx="7630669" cy="565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197;p7">
              <a:extLst>
                <a:ext uri="{FF2B5EF4-FFF2-40B4-BE49-F238E27FC236}">
                  <a16:creationId xmlns:a16="http://schemas.microsoft.com/office/drawing/2014/main" id="{E1C51C43-0F20-CC4F-A7F0-E3AB641B309E}"/>
                </a:ext>
              </a:extLst>
            </p:cNvPr>
            <p:cNvSpPr txBox="1"/>
            <p:nvPr/>
          </p:nvSpPr>
          <p:spPr>
            <a:xfrm>
              <a:off x="4340724" y="12473751"/>
              <a:ext cx="540539" cy="775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...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8" name="Google Shape;198;p7">
              <a:extLst>
                <a:ext uri="{FF2B5EF4-FFF2-40B4-BE49-F238E27FC236}">
                  <a16:creationId xmlns:a16="http://schemas.microsoft.com/office/drawing/2014/main" id="{D97FD931-1305-BE43-A420-B01D682BC1B2}"/>
                </a:ext>
              </a:extLst>
            </p:cNvPr>
            <p:cNvSpPr/>
            <p:nvPr/>
          </p:nvSpPr>
          <p:spPr>
            <a:xfrm>
              <a:off x="972339" y="11621579"/>
              <a:ext cx="7630669" cy="483199"/>
            </a:xfrm>
            <a:prstGeom prst="rect">
              <a:avLst/>
            </a:prstGeom>
            <a:noFill/>
            <a:ln w="38100" cap="flat" cmpd="sng">
              <a:solidFill>
                <a:srgbClr val="FFCC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39" name="Google Shape;199;p7">
              <a:extLst>
                <a:ext uri="{FF2B5EF4-FFF2-40B4-BE49-F238E27FC236}">
                  <a16:creationId xmlns:a16="http://schemas.microsoft.com/office/drawing/2014/main" id="{35AEEEDD-33A5-174C-9AC9-77906B0313EE}"/>
                </a:ext>
              </a:extLst>
            </p:cNvPr>
            <p:cNvSpPr/>
            <p:nvPr/>
          </p:nvSpPr>
          <p:spPr>
            <a:xfrm>
              <a:off x="972339" y="12145089"/>
              <a:ext cx="7630669" cy="483199"/>
            </a:xfrm>
            <a:prstGeom prst="rect">
              <a:avLst/>
            </a:prstGeom>
            <a:noFill/>
            <a:ln w="38100" cap="flat" cmpd="sng">
              <a:solidFill>
                <a:srgbClr val="411E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40" name="Google Shape;200;p7">
            <a:extLst>
              <a:ext uri="{FF2B5EF4-FFF2-40B4-BE49-F238E27FC236}">
                <a16:creationId xmlns:a16="http://schemas.microsoft.com/office/drawing/2014/main" id="{0436E191-2765-084E-AD18-3C9396BADAE9}"/>
              </a:ext>
            </a:extLst>
          </p:cNvPr>
          <p:cNvSpPr txBox="1"/>
          <p:nvPr/>
        </p:nvSpPr>
        <p:spPr>
          <a:xfrm>
            <a:off x="10113776" y="-524436"/>
            <a:ext cx="184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41" name="Google Shape;201;p7">
            <a:extLst>
              <a:ext uri="{FF2B5EF4-FFF2-40B4-BE49-F238E27FC236}">
                <a16:creationId xmlns:a16="http://schemas.microsoft.com/office/drawing/2014/main" id="{4001D6EF-0A81-B44B-AC58-408171A74C48}"/>
              </a:ext>
            </a:extLst>
          </p:cNvPr>
          <p:cNvGrpSpPr/>
          <p:nvPr/>
        </p:nvGrpSpPr>
        <p:grpSpPr>
          <a:xfrm>
            <a:off x="6462861" y="5171240"/>
            <a:ext cx="2472444" cy="1231838"/>
            <a:chOff x="11594995" y="8136577"/>
            <a:chExt cx="4944888" cy="2463675"/>
          </a:xfrm>
        </p:grpSpPr>
        <p:pic>
          <p:nvPicPr>
            <p:cNvPr id="42" name="Google Shape;202;p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65F8D12-4693-DF4A-8972-AF75007F0D2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594995" y="8136577"/>
              <a:ext cx="4944888" cy="246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203;p7">
              <a:extLst>
                <a:ext uri="{FF2B5EF4-FFF2-40B4-BE49-F238E27FC236}">
                  <a16:creationId xmlns:a16="http://schemas.microsoft.com/office/drawing/2014/main" id="{6AA3A447-7B8C-FD47-A629-335AFA109C02}"/>
                </a:ext>
              </a:extLst>
            </p:cNvPr>
            <p:cNvSpPr/>
            <p:nvPr/>
          </p:nvSpPr>
          <p:spPr>
            <a:xfrm>
              <a:off x="11594995" y="8136577"/>
              <a:ext cx="4944888" cy="2463675"/>
            </a:xfrm>
            <a:prstGeom prst="rect">
              <a:avLst/>
            </a:prstGeom>
            <a:noFill/>
            <a:ln w="38100" cap="flat" cmpd="sng">
              <a:solidFill>
                <a:srgbClr val="411E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44" name="Google Shape;204;p7">
            <a:extLst>
              <a:ext uri="{FF2B5EF4-FFF2-40B4-BE49-F238E27FC236}">
                <a16:creationId xmlns:a16="http://schemas.microsoft.com/office/drawing/2014/main" id="{E58AE17E-E999-1348-8AB4-83CE3F0666AE}"/>
              </a:ext>
            </a:extLst>
          </p:cNvPr>
          <p:cNvSpPr txBox="1"/>
          <p:nvPr/>
        </p:nvSpPr>
        <p:spPr>
          <a:xfrm>
            <a:off x="5109787" y="4533669"/>
            <a:ext cx="6814282" cy="67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13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OCCUPATION_TYPE: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Most of the missing values in OCCUPATION_TYPE are people whose INCOME_TYPE is pensioner.</a:t>
            </a:r>
            <a:endParaRPr sz="1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28600" marR="0" lvl="0" indent="-206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SzPts val="350"/>
              <a:buFont typeface="Arial"/>
              <a:buNone/>
            </a:pPr>
            <a:endParaRPr sz="35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5" name="Google Shape;205;p7">
            <a:extLst>
              <a:ext uri="{FF2B5EF4-FFF2-40B4-BE49-F238E27FC236}">
                <a16:creationId xmlns:a16="http://schemas.microsoft.com/office/drawing/2014/main" id="{38B5CA6B-1D06-9C4D-A756-6C5551E6D852}"/>
              </a:ext>
            </a:extLst>
          </p:cNvPr>
          <p:cNvSpPr txBox="1"/>
          <p:nvPr/>
        </p:nvSpPr>
        <p:spPr>
          <a:xfrm>
            <a:off x="5124699" y="1558439"/>
            <a:ext cx="6901039" cy="95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Identify variables with missing value rate above 15%</a:t>
            </a:r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71936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lnSpc>
                <a:spcPct val="125000"/>
              </a:lnSpc>
              <a:buClr>
                <a:srgbClr val="E71936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Inspect the mechanism of missing values. Determine whether those missing values are MCAR, MAR or MNAR</a:t>
            </a:r>
          </a:p>
        </p:txBody>
      </p:sp>
    </p:spTree>
    <p:extLst>
      <p:ext uri="{BB962C8B-B14F-4D97-AF65-F5344CB8AC3E}">
        <p14:creationId xmlns:p14="http://schemas.microsoft.com/office/powerpoint/2010/main" val="322737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7">
            <a:extLst>
              <a:ext uri="{FF2B5EF4-FFF2-40B4-BE49-F238E27FC236}">
                <a16:creationId xmlns:a16="http://schemas.microsoft.com/office/drawing/2014/main" id="{D78722BC-9FE4-F647-ADDC-1817A39DE439}"/>
              </a:ext>
            </a:extLst>
          </p:cNvPr>
          <p:cNvSpPr/>
          <p:nvPr/>
        </p:nvSpPr>
        <p:spPr>
          <a:xfrm>
            <a:off x="0" y="0"/>
            <a:ext cx="12192000" cy="125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Source Sans Pro Light"/>
              <a:cs typeface="Arial" panose="020B0604020202020204" pitchFamily="34" charset="0"/>
              <a:sym typeface="Source Sans Pro Light"/>
            </a:endParaRPr>
          </a:p>
        </p:txBody>
      </p:sp>
      <p:cxnSp>
        <p:nvCxnSpPr>
          <p:cNvPr id="5" name="Google Shape;211;p25">
            <a:extLst>
              <a:ext uri="{FF2B5EF4-FFF2-40B4-BE49-F238E27FC236}">
                <a16:creationId xmlns:a16="http://schemas.microsoft.com/office/drawing/2014/main" id="{6903A792-AFFE-004C-A30D-C31B4652D140}"/>
              </a:ext>
            </a:extLst>
          </p:cNvPr>
          <p:cNvCxnSpPr/>
          <p:nvPr/>
        </p:nvCxnSpPr>
        <p:spPr>
          <a:xfrm>
            <a:off x="8612551" y="3746602"/>
            <a:ext cx="2468880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12;p25">
            <a:extLst>
              <a:ext uri="{FF2B5EF4-FFF2-40B4-BE49-F238E27FC236}">
                <a16:creationId xmlns:a16="http://schemas.microsoft.com/office/drawing/2014/main" id="{E4856AE8-3958-B641-944C-6ED4C3CBE837}"/>
              </a:ext>
            </a:extLst>
          </p:cNvPr>
          <p:cNvCxnSpPr/>
          <p:nvPr/>
        </p:nvCxnSpPr>
        <p:spPr>
          <a:xfrm>
            <a:off x="1485570" y="3746602"/>
            <a:ext cx="2468880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" name="Google Shape;213;p25">
            <a:extLst>
              <a:ext uri="{FF2B5EF4-FFF2-40B4-BE49-F238E27FC236}">
                <a16:creationId xmlns:a16="http://schemas.microsoft.com/office/drawing/2014/main" id="{CBA0C01E-B1B5-BB4B-97D0-7D4841802A88}"/>
              </a:ext>
            </a:extLst>
          </p:cNvPr>
          <p:cNvGrpSpPr/>
          <p:nvPr/>
        </p:nvGrpSpPr>
        <p:grpSpPr>
          <a:xfrm>
            <a:off x="1374027" y="3641055"/>
            <a:ext cx="211094" cy="211094"/>
            <a:chOff x="1677812" y="4248152"/>
            <a:chExt cx="211094" cy="211094"/>
          </a:xfrm>
        </p:grpSpPr>
        <p:sp>
          <p:nvSpPr>
            <p:cNvPr id="8" name="Google Shape;214;p25">
              <a:extLst>
                <a:ext uri="{FF2B5EF4-FFF2-40B4-BE49-F238E27FC236}">
                  <a16:creationId xmlns:a16="http://schemas.microsoft.com/office/drawing/2014/main" id="{AFA42633-881A-5B4E-8321-C57B304A8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9" name="Google Shape;215;p25">
              <a:extLst>
                <a:ext uri="{FF2B5EF4-FFF2-40B4-BE49-F238E27FC236}">
                  <a16:creationId xmlns:a16="http://schemas.microsoft.com/office/drawing/2014/main" id="{FE2118F7-E2F4-A74E-B260-A98CDD721F33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cxnSp>
        <p:nvCxnSpPr>
          <p:cNvPr id="10" name="Google Shape;216;p25">
            <a:extLst>
              <a:ext uri="{FF2B5EF4-FFF2-40B4-BE49-F238E27FC236}">
                <a16:creationId xmlns:a16="http://schemas.microsoft.com/office/drawing/2014/main" id="{06508CCC-8324-AC4C-9C23-6366268AABF0}"/>
              </a:ext>
            </a:extLst>
          </p:cNvPr>
          <p:cNvCxnSpPr/>
          <p:nvPr/>
        </p:nvCxnSpPr>
        <p:spPr>
          <a:xfrm>
            <a:off x="3863468" y="3746602"/>
            <a:ext cx="2468880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" name="Google Shape;217;p25">
            <a:extLst>
              <a:ext uri="{FF2B5EF4-FFF2-40B4-BE49-F238E27FC236}">
                <a16:creationId xmlns:a16="http://schemas.microsoft.com/office/drawing/2014/main" id="{B9E3093B-4344-B849-9B0D-C08940FAB0EF}"/>
              </a:ext>
            </a:extLst>
          </p:cNvPr>
          <p:cNvGrpSpPr/>
          <p:nvPr/>
        </p:nvGrpSpPr>
        <p:grpSpPr>
          <a:xfrm>
            <a:off x="3701318" y="3641055"/>
            <a:ext cx="211094" cy="211094"/>
            <a:chOff x="3855819" y="4248152"/>
            <a:chExt cx="211094" cy="211094"/>
          </a:xfrm>
        </p:grpSpPr>
        <p:sp>
          <p:nvSpPr>
            <p:cNvPr id="12" name="Google Shape;218;p25">
              <a:extLst>
                <a:ext uri="{FF2B5EF4-FFF2-40B4-BE49-F238E27FC236}">
                  <a16:creationId xmlns:a16="http://schemas.microsoft.com/office/drawing/2014/main" id="{A924E4BF-BC67-CF4E-8FF4-BCC1E5B95682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3" name="Google Shape;219;p25">
              <a:extLst>
                <a:ext uri="{FF2B5EF4-FFF2-40B4-BE49-F238E27FC236}">
                  <a16:creationId xmlns:a16="http://schemas.microsoft.com/office/drawing/2014/main" id="{5758C38D-14EC-A34C-8FB4-3ACB408F9EE6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cxnSp>
        <p:nvCxnSpPr>
          <p:cNvPr id="14" name="Google Shape;220;p25">
            <a:extLst>
              <a:ext uri="{FF2B5EF4-FFF2-40B4-BE49-F238E27FC236}">
                <a16:creationId xmlns:a16="http://schemas.microsoft.com/office/drawing/2014/main" id="{EEFA4AE5-2330-D04D-A0AC-6AE7F7FB3E73}"/>
              </a:ext>
            </a:extLst>
          </p:cNvPr>
          <p:cNvCxnSpPr/>
          <p:nvPr/>
        </p:nvCxnSpPr>
        <p:spPr>
          <a:xfrm>
            <a:off x="6229709" y="3746602"/>
            <a:ext cx="2468880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" name="Google Shape;221;p25">
            <a:extLst>
              <a:ext uri="{FF2B5EF4-FFF2-40B4-BE49-F238E27FC236}">
                <a16:creationId xmlns:a16="http://schemas.microsoft.com/office/drawing/2014/main" id="{CA27A207-BEC4-9549-BD23-3482E970141D}"/>
              </a:ext>
            </a:extLst>
          </p:cNvPr>
          <p:cNvGrpSpPr/>
          <p:nvPr/>
        </p:nvGrpSpPr>
        <p:grpSpPr>
          <a:xfrm>
            <a:off x="6061343" y="3641055"/>
            <a:ext cx="211094" cy="211094"/>
            <a:chOff x="5973250" y="4248152"/>
            <a:chExt cx="211094" cy="211094"/>
          </a:xfrm>
        </p:grpSpPr>
        <p:sp>
          <p:nvSpPr>
            <p:cNvPr id="16" name="Google Shape;222;p25">
              <a:extLst>
                <a:ext uri="{FF2B5EF4-FFF2-40B4-BE49-F238E27FC236}">
                  <a16:creationId xmlns:a16="http://schemas.microsoft.com/office/drawing/2014/main" id="{EF6D86BA-4E78-E545-AAAD-1B2085DD6EEE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" name="Google Shape;223;p25">
              <a:extLst>
                <a:ext uri="{FF2B5EF4-FFF2-40B4-BE49-F238E27FC236}">
                  <a16:creationId xmlns:a16="http://schemas.microsoft.com/office/drawing/2014/main" id="{9932D5B3-09F4-434D-A08A-630FD10B587D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8" name="Google Shape;224;p25">
            <a:extLst>
              <a:ext uri="{FF2B5EF4-FFF2-40B4-BE49-F238E27FC236}">
                <a16:creationId xmlns:a16="http://schemas.microsoft.com/office/drawing/2014/main" id="{C45171EE-AE78-CA48-A04B-FFB3AE05CDCA}"/>
              </a:ext>
            </a:extLst>
          </p:cNvPr>
          <p:cNvGrpSpPr/>
          <p:nvPr/>
        </p:nvGrpSpPr>
        <p:grpSpPr>
          <a:xfrm>
            <a:off x="8511152" y="3641055"/>
            <a:ext cx="211094" cy="211094"/>
            <a:chOff x="8118257" y="4248152"/>
            <a:chExt cx="211094" cy="211094"/>
          </a:xfrm>
        </p:grpSpPr>
        <p:sp>
          <p:nvSpPr>
            <p:cNvPr id="19" name="Google Shape;225;p25">
              <a:extLst>
                <a:ext uri="{FF2B5EF4-FFF2-40B4-BE49-F238E27FC236}">
                  <a16:creationId xmlns:a16="http://schemas.microsoft.com/office/drawing/2014/main" id="{36DC9ADF-B88B-C043-8EC5-85E384A9680A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0" name="Google Shape;226;p25">
              <a:extLst>
                <a:ext uri="{FF2B5EF4-FFF2-40B4-BE49-F238E27FC236}">
                  <a16:creationId xmlns:a16="http://schemas.microsoft.com/office/drawing/2014/main" id="{54412A0B-A697-E44D-BB54-7BB25DC6C9E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21" name="Google Shape;227;p25">
            <a:extLst>
              <a:ext uri="{FF2B5EF4-FFF2-40B4-BE49-F238E27FC236}">
                <a16:creationId xmlns:a16="http://schemas.microsoft.com/office/drawing/2014/main" id="{83AB7FA0-AFA3-3740-A1B4-0C307B805863}"/>
              </a:ext>
            </a:extLst>
          </p:cNvPr>
          <p:cNvGrpSpPr/>
          <p:nvPr/>
        </p:nvGrpSpPr>
        <p:grpSpPr>
          <a:xfrm>
            <a:off x="10893997" y="3641055"/>
            <a:ext cx="211094" cy="211094"/>
            <a:chOff x="10233629" y="4248152"/>
            <a:chExt cx="211094" cy="211094"/>
          </a:xfrm>
        </p:grpSpPr>
        <p:sp>
          <p:nvSpPr>
            <p:cNvPr id="22" name="Google Shape;228;p25">
              <a:extLst>
                <a:ext uri="{FF2B5EF4-FFF2-40B4-BE49-F238E27FC236}">
                  <a16:creationId xmlns:a16="http://schemas.microsoft.com/office/drawing/2014/main" id="{1B7EA95C-631F-7648-A605-0CD39227B350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3" name="Google Shape;229;p25">
              <a:extLst>
                <a:ext uri="{FF2B5EF4-FFF2-40B4-BE49-F238E27FC236}">
                  <a16:creationId xmlns:a16="http://schemas.microsoft.com/office/drawing/2014/main" id="{32DFB31D-DF3A-6040-92F1-0A426B35256D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4" name="Google Shape;230;p25">
            <a:extLst>
              <a:ext uri="{FF2B5EF4-FFF2-40B4-BE49-F238E27FC236}">
                <a16:creationId xmlns:a16="http://schemas.microsoft.com/office/drawing/2014/main" id="{4A9E59F5-AF52-B140-B741-65D2CEAC9648}"/>
              </a:ext>
            </a:extLst>
          </p:cNvPr>
          <p:cNvSpPr txBox="1"/>
          <p:nvPr/>
        </p:nvSpPr>
        <p:spPr>
          <a:xfrm>
            <a:off x="385627" y="4535325"/>
            <a:ext cx="2468881" cy="232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Drop columns with missing value rate above 15%</a:t>
            </a:r>
          </a:p>
          <a:p>
            <a:pPr lvl="0">
              <a:buClr>
                <a:srgbClr val="E71D36"/>
              </a:buClr>
              <a:buSzPts val="1200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Drop columns that are highly correlated (corr. &gt; 0.7)</a:t>
            </a:r>
          </a:p>
          <a:p>
            <a:pPr lvl="0">
              <a:buClr>
                <a:srgbClr val="E71D36"/>
              </a:buClr>
              <a:buSzPts val="1200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Drop rows with too many missing values given their target variable is 0</a:t>
            </a:r>
          </a:p>
          <a:p>
            <a:pPr lvl="0">
              <a:buClr>
                <a:srgbClr val="E71D36"/>
              </a:buClr>
              <a:buSzPts val="1200"/>
            </a:pPr>
            <a:endParaRPr lang="en-US" sz="5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Drop outliers</a:t>
            </a:r>
          </a:p>
          <a:p>
            <a:pPr marL="285750" lvl="0" indent="-285750">
              <a:buClr>
                <a:srgbClr val="E71D36"/>
              </a:buClr>
              <a:buSzPts val="1200"/>
              <a:buFont typeface="Arial"/>
              <a:buChar char="•"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marR="0" lvl="0" indent="-209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1D36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" name="Google Shape;231;p25">
            <a:extLst>
              <a:ext uri="{FF2B5EF4-FFF2-40B4-BE49-F238E27FC236}">
                <a16:creationId xmlns:a16="http://schemas.microsoft.com/office/drawing/2014/main" id="{574BD7F5-4348-1740-9EBB-283D85FDC2C6}"/>
              </a:ext>
            </a:extLst>
          </p:cNvPr>
          <p:cNvSpPr txBox="1"/>
          <p:nvPr/>
        </p:nvSpPr>
        <p:spPr>
          <a:xfrm>
            <a:off x="496084" y="3832504"/>
            <a:ext cx="21226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n-US" sz="1800" b="1" dirty="0">
                <a:solidFill>
                  <a:srgbClr val="FF605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Drop Columns, Rows, Outliers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232;p25">
            <a:extLst>
              <a:ext uri="{FF2B5EF4-FFF2-40B4-BE49-F238E27FC236}">
                <a16:creationId xmlns:a16="http://schemas.microsoft.com/office/drawing/2014/main" id="{08F2C285-50CE-BE4A-980C-A511AD3087D2}"/>
              </a:ext>
            </a:extLst>
          </p:cNvPr>
          <p:cNvSpPr txBox="1"/>
          <p:nvPr/>
        </p:nvSpPr>
        <p:spPr>
          <a:xfrm>
            <a:off x="2779807" y="4535325"/>
            <a:ext cx="22890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Divide train and test set following same distribution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233;p25">
            <a:extLst>
              <a:ext uri="{FF2B5EF4-FFF2-40B4-BE49-F238E27FC236}">
                <a16:creationId xmlns:a16="http://schemas.microsoft.com/office/drawing/2014/main" id="{9550D4A3-27B7-474B-990C-43D0741227E7}"/>
              </a:ext>
            </a:extLst>
          </p:cNvPr>
          <p:cNvSpPr txBox="1"/>
          <p:nvPr/>
        </p:nvSpPr>
        <p:spPr>
          <a:xfrm>
            <a:off x="2667835" y="3832504"/>
            <a:ext cx="22890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6CA7C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Train Test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6CA7CA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Split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oogle Shape;234;p25">
            <a:extLst>
              <a:ext uri="{FF2B5EF4-FFF2-40B4-BE49-F238E27FC236}">
                <a16:creationId xmlns:a16="http://schemas.microsoft.com/office/drawing/2014/main" id="{40CA518D-420C-1946-B8D9-481E4CA2439E}"/>
              </a:ext>
            </a:extLst>
          </p:cNvPr>
          <p:cNvGrpSpPr/>
          <p:nvPr/>
        </p:nvGrpSpPr>
        <p:grpSpPr>
          <a:xfrm>
            <a:off x="5038662" y="4543214"/>
            <a:ext cx="2779487" cy="1754326"/>
            <a:chOff x="1514240" y="4816886"/>
            <a:chExt cx="2779487" cy="1754326"/>
          </a:xfrm>
        </p:grpSpPr>
        <p:sp>
          <p:nvSpPr>
            <p:cNvPr id="29" name="Google Shape;235;p25">
              <a:extLst>
                <a:ext uri="{FF2B5EF4-FFF2-40B4-BE49-F238E27FC236}">
                  <a16:creationId xmlns:a16="http://schemas.microsoft.com/office/drawing/2014/main" id="{C9FD2CED-92D4-514D-A6C6-A7A6FC172CD1}"/>
                </a:ext>
              </a:extLst>
            </p:cNvPr>
            <p:cNvSpPr txBox="1"/>
            <p:nvPr/>
          </p:nvSpPr>
          <p:spPr>
            <a:xfrm>
              <a:off x="1514240" y="4816886"/>
              <a:ext cx="277948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Impute columns with structural deficiency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095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Categorical variable: 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       Most common value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095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Numerical variable: 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       Median for skewed variable,      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       Mean for non-skewed variable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236;p25">
              <a:extLst>
                <a:ext uri="{FF2B5EF4-FFF2-40B4-BE49-F238E27FC236}">
                  <a16:creationId xmlns:a16="http://schemas.microsoft.com/office/drawing/2014/main" id="{ECAA409D-3AE3-8742-A964-3D5EEA6E83DC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31" name="Google Shape;237;p25">
            <a:extLst>
              <a:ext uri="{FF2B5EF4-FFF2-40B4-BE49-F238E27FC236}">
                <a16:creationId xmlns:a16="http://schemas.microsoft.com/office/drawing/2014/main" id="{FAC94386-BAA1-B14D-BB6E-95F5DEE50B70}"/>
              </a:ext>
            </a:extLst>
          </p:cNvPr>
          <p:cNvSpPr txBox="1"/>
          <p:nvPr/>
        </p:nvSpPr>
        <p:spPr>
          <a:xfrm>
            <a:off x="5039568" y="3832504"/>
            <a:ext cx="22890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DBA7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Impute Missing Values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238;p25">
            <a:extLst>
              <a:ext uri="{FF2B5EF4-FFF2-40B4-BE49-F238E27FC236}">
                <a16:creationId xmlns:a16="http://schemas.microsoft.com/office/drawing/2014/main" id="{6EF3FAE8-9E28-A548-8E61-1EE8F2F96FB0}"/>
              </a:ext>
            </a:extLst>
          </p:cNvPr>
          <p:cNvSpPr txBox="1"/>
          <p:nvPr/>
        </p:nvSpPr>
        <p:spPr>
          <a:xfrm>
            <a:off x="7787955" y="4543214"/>
            <a:ext cx="2468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Reduce levels in some categorical variables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One-Hot Encoding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239;p25">
            <a:extLst>
              <a:ext uri="{FF2B5EF4-FFF2-40B4-BE49-F238E27FC236}">
                <a16:creationId xmlns:a16="http://schemas.microsoft.com/office/drawing/2014/main" id="{FF3D2AA7-CA59-2242-A236-303082581241}"/>
              </a:ext>
            </a:extLst>
          </p:cNvPr>
          <p:cNvSpPr txBox="1"/>
          <p:nvPr/>
        </p:nvSpPr>
        <p:spPr>
          <a:xfrm>
            <a:off x="7471193" y="3832504"/>
            <a:ext cx="2404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C9A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Deal with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C9A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categorical variable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240;p25">
            <a:extLst>
              <a:ext uri="{FF2B5EF4-FFF2-40B4-BE49-F238E27FC236}">
                <a16:creationId xmlns:a16="http://schemas.microsoft.com/office/drawing/2014/main" id="{812D1F45-5781-2647-B779-8126725C954E}"/>
              </a:ext>
            </a:extLst>
          </p:cNvPr>
          <p:cNvSpPr txBox="1"/>
          <p:nvPr/>
        </p:nvSpPr>
        <p:spPr>
          <a:xfrm>
            <a:off x="10027715" y="3832504"/>
            <a:ext cx="21287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605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Normalize the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oogle Shape;241;p25">
            <a:extLst>
              <a:ext uri="{FF2B5EF4-FFF2-40B4-BE49-F238E27FC236}">
                <a16:creationId xmlns:a16="http://schemas.microsoft.com/office/drawing/2014/main" id="{BBC95FEB-B63A-6E4E-9D95-0F6A9B69841A}"/>
              </a:ext>
            </a:extLst>
          </p:cNvPr>
          <p:cNvGrpSpPr/>
          <p:nvPr/>
        </p:nvGrpSpPr>
        <p:grpSpPr>
          <a:xfrm>
            <a:off x="572122" y="1615061"/>
            <a:ext cx="1804087" cy="1804087"/>
            <a:chOff x="875907" y="2222158"/>
            <a:chExt cx="1804087" cy="1804087"/>
          </a:xfrm>
        </p:grpSpPr>
        <p:sp>
          <p:nvSpPr>
            <p:cNvPr id="36" name="Google Shape;242;p25">
              <a:extLst>
                <a:ext uri="{FF2B5EF4-FFF2-40B4-BE49-F238E27FC236}">
                  <a16:creationId xmlns:a16="http://schemas.microsoft.com/office/drawing/2014/main" id="{39E40E72-96A8-9C43-9577-CA0898A68F07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7" name="Google Shape;243;p25">
              <a:extLst>
                <a:ext uri="{FF2B5EF4-FFF2-40B4-BE49-F238E27FC236}">
                  <a16:creationId xmlns:a16="http://schemas.microsoft.com/office/drawing/2014/main" id="{BF120342-DD8E-DB4A-8B6C-80AF4FAEBC30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38" name="Google Shape;244;p25">
            <a:extLst>
              <a:ext uri="{FF2B5EF4-FFF2-40B4-BE49-F238E27FC236}">
                <a16:creationId xmlns:a16="http://schemas.microsoft.com/office/drawing/2014/main" id="{2406D951-5C89-664C-AC7E-E6D5E9E51FD1}"/>
              </a:ext>
            </a:extLst>
          </p:cNvPr>
          <p:cNvGrpSpPr/>
          <p:nvPr/>
        </p:nvGrpSpPr>
        <p:grpSpPr>
          <a:xfrm>
            <a:off x="2900727" y="1615061"/>
            <a:ext cx="1804087" cy="1804087"/>
            <a:chOff x="3055228" y="2222158"/>
            <a:chExt cx="1804087" cy="1804087"/>
          </a:xfrm>
        </p:grpSpPr>
        <p:sp>
          <p:nvSpPr>
            <p:cNvPr id="39" name="Google Shape;245;p25">
              <a:extLst>
                <a:ext uri="{FF2B5EF4-FFF2-40B4-BE49-F238E27FC236}">
                  <a16:creationId xmlns:a16="http://schemas.microsoft.com/office/drawing/2014/main" id="{FA25B95B-E932-AC40-A411-1E0155EADE5C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0" name="Google Shape;246;p25">
              <a:extLst>
                <a:ext uri="{FF2B5EF4-FFF2-40B4-BE49-F238E27FC236}">
                  <a16:creationId xmlns:a16="http://schemas.microsoft.com/office/drawing/2014/main" id="{7355DAC0-5543-494F-B40E-77C601E45679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1" name="Google Shape;247;p25">
            <a:extLst>
              <a:ext uri="{FF2B5EF4-FFF2-40B4-BE49-F238E27FC236}">
                <a16:creationId xmlns:a16="http://schemas.microsoft.com/office/drawing/2014/main" id="{FA18BDD2-696C-EC48-8596-9EDB24A9667E}"/>
              </a:ext>
            </a:extLst>
          </p:cNvPr>
          <p:cNvGrpSpPr/>
          <p:nvPr/>
        </p:nvGrpSpPr>
        <p:grpSpPr>
          <a:xfrm>
            <a:off x="10091911" y="1615061"/>
            <a:ext cx="1804087" cy="1804087"/>
            <a:chOff x="9431543" y="2222158"/>
            <a:chExt cx="1804087" cy="1804087"/>
          </a:xfrm>
        </p:grpSpPr>
        <p:sp>
          <p:nvSpPr>
            <p:cNvPr id="42" name="Google Shape;248;p25">
              <a:extLst>
                <a:ext uri="{FF2B5EF4-FFF2-40B4-BE49-F238E27FC236}">
                  <a16:creationId xmlns:a16="http://schemas.microsoft.com/office/drawing/2014/main" id="{0CDB70E6-2BEF-DE45-9C3E-BDEEA37B1911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3" name="Google Shape;249;p25">
              <a:extLst>
                <a:ext uri="{FF2B5EF4-FFF2-40B4-BE49-F238E27FC236}">
                  <a16:creationId xmlns:a16="http://schemas.microsoft.com/office/drawing/2014/main" id="{71610632-2D56-1E42-B63F-9E13B5DA4728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4" name="Google Shape;250;p25">
            <a:extLst>
              <a:ext uri="{FF2B5EF4-FFF2-40B4-BE49-F238E27FC236}">
                <a16:creationId xmlns:a16="http://schemas.microsoft.com/office/drawing/2014/main" id="{901835A9-36EB-D142-8604-9DC8AEEECBB0}"/>
              </a:ext>
            </a:extLst>
          </p:cNvPr>
          <p:cNvGrpSpPr/>
          <p:nvPr/>
        </p:nvGrpSpPr>
        <p:grpSpPr>
          <a:xfrm>
            <a:off x="5254062" y="1615061"/>
            <a:ext cx="1804087" cy="1804087"/>
            <a:chOff x="5165969" y="2222158"/>
            <a:chExt cx="1804087" cy="1804087"/>
          </a:xfrm>
        </p:grpSpPr>
        <p:sp>
          <p:nvSpPr>
            <p:cNvPr id="45" name="Google Shape;251;p25">
              <a:extLst>
                <a:ext uri="{FF2B5EF4-FFF2-40B4-BE49-F238E27FC236}">
                  <a16:creationId xmlns:a16="http://schemas.microsoft.com/office/drawing/2014/main" id="{C1A97DC9-1C71-8F43-B040-837E6E1449C1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6" name="Google Shape;252;p25">
              <a:extLst>
                <a:ext uri="{FF2B5EF4-FFF2-40B4-BE49-F238E27FC236}">
                  <a16:creationId xmlns:a16="http://schemas.microsoft.com/office/drawing/2014/main" id="{FFA138EB-CB3D-1B41-B979-178F832ED7CB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47" name="Google Shape;253;p25">
            <a:extLst>
              <a:ext uri="{FF2B5EF4-FFF2-40B4-BE49-F238E27FC236}">
                <a16:creationId xmlns:a16="http://schemas.microsoft.com/office/drawing/2014/main" id="{19CEA8C3-B8D8-4645-8400-A53F0950A8C2}"/>
              </a:ext>
            </a:extLst>
          </p:cNvPr>
          <p:cNvGrpSpPr/>
          <p:nvPr/>
        </p:nvGrpSpPr>
        <p:grpSpPr>
          <a:xfrm>
            <a:off x="7709065" y="1615061"/>
            <a:ext cx="1804087" cy="1804087"/>
            <a:chOff x="7316170" y="2222158"/>
            <a:chExt cx="1804087" cy="1804087"/>
          </a:xfrm>
        </p:grpSpPr>
        <p:sp>
          <p:nvSpPr>
            <p:cNvPr id="48" name="Google Shape;254;p25">
              <a:extLst>
                <a:ext uri="{FF2B5EF4-FFF2-40B4-BE49-F238E27FC236}">
                  <a16:creationId xmlns:a16="http://schemas.microsoft.com/office/drawing/2014/main" id="{7C16C95F-912D-A244-B2B2-5E8EE7CE90A0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9" name="Google Shape;255;p25">
              <a:extLst>
                <a:ext uri="{FF2B5EF4-FFF2-40B4-BE49-F238E27FC236}">
                  <a16:creationId xmlns:a16="http://schemas.microsoft.com/office/drawing/2014/main" id="{579195EB-928E-894F-BA24-92D56453DF7A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0" name="Google Shape;256;p25">
            <a:extLst>
              <a:ext uri="{FF2B5EF4-FFF2-40B4-BE49-F238E27FC236}">
                <a16:creationId xmlns:a16="http://schemas.microsoft.com/office/drawing/2014/main" id="{8BC4ADE0-5053-2744-91BD-FBF506909622}"/>
              </a:ext>
            </a:extLst>
          </p:cNvPr>
          <p:cNvSpPr txBox="1"/>
          <p:nvPr/>
        </p:nvSpPr>
        <p:spPr>
          <a:xfrm>
            <a:off x="1159299" y="2241030"/>
            <a:ext cx="637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Google Shape;257;p25">
            <a:extLst>
              <a:ext uri="{FF2B5EF4-FFF2-40B4-BE49-F238E27FC236}">
                <a16:creationId xmlns:a16="http://schemas.microsoft.com/office/drawing/2014/main" id="{6BF92DDE-AF9C-C942-AE56-62384A37271F}"/>
              </a:ext>
            </a:extLst>
          </p:cNvPr>
          <p:cNvSpPr txBox="1"/>
          <p:nvPr/>
        </p:nvSpPr>
        <p:spPr>
          <a:xfrm>
            <a:off x="3493818" y="2266014"/>
            <a:ext cx="637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Google Shape;258;p25">
            <a:extLst>
              <a:ext uri="{FF2B5EF4-FFF2-40B4-BE49-F238E27FC236}">
                <a16:creationId xmlns:a16="http://schemas.microsoft.com/office/drawing/2014/main" id="{E5D07186-E0BD-8445-8F0A-D06AFBC542D2}"/>
              </a:ext>
            </a:extLst>
          </p:cNvPr>
          <p:cNvSpPr txBox="1"/>
          <p:nvPr/>
        </p:nvSpPr>
        <p:spPr>
          <a:xfrm>
            <a:off x="5845026" y="2253524"/>
            <a:ext cx="637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oogle Shape;259;p25">
            <a:extLst>
              <a:ext uri="{FF2B5EF4-FFF2-40B4-BE49-F238E27FC236}">
                <a16:creationId xmlns:a16="http://schemas.microsoft.com/office/drawing/2014/main" id="{8886E0FD-5C02-0848-98D7-640D49702C83}"/>
              </a:ext>
            </a:extLst>
          </p:cNvPr>
          <p:cNvSpPr txBox="1"/>
          <p:nvPr/>
        </p:nvSpPr>
        <p:spPr>
          <a:xfrm>
            <a:off x="8303412" y="2263519"/>
            <a:ext cx="637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Google Shape;260;p25">
            <a:extLst>
              <a:ext uri="{FF2B5EF4-FFF2-40B4-BE49-F238E27FC236}">
                <a16:creationId xmlns:a16="http://schemas.microsoft.com/office/drawing/2014/main" id="{30311332-C049-474F-9322-03F2FF84B7A6}"/>
              </a:ext>
            </a:extLst>
          </p:cNvPr>
          <p:cNvSpPr txBox="1"/>
          <p:nvPr/>
        </p:nvSpPr>
        <p:spPr>
          <a:xfrm>
            <a:off x="10664513" y="2266019"/>
            <a:ext cx="637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187;p7">
            <a:extLst>
              <a:ext uri="{FF2B5EF4-FFF2-40B4-BE49-F238E27FC236}">
                <a16:creationId xmlns:a16="http://schemas.microsoft.com/office/drawing/2014/main" id="{7C96127E-64BC-234F-BDC1-461EC212AD8C}"/>
              </a:ext>
            </a:extLst>
          </p:cNvPr>
          <p:cNvSpPr txBox="1"/>
          <p:nvPr/>
        </p:nvSpPr>
        <p:spPr>
          <a:xfrm>
            <a:off x="2972841" y="323806"/>
            <a:ext cx="6850739" cy="63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>
              <a:lnSpc>
                <a:spcPct val="117666"/>
              </a:lnSpc>
              <a:buSzPts val="30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Feature Engineering Process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21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1711</Words>
  <Application>Microsoft Macintosh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Playfair Display</vt:lpstr>
      <vt:lpstr>Source Sans Pro Light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Amily Huang</dc:creator>
  <cp:lastModifiedBy>Bharadwaj Kacharla</cp:lastModifiedBy>
  <cp:revision>8</cp:revision>
  <dcterms:created xsi:type="dcterms:W3CDTF">2020-12-11T04:24:01Z</dcterms:created>
  <dcterms:modified xsi:type="dcterms:W3CDTF">2021-01-07T16:48:34Z</dcterms:modified>
</cp:coreProperties>
</file>