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24bc3dd724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24bc3dd724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124bc3dd724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4bc3dd724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4bc3dd724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124bc3dd724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4bc3dd724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4bc3dd724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124bc3dd724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4bc3dd724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4bc3dd724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124bc3dd724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0" y="0"/>
            <a:ext cx="12192000" cy="6858000"/>
          </a:xfrm>
          <a:prstGeom prst="rect">
            <a:avLst/>
          </a:prstGeom>
          <a:solidFill>
            <a:srgbClr val="595959"/>
          </a:solidFill>
          <a:ln>
            <a:noFill/>
          </a:ln>
        </p:spPr>
      </p:sp>
      <p:sp>
        <p:nvSpPr>
          <p:cNvPr id="16" name="Google Shape;16;p2"/>
          <p:cNvSpPr txBox="1">
            <a:spLocks noGrp="1"/>
          </p:cNvSpPr>
          <p:nvPr>
            <p:ph type="title"/>
          </p:nvPr>
        </p:nvSpPr>
        <p:spPr>
          <a:xfrm>
            <a:off x="457200" y="4517136"/>
            <a:ext cx="6581554" cy="1371600"/>
          </a:xfrm>
          <a:prstGeom prst="rect">
            <a:avLst/>
          </a:prstGeom>
          <a:noFill/>
          <a:ln>
            <a:noFill/>
          </a:ln>
        </p:spPr>
        <p:txBody>
          <a:bodyPr spcFirstLastPara="1" wrap="square" lIns="91425" tIns="45700" rIns="91425" bIns="45700" anchor="ctr" anchorCtr="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
  <p:cSld name="Intro">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12192000" cy="6858000"/>
          </a:xfrm>
          <a:prstGeom prst="rect">
            <a:avLst/>
          </a:prstGeom>
          <a:solidFill>
            <a:srgbClr val="7F7F7F"/>
          </a:solidFill>
          <a:ln>
            <a:noFill/>
          </a:ln>
        </p:spPr>
      </p:sp>
      <p:sp>
        <p:nvSpPr>
          <p:cNvPr id="19" name="Google Shape;19;p3"/>
          <p:cNvSpPr txBox="1">
            <a:spLocks noGrp="1"/>
          </p:cNvSpPr>
          <p:nvPr>
            <p:ph type="title"/>
          </p:nvPr>
        </p:nvSpPr>
        <p:spPr>
          <a:xfrm>
            <a:off x="457199" y="914400"/>
            <a:ext cx="11174819" cy="9037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3429000" y="2240280"/>
            <a:ext cx="4645152" cy="419709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5555"/>
              </a:lnSpc>
              <a:spcBef>
                <a:spcPts val="0"/>
              </a:spcBef>
              <a:spcAft>
                <a:spcPts val="0"/>
              </a:spcAft>
              <a:buClr>
                <a:schemeClr val="lt1"/>
              </a:buClr>
              <a:buSzPts val="1800"/>
              <a:buFont typeface="Arial"/>
              <a:buNone/>
              <a:defRPr sz="180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2pPr>
            <a:lvl3pPr marL="1371600" marR="0" lvl="2"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3pPr>
            <a:lvl4pPr marL="1828800" marR="0" lvl="3"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4pPr>
            <a:lvl5pPr marL="2286000" marR="0" lvl="4"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1" name="Google Shape;21;p3"/>
          <p:cNvSpPr txBox="1">
            <a:spLocks noGrp="1"/>
          </p:cNvSpPr>
          <p:nvPr>
            <p:ph type="body" idx="3"/>
          </p:nvPr>
        </p:nvSpPr>
        <p:spPr>
          <a:xfrm>
            <a:off x="630936" y="4498848"/>
            <a:ext cx="2121408" cy="621792"/>
          </a:xfrm>
          <a:prstGeom prst="rect">
            <a:avLst/>
          </a:prstGeom>
          <a:noFill/>
          <a:ln>
            <a:noFill/>
          </a:ln>
        </p:spPr>
        <p:txBody>
          <a:bodyPr spcFirstLastPara="1" wrap="square" lIns="0" tIns="45700" rIns="91425" bIns="45700" anchor="t" anchorCtr="0">
            <a:noAutofit/>
          </a:bodyPr>
          <a:lstStyle>
            <a:lvl1pPr marL="457200" marR="0" lvl="0" indent="-228600" algn="l" rtl="0">
              <a:lnSpc>
                <a:spcPct val="150000"/>
              </a:lnSpc>
              <a:spcBef>
                <a:spcPts val="0"/>
              </a:spcBef>
              <a:spcAft>
                <a:spcPts val="0"/>
              </a:spcAft>
              <a:buClr>
                <a:schemeClr val="dk1"/>
              </a:buClr>
              <a:buSzPts val="1200"/>
              <a:buFont typeface="Arial"/>
              <a:buNone/>
              <a:defRPr sz="1200" b="1" i="0" u="none" strike="noStrike" cap="none">
                <a:solidFill>
                  <a:schemeClr val="dk1"/>
                </a:solidFill>
                <a:latin typeface="Quattrocento Sans"/>
                <a:ea typeface="Quattrocento Sans"/>
                <a:cs typeface="Quattrocento Sans"/>
                <a:sym typeface="Quattrocento Sans"/>
              </a:defRPr>
            </a:lvl1pPr>
            <a:lvl2pPr marL="914400" marR="0" lvl="1" indent="-228600" algn="l" rtl="0">
              <a:lnSpc>
                <a:spcPct val="150000"/>
              </a:lnSpc>
              <a:spcBef>
                <a:spcPts val="0"/>
              </a:spcBef>
              <a:spcAft>
                <a:spcPts val="0"/>
              </a:spcAft>
              <a:buClr>
                <a:schemeClr val="dk1"/>
              </a:buClr>
              <a:buSzPts val="1200"/>
              <a:buFont typeface="Arial"/>
              <a:buNone/>
              <a:defRPr sz="1200" b="1" i="0" u="none" strike="noStrike" cap="none">
                <a:solidFill>
                  <a:schemeClr val="dk1"/>
                </a:solidFill>
                <a:latin typeface="Quattrocento Sans"/>
                <a:ea typeface="Quattrocento Sans"/>
                <a:cs typeface="Quattrocento Sans"/>
                <a:sym typeface="Quattrocento Sans"/>
              </a:defRPr>
            </a:lvl2pPr>
            <a:lvl3pPr marL="1371600" marR="0" lvl="2" indent="-228600" algn="l" rtl="0">
              <a:lnSpc>
                <a:spcPct val="150000"/>
              </a:lnSpc>
              <a:spcBef>
                <a:spcPts val="0"/>
              </a:spcBef>
              <a:spcAft>
                <a:spcPts val="0"/>
              </a:spcAft>
              <a:buClr>
                <a:schemeClr val="dk1"/>
              </a:buClr>
              <a:buSzPts val="1200"/>
              <a:buFont typeface="Arial"/>
              <a:buNone/>
              <a:defRPr sz="1200" b="1" i="0" u="none" strike="noStrike" cap="none">
                <a:solidFill>
                  <a:schemeClr val="dk1"/>
                </a:solidFill>
                <a:latin typeface="Quattrocento Sans"/>
                <a:ea typeface="Quattrocento Sans"/>
                <a:cs typeface="Quattrocento Sans"/>
                <a:sym typeface="Quattrocento Sans"/>
              </a:defRPr>
            </a:lvl3pPr>
            <a:lvl4pPr marL="1828800" marR="0" lvl="3" indent="-228600" algn="l" rtl="0">
              <a:lnSpc>
                <a:spcPct val="150000"/>
              </a:lnSpc>
              <a:spcBef>
                <a:spcPts val="0"/>
              </a:spcBef>
              <a:spcAft>
                <a:spcPts val="0"/>
              </a:spcAft>
              <a:buClr>
                <a:schemeClr val="dk1"/>
              </a:buClr>
              <a:buSzPts val="1200"/>
              <a:buFont typeface="Arial"/>
              <a:buNone/>
              <a:defRPr sz="1200" b="1" i="0" u="none" strike="noStrike" cap="none">
                <a:solidFill>
                  <a:schemeClr val="dk1"/>
                </a:solidFill>
                <a:latin typeface="Quattrocento Sans"/>
                <a:ea typeface="Quattrocento Sans"/>
                <a:cs typeface="Quattrocento Sans"/>
                <a:sym typeface="Quattrocento Sans"/>
              </a:defRPr>
            </a:lvl4pPr>
            <a:lvl5pPr marL="2286000" marR="0" lvl="4" indent="-228600" algn="l" rtl="0">
              <a:lnSpc>
                <a:spcPct val="150000"/>
              </a:lnSpc>
              <a:spcBef>
                <a:spcPts val="0"/>
              </a:spcBef>
              <a:spcAft>
                <a:spcPts val="0"/>
              </a:spcAft>
              <a:buClr>
                <a:schemeClr val="dk1"/>
              </a:buClr>
              <a:buSzPts val="1200"/>
              <a:buFont typeface="Arial"/>
              <a:buNone/>
              <a:defRPr sz="1200" b="1"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alette Balance act">
  <p:cSld name="Palette Balance act">
    <p:bg>
      <p:bgPr>
        <a:solidFill>
          <a:srgbClr val="D8D8D8"/>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457199" y="2569464"/>
            <a:ext cx="3619501" cy="1179576"/>
          </a:xfrm>
          <a:prstGeom prst="rect">
            <a:avLst/>
          </a:prstGeom>
          <a:noFill/>
          <a:ln>
            <a:noFill/>
          </a:ln>
        </p:spPr>
        <p:txBody>
          <a:bodyPr spcFirstLastPara="1" wrap="square" lIns="91425" tIns="45700" rIns="91425" bIns="45700" anchor="b" anchorCtr="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a:spLocks noGrp="1"/>
          </p:cNvSpPr>
          <p:nvPr>
            <p:ph type="pic" idx="2"/>
          </p:nvPr>
        </p:nvSpPr>
        <p:spPr>
          <a:xfrm>
            <a:off x="4279392" y="1463040"/>
            <a:ext cx="1499616" cy="2194560"/>
          </a:xfrm>
          <a:prstGeom prst="rect">
            <a:avLst/>
          </a:prstGeom>
          <a:noFill/>
          <a:ln>
            <a:noFill/>
          </a:ln>
        </p:spPr>
      </p:sp>
      <p:sp>
        <p:nvSpPr>
          <p:cNvPr id="25" name="Google Shape;25;p4"/>
          <p:cNvSpPr>
            <a:spLocks noGrp="1"/>
          </p:cNvSpPr>
          <p:nvPr>
            <p:ph type="pic" idx="3"/>
          </p:nvPr>
        </p:nvSpPr>
        <p:spPr>
          <a:xfrm>
            <a:off x="6227064" y="1463040"/>
            <a:ext cx="1499616" cy="2194560"/>
          </a:xfrm>
          <a:prstGeom prst="rect">
            <a:avLst/>
          </a:prstGeom>
          <a:noFill/>
          <a:ln>
            <a:noFill/>
          </a:ln>
        </p:spPr>
      </p:sp>
      <p:sp>
        <p:nvSpPr>
          <p:cNvPr id="26" name="Google Shape;26;p4"/>
          <p:cNvSpPr>
            <a:spLocks noGrp="1"/>
          </p:cNvSpPr>
          <p:nvPr>
            <p:ph type="pic" idx="4"/>
          </p:nvPr>
        </p:nvSpPr>
        <p:spPr>
          <a:xfrm>
            <a:off x="8174736" y="1463040"/>
            <a:ext cx="1499616" cy="2194560"/>
          </a:xfrm>
          <a:prstGeom prst="rect">
            <a:avLst/>
          </a:prstGeom>
          <a:noFill/>
          <a:ln>
            <a:noFill/>
          </a:ln>
        </p:spPr>
      </p:sp>
      <p:sp>
        <p:nvSpPr>
          <p:cNvPr id="27" name="Google Shape;27;p4"/>
          <p:cNvSpPr>
            <a:spLocks noGrp="1"/>
          </p:cNvSpPr>
          <p:nvPr>
            <p:ph type="pic" idx="5"/>
          </p:nvPr>
        </p:nvSpPr>
        <p:spPr>
          <a:xfrm>
            <a:off x="10122408" y="1463040"/>
            <a:ext cx="1499616" cy="2194560"/>
          </a:xfrm>
          <a:prstGeom prst="rect">
            <a:avLst/>
          </a:prstGeom>
          <a:noFill/>
          <a:ln>
            <a:noFill/>
          </a:ln>
        </p:spPr>
      </p:sp>
      <p:sp>
        <p:nvSpPr>
          <p:cNvPr id="28" name="Google Shape;28;p4"/>
          <p:cNvSpPr>
            <a:spLocks noGrp="1"/>
          </p:cNvSpPr>
          <p:nvPr>
            <p:ph type="pic" idx="6"/>
          </p:nvPr>
        </p:nvSpPr>
        <p:spPr>
          <a:xfrm>
            <a:off x="4279392" y="4087368"/>
            <a:ext cx="1499616" cy="2194560"/>
          </a:xfrm>
          <a:prstGeom prst="rect">
            <a:avLst/>
          </a:prstGeom>
          <a:noFill/>
          <a:ln>
            <a:noFill/>
          </a:ln>
        </p:spPr>
      </p:sp>
      <p:sp>
        <p:nvSpPr>
          <p:cNvPr id="29" name="Google Shape;29;p4"/>
          <p:cNvSpPr>
            <a:spLocks noGrp="1"/>
          </p:cNvSpPr>
          <p:nvPr>
            <p:ph type="pic" idx="7"/>
          </p:nvPr>
        </p:nvSpPr>
        <p:spPr>
          <a:xfrm>
            <a:off x="6227064" y="4087368"/>
            <a:ext cx="1499616" cy="2194560"/>
          </a:xfrm>
          <a:prstGeom prst="rect">
            <a:avLst/>
          </a:prstGeom>
          <a:noFill/>
          <a:ln>
            <a:noFill/>
          </a:ln>
        </p:spPr>
      </p:sp>
      <p:sp>
        <p:nvSpPr>
          <p:cNvPr id="30" name="Google Shape;30;p4"/>
          <p:cNvSpPr>
            <a:spLocks noGrp="1"/>
          </p:cNvSpPr>
          <p:nvPr>
            <p:ph type="pic" idx="8"/>
          </p:nvPr>
        </p:nvSpPr>
        <p:spPr>
          <a:xfrm>
            <a:off x="8174736" y="4087368"/>
            <a:ext cx="1499616" cy="2194560"/>
          </a:xfrm>
          <a:prstGeom prst="rect">
            <a:avLst/>
          </a:prstGeom>
          <a:noFill/>
          <a:ln>
            <a:noFill/>
          </a:ln>
        </p:spPr>
      </p:sp>
      <p:sp>
        <p:nvSpPr>
          <p:cNvPr id="31" name="Google Shape;31;p4"/>
          <p:cNvSpPr>
            <a:spLocks noGrp="1"/>
          </p:cNvSpPr>
          <p:nvPr>
            <p:ph type="pic" idx="9"/>
          </p:nvPr>
        </p:nvSpPr>
        <p:spPr>
          <a:xfrm>
            <a:off x="10122408" y="4087368"/>
            <a:ext cx="1499616" cy="219456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mersive palette Balancing Act">
  <p:cSld name="Immersive palette Balancing Act">
    <p:bg>
      <p:bgPr>
        <a:solidFill>
          <a:schemeClr val="accent5"/>
        </a:solidFill>
        <a:effectLst/>
      </p:bgPr>
    </p:bg>
    <p:spTree>
      <p:nvGrpSpPr>
        <p:cNvPr id="1" name="Shape 32"/>
        <p:cNvGrpSpPr/>
        <p:nvPr/>
      </p:nvGrpSpPr>
      <p:grpSpPr>
        <a:xfrm>
          <a:off x="0" y="0"/>
          <a:ext cx="0" cy="0"/>
          <a:chOff x="0" y="0"/>
          <a:chExt cx="0" cy="0"/>
        </a:xfrm>
      </p:grpSpPr>
      <p:sp>
        <p:nvSpPr>
          <p:cNvPr id="33" name="Google Shape;33;p5"/>
          <p:cNvSpPr/>
          <p:nvPr/>
        </p:nvSpPr>
        <p:spPr>
          <a:xfrm>
            <a:off x="0" y="2400300"/>
            <a:ext cx="4267200" cy="4457700"/>
          </a:xfrm>
          <a:prstGeom prst="rect">
            <a:avLst/>
          </a:prstGeom>
          <a:solidFill>
            <a:srgbClr val="D293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4" name="Google Shape;34;p5"/>
          <p:cNvSpPr txBox="1">
            <a:spLocks noGrp="1"/>
          </p:cNvSpPr>
          <p:nvPr>
            <p:ph type="title"/>
          </p:nvPr>
        </p:nvSpPr>
        <p:spPr>
          <a:xfrm>
            <a:off x="457199" y="1399032"/>
            <a:ext cx="3619501" cy="877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2779776"/>
            <a:ext cx="3465576" cy="32552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66666"/>
              </a:lnSpc>
              <a:spcBef>
                <a:spcPts val="0"/>
              </a:spcBef>
              <a:spcAft>
                <a:spcPts val="0"/>
              </a:spcAft>
              <a:buClr>
                <a:schemeClr val="lt1"/>
              </a:buClr>
              <a:buSzPts val="1800"/>
              <a:buFont typeface="Arial"/>
              <a:buNone/>
              <a:defRPr sz="180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2pPr>
            <a:lvl3pPr marL="1371600" marR="0" lvl="2"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3pPr>
            <a:lvl4pPr marL="1828800" marR="0" lvl="3"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4pPr>
            <a:lvl5pPr marL="2286000" marR="0" lvl="4"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 name="Google Shape;36;p5"/>
          <p:cNvSpPr>
            <a:spLocks noGrp="1"/>
          </p:cNvSpPr>
          <p:nvPr>
            <p:ph type="pic" idx="2"/>
          </p:nvPr>
        </p:nvSpPr>
        <p:spPr>
          <a:xfrm>
            <a:off x="4254500" y="0"/>
            <a:ext cx="7480300" cy="6858000"/>
          </a:xfrm>
          <a:prstGeom prst="rect">
            <a:avLst/>
          </a:prstGeom>
          <a:noFill/>
          <a:ln>
            <a:noFill/>
          </a:ln>
        </p:spPr>
      </p:sp>
      <p:sp>
        <p:nvSpPr>
          <p:cNvPr id="37" name="Google Shape;37;p5"/>
          <p:cNvSpPr/>
          <p:nvPr/>
        </p:nvSpPr>
        <p:spPr>
          <a:xfrm>
            <a:off x="11734800" y="4445000"/>
            <a:ext cx="457200" cy="2413000"/>
          </a:xfrm>
          <a:prstGeom prst="rect">
            <a:avLst/>
          </a:prstGeom>
          <a:solidFill>
            <a:srgbClr val="884C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8" name="Google Shape;38;p5"/>
          <p:cNvSpPr/>
          <p:nvPr/>
        </p:nvSpPr>
        <p:spPr>
          <a:xfrm>
            <a:off x="11734800" y="0"/>
            <a:ext cx="457200" cy="4462272"/>
          </a:xfrm>
          <a:prstGeom prst="rect">
            <a:avLst/>
          </a:prstGeom>
          <a:solidFill>
            <a:srgbClr val="86A2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structions">
  <p:cSld name="Instructio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199" y="914400"/>
            <a:ext cx="7467601" cy="1572768"/>
          </a:xfrm>
          <a:prstGeom prst="rect">
            <a:avLst/>
          </a:prstGeom>
          <a:noFill/>
          <a:ln>
            <a:noFill/>
          </a:ln>
        </p:spPr>
        <p:txBody>
          <a:bodyPr spcFirstLastPara="1" wrap="square" lIns="91425" tIns="45700" rIns="91425" bIns="45700" anchor="ctr" anchorCtr="0">
            <a:normAutofit/>
          </a:bodyPr>
          <a:lstStyle>
            <a:lvl1pPr lvl="0" algn="l">
              <a:lnSpc>
                <a:spcPct val="127777"/>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457200" y="2540000"/>
            <a:ext cx="6591300" cy="34036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66666"/>
              </a:lnSpc>
              <a:spcBef>
                <a:spcPts val="0"/>
              </a:spcBef>
              <a:spcAft>
                <a:spcPts val="0"/>
              </a:spcAft>
              <a:buClr>
                <a:schemeClr val="dk1"/>
              </a:buClr>
              <a:buSzPts val="1800"/>
              <a:buFont typeface="Quattrocento Sans"/>
              <a:buAutoNum type="arabicPeriod"/>
              <a:defRPr sz="1800" b="0" i="0" u="none" strike="noStrike" cap="none">
                <a:solidFill>
                  <a:schemeClr val="dk1"/>
                </a:solidFill>
                <a:latin typeface="Quattrocento Sans"/>
                <a:ea typeface="Quattrocento Sans"/>
                <a:cs typeface="Quattrocento Sans"/>
                <a:sym typeface="Quattrocento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2pPr>
            <a:lvl3pPr marL="1371600" marR="0" lvl="2"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3pPr>
            <a:lvl4pPr marL="1828800" marR="0" lvl="3"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4pPr>
            <a:lvl5pPr marL="2286000" marR="0" lvl="4"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2" name="Google Shape;42;p6"/>
          <p:cNvSpPr>
            <a:spLocks noGrp="1"/>
          </p:cNvSpPr>
          <p:nvPr>
            <p:ph type="pic" idx="2"/>
          </p:nvPr>
        </p:nvSpPr>
        <p:spPr>
          <a:xfrm>
            <a:off x="8115300" y="1384300"/>
            <a:ext cx="3410712" cy="4572000"/>
          </a:xfrm>
          <a:prstGeom prst="roundRect">
            <a:avLst>
              <a:gd name="adj" fmla="val 2543"/>
            </a:avLst>
          </a:prstGeom>
          <a:noFill/>
          <a:ln>
            <a:noFill/>
          </a:ln>
        </p:spPr>
      </p:sp>
    </p:spTree>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199" y="914400"/>
            <a:ext cx="11174819" cy="90376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Google Shape;48;p7" descr="Abstract image of curvy lines"/>
          <p:cNvPicPr preferRelativeResize="0">
            <a:picLocks noGrp="1"/>
          </p:cNvPicPr>
          <p:nvPr>
            <p:ph type="pic" idx="2"/>
          </p:nvPr>
        </p:nvPicPr>
        <p:blipFill rotWithShape="1">
          <a:blip r:embed="rId3">
            <a:alphaModFix/>
          </a:blip>
          <a:srcRect/>
          <a:stretch/>
        </p:blipFill>
        <p:spPr>
          <a:xfrm>
            <a:off x="225" y="0"/>
            <a:ext cx="12191550" cy="6857999"/>
          </a:xfrm>
          <a:prstGeom prst="rect">
            <a:avLst/>
          </a:prstGeom>
          <a:solidFill>
            <a:srgbClr val="595959"/>
          </a:solidFill>
          <a:ln>
            <a:noFill/>
          </a:ln>
        </p:spPr>
      </p:pic>
      <p:sp>
        <p:nvSpPr>
          <p:cNvPr id="49" name="Google Shape;49;p7"/>
          <p:cNvSpPr txBox="1">
            <a:spLocks noGrp="1"/>
          </p:cNvSpPr>
          <p:nvPr>
            <p:ph type="title"/>
          </p:nvPr>
        </p:nvSpPr>
        <p:spPr>
          <a:xfrm>
            <a:off x="895349" y="1343209"/>
            <a:ext cx="10848975" cy="13716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27777"/>
              </a:lnSpc>
              <a:spcBef>
                <a:spcPts val="0"/>
              </a:spcBef>
              <a:spcAft>
                <a:spcPts val="0"/>
              </a:spcAft>
              <a:buClr>
                <a:schemeClr val="lt1"/>
              </a:buClr>
              <a:buSzPct val="150000"/>
              <a:buFont typeface="Quattrocento Sans"/>
              <a:buNone/>
            </a:pPr>
            <a:r>
              <a:rPr lang="en-US"/>
              <a:t>               </a:t>
            </a:r>
            <a:r>
              <a:rPr lang="en-US" b="1" i="1">
                <a:solidFill>
                  <a:srgbClr val="FFFF00"/>
                </a:solidFill>
              </a:rPr>
              <a:t>LEAVE MANAGEMENT SYSTEM </a:t>
            </a:r>
            <a:br>
              <a:rPr lang="en-US" b="1" i="1">
                <a:solidFill>
                  <a:srgbClr val="FFFF00"/>
                </a:solidFill>
              </a:rPr>
            </a:br>
            <a:br>
              <a:rPr lang="en-US"/>
            </a:br>
            <a:r>
              <a:rPr lang="en-US">
                <a:solidFill>
                  <a:srgbClr val="92D050"/>
                </a:solidFill>
              </a:rPr>
              <a:t> </a:t>
            </a:r>
            <a:r>
              <a:rPr lang="en-US" sz="2700" b="1">
                <a:solidFill>
                  <a:srgbClr val="92D050"/>
                </a:solidFill>
              </a:rPr>
              <a:t>TEAM MEMBERS </a:t>
            </a:r>
            <a:r>
              <a:rPr lang="en-US">
                <a:solidFill>
                  <a:srgbClr val="92D050"/>
                </a:solidFill>
              </a:rPr>
              <a:t>:- </a:t>
            </a:r>
            <a:br>
              <a:rPr lang="en-US"/>
            </a:br>
            <a:r>
              <a:rPr lang="en-US" sz="2400" b="1">
                <a:solidFill>
                  <a:srgbClr val="FF0000"/>
                </a:solidFill>
              </a:rPr>
              <a:t>1)V.VEERANJINEYULU -1901211. </a:t>
            </a:r>
            <a:br>
              <a:rPr lang="en-US" sz="2400" b="1"/>
            </a:br>
            <a:r>
              <a:rPr lang="en-US" sz="2400" b="1">
                <a:solidFill>
                  <a:srgbClr val="D7CCD1"/>
                </a:solidFill>
              </a:rPr>
              <a:t>2)M.BHARADWAJ RATHOD -1901108. </a:t>
            </a:r>
            <a:br>
              <a:rPr lang="en-US" sz="2400" b="1"/>
            </a:br>
            <a:r>
              <a:rPr lang="en-US" sz="2400" b="1">
                <a:solidFill>
                  <a:srgbClr val="FFC000"/>
                </a:solidFill>
              </a:rPr>
              <a:t>3)N.MANI MOKSHITH -1901124. </a:t>
            </a:r>
            <a:br>
              <a:rPr lang="en-US" sz="2400" b="1"/>
            </a:br>
            <a:r>
              <a:rPr lang="en-US" sz="2400" b="1">
                <a:solidFill>
                  <a:srgbClr val="00B0F0"/>
                </a:solidFill>
              </a:rPr>
              <a:t>4)M.HARIKRISHNA-1901110.</a:t>
            </a:r>
            <a:endParaRPr sz="2400" b="1">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p:tgtEl>
                                          <p:spTgt spid="49"/>
                                        </p:tgtEl>
                                        <p:attrNameLst>
                                          <p:attrName>ppt_w</p:attrName>
                                        </p:attrNameLst>
                                      </p:cBhvr>
                                      <p:tavLst>
                                        <p:tav tm="0">
                                          <p:val>
                                            <p:strVal val="0"/>
                                          </p:val>
                                        </p:tav>
                                        <p:tav tm="100000">
                                          <p:val>
                                            <p:strVal val="#ppt_w"/>
                                          </p:val>
                                        </p:tav>
                                      </p:tavLst>
                                    </p:anim>
                                    <p:anim calcmode="lin" valueType="num">
                                      <p:cBhvr additive="base">
                                        <p:cTn id="8" dur="1000"/>
                                        <p:tgtEl>
                                          <p:spTgt spid="4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8" descr="A person standing on a rock while looking at the ocean wave with outstretched arms"/>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6768AB">
              <a:alpha val="74901"/>
            </a:srgbClr>
          </a:solidFill>
          <a:ln>
            <a:noFill/>
          </a:ln>
        </p:spPr>
      </p:pic>
      <p:sp>
        <p:nvSpPr>
          <p:cNvPr id="56" name="Google Shape;56;p8" descr="Shaded overlay"/>
          <p:cNvSpPr/>
          <p:nvPr/>
        </p:nvSpPr>
        <p:spPr>
          <a:xfrm>
            <a:off x="0" y="0"/>
            <a:ext cx="12192000" cy="6858000"/>
          </a:xfrm>
          <a:prstGeom prst="rect">
            <a:avLst/>
          </a:prstGeom>
          <a:solidFill>
            <a:srgbClr val="6768AB">
              <a:alpha val="74901"/>
            </a:srgbClr>
          </a:solidFill>
          <a:ln w="12700" cap="flat" cmpd="sng">
            <a:solidFill>
              <a:srgbClr val="907E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7" name="Google Shape;57;p8"/>
          <p:cNvSpPr txBox="1">
            <a:spLocks noGrp="1"/>
          </p:cNvSpPr>
          <p:nvPr>
            <p:ph type="body" idx="1"/>
          </p:nvPr>
        </p:nvSpPr>
        <p:spPr>
          <a:xfrm>
            <a:off x="685800" y="1638300"/>
            <a:ext cx="10610850" cy="5111292"/>
          </a:xfrm>
          <a:prstGeom prst="rect">
            <a:avLst/>
          </a:prstGeom>
          <a:noFill/>
          <a:ln>
            <a:noFill/>
          </a:ln>
        </p:spPr>
        <p:txBody>
          <a:bodyPr spcFirstLastPara="1" wrap="square" lIns="91425" tIns="45700" rIns="91425" bIns="45700" anchor="t" anchorCtr="0">
            <a:noAutofit/>
          </a:bodyPr>
          <a:lstStyle/>
          <a:p>
            <a:pPr marL="285750" lvl="0" indent="-285750" algn="l" rtl="0">
              <a:lnSpc>
                <a:spcPct val="127272"/>
              </a:lnSpc>
              <a:spcBef>
                <a:spcPts val="0"/>
              </a:spcBef>
              <a:spcAft>
                <a:spcPts val="0"/>
              </a:spcAft>
              <a:buClr>
                <a:schemeClr val="lt1"/>
              </a:buClr>
              <a:buSzPts val="2200"/>
              <a:buFont typeface="Arial"/>
              <a:buChar char="•"/>
            </a:pPr>
            <a:r>
              <a:rPr lang="en-US" sz="2200" dirty="0"/>
              <a:t>This project is aimed at developing an online leave management system that is of importance to an organization. The Leave Management System (LMS) is a web based application that can be accessed throughout the organization or a specified staff/Dept. System can be accessed to automate the workflow of leave applications and their </a:t>
            </a:r>
            <a:r>
              <a:rPr lang="en-US" sz="2200" dirty="0" err="1"/>
              <a:t>approvals.Periodic</a:t>
            </a:r>
            <a:r>
              <a:rPr lang="en-US" sz="2200" dirty="0"/>
              <a:t> crediting of leave is also automated. These contain features like email notifications, cancellation of leave, automatic approval of leave in this system.</a:t>
            </a:r>
            <a:endParaRPr dirty="0"/>
          </a:p>
          <a:p>
            <a:pPr marL="285750" lvl="0" indent="-146050" algn="l" rtl="0">
              <a:lnSpc>
                <a:spcPct val="127272"/>
              </a:lnSpc>
              <a:spcBef>
                <a:spcPts val="0"/>
              </a:spcBef>
              <a:spcAft>
                <a:spcPts val="0"/>
              </a:spcAft>
              <a:buClr>
                <a:schemeClr val="lt1"/>
              </a:buClr>
              <a:buSzPts val="2200"/>
              <a:buFont typeface="Arial"/>
              <a:buNone/>
            </a:pPr>
            <a:endParaRPr sz="2200" dirty="0"/>
          </a:p>
          <a:p>
            <a:pPr marL="285750" lvl="0" indent="-285750" algn="l" rtl="0">
              <a:lnSpc>
                <a:spcPct val="116666"/>
              </a:lnSpc>
              <a:spcBef>
                <a:spcPts val="0"/>
              </a:spcBef>
              <a:spcAft>
                <a:spcPts val="0"/>
              </a:spcAft>
              <a:buClr>
                <a:schemeClr val="lt1"/>
              </a:buClr>
              <a:buSzPts val="2400"/>
              <a:buFont typeface="Arial"/>
              <a:buChar char="•"/>
            </a:pPr>
            <a:r>
              <a:rPr lang="en-US" sz="2400" dirty="0"/>
              <a:t>The online Leave Management System is designed to run on the organization’s server and to allow employees to apply based on  their leave balance, revoke leave application, and cancel leave. Consequently, the Admin &amp; HOD should be able to review the contents of the leave application and approve or reject the applications.</a:t>
            </a:r>
            <a:endParaRPr sz="2200" dirty="0"/>
          </a:p>
        </p:txBody>
      </p:sp>
      <p:sp>
        <p:nvSpPr>
          <p:cNvPr id="58" name="Google Shape;58;p8"/>
          <p:cNvSpPr txBox="1">
            <a:spLocks noGrp="1"/>
          </p:cNvSpPr>
          <p:nvPr>
            <p:ph type="title"/>
          </p:nvPr>
        </p:nvSpPr>
        <p:spPr>
          <a:xfrm>
            <a:off x="457199" y="420624"/>
            <a:ext cx="11174819" cy="10843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Quattrocento Sans"/>
              <a:buNone/>
            </a:pPr>
            <a:r>
              <a:rPr lang="en-US" b="1"/>
              <a:t>OVERVIEW : -</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1000"/>
                                        <p:tgtEl>
                                          <p:spTgt spid="5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1000"/>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11626" y="128264"/>
            <a:ext cx="11534700" cy="1179600"/>
          </a:xfrm>
          <a:prstGeom prst="rect">
            <a:avLst/>
          </a:prstGeom>
          <a:noFill/>
          <a:ln>
            <a:noFill/>
          </a:ln>
        </p:spPr>
        <p:txBody>
          <a:bodyPr spcFirstLastPara="1" wrap="square" lIns="91425" tIns="45700" rIns="91425" bIns="45700" anchor="b" anchorCtr="0">
            <a:normAutofit/>
          </a:bodyPr>
          <a:lstStyle/>
          <a:p>
            <a:pPr marL="0" lvl="0" indent="0" algn="l" rtl="0">
              <a:lnSpc>
                <a:spcPct val="125000"/>
              </a:lnSpc>
              <a:spcBef>
                <a:spcPts val="0"/>
              </a:spcBef>
              <a:spcAft>
                <a:spcPts val="0"/>
              </a:spcAft>
              <a:buClr>
                <a:schemeClr val="dk1"/>
              </a:buClr>
              <a:buSzPts val="3200"/>
              <a:buFont typeface="Quattrocento Sans"/>
              <a:buNone/>
            </a:pPr>
            <a:r>
              <a:rPr lang="en-US" sz="4800" b="1"/>
              <a:t>Login </a:t>
            </a:r>
            <a:endParaRPr sz="4800" b="1"/>
          </a:p>
        </p:txBody>
      </p:sp>
      <p:pic>
        <p:nvPicPr>
          <p:cNvPr id="64" name="Google Shape;64;p9"/>
          <p:cNvPicPr preferRelativeResize="0"/>
          <p:nvPr/>
        </p:nvPicPr>
        <p:blipFill>
          <a:blip r:embed="rId3">
            <a:alphaModFix/>
          </a:blip>
          <a:stretch>
            <a:fillRect/>
          </a:stretch>
        </p:blipFill>
        <p:spPr>
          <a:xfrm>
            <a:off x="6157175" y="1307864"/>
            <a:ext cx="5823287" cy="5245337"/>
          </a:xfrm>
          <a:prstGeom prst="rect">
            <a:avLst/>
          </a:prstGeom>
          <a:noFill/>
          <a:ln>
            <a:noFill/>
          </a:ln>
        </p:spPr>
      </p:pic>
      <p:sp>
        <p:nvSpPr>
          <p:cNvPr id="65" name="Google Shape;65;p9"/>
          <p:cNvSpPr txBox="1"/>
          <p:nvPr/>
        </p:nvSpPr>
        <p:spPr>
          <a:xfrm>
            <a:off x="112700" y="1545475"/>
            <a:ext cx="5823300" cy="4616618"/>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dirty="0"/>
              <a:t>HOD</a:t>
            </a:r>
            <a:endParaRPr sz="2400" dirty="0"/>
          </a:p>
          <a:p>
            <a:pPr marL="457200" lvl="0" indent="-381000" algn="l" rtl="0">
              <a:spcBef>
                <a:spcPts val="0"/>
              </a:spcBef>
              <a:spcAft>
                <a:spcPts val="0"/>
              </a:spcAft>
              <a:buSzPts val="2400"/>
              <a:buChar char="●"/>
            </a:pPr>
            <a:r>
              <a:rPr lang="en-US" sz="2400" dirty="0"/>
              <a:t>Staff</a:t>
            </a:r>
            <a:endParaRPr sz="2400" dirty="0"/>
          </a:p>
          <a:p>
            <a:pPr marL="457200" lvl="0" indent="-381000" algn="l" rtl="0">
              <a:spcBef>
                <a:spcPts val="0"/>
              </a:spcBef>
              <a:spcAft>
                <a:spcPts val="0"/>
              </a:spcAft>
              <a:buSzPts val="2400"/>
              <a:buChar char="●"/>
            </a:pPr>
            <a:r>
              <a:rPr lang="en-US" sz="2400" dirty="0"/>
              <a:t>Admin</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US" sz="2400" dirty="0"/>
              <a:t> All the above mentioned people can login through this portal.</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US" sz="2400" dirty="0"/>
              <a:t>After login page is accessed / logged in.</a:t>
            </a:r>
          </a:p>
          <a:p>
            <a:pPr marL="0" lvl="0" indent="0" algn="l" rtl="0">
              <a:spcBef>
                <a:spcPts val="0"/>
              </a:spcBef>
              <a:spcAft>
                <a:spcPts val="0"/>
              </a:spcAft>
              <a:buNone/>
            </a:pPr>
            <a:r>
              <a:rPr lang="en-US" sz="2400" dirty="0"/>
              <a:t> He / She can be directed to respective home pages.</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1000"/>
                                        <p:tgtEl>
                                          <p:spTgt spid="63"/>
                                        </p:tgtEl>
                                        <p:attrNameLst>
                                          <p:attrName>ppt_w</p:attrName>
                                        </p:attrNameLst>
                                      </p:cBhvr>
                                      <p:tavLst>
                                        <p:tav tm="0">
                                          <p:val>
                                            <p:strVal val="0"/>
                                          </p:val>
                                        </p:tav>
                                        <p:tav tm="100000">
                                          <p:val>
                                            <p:strVal val="#ppt_w"/>
                                          </p:val>
                                        </p:tav>
                                      </p:tavLst>
                                    </p:anim>
                                    <p:anim calcmode="lin" valueType="num">
                                      <p:cBhvr additive="base">
                                        <p:cTn id="8" dur="1000"/>
                                        <p:tgtEl>
                                          <p:spTgt spid="6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1000"/>
                                        <p:tgtEl>
                                          <p:spTgt spid="65"/>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0"/>
          <p:cNvSpPr txBox="1"/>
          <p:nvPr/>
        </p:nvSpPr>
        <p:spPr>
          <a:xfrm>
            <a:off x="101400" y="914400"/>
            <a:ext cx="11913000" cy="5724614"/>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SzPts val="3000"/>
              <a:buChar char="●"/>
            </a:pPr>
            <a:r>
              <a:rPr lang="en-US" sz="3000" dirty="0"/>
              <a:t>Staff can apply for the leave by giving the details of himself/herself.</a:t>
            </a:r>
            <a:endParaRPr sz="3000" dirty="0"/>
          </a:p>
          <a:p>
            <a:pPr marL="457200" lvl="0" indent="-419100" algn="l" rtl="0">
              <a:spcBef>
                <a:spcPts val="0"/>
              </a:spcBef>
              <a:spcAft>
                <a:spcPts val="0"/>
              </a:spcAft>
              <a:buSzPts val="3000"/>
              <a:buChar char="●"/>
            </a:pPr>
            <a:r>
              <a:rPr lang="en-US" sz="3000" dirty="0"/>
              <a:t>Details includes</a:t>
            </a:r>
            <a:endParaRPr sz="3000" dirty="0"/>
          </a:p>
          <a:p>
            <a:pPr marL="457200" lvl="0" indent="-419100" algn="l" rtl="0">
              <a:spcBef>
                <a:spcPts val="0"/>
              </a:spcBef>
              <a:spcAft>
                <a:spcPts val="0"/>
              </a:spcAft>
              <a:buSzPts val="3000"/>
              <a:buChar char="●"/>
            </a:pPr>
            <a:r>
              <a:rPr lang="en-US" sz="3000" dirty="0"/>
              <a:t>First Name</a:t>
            </a:r>
            <a:endParaRPr sz="3000" dirty="0"/>
          </a:p>
          <a:p>
            <a:pPr marL="457200" lvl="0" indent="-419100" algn="l" rtl="0">
              <a:spcBef>
                <a:spcPts val="0"/>
              </a:spcBef>
              <a:spcAft>
                <a:spcPts val="0"/>
              </a:spcAft>
              <a:buSzPts val="3000"/>
              <a:buChar char="●"/>
            </a:pPr>
            <a:r>
              <a:rPr lang="en-US" sz="3000" dirty="0"/>
              <a:t>Last Name</a:t>
            </a:r>
            <a:endParaRPr sz="3000" dirty="0"/>
          </a:p>
          <a:p>
            <a:pPr marL="457200" lvl="0" indent="-419100" algn="l" rtl="0">
              <a:spcBef>
                <a:spcPts val="0"/>
              </a:spcBef>
              <a:spcAft>
                <a:spcPts val="0"/>
              </a:spcAft>
              <a:buSzPts val="3000"/>
              <a:buChar char="●"/>
            </a:pPr>
            <a:r>
              <a:rPr lang="en-US" sz="3000" dirty="0"/>
              <a:t>Email address</a:t>
            </a:r>
            <a:endParaRPr sz="3000" dirty="0"/>
          </a:p>
          <a:p>
            <a:pPr marL="457200" lvl="0" indent="-419100" algn="l" rtl="0">
              <a:spcBef>
                <a:spcPts val="0"/>
              </a:spcBef>
              <a:spcAft>
                <a:spcPts val="0"/>
              </a:spcAft>
              <a:buSzPts val="3000"/>
              <a:buChar char="●"/>
            </a:pPr>
            <a:r>
              <a:rPr lang="en-US" sz="3000" dirty="0"/>
              <a:t>Available leave days</a:t>
            </a:r>
            <a:endParaRPr sz="3000" dirty="0"/>
          </a:p>
          <a:p>
            <a:pPr marL="457200" lvl="0" indent="-419100" algn="l" rtl="0">
              <a:spcBef>
                <a:spcPts val="0"/>
              </a:spcBef>
              <a:spcAft>
                <a:spcPts val="0"/>
              </a:spcAft>
              <a:buSzPts val="3000"/>
              <a:buChar char="●"/>
            </a:pPr>
            <a:r>
              <a:rPr lang="en-US" sz="3000" dirty="0"/>
              <a:t>Leave type</a:t>
            </a:r>
            <a:endParaRPr sz="3000" dirty="0"/>
          </a:p>
          <a:p>
            <a:pPr marL="457200" lvl="0" indent="-419100" algn="l" rtl="0">
              <a:spcBef>
                <a:spcPts val="0"/>
              </a:spcBef>
              <a:spcAft>
                <a:spcPts val="0"/>
              </a:spcAft>
              <a:buSzPts val="3000"/>
              <a:buChar char="●"/>
            </a:pPr>
            <a:r>
              <a:rPr lang="en-US" sz="3000" dirty="0"/>
              <a:t>Start leave date</a:t>
            </a:r>
            <a:endParaRPr sz="3000" dirty="0"/>
          </a:p>
          <a:p>
            <a:pPr marL="457200" lvl="0" indent="-419100" algn="l" rtl="0">
              <a:spcBef>
                <a:spcPts val="0"/>
              </a:spcBef>
              <a:spcAft>
                <a:spcPts val="0"/>
              </a:spcAft>
              <a:buSzPts val="3000"/>
              <a:buChar char="●"/>
            </a:pPr>
            <a:r>
              <a:rPr lang="en-US" sz="3000" dirty="0"/>
              <a:t>End Leave Date</a:t>
            </a:r>
            <a:endParaRPr sz="3000" dirty="0"/>
          </a:p>
          <a:p>
            <a:pPr marL="457200" lvl="0" indent="-419100" algn="l" rtl="0">
              <a:spcBef>
                <a:spcPts val="0"/>
              </a:spcBef>
              <a:spcAft>
                <a:spcPts val="0"/>
              </a:spcAft>
              <a:buSzPts val="3000"/>
              <a:buChar char="●"/>
            </a:pPr>
            <a:r>
              <a:rPr lang="en-US" sz="3000" dirty="0"/>
              <a:t>Reason for leave</a:t>
            </a:r>
          </a:p>
          <a:p>
            <a:pPr marL="457200" lvl="0" indent="-419100" algn="l" rtl="0">
              <a:spcBef>
                <a:spcPts val="0"/>
              </a:spcBef>
              <a:spcAft>
                <a:spcPts val="0"/>
              </a:spcAft>
              <a:buSzPts val="3000"/>
              <a:buChar char="●"/>
            </a:pPr>
            <a:r>
              <a:rPr lang="en-US" sz="3000" dirty="0"/>
              <a:t>Department </a:t>
            </a:r>
          </a:p>
          <a:p>
            <a:pPr marL="457200" lvl="0" indent="-419100" algn="l" rtl="0">
              <a:spcBef>
                <a:spcPts val="0"/>
              </a:spcBef>
              <a:spcAft>
                <a:spcPts val="0"/>
              </a:spcAft>
              <a:buSzPts val="3000"/>
              <a:buChar char="●"/>
            </a:pPr>
            <a:r>
              <a:rPr lang="en-US" sz="3000" dirty="0"/>
              <a:t>User role(staff, HOD, Admin)</a:t>
            </a:r>
            <a:endParaRP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457201" y="336525"/>
            <a:ext cx="6513600" cy="877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Quattrocento Sans"/>
              <a:buNone/>
            </a:pPr>
            <a:r>
              <a:rPr lang="en-US" b="1"/>
              <a:t>Leave Applications and Staff details</a:t>
            </a:r>
            <a:endParaRPr b="1"/>
          </a:p>
        </p:txBody>
      </p:sp>
      <p:pic>
        <p:nvPicPr>
          <p:cNvPr id="78" name="Google Shape;78;p11"/>
          <p:cNvPicPr preferRelativeResize="0"/>
          <p:nvPr/>
        </p:nvPicPr>
        <p:blipFill>
          <a:blip r:embed="rId3">
            <a:alphaModFix/>
          </a:blip>
          <a:stretch>
            <a:fillRect/>
          </a:stretch>
        </p:blipFill>
        <p:spPr>
          <a:xfrm>
            <a:off x="5956225" y="1214325"/>
            <a:ext cx="6144001" cy="1382850"/>
          </a:xfrm>
          <a:prstGeom prst="rect">
            <a:avLst/>
          </a:prstGeom>
          <a:noFill/>
          <a:ln>
            <a:noFill/>
          </a:ln>
        </p:spPr>
      </p:pic>
      <p:sp>
        <p:nvSpPr>
          <p:cNvPr id="79" name="Google Shape;79;p11"/>
          <p:cNvSpPr txBox="1"/>
          <p:nvPr/>
        </p:nvSpPr>
        <p:spPr>
          <a:xfrm>
            <a:off x="93950" y="2362200"/>
            <a:ext cx="5655600" cy="3879000"/>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Clr>
                <a:schemeClr val="lt1"/>
              </a:buClr>
              <a:buSzPts val="3000"/>
              <a:buChar char="●"/>
            </a:pPr>
            <a:r>
              <a:rPr lang="en-US" sz="3000" dirty="0">
                <a:solidFill>
                  <a:schemeClr val="lt1"/>
                </a:solidFill>
              </a:rPr>
              <a:t>Admin and HOD can be able to notice the details of staff and leave applications.</a:t>
            </a:r>
            <a:endParaRPr sz="3000" dirty="0">
              <a:solidFill>
                <a:schemeClr val="lt1"/>
              </a:solidFill>
            </a:endParaRPr>
          </a:p>
          <a:p>
            <a:pPr marL="457200" lvl="0" indent="-419100" algn="l" rtl="0">
              <a:spcBef>
                <a:spcPts val="0"/>
              </a:spcBef>
              <a:spcAft>
                <a:spcPts val="0"/>
              </a:spcAft>
              <a:buClr>
                <a:schemeClr val="lt1"/>
              </a:buClr>
              <a:buSzPts val="3000"/>
              <a:buChar char="●"/>
            </a:pPr>
            <a:r>
              <a:rPr lang="en-US" sz="3000" dirty="0">
                <a:solidFill>
                  <a:schemeClr val="lt1"/>
                </a:solidFill>
              </a:rPr>
              <a:t>They can also notice  how many leave applications are accepted, rejected, pending.</a:t>
            </a:r>
            <a:endParaRPr sz="3000" dirty="0">
              <a:solidFill>
                <a:schemeClr val="lt1"/>
              </a:solidFill>
            </a:endParaRPr>
          </a:p>
          <a:p>
            <a:pPr marL="457200" lvl="0" indent="-419100" algn="l" rtl="0">
              <a:spcBef>
                <a:spcPts val="0"/>
              </a:spcBef>
              <a:spcAft>
                <a:spcPts val="0"/>
              </a:spcAft>
              <a:buClr>
                <a:schemeClr val="lt1"/>
              </a:buClr>
              <a:buSzPts val="3000"/>
              <a:buChar char="●"/>
            </a:pPr>
            <a:r>
              <a:rPr lang="en-US" sz="3000" dirty="0">
                <a:solidFill>
                  <a:schemeClr val="lt1"/>
                </a:solidFill>
              </a:rPr>
              <a:t>Admin can add the leaves for festivals and vacations too.</a:t>
            </a:r>
            <a:endParaRPr sz="3000" dirty="0">
              <a:solidFill>
                <a:schemeClr val="lt1"/>
              </a:solidFill>
            </a:endParaRPr>
          </a:p>
        </p:txBody>
      </p:sp>
      <p:pic>
        <p:nvPicPr>
          <p:cNvPr id="80" name="Google Shape;80;p11"/>
          <p:cNvPicPr preferRelativeResize="0"/>
          <p:nvPr/>
        </p:nvPicPr>
        <p:blipFill>
          <a:blip r:embed="rId4">
            <a:alphaModFix/>
          </a:blip>
          <a:stretch>
            <a:fillRect/>
          </a:stretch>
        </p:blipFill>
        <p:spPr>
          <a:xfrm>
            <a:off x="6045650" y="2674425"/>
            <a:ext cx="4194375" cy="40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additive="base">
                                        <p:cTn id="12" dur="1000"/>
                                        <p:tgtEl>
                                          <p:spTgt spid="79"/>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457200" y="4517136"/>
            <a:ext cx="65817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87" name="Google Shape;87;p12"/>
          <p:cNvSpPr txBox="1"/>
          <p:nvPr/>
        </p:nvSpPr>
        <p:spPr>
          <a:xfrm>
            <a:off x="32200" y="193175"/>
            <a:ext cx="120741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dirty="0"/>
              <a:t>Staff can see his/her Leave history he or she join the company or college.</a:t>
            </a:r>
            <a:endParaRPr sz="2400" dirty="0"/>
          </a:p>
        </p:txBody>
      </p:sp>
      <p:pic>
        <p:nvPicPr>
          <p:cNvPr id="88" name="Google Shape;88;p12"/>
          <p:cNvPicPr preferRelativeResize="0"/>
          <p:nvPr/>
        </p:nvPicPr>
        <p:blipFill>
          <a:blip r:embed="rId3">
            <a:alphaModFix/>
          </a:blip>
          <a:stretch>
            <a:fillRect/>
          </a:stretch>
        </p:blipFill>
        <p:spPr>
          <a:xfrm>
            <a:off x="152400" y="899675"/>
            <a:ext cx="11887203" cy="296046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000"/>
                                        <p:tgtEl>
                                          <p:spTgt spid="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3"/>
          <p:cNvSpPr txBox="1"/>
          <p:nvPr/>
        </p:nvSpPr>
        <p:spPr>
          <a:xfrm>
            <a:off x="48300" y="80500"/>
            <a:ext cx="11961300" cy="12930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dirty="0"/>
              <a:t>In Order to approve the leave application of a staff it must  be approved by HOD and the Admin.</a:t>
            </a:r>
            <a:endParaRPr sz="2400" dirty="0"/>
          </a:p>
          <a:p>
            <a:pPr marL="457200" lvl="0" indent="-381000" algn="l" rtl="0">
              <a:spcBef>
                <a:spcPts val="0"/>
              </a:spcBef>
              <a:spcAft>
                <a:spcPts val="0"/>
              </a:spcAft>
              <a:buSzPts val="2400"/>
              <a:buChar char="●"/>
            </a:pPr>
            <a:r>
              <a:rPr lang="en-US" sz="2400" dirty="0"/>
              <a:t>Admin and HOD can approve/Reject the leave applications.</a:t>
            </a:r>
            <a:endParaRPr sz="2400" dirty="0"/>
          </a:p>
        </p:txBody>
      </p:sp>
      <p:pic>
        <p:nvPicPr>
          <p:cNvPr id="96" name="Google Shape;96;p13"/>
          <p:cNvPicPr preferRelativeResize="0"/>
          <p:nvPr/>
        </p:nvPicPr>
        <p:blipFill>
          <a:blip r:embed="rId3">
            <a:alphaModFix/>
          </a:blip>
          <a:stretch>
            <a:fillRect/>
          </a:stretch>
        </p:blipFill>
        <p:spPr>
          <a:xfrm>
            <a:off x="2393775" y="1384624"/>
            <a:ext cx="9615825" cy="518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1000"/>
                                        <p:tgtEl>
                                          <p:spTgt spid="9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p:nvPr/>
        </p:nvSpPr>
        <p:spPr>
          <a:xfrm>
            <a:off x="80500" y="128800"/>
            <a:ext cx="11913000" cy="9234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a:t>Admin can add staff/Remove the staff.</a:t>
            </a:r>
            <a:endParaRPr sz="2400"/>
          </a:p>
          <a:p>
            <a:pPr marL="457200" lvl="0" indent="-381000" algn="l" rtl="0">
              <a:spcBef>
                <a:spcPts val="0"/>
              </a:spcBef>
              <a:spcAft>
                <a:spcPts val="0"/>
              </a:spcAft>
              <a:buSzPts val="2400"/>
              <a:buChar char="●"/>
            </a:pPr>
            <a:r>
              <a:rPr lang="en-US" sz="2400"/>
              <a:t>A user (HOD/Admin/staff) can update their profile.</a:t>
            </a:r>
            <a:endParaRPr sz="2400"/>
          </a:p>
        </p:txBody>
      </p:sp>
      <p:pic>
        <p:nvPicPr>
          <p:cNvPr id="104" name="Google Shape;104;p14"/>
          <p:cNvPicPr preferRelativeResize="0"/>
          <p:nvPr/>
        </p:nvPicPr>
        <p:blipFill>
          <a:blip r:embed="rId3">
            <a:alphaModFix/>
          </a:blip>
          <a:stretch>
            <a:fillRect/>
          </a:stretch>
        </p:blipFill>
        <p:spPr>
          <a:xfrm>
            <a:off x="152400" y="1204600"/>
            <a:ext cx="11887201" cy="2441413"/>
          </a:xfrm>
          <a:prstGeom prst="rect">
            <a:avLst/>
          </a:prstGeom>
          <a:noFill/>
          <a:ln>
            <a:noFill/>
          </a:ln>
        </p:spPr>
      </p:pic>
      <p:pic>
        <p:nvPicPr>
          <p:cNvPr id="105" name="Google Shape;105;p14"/>
          <p:cNvPicPr preferRelativeResize="0"/>
          <p:nvPr/>
        </p:nvPicPr>
        <p:blipFill>
          <a:blip r:embed="rId4">
            <a:alphaModFix/>
          </a:blip>
          <a:stretch>
            <a:fillRect/>
          </a:stretch>
        </p:blipFill>
        <p:spPr>
          <a:xfrm>
            <a:off x="2092825" y="3957550"/>
            <a:ext cx="7357052" cy="26267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1000"/>
                                        <p:tgtEl>
                                          <p:spTgt spid="103"/>
                                        </p:tgtEl>
                                        <p:attrNameLst>
                                          <p:attrName>ppt_w</p:attrName>
                                        </p:attrNameLst>
                                      </p:cBhvr>
                                      <p:tavLst>
                                        <p:tav tm="0">
                                          <p:val>
                                            <p:strVal val="0"/>
                                          </p:val>
                                        </p:tav>
                                        <p:tav tm="100000">
                                          <p:val>
                                            <p:strVal val="#ppt_w"/>
                                          </p:val>
                                        </p:tav>
                                      </p:tavLst>
                                    </p:anim>
                                    <p:anim calcmode="lin" valueType="num">
                                      <p:cBhvr additive="base">
                                        <p:cTn id="8" dur="1000"/>
                                        <p:tgtEl>
                                          <p:spTgt spid="10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4"/>
                                        </p:tgtEl>
                                        <p:attrNameLst>
                                          <p:attrName>style.visibility</p:attrName>
                                        </p:attrNameLst>
                                      </p:cBhvr>
                                      <p:to>
                                        <p:strVal val="visible"/>
                                      </p:to>
                                    </p:set>
                                    <p:anim calcmode="lin" valueType="num">
                                      <p:cBhvr additive="base">
                                        <p:cTn id="13" dur="1000"/>
                                        <p:tgtEl>
                                          <p:spTgt spid="104"/>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5"/>
                                        </p:tgtEl>
                                        <p:attrNameLst>
                                          <p:attrName>style.visibility</p:attrName>
                                        </p:attrNameLst>
                                      </p:cBhvr>
                                      <p:to>
                                        <p:strVal val="visible"/>
                                      </p:to>
                                    </p:set>
                                    <p:anim calcmode="lin" valueType="num">
                                      <p:cBhvr additive="base">
                                        <p:cTn id="18" dur="1000"/>
                                        <p:tgtEl>
                                          <p:spTgt spid="10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ancing Act">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Quattrocento Sans</vt:lpstr>
      <vt:lpstr>Balancing Act</vt:lpstr>
      <vt:lpstr>               LEAVE MANAGEMENT SYSTEM    TEAM MEMBERS :-  1)V.VEERANJINEYULU -1901211.  2)M.BHARADWAJ RATHOD -1901108.  3)N.MANI MOKSHITH -1901124.  4)M.HARIKRISHNA-1901110.</vt:lpstr>
      <vt:lpstr>OVERVIEW : -</vt:lpstr>
      <vt:lpstr>Login </vt:lpstr>
      <vt:lpstr>PowerPoint Presentation</vt:lpstr>
      <vt:lpstr>Leave Applications and Staff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LEAVE MANAGEMENT SYSTEM    TEAM MEMBERS :-  1)V.VEERANJINEYULU -1901211.  2)M.BHARADWAJ RATHOD -1901108.  3)N.MANI MOKSHITH -1901124.  4)M.HARIKRISHNA-1901110.</dc:title>
  <dc:creator>Bharadwaj rathod</dc:creator>
  <cp:lastModifiedBy>Bharadwaj rathod</cp:lastModifiedBy>
  <cp:revision>1</cp:revision>
  <dcterms:modified xsi:type="dcterms:W3CDTF">2022-04-17T22:30:10Z</dcterms:modified>
</cp:coreProperties>
</file>