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9" r:id="rId4"/>
    <p:sldId id="261" r:id="rId5"/>
    <p:sldId id="267" r:id="rId6"/>
    <p:sldId id="262" r:id="rId7"/>
    <p:sldId id="263" r:id="rId8"/>
    <p:sldId id="275" r:id="rId9"/>
    <p:sldId id="276" r:id="rId10"/>
    <p:sldId id="277" r:id="rId11"/>
    <p:sldId id="268" r:id="rId12"/>
    <p:sldId id="264" r:id="rId13"/>
    <p:sldId id="265" r:id="rId14"/>
    <p:sldId id="272" r:id="rId15"/>
    <p:sldId id="273" r:id="rId16"/>
    <p:sldId id="270" r:id="rId17"/>
    <p:sldId id="274" r:id="rId18"/>
    <p:sldId id="266"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DBE70-4778-40AF-B78D-4F0EC24DCAFA}"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D0CA226-B50A-4227-AABF-29B2883A904C}">
      <dgm:prSet/>
      <dgm:spPr/>
      <dgm:t>
        <a:bodyPr/>
        <a:lstStyle/>
        <a:p>
          <a:r>
            <a:rPr lang="en-US" dirty="0"/>
            <a:t>Now -a-days, most of them are using credit cards for buying the goods which are so much in need.  </a:t>
          </a:r>
          <a:r>
            <a:rPr lang="en-US" b="0" i="0" dirty="0"/>
            <a:t>Credit card fraud stands as major problem for word wide financial institutions</a:t>
          </a:r>
          <a:r>
            <a:rPr lang="en-US" dirty="0"/>
            <a:t>. </a:t>
          </a:r>
        </a:p>
      </dgm:t>
    </dgm:pt>
    <dgm:pt modelId="{766934DA-37C3-404E-9D13-C7542A9F1D83}" type="parTrans" cxnId="{68E4DE0F-80F3-480D-A690-B26133BA7889}">
      <dgm:prSet/>
      <dgm:spPr/>
      <dgm:t>
        <a:bodyPr/>
        <a:lstStyle/>
        <a:p>
          <a:endParaRPr lang="en-US"/>
        </a:p>
      </dgm:t>
    </dgm:pt>
    <dgm:pt modelId="{D8EFC515-318F-4B54-A30C-2DA785EB4340}" type="sibTrans" cxnId="{68E4DE0F-80F3-480D-A690-B26133BA7889}">
      <dgm:prSet/>
      <dgm:spPr/>
      <dgm:t>
        <a:bodyPr/>
        <a:lstStyle/>
        <a:p>
          <a:endParaRPr lang="en-US"/>
        </a:p>
      </dgm:t>
    </dgm:pt>
    <dgm:pt modelId="{198E1898-8BE5-4C0B-924B-3B357FB09FEA}">
      <dgm:prSet/>
      <dgm:spPr/>
      <dgm:t>
        <a:bodyPr/>
        <a:lstStyle/>
        <a:p>
          <a:r>
            <a:rPr lang="en-US"/>
            <a:t>Find out  weather the upcoming transaction is Fraud  or Non-Fraud.</a:t>
          </a:r>
        </a:p>
      </dgm:t>
    </dgm:pt>
    <dgm:pt modelId="{A444CE23-66B9-49FF-9D74-5C219E717424}" type="parTrans" cxnId="{2C39A6FF-7E5D-401F-97F9-E99D24A4C6F7}">
      <dgm:prSet/>
      <dgm:spPr/>
      <dgm:t>
        <a:bodyPr/>
        <a:lstStyle/>
        <a:p>
          <a:endParaRPr lang="en-US"/>
        </a:p>
      </dgm:t>
    </dgm:pt>
    <dgm:pt modelId="{23713459-B724-4984-9721-1294A102A805}" type="sibTrans" cxnId="{2C39A6FF-7E5D-401F-97F9-E99D24A4C6F7}">
      <dgm:prSet/>
      <dgm:spPr/>
      <dgm:t>
        <a:bodyPr/>
        <a:lstStyle/>
        <a:p>
          <a:endParaRPr lang="en-US"/>
        </a:p>
      </dgm:t>
    </dgm:pt>
    <dgm:pt modelId="{A087C0B5-D38C-4DF3-B052-CF84294A569E}">
      <dgm:prSet/>
      <dgm:spPr/>
      <dgm:t>
        <a:bodyPr/>
        <a:lstStyle/>
        <a:p>
          <a:r>
            <a:rPr lang="en-US" dirty="0"/>
            <a:t>In order to meet the needs credit cards are used and the fraud associated with it is also increasing so there is a need of developing a model that’s fit well and predicts at higher accuracy.</a:t>
          </a:r>
        </a:p>
      </dgm:t>
    </dgm:pt>
    <dgm:pt modelId="{ECFC1DE1-1860-4358-A104-B7277398C158}" type="parTrans" cxnId="{CFC57259-A9AB-4BE6-B8FC-162AF6335431}">
      <dgm:prSet/>
      <dgm:spPr/>
      <dgm:t>
        <a:bodyPr/>
        <a:lstStyle/>
        <a:p>
          <a:endParaRPr lang="en-US"/>
        </a:p>
      </dgm:t>
    </dgm:pt>
    <dgm:pt modelId="{2938BBED-F4D8-4C8E-BAA2-87235A04AB3A}" type="sibTrans" cxnId="{CFC57259-A9AB-4BE6-B8FC-162AF6335431}">
      <dgm:prSet/>
      <dgm:spPr/>
      <dgm:t>
        <a:bodyPr/>
        <a:lstStyle/>
        <a:p>
          <a:endParaRPr lang="en-US"/>
        </a:p>
      </dgm:t>
    </dgm:pt>
    <dgm:pt modelId="{9DE0A8FB-6C37-45A0-9A25-5F78D9BBFA90}" type="pres">
      <dgm:prSet presAssocID="{DB3DBE70-4778-40AF-B78D-4F0EC24DCAFA}" presName="diagram" presStyleCnt="0">
        <dgm:presLayoutVars>
          <dgm:dir/>
          <dgm:resizeHandles val="exact"/>
        </dgm:presLayoutVars>
      </dgm:prSet>
      <dgm:spPr/>
    </dgm:pt>
    <dgm:pt modelId="{D5B2F7C2-3628-440D-8370-2B787B92FBE6}" type="pres">
      <dgm:prSet presAssocID="{9D0CA226-B50A-4227-AABF-29B2883A904C}" presName="node" presStyleLbl="node1" presStyleIdx="0" presStyleCnt="3">
        <dgm:presLayoutVars>
          <dgm:bulletEnabled val="1"/>
        </dgm:presLayoutVars>
      </dgm:prSet>
      <dgm:spPr/>
    </dgm:pt>
    <dgm:pt modelId="{456E888D-B678-4518-B3A6-229B92871AE7}" type="pres">
      <dgm:prSet presAssocID="{D8EFC515-318F-4B54-A30C-2DA785EB4340}" presName="sibTrans" presStyleCnt="0"/>
      <dgm:spPr/>
    </dgm:pt>
    <dgm:pt modelId="{452B8A7C-2600-4537-A9AE-962FDBEBF328}" type="pres">
      <dgm:prSet presAssocID="{198E1898-8BE5-4C0B-924B-3B357FB09FEA}" presName="node" presStyleLbl="node1" presStyleIdx="1" presStyleCnt="3">
        <dgm:presLayoutVars>
          <dgm:bulletEnabled val="1"/>
        </dgm:presLayoutVars>
      </dgm:prSet>
      <dgm:spPr/>
    </dgm:pt>
    <dgm:pt modelId="{182D6F49-FA5B-4290-88C7-D577CCD1ECC1}" type="pres">
      <dgm:prSet presAssocID="{23713459-B724-4984-9721-1294A102A805}" presName="sibTrans" presStyleCnt="0"/>
      <dgm:spPr/>
    </dgm:pt>
    <dgm:pt modelId="{9718A475-3A4D-4ACF-8BEB-026BD255E304}" type="pres">
      <dgm:prSet presAssocID="{A087C0B5-D38C-4DF3-B052-CF84294A569E}" presName="node" presStyleLbl="node1" presStyleIdx="2" presStyleCnt="3">
        <dgm:presLayoutVars>
          <dgm:bulletEnabled val="1"/>
        </dgm:presLayoutVars>
      </dgm:prSet>
      <dgm:spPr/>
    </dgm:pt>
  </dgm:ptLst>
  <dgm:cxnLst>
    <dgm:cxn modelId="{68E4DE0F-80F3-480D-A690-B26133BA7889}" srcId="{DB3DBE70-4778-40AF-B78D-4F0EC24DCAFA}" destId="{9D0CA226-B50A-4227-AABF-29B2883A904C}" srcOrd="0" destOrd="0" parTransId="{766934DA-37C3-404E-9D13-C7542A9F1D83}" sibTransId="{D8EFC515-318F-4B54-A30C-2DA785EB4340}"/>
    <dgm:cxn modelId="{8507D82F-0B44-4975-8948-AC7B2E89F3A3}" type="presOf" srcId="{9D0CA226-B50A-4227-AABF-29B2883A904C}" destId="{D5B2F7C2-3628-440D-8370-2B787B92FBE6}" srcOrd="0" destOrd="0" presId="urn:microsoft.com/office/officeart/2005/8/layout/default"/>
    <dgm:cxn modelId="{C3BEC547-5D89-4AD6-907A-491521B3D766}" type="presOf" srcId="{DB3DBE70-4778-40AF-B78D-4F0EC24DCAFA}" destId="{9DE0A8FB-6C37-45A0-9A25-5F78D9BBFA90}" srcOrd="0" destOrd="0" presId="urn:microsoft.com/office/officeart/2005/8/layout/default"/>
    <dgm:cxn modelId="{CFC57259-A9AB-4BE6-B8FC-162AF6335431}" srcId="{DB3DBE70-4778-40AF-B78D-4F0EC24DCAFA}" destId="{A087C0B5-D38C-4DF3-B052-CF84294A569E}" srcOrd="2" destOrd="0" parTransId="{ECFC1DE1-1860-4358-A104-B7277398C158}" sibTransId="{2938BBED-F4D8-4C8E-BAA2-87235A04AB3A}"/>
    <dgm:cxn modelId="{C772FD8B-FCEA-42D6-85D0-2106A7D17574}" type="presOf" srcId="{A087C0B5-D38C-4DF3-B052-CF84294A569E}" destId="{9718A475-3A4D-4ACF-8BEB-026BD255E304}" srcOrd="0" destOrd="0" presId="urn:microsoft.com/office/officeart/2005/8/layout/default"/>
    <dgm:cxn modelId="{AD3E1391-9166-4E04-B52B-7419E96F72CB}" type="presOf" srcId="{198E1898-8BE5-4C0B-924B-3B357FB09FEA}" destId="{452B8A7C-2600-4537-A9AE-962FDBEBF328}" srcOrd="0" destOrd="0" presId="urn:microsoft.com/office/officeart/2005/8/layout/default"/>
    <dgm:cxn modelId="{2C39A6FF-7E5D-401F-97F9-E99D24A4C6F7}" srcId="{DB3DBE70-4778-40AF-B78D-4F0EC24DCAFA}" destId="{198E1898-8BE5-4C0B-924B-3B357FB09FEA}" srcOrd="1" destOrd="0" parTransId="{A444CE23-66B9-49FF-9D74-5C219E717424}" sibTransId="{23713459-B724-4984-9721-1294A102A805}"/>
    <dgm:cxn modelId="{A5004587-BA40-49D9-9598-8F6F26643484}" type="presParOf" srcId="{9DE0A8FB-6C37-45A0-9A25-5F78D9BBFA90}" destId="{D5B2F7C2-3628-440D-8370-2B787B92FBE6}" srcOrd="0" destOrd="0" presId="urn:microsoft.com/office/officeart/2005/8/layout/default"/>
    <dgm:cxn modelId="{9567DD37-F741-4D97-A980-ACBFCC393376}" type="presParOf" srcId="{9DE0A8FB-6C37-45A0-9A25-5F78D9BBFA90}" destId="{456E888D-B678-4518-B3A6-229B92871AE7}" srcOrd="1" destOrd="0" presId="urn:microsoft.com/office/officeart/2005/8/layout/default"/>
    <dgm:cxn modelId="{1DBD3F75-C7B6-4701-9903-E3A7857196F3}" type="presParOf" srcId="{9DE0A8FB-6C37-45A0-9A25-5F78D9BBFA90}" destId="{452B8A7C-2600-4537-A9AE-962FDBEBF328}" srcOrd="2" destOrd="0" presId="urn:microsoft.com/office/officeart/2005/8/layout/default"/>
    <dgm:cxn modelId="{B02430BF-1865-4A10-BCA1-43E64D5CC874}" type="presParOf" srcId="{9DE0A8FB-6C37-45A0-9A25-5F78D9BBFA90}" destId="{182D6F49-FA5B-4290-88C7-D577CCD1ECC1}" srcOrd="3" destOrd="0" presId="urn:microsoft.com/office/officeart/2005/8/layout/default"/>
    <dgm:cxn modelId="{901E59B9-C557-457F-B006-9F000C92B79C}" type="presParOf" srcId="{9DE0A8FB-6C37-45A0-9A25-5F78D9BBFA90}" destId="{9718A475-3A4D-4ACF-8BEB-026BD255E30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2F7C2-3628-440D-8370-2B787B92FBE6}">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Now -a-days, most of them are using credit cards for buying the goods which are so much in need.  </a:t>
          </a:r>
          <a:r>
            <a:rPr lang="en-US" sz="1900" b="0" i="0" kern="1200" dirty="0"/>
            <a:t>Credit card fraud stands as major problem for word wide financial institutions</a:t>
          </a:r>
          <a:r>
            <a:rPr lang="en-US" sz="1900" kern="1200" dirty="0"/>
            <a:t>. </a:t>
          </a:r>
        </a:p>
      </dsp:txBody>
      <dsp:txXfrm>
        <a:off x="1748064" y="2975"/>
        <a:ext cx="3342605" cy="2005563"/>
      </dsp:txXfrm>
    </dsp:sp>
    <dsp:sp modelId="{452B8A7C-2600-4537-A9AE-962FDBEBF328}">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Find out  weather the upcoming transaction is Fraud  or Non-Fraud.</a:t>
          </a:r>
        </a:p>
      </dsp:txBody>
      <dsp:txXfrm>
        <a:off x="5424930" y="2975"/>
        <a:ext cx="3342605" cy="2005563"/>
      </dsp:txXfrm>
    </dsp:sp>
    <dsp:sp modelId="{9718A475-3A4D-4ACF-8BEB-026BD255E304}">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 order to meet the needs credit cards are used and the fraud associated with it is also increasing so there is a need of developing a model that’s fit well and predicts at higher accuracy.</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86617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62732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3132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7B4CF-7CA0-449B-AB19-C49E8C2D399B}"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217841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7B4CF-7CA0-449B-AB19-C49E8C2D399B}"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67688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7B4CF-7CA0-449B-AB19-C49E8C2D399B}"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97500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7B4CF-7CA0-449B-AB19-C49E8C2D399B}" type="datetimeFigureOut">
              <a:rPr lang="en-IN" smtClean="0"/>
              <a:t>14-11-2021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256318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7B4CF-7CA0-449B-AB19-C49E8C2D399B}"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96251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B4CF-7CA0-449B-AB19-C49E8C2D399B}" type="datetimeFigureOut">
              <a:rPr lang="en-IN" smtClean="0"/>
              <a:t>14-11-2021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8616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7B4CF-7CA0-449B-AB19-C49E8C2D399B}"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02714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7B4CF-7CA0-449B-AB19-C49E8C2D399B}"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9833A-66AE-411B-809A-466CC89B3836}" type="slidenum">
              <a:rPr lang="en-IN" smtClean="0"/>
              <a:t>‹#›</a:t>
            </a:fld>
            <a:endParaRPr lang="en-IN"/>
          </a:p>
        </p:txBody>
      </p:sp>
    </p:spTree>
    <p:extLst>
      <p:ext uri="{BB962C8B-B14F-4D97-AF65-F5344CB8AC3E}">
        <p14:creationId xmlns:p14="http://schemas.microsoft.com/office/powerpoint/2010/main" val="198018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7B4CF-7CA0-449B-AB19-C49E8C2D399B}" type="datetimeFigureOut">
              <a:rPr lang="en-IN" smtClean="0"/>
              <a:t>14-11-2021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9833A-66AE-411B-809A-466CC89B3836}" type="slidenum">
              <a:rPr lang="en-IN" smtClean="0"/>
              <a:t>‹#›</a:t>
            </a:fld>
            <a:endParaRPr lang="en-IN"/>
          </a:p>
        </p:txBody>
      </p:sp>
    </p:spTree>
    <p:extLst>
      <p:ext uri="{BB962C8B-B14F-4D97-AF65-F5344CB8AC3E}">
        <p14:creationId xmlns:p14="http://schemas.microsoft.com/office/powerpoint/2010/main" val="3112463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8.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BD3079-6F77-4503-BC4F-980A8439B7AF}"/>
              </a:ext>
            </a:extLst>
          </p:cNvPr>
          <p:cNvSpPr>
            <a:spLocks noGrp="1"/>
          </p:cNvSpPr>
          <p:nvPr>
            <p:ph type="title"/>
          </p:nvPr>
        </p:nvSpPr>
        <p:spPr>
          <a:xfrm>
            <a:off x="487017" y="318977"/>
            <a:ext cx="11002618" cy="6464595"/>
          </a:xfrm>
        </p:spPr>
        <p:txBody>
          <a:bodyPr vert="horz" lIns="91440" tIns="45720" rIns="91440" bIns="45720" rtlCol="0" anchor="ctr">
            <a:normAutofit/>
          </a:bodyPr>
          <a:lstStyle/>
          <a:p>
            <a:pPr algn="ctr"/>
            <a:br>
              <a:rPr lang="en-US" sz="3600" dirty="0">
                <a:solidFill>
                  <a:srgbClr val="002060"/>
                </a:solidFill>
              </a:rPr>
            </a:br>
            <a:br>
              <a:rPr lang="en-US" sz="3600" dirty="0">
                <a:solidFill>
                  <a:srgbClr val="002060"/>
                </a:solidFill>
              </a:rPr>
            </a:br>
            <a:r>
              <a:rPr lang="en-US" sz="3600" b="1" dirty="0">
                <a:solidFill>
                  <a:srgbClr val="002060"/>
                </a:solidFill>
              </a:rPr>
              <a:t>MACHINE LEARNING MINI - PROJECT</a:t>
            </a: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br>
              <a:rPr lang="en-US" sz="1000" dirty="0"/>
            </a:br>
            <a:r>
              <a:rPr lang="en-US" sz="1000" dirty="0"/>
              <a:t>for human activity detection using smart phone dataset </a:t>
            </a:r>
            <a:br>
              <a:rPr lang="en-US" sz="2000" dirty="0">
                <a:solidFill>
                  <a:schemeClr val="bg1">
                    <a:lumMod val="95000"/>
                    <a:lumOff val="5000"/>
                  </a:schemeClr>
                </a:solidFill>
              </a:rPr>
            </a:br>
            <a:r>
              <a:rPr lang="en-US" sz="2000" dirty="0">
                <a:solidFill>
                  <a:schemeClr val="bg1">
                    <a:lumMod val="95000"/>
                    <a:lumOff val="5000"/>
                  </a:schemeClr>
                </a:solidFill>
              </a:rPr>
              <a:t>     </a:t>
            </a:r>
            <a:r>
              <a:rPr lang="en-US" sz="2400" dirty="0">
                <a:solidFill>
                  <a:srgbClr val="FF0000"/>
                </a:solidFill>
                <a:latin typeface="Amasis MT Pro Black" panose="02040A04050005020304" pitchFamily="18" charset="0"/>
              </a:rPr>
              <a:t>Neural approach for credit card Fraud Detection</a:t>
            </a:r>
            <a:br>
              <a:rPr lang="en-US" sz="2000" dirty="0">
                <a:solidFill>
                  <a:schemeClr val="bg1">
                    <a:lumMod val="95000"/>
                    <a:lumOff val="5000"/>
                  </a:schemeClr>
                </a:solidFill>
              </a:rPr>
            </a:br>
            <a:br>
              <a:rPr lang="en-US" sz="2000" dirty="0">
                <a:solidFill>
                  <a:schemeClr val="bg1">
                    <a:lumMod val="95000"/>
                    <a:lumOff val="5000"/>
                  </a:schemeClr>
                </a:solidFill>
              </a:rPr>
            </a:br>
            <a:br>
              <a:rPr lang="en-US" sz="2000" dirty="0">
                <a:solidFill>
                  <a:schemeClr val="bg1">
                    <a:lumMod val="95000"/>
                    <a:lumOff val="5000"/>
                  </a:schemeClr>
                </a:solidFill>
              </a:rPr>
            </a:br>
            <a:r>
              <a:rPr lang="en-US" sz="1800" b="1" dirty="0">
                <a:solidFill>
                  <a:schemeClr val="bg1">
                    <a:lumMod val="95000"/>
                    <a:lumOff val="5000"/>
                  </a:schemeClr>
                </a:solidFill>
              </a:rPr>
              <a:t>MEGAVATH BHARADWAJ RATHOD</a:t>
            </a:r>
            <a:br>
              <a:rPr lang="en-US" sz="1800" b="1" dirty="0">
                <a:solidFill>
                  <a:schemeClr val="bg1">
                    <a:lumMod val="95000"/>
                    <a:lumOff val="5000"/>
                  </a:schemeClr>
                </a:solidFill>
              </a:rPr>
            </a:br>
            <a:r>
              <a:rPr lang="en-US" sz="1800" b="1" dirty="0">
                <a:solidFill>
                  <a:schemeClr val="bg1">
                    <a:lumMod val="95000"/>
                    <a:lumOff val="5000"/>
                  </a:schemeClr>
                </a:solidFill>
              </a:rPr>
              <a:t>ROLL  N0: 1901108</a:t>
            </a:r>
            <a:br>
              <a:rPr lang="en-US" sz="2000" dirty="0">
                <a:solidFill>
                  <a:schemeClr val="bg1">
                    <a:lumMod val="95000"/>
                    <a:lumOff val="5000"/>
                  </a:schemeClr>
                </a:solidFill>
              </a:rPr>
            </a:br>
            <a:br>
              <a:rPr lang="en-US" sz="2000" dirty="0">
                <a:solidFill>
                  <a:schemeClr val="bg1">
                    <a:lumMod val="95000"/>
                    <a:lumOff val="5000"/>
                  </a:schemeClr>
                </a:solidFill>
              </a:rPr>
            </a:br>
            <a:br>
              <a:rPr lang="en-US" sz="2000" dirty="0">
                <a:solidFill>
                  <a:schemeClr val="bg1">
                    <a:lumMod val="95000"/>
                    <a:lumOff val="5000"/>
                  </a:schemeClr>
                </a:solidFill>
              </a:rPr>
            </a:br>
            <a:r>
              <a:rPr lang="en-US" sz="2000" dirty="0">
                <a:solidFill>
                  <a:schemeClr val="bg1">
                    <a:lumMod val="95000"/>
                    <a:lumOff val="5000"/>
                  </a:schemeClr>
                </a:solidFill>
              </a:rPr>
              <a:t>Dept. of Computer Science &amp; Engineering</a:t>
            </a:r>
            <a:br>
              <a:rPr lang="en-US" sz="2000" dirty="0">
                <a:solidFill>
                  <a:schemeClr val="bg1">
                    <a:lumMod val="95000"/>
                    <a:lumOff val="5000"/>
                  </a:schemeClr>
                </a:solidFill>
              </a:rPr>
            </a:br>
            <a:r>
              <a:rPr lang="en-US" sz="2000" dirty="0">
                <a:solidFill>
                  <a:schemeClr val="bg1">
                    <a:lumMod val="95000"/>
                    <a:lumOff val="5000"/>
                  </a:schemeClr>
                </a:solidFill>
              </a:rPr>
              <a:t>Indian Institute of Information Technology, Guwahati.</a:t>
            </a:r>
            <a:br>
              <a:rPr lang="en-US" sz="4600" dirty="0">
                <a:solidFill>
                  <a:schemeClr val="bg1">
                    <a:lumMod val="95000"/>
                    <a:lumOff val="5000"/>
                  </a:schemeClr>
                </a:solidFill>
              </a:rPr>
            </a:br>
            <a:br>
              <a:rPr lang="en-US" sz="4600" dirty="0">
                <a:solidFill>
                  <a:schemeClr val="bg1">
                    <a:lumMod val="95000"/>
                    <a:lumOff val="5000"/>
                  </a:schemeClr>
                </a:solidFill>
              </a:rPr>
            </a:br>
            <a:r>
              <a:rPr lang="en-US" sz="2000" dirty="0">
                <a:solidFill>
                  <a:srgbClr val="002060"/>
                </a:solidFill>
                <a:latin typeface="Amasis MT Pro Medium" panose="020B0604020202020204" pitchFamily="18" charset="0"/>
              </a:rPr>
              <a:t>Course: CS360 - Machine Learning Lab </a:t>
            </a:r>
          </a:p>
        </p:txBody>
      </p:sp>
    </p:spTree>
    <p:extLst>
      <p:ext uri="{BB962C8B-B14F-4D97-AF65-F5344CB8AC3E}">
        <p14:creationId xmlns:p14="http://schemas.microsoft.com/office/powerpoint/2010/main" val="990526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59C2-AF52-4783-A842-96F3B378A2B1}"/>
              </a:ext>
            </a:extLst>
          </p:cNvPr>
          <p:cNvSpPr>
            <a:spLocks noGrp="1"/>
          </p:cNvSpPr>
          <p:nvPr>
            <p:ph type="title"/>
          </p:nvPr>
        </p:nvSpPr>
        <p:spPr>
          <a:xfrm>
            <a:off x="838200" y="365125"/>
            <a:ext cx="10515600" cy="6195931"/>
          </a:xfrm>
        </p:spPr>
        <p:txBody>
          <a:bodyPr>
            <a:normAutofit/>
          </a:bodyPr>
          <a:lstStyle/>
          <a:p>
            <a:r>
              <a:rPr lang="en-US" sz="1800" b="1" dirty="0">
                <a:latin typeface="+mn-lt"/>
                <a:sym typeface="Wingdings" panose="05000000000000000000" pitchFamily="2" charset="2"/>
              </a:rPr>
              <a:t> </a:t>
            </a:r>
            <a:r>
              <a:rPr lang="en-US" sz="1800" b="1" dirty="0">
                <a:latin typeface="+mn-lt"/>
              </a:rPr>
              <a:t>Fraudulent Detection in Credit Card System Using SVM &amp; Decision Tree (</a:t>
            </a:r>
            <a:r>
              <a:rPr lang="en-US" sz="1800" b="1" dirty="0" err="1">
                <a:latin typeface="+mn-lt"/>
              </a:rPr>
              <a:t>Vijayshree</a:t>
            </a:r>
            <a:r>
              <a:rPr lang="en-US" sz="1800" b="1" dirty="0">
                <a:latin typeface="+mn-lt"/>
              </a:rPr>
              <a:t> B. </a:t>
            </a:r>
            <a:r>
              <a:rPr lang="en-US" sz="1800" b="1" dirty="0" err="1">
                <a:latin typeface="+mn-lt"/>
              </a:rPr>
              <a:t>Nipane</a:t>
            </a:r>
            <a:r>
              <a:rPr lang="en-US" sz="1800" b="1" dirty="0">
                <a:latin typeface="+mn-lt"/>
              </a:rPr>
              <a:t>, Poonam S. </a:t>
            </a:r>
            <a:r>
              <a:rPr lang="en-US" sz="1800" b="1" dirty="0" err="1">
                <a:latin typeface="+mn-lt"/>
              </a:rPr>
              <a:t>Kalinge</a:t>
            </a:r>
            <a:r>
              <a:rPr lang="en-US" sz="1800" b="1" dirty="0">
                <a:latin typeface="+mn-lt"/>
              </a:rPr>
              <a:t>, </a:t>
            </a:r>
            <a:r>
              <a:rPr lang="en-US" sz="1800" b="1" dirty="0" err="1">
                <a:latin typeface="+mn-lt"/>
              </a:rPr>
              <a:t>Dipali</a:t>
            </a:r>
            <a:r>
              <a:rPr lang="en-US" sz="1800" b="1" dirty="0">
                <a:latin typeface="+mn-lt"/>
              </a:rPr>
              <a:t> </a:t>
            </a:r>
            <a:r>
              <a:rPr lang="en-US" sz="1800" b="1" dirty="0" err="1">
                <a:latin typeface="+mn-lt"/>
              </a:rPr>
              <a:t>Vidhate</a:t>
            </a:r>
            <a:r>
              <a:rPr lang="en-US" sz="1800" b="1" dirty="0">
                <a:latin typeface="+mn-lt"/>
              </a:rPr>
              <a:t>, Kunal War, </a:t>
            </a:r>
            <a:r>
              <a:rPr lang="en-US" sz="1800" b="1" dirty="0" err="1">
                <a:latin typeface="+mn-lt"/>
              </a:rPr>
              <a:t>Bhagyashree</a:t>
            </a:r>
            <a:r>
              <a:rPr lang="en-US" sz="1800" b="1" dirty="0">
                <a:latin typeface="+mn-lt"/>
              </a:rPr>
              <a:t> P. Deshpande): With growing advancement in the electronic commerce field, fraud is spreading all over the world, causing major financial losses. In the current scenario, Major cause of financial losses is credit card fraud; it not only affects tradesperson but also individual clients. Decision tree, Genetic algorithm, </a:t>
            </a:r>
            <a:r>
              <a:rPr lang="en-US" sz="1800" b="1" dirty="0" err="1">
                <a:latin typeface="+mn-lt"/>
              </a:rPr>
              <a:t>Metalearning</a:t>
            </a:r>
            <a:r>
              <a:rPr lang="en-US" sz="1800" b="1" dirty="0">
                <a:latin typeface="+mn-lt"/>
              </a:rPr>
              <a:t> strategy, neural network, HMM are the presented methods used to detect credit card frauds. In contemplating system for fraudulent detection, artificial intelligence concept of Support Vector Machine (SVM) &amp; decision tree is being used to solve the problem. Thus by the implementation of this hybrid approach, financial losses can be reduced to greater extent. </a:t>
            </a:r>
            <a:br>
              <a:rPr lang="en-US" sz="1800" b="1" dirty="0">
                <a:latin typeface="+mn-lt"/>
              </a:rPr>
            </a:br>
            <a:br>
              <a:rPr lang="en-US" sz="1800" b="1" dirty="0">
                <a:latin typeface="+mn-lt"/>
              </a:rPr>
            </a:br>
            <a:r>
              <a:rPr lang="en-US" sz="1800" b="1" dirty="0">
                <a:latin typeface="+mn-lt"/>
                <a:sym typeface="Wingdings" panose="05000000000000000000" pitchFamily="2" charset="2"/>
              </a:rPr>
              <a:t></a:t>
            </a: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r>
              <a:rPr lang="en-US" sz="1800" b="1" dirty="0">
                <a:latin typeface="+mn-lt"/>
                <a:sym typeface="Wingdings" panose="05000000000000000000" pitchFamily="2" charset="2"/>
              </a:rPr>
              <a:t></a:t>
            </a: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br>
              <a:rPr lang="en-US" sz="1800" b="1" dirty="0">
                <a:latin typeface="+mn-lt"/>
                <a:sym typeface="Wingdings" panose="05000000000000000000" pitchFamily="2" charset="2"/>
              </a:rPr>
            </a:br>
            <a:endParaRPr lang="en-IN" sz="1800" b="1" dirty="0">
              <a:latin typeface="+mn-lt"/>
            </a:endParaRPr>
          </a:p>
        </p:txBody>
      </p:sp>
      <p:pic>
        <p:nvPicPr>
          <p:cNvPr id="4" name="Picture 3">
            <a:extLst>
              <a:ext uri="{FF2B5EF4-FFF2-40B4-BE49-F238E27FC236}">
                <a16:creationId xmlns:a16="http://schemas.microsoft.com/office/drawing/2014/main" id="{69CB6AA2-88F0-431F-B1F3-47942206ACC6}"/>
              </a:ext>
            </a:extLst>
          </p:cNvPr>
          <p:cNvPicPr>
            <a:picLocks noChangeAspect="1"/>
          </p:cNvPicPr>
          <p:nvPr/>
        </p:nvPicPr>
        <p:blipFill rotWithShape="1">
          <a:blip r:embed="rId2"/>
          <a:srcRect t="69994"/>
          <a:stretch/>
        </p:blipFill>
        <p:spPr>
          <a:xfrm>
            <a:off x="1309410" y="2700184"/>
            <a:ext cx="3972479" cy="1405091"/>
          </a:xfrm>
          <a:prstGeom prst="rect">
            <a:avLst/>
          </a:prstGeom>
        </p:spPr>
      </p:pic>
      <p:pic>
        <p:nvPicPr>
          <p:cNvPr id="6" name="Picture 5">
            <a:extLst>
              <a:ext uri="{FF2B5EF4-FFF2-40B4-BE49-F238E27FC236}">
                <a16:creationId xmlns:a16="http://schemas.microsoft.com/office/drawing/2014/main" id="{D1878B25-7C61-4ED6-8300-456CC655F451}"/>
              </a:ext>
            </a:extLst>
          </p:cNvPr>
          <p:cNvPicPr>
            <a:picLocks noChangeAspect="1"/>
          </p:cNvPicPr>
          <p:nvPr/>
        </p:nvPicPr>
        <p:blipFill>
          <a:blip r:embed="rId3"/>
          <a:stretch>
            <a:fillRect/>
          </a:stretch>
        </p:blipFill>
        <p:spPr>
          <a:xfrm>
            <a:off x="5857590" y="2700183"/>
            <a:ext cx="4077269" cy="1405091"/>
          </a:xfrm>
          <a:prstGeom prst="rect">
            <a:avLst/>
          </a:prstGeom>
        </p:spPr>
      </p:pic>
      <p:pic>
        <p:nvPicPr>
          <p:cNvPr id="8" name="Picture 7">
            <a:extLst>
              <a:ext uri="{FF2B5EF4-FFF2-40B4-BE49-F238E27FC236}">
                <a16:creationId xmlns:a16="http://schemas.microsoft.com/office/drawing/2014/main" id="{85EDB08D-0BB4-4DCE-A185-0F53F9A5F2D7}"/>
              </a:ext>
            </a:extLst>
          </p:cNvPr>
          <p:cNvPicPr>
            <a:picLocks noChangeAspect="1"/>
          </p:cNvPicPr>
          <p:nvPr/>
        </p:nvPicPr>
        <p:blipFill>
          <a:blip r:embed="rId4"/>
          <a:stretch>
            <a:fillRect/>
          </a:stretch>
        </p:blipFill>
        <p:spPr>
          <a:xfrm>
            <a:off x="1299883" y="4248150"/>
            <a:ext cx="3982006" cy="1590674"/>
          </a:xfrm>
          <a:prstGeom prst="rect">
            <a:avLst/>
          </a:prstGeom>
        </p:spPr>
      </p:pic>
      <p:pic>
        <p:nvPicPr>
          <p:cNvPr id="10" name="Picture 9">
            <a:extLst>
              <a:ext uri="{FF2B5EF4-FFF2-40B4-BE49-F238E27FC236}">
                <a16:creationId xmlns:a16="http://schemas.microsoft.com/office/drawing/2014/main" id="{AF058D0B-E703-42C3-9676-74B2E2E807AF}"/>
              </a:ext>
            </a:extLst>
          </p:cNvPr>
          <p:cNvPicPr>
            <a:picLocks noChangeAspect="1"/>
          </p:cNvPicPr>
          <p:nvPr/>
        </p:nvPicPr>
        <p:blipFill>
          <a:blip r:embed="rId5"/>
          <a:stretch>
            <a:fillRect/>
          </a:stretch>
        </p:blipFill>
        <p:spPr>
          <a:xfrm>
            <a:off x="5914748" y="4248150"/>
            <a:ext cx="4020111" cy="1476375"/>
          </a:xfrm>
          <a:prstGeom prst="rect">
            <a:avLst/>
          </a:prstGeom>
        </p:spPr>
      </p:pic>
    </p:spTree>
    <p:extLst>
      <p:ext uri="{BB962C8B-B14F-4D97-AF65-F5344CB8AC3E}">
        <p14:creationId xmlns:p14="http://schemas.microsoft.com/office/powerpoint/2010/main" val="7434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53FD-9BC9-45D8-9250-C7718B18B877}"/>
              </a:ext>
            </a:extLst>
          </p:cNvPr>
          <p:cNvSpPr>
            <a:spLocks noGrp="1"/>
          </p:cNvSpPr>
          <p:nvPr>
            <p:ph type="title"/>
          </p:nvPr>
        </p:nvSpPr>
        <p:spPr/>
        <p:txBody>
          <a:bodyPr/>
          <a:lstStyle/>
          <a:p>
            <a:r>
              <a:rPr lang="en-US" dirty="0">
                <a:latin typeface="Amasis MT Pro Black" panose="02040A04050005020304" pitchFamily="18" charset="0"/>
              </a:rPr>
              <a:t>Scope of our Project:</a:t>
            </a:r>
            <a:endParaRPr lang="en-IN" dirty="0">
              <a:latin typeface="Amasis MT Pro Black" panose="02040A04050005020304" pitchFamily="18" charset="0"/>
            </a:endParaRPr>
          </a:p>
        </p:txBody>
      </p:sp>
      <p:sp>
        <p:nvSpPr>
          <p:cNvPr id="3" name="TextBox 2">
            <a:extLst>
              <a:ext uri="{FF2B5EF4-FFF2-40B4-BE49-F238E27FC236}">
                <a16:creationId xmlns:a16="http://schemas.microsoft.com/office/drawing/2014/main" id="{15BA6CAB-6070-49D0-B8C4-99846A92379E}"/>
              </a:ext>
            </a:extLst>
          </p:cNvPr>
          <p:cNvSpPr txBox="1"/>
          <p:nvPr/>
        </p:nvSpPr>
        <p:spPr>
          <a:xfrm>
            <a:off x="2605087" y="2514600"/>
            <a:ext cx="6981825"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Detect  the  fraudulent  transactions</a:t>
            </a:r>
            <a:endParaRPr lang="en-IN" sz="2800" dirty="0"/>
          </a:p>
        </p:txBody>
      </p:sp>
      <p:sp>
        <p:nvSpPr>
          <p:cNvPr id="4" name="TextBox 3">
            <a:extLst>
              <a:ext uri="{FF2B5EF4-FFF2-40B4-BE49-F238E27FC236}">
                <a16:creationId xmlns:a16="http://schemas.microsoft.com/office/drawing/2014/main" id="{572EA131-8C99-4646-8765-436DE37B63E7}"/>
              </a:ext>
            </a:extLst>
          </p:cNvPr>
          <p:cNvSpPr txBox="1"/>
          <p:nvPr/>
        </p:nvSpPr>
        <p:spPr>
          <a:xfrm>
            <a:off x="2605087" y="3429000"/>
            <a:ext cx="8201025"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Minimization of credit card fraud.</a:t>
            </a:r>
            <a:endParaRPr lang="en-IN" sz="2800" dirty="0"/>
          </a:p>
        </p:txBody>
      </p:sp>
      <p:sp>
        <p:nvSpPr>
          <p:cNvPr id="5" name="TextBox 4">
            <a:extLst>
              <a:ext uri="{FF2B5EF4-FFF2-40B4-BE49-F238E27FC236}">
                <a16:creationId xmlns:a16="http://schemas.microsoft.com/office/drawing/2014/main" id="{4294D740-5232-4C17-A9F3-7F37B564C204}"/>
              </a:ext>
            </a:extLst>
          </p:cNvPr>
          <p:cNvSpPr txBox="1"/>
          <p:nvPr/>
        </p:nvSpPr>
        <p:spPr>
          <a:xfrm>
            <a:off x="2605087" y="4468057"/>
            <a:ext cx="7624762"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Analysis Multiple Machine Learning Algorithm.</a:t>
            </a:r>
            <a:endParaRPr lang="en-IN" sz="2800" dirty="0"/>
          </a:p>
        </p:txBody>
      </p:sp>
      <p:sp>
        <p:nvSpPr>
          <p:cNvPr id="6" name="TextBox 5">
            <a:extLst>
              <a:ext uri="{FF2B5EF4-FFF2-40B4-BE49-F238E27FC236}">
                <a16:creationId xmlns:a16="http://schemas.microsoft.com/office/drawing/2014/main" id="{D618685A-A362-4EEF-9630-96FFEC238D4D}"/>
              </a:ext>
            </a:extLst>
          </p:cNvPr>
          <p:cNvSpPr txBox="1"/>
          <p:nvPr/>
        </p:nvSpPr>
        <p:spPr>
          <a:xfrm>
            <a:off x="2605087" y="5428922"/>
            <a:ext cx="70627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Better Performance and Accuracy.</a:t>
            </a:r>
            <a:endParaRPr lang="en-IN" sz="2800" dirty="0"/>
          </a:p>
        </p:txBody>
      </p:sp>
    </p:spTree>
    <p:extLst>
      <p:ext uri="{BB962C8B-B14F-4D97-AF65-F5344CB8AC3E}">
        <p14:creationId xmlns:p14="http://schemas.microsoft.com/office/powerpoint/2010/main" val="376571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BE9-8465-484F-B94B-54C1CF39D199}"/>
              </a:ext>
            </a:extLst>
          </p:cNvPr>
          <p:cNvSpPr>
            <a:spLocks noGrp="1"/>
          </p:cNvSpPr>
          <p:nvPr>
            <p:ph type="title"/>
          </p:nvPr>
        </p:nvSpPr>
        <p:spPr>
          <a:xfrm>
            <a:off x="198192" y="84576"/>
            <a:ext cx="10515600" cy="1118586"/>
          </a:xfrm>
        </p:spPr>
        <p:txBody>
          <a:bodyPr>
            <a:normAutofit/>
          </a:bodyPr>
          <a:lstStyle/>
          <a:p>
            <a:r>
              <a:rPr lang="en-US" dirty="0">
                <a:latin typeface="Algerian" panose="04020705040A02060702" pitchFamily="82" charset="0"/>
              </a:rPr>
              <a:t>  MATERIAL:</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4537556F-4DC4-483D-8743-303EF77AE64A}"/>
              </a:ext>
            </a:extLst>
          </p:cNvPr>
          <p:cNvSpPr txBox="1"/>
          <p:nvPr/>
        </p:nvSpPr>
        <p:spPr>
          <a:xfrm>
            <a:off x="390617" y="1393794"/>
            <a:ext cx="2760956" cy="461665"/>
          </a:xfrm>
          <a:prstGeom prst="rect">
            <a:avLst/>
          </a:prstGeom>
          <a:noFill/>
        </p:spPr>
        <p:txBody>
          <a:bodyPr wrap="square" rtlCol="0">
            <a:spAutoFit/>
          </a:bodyPr>
          <a:lstStyle/>
          <a:p>
            <a:r>
              <a:rPr lang="en-US" sz="2400" b="1" dirty="0"/>
              <a:t>1) Data Used:</a:t>
            </a:r>
            <a:endParaRPr lang="en-IN" sz="2400" b="1" dirty="0"/>
          </a:p>
        </p:txBody>
      </p:sp>
      <p:sp>
        <p:nvSpPr>
          <p:cNvPr id="6" name="TextBox 5">
            <a:extLst>
              <a:ext uri="{FF2B5EF4-FFF2-40B4-BE49-F238E27FC236}">
                <a16:creationId xmlns:a16="http://schemas.microsoft.com/office/drawing/2014/main" id="{D25F0B16-EF90-417B-9BEB-AC057201B00D}"/>
              </a:ext>
            </a:extLst>
          </p:cNvPr>
          <p:cNvSpPr txBox="1"/>
          <p:nvPr/>
        </p:nvSpPr>
        <p:spPr>
          <a:xfrm>
            <a:off x="1269508" y="2176218"/>
            <a:ext cx="9107749" cy="70788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This dataset’s present transaction have occurred ,   where we  6636(22.1%) frauds and 23364(77.9%) non –frauds.</a:t>
            </a:r>
            <a:endParaRPr lang="en-IN" sz="2000" dirty="0"/>
          </a:p>
        </p:txBody>
      </p:sp>
      <p:sp>
        <p:nvSpPr>
          <p:cNvPr id="7" name="TextBox 6">
            <a:extLst>
              <a:ext uri="{FF2B5EF4-FFF2-40B4-BE49-F238E27FC236}">
                <a16:creationId xmlns:a16="http://schemas.microsoft.com/office/drawing/2014/main" id="{A3FCDEC1-02F8-49C1-AB23-24DA4C4EA8EF}"/>
              </a:ext>
            </a:extLst>
          </p:cNvPr>
          <p:cNvSpPr txBox="1"/>
          <p:nvPr/>
        </p:nvSpPr>
        <p:spPr>
          <a:xfrm>
            <a:off x="1269508" y="3228945"/>
            <a:ext cx="9023779" cy="400110"/>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The dataset is highly imbalanced.</a:t>
            </a:r>
            <a:endParaRPr lang="en-IN" sz="2000" dirty="0"/>
          </a:p>
        </p:txBody>
      </p:sp>
      <p:pic>
        <p:nvPicPr>
          <p:cNvPr id="10" name="Picture 9" descr="Table&#10;&#10;Description automatically generated">
            <a:extLst>
              <a:ext uri="{FF2B5EF4-FFF2-40B4-BE49-F238E27FC236}">
                <a16:creationId xmlns:a16="http://schemas.microsoft.com/office/drawing/2014/main" id="{93F9EBE3-0F2E-48B4-83E3-3237B0ED6297}"/>
              </a:ext>
            </a:extLst>
          </p:cNvPr>
          <p:cNvPicPr>
            <a:picLocks noChangeAspect="1"/>
          </p:cNvPicPr>
          <p:nvPr/>
        </p:nvPicPr>
        <p:blipFill rotWithShape="1">
          <a:blip r:embed="rId2">
            <a:extLst>
              <a:ext uri="{28A0092B-C50C-407E-A947-70E740481C1C}">
                <a14:useLocalDpi xmlns:a14="http://schemas.microsoft.com/office/drawing/2010/main" val="0"/>
              </a:ext>
            </a:extLst>
          </a:blip>
          <a:srcRect t="16679"/>
          <a:stretch/>
        </p:blipFill>
        <p:spPr>
          <a:xfrm>
            <a:off x="1156386" y="4558539"/>
            <a:ext cx="9623394" cy="1984374"/>
          </a:xfrm>
          <a:prstGeom prst="rect">
            <a:avLst/>
          </a:prstGeom>
        </p:spPr>
      </p:pic>
      <p:sp>
        <p:nvSpPr>
          <p:cNvPr id="9" name="TextBox 8">
            <a:extLst>
              <a:ext uri="{FF2B5EF4-FFF2-40B4-BE49-F238E27FC236}">
                <a16:creationId xmlns:a16="http://schemas.microsoft.com/office/drawing/2014/main" id="{DC88B567-65CF-4908-B3B9-F1F6D462FE7B}"/>
              </a:ext>
            </a:extLst>
          </p:cNvPr>
          <p:cNvSpPr txBox="1"/>
          <p:nvPr/>
        </p:nvSpPr>
        <p:spPr>
          <a:xfrm>
            <a:off x="1269508" y="3813588"/>
            <a:ext cx="9023780" cy="646331"/>
          </a:xfrm>
          <a:prstGeom prst="rect">
            <a:avLst/>
          </a:prstGeom>
          <a:noFill/>
        </p:spPr>
        <p:txBody>
          <a:bodyPr wrap="square" rtlCol="0">
            <a:spAutoFit/>
          </a:bodyPr>
          <a:lstStyle/>
          <a:p>
            <a:pPr marL="285750" indent="-285750">
              <a:buFont typeface="Courier New" panose="02070309020205020404" pitchFamily="49" charset="0"/>
              <a:buChar char="o"/>
            </a:pPr>
            <a:r>
              <a:rPr lang="en-US" dirty="0"/>
              <a:t>The dataset used in the project consist of 24 attributes(features x1,x2, ……..,x24) and attribute gives  the outcome in either fraud transaction or  non fraud transaction(1/0).</a:t>
            </a:r>
            <a:endParaRPr lang="en-IN" dirty="0"/>
          </a:p>
        </p:txBody>
      </p:sp>
    </p:spTree>
    <p:extLst>
      <p:ext uri="{BB962C8B-B14F-4D97-AF65-F5344CB8AC3E}">
        <p14:creationId xmlns:p14="http://schemas.microsoft.com/office/powerpoint/2010/main" val="196567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77CAAF-BB81-4964-85F4-CF8F33CD62B5}"/>
              </a:ext>
            </a:extLst>
          </p:cNvPr>
          <p:cNvSpPr txBox="1"/>
          <p:nvPr/>
        </p:nvSpPr>
        <p:spPr>
          <a:xfrm>
            <a:off x="1018095" y="114401"/>
            <a:ext cx="9172280" cy="707886"/>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In these project  our  datasets is derived into classification  algorithm which is to predict  the </a:t>
            </a:r>
            <a:r>
              <a:rPr lang="en-IN" sz="2000" b="1" i="0" dirty="0">
                <a:solidFill>
                  <a:srgbClr val="333333"/>
                </a:solidFill>
                <a:effectLst/>
                <a:latin typeface="inter-bold"/>
              </a:rPr>
              <a:t>discrete </a:t>
            </a:r>
            <a:r>
              <a:rPr lang="en-US" sz="2000" dirty="0"/>
              <a:t> </a:t>
            </a:r>
            <a:r>
              <a:rPr lang="en-IN" sz="2000" b="1" i="0" dirty="0">
                <a:solidFill>
                  <a:srgbClr val="333333"/>
                </a:solidFill>
                <a:effectLst/>
                <a:latin typeface="inter-bold"/>
              </a:rPr>
              <a:t>values</a:t>
            </a:r>
            <a:r>
              <a:rPr lang="en-IN" sz="2000" b="0" i="0" dirty="0">
                <a:solidFill>
                  <a:srgbClr val="333333"/>
                </a:solidFill>
                <a:effectLst/>
                <a:latin typeface="inter-regular"/>
              </a:rPr>
              <a:t>  (like  fraud /non-fraud).</a:t>
            </a:r>
            <a:endParaRPr lang="en-IN" sz="2000" dirty="0"/>
          </a:p>
        </p:txBody>
      </p:sp>
      <p:sp>
        <p:nvSpPr>
          <p:cNvPr id="7" name="TextBox 6">
            <a:extLst>
              <a:ext uri="{FF2B5EF4-FFF2-40B4-BE49-F238E27FC236}">
                <a16:creationId xmlns:a16="http://schemas.microsoft.com/office/drawing/2014/main" id="{18275AFF-9CC6-4745-8019-15A584EED385}"/>
              </a:ext>
            </a:extLst>
          </p:cNvPr>
          <p:cNvSpPr txBox="1"/>
          <p:nvPr/>
        </p:nvSpPr>
        <p:spPr>
          <a:xfrm>
            <a:off x="1018095" y="812513"/>
            <a:ext cx="8870622" cy="400110"/>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t>And our target value (Y )  is Binary Classification model </a:t>
            </a:r>
            <a:r>
              <a:rPr lang="en-US" dirty="0"/>
              <a:t>.</a:t>
            </a:r>
            <a:endParaRPr lang="en-IN" dirty="0"/>
          </a:p>
        </p:txBody>
      </p:sp>
      <p:sp>
        <p:nvSpPr>
          <p:cNvPr id="10" name="TextBox 9">
            <a:extLst>
              <a:ext uri="{FF2B5EF4-FFF2-40B4-BE49-F238E27FC236}">
                <a16:creationId xmlns:a16="http://schemas.microsoft.com/office/drawing/2014/main" id="{CD8BB12E-D146-41BC-BA35-2F9FBE9EE432}"/>
              </a:ext>
            </a:extLst>
          </p:cNvPr>
          <p:cNvSpPr txBox="1"/>
          <p:nvPr/>
        </p:nvSpPr>
        <p:spPr>
          <a:xfrm>
            <a:off x="2771480" y="6313777"/>
            <a:ext cx="6259399" cy="338554"/>
          </a:xfrm>
          <a:prstGeom prst="rect">
            <a:avLst/>
          </a:prstGeom>
          <a:noFill/>
        </p:spPr>
        <p:txBody>
          <a:bodyPr wrap="square" rtlCol="0">
            <a:spAutoFit/>
          </a:bodyPr>
          <a:lstStyle/>
          <a:p>
            <a:r>
              <a:rPr lang="en-US" sz="1600" dirty="0"/>
              <a:t>Fig.  Above figure shows  number of fraudulent and non-fraudulent.</a:t>
            </a:r>
            <a:endParaRPr lang="en-IN" sz="1600" dirty="0"/>
          </a:p>
        </p:txBody>
      </p:sp>
      <p:sp>
        <p:nvSpPr>
          <p:cNvPr id="2" name="Rectangle 1">
            <a:extLst>
              <a:ext uri="{FF2B5EF4-FFF2-40B4-BE49-F238E27FC236}">
                <a16:creationId xmlns:a16="http://schemas.microsoft.com/office/drawing/2014/main" id="{A5D5F07D-2620-40B4-924C-09BD7EE185D1}"/>
              </a:ext>
            </a:extLst>
          </p:cNvPr>
          <p:cNvSpPr/>
          <p:nvPr/>
        </p:nvSpPr>
        <p:spPr>
          <a:xfrm>
            <a:off x="1734531" y="2780914"/>
            <a:ext cx="4260917" cy="341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25CA7E17-A397-445A-B4F4-B979D5CC7472}"/>
              </a:ext>
            </a:extLst>
          </p:cNvPr>
          <p:cNvSpPr/>
          <p:nvPr/>
        </p:nvSpPr>
        <p:spPr>
          <a:xfrm>
            <a:off x="1897930" y="2827321"/>
            <a:ext cx="3110846" cy="729253"/>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dirty="0"/>
              <a:t>Fraudulent(1) : 22.2%.</a:t>
            </a:r>
          </a:p>
          <a:p>
            <a:pPr marL="285750" indent="-285750" algn="ctr">
              <a:buFont typeface="Arial" panose="020B0604020202020204" pitchFamily="34" charset="0"/>
              <a:buChar char="•"/>
            </a:pPr>
            <a:r>
              <a:rPr lang="fr-FR" dirty="0"/>
              <a:t>Non-fraudulent(0) : 77.8%</a:t>
            </a:r>
          </a:p>
          <a:p>
            <a:pPr algn="ctr"/>
            <a:endParaRPr lang="en-IN" dirty="0">
              <a:solidFill>
                <a:schemeClr val="bg1"/>
              </a:solidFill>
            </a:endParaRPr>
          </a:p>
        </p:txBody>
      </p:sp>
      <p:pic>
        <p:nvPicPr>
          <p:cNvPr id="8" name="Picture 7">
            <a:extLst>
              <a:ext uri="{FF2B5EF4-FFF2-40B4-BE49-F238E27FC236}">
                <a16:creationId xmlns:a16="http://schemas.microsoft.com/office/drawing/2014/main" id="{8E6C2657-D46B-49E2-92E9-55429D2E6079}"/>
              </a:ext>
            </a:extLst>
          </p:cNvPr>
          <p:cNvPicPr>
            <a:picLocks noChangeAspect="1"/>
          </p:cNvPicPr>
          <p:nvPr/>
        </p:nvPicPr>
        <p:blipFill>
          <a:blip r:embed="rId2"/>
          <a:stretch>
            <a:fillRect/>
          </a:stretch>
        </p:blipFill>
        <p:spPr>
          <a:xfrm>
            <a:off x="2029906" y="3668975"/>
            <a:ext cx="2978870" cy="1990307"/>
          </a:xfrm>
          <a:prstGeom prst="rect">
            <a:avLst/>
          </a:prstGeom>
        </p:spPr>
      </p:pic>
      <p:sp>
        <p:nvSpPr>
          <p:cNvPr id="4" name="Rectangle 3">
            <a:extLst>
              <a:ext uri="{FF2B5EF4-FFF2-40B4-BE49-F238E27FC236}">
                <a16:creationId xmlns:a16="http://schemas.microsoft.com/office/drawing/2014/main" id="{94D80CC6-DFB3-460C-99BD-8F7F66920B63}"/>
              </a:ext>
            </a:extLst>
          </p:cNvPr>
          <p:cNvSpPr/>
          <p:nvPr/>
        </p:nvSpPr>
        <p:spPr>
          <a:xfrm>
            <a:off x="1816230" y="5739857"/>
            <a:ext cx="4097518" cy="33855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In a given data frame  data  is highly Imbalance</a:t>
            </a:r>
            <a:r>
              <a:rPr lang="en-US" dirty="0"/>
              <a:t>.</a:t>
            </a:r>
            <a:endParaRPr lang="en-IN" dirty="0"/>
          </a:p>
        </p:txBody>
      </p:sp>
      <p:sp>
        <p:nvSpPr>
          <p:cNvPr id="6" name="Rectangle 5">
            <a:extLst>
              <a:ext uri="{FF2B5EF4-FFF2-40B4-BE49-F238E27FC236}">
                <a16:creationId xmlns:a16="http://schemas.microsoft.com/office/drawing/2014/main" id="{120E8D68-1832-4A29-94BD-B0320AD6E53E}"/>
              </a:ext>
            </a:extLst>
          </p:cNvPr>
          <p:cNvSpPr/>
          <p:nvPr/>
        </p:nvSpPr>
        <p:spPr>
          <a:xfrm>
            <a:off x="6815579" y="2780914"/>
            <a:ext cx="4996207" cy="341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44201CE-C54C-4B11-9842-1224C03D9088}"/>
              </a:ext>
            </a:extLst>
          </p:cNvPr>
          <p:cNvSpPr/>
          <p:nvPr/>
        </p:nvSpPr>
        <p:spPr>
          <a:xfrm>
            <a:off x="6947554" y="5659282"/>
            <a:ext cx="4732255" cy="3723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After  balancing data by </a:t>
            </a:r>
            <a:r>
              <a:rPr lang="en-US" dirty="0" err="1"/>
              <a:t>Undersampling</a:t>
            </a:r>
            <a:r>
              <a:rPr lang="en-US" dirty="0"/>
              <a:t> Method</a:t>
            </a:r>
            <a:endParaRPr lang="en-IN" dirty="0"/>
          </a:p>
        </p:txBody>
      </p:sp>
      <p:pic>
        <p:nvPicPr>
          <p:cNvPr id="12" name="Picture 11">
            <a:extLst>
              <a:ext uri="{FF2B5EF4-FFF2-40B4-BE49-F238E27FC236}">
                <a16:creationId xmlns:a16="http://schemas.microsoft.com/office/drawing/2014/main" id="{B31752F2-2D2F-421F-97A5-E411EB27077C}"/>
              </a:ext>
            </a:extLst>
          </p:cNvPr>
          <p:cNvPicPr>
            <a:picLocks noChangeAspect="1"/>
          </p:cNvPicPr>
          <p:nvPr/>
        </p:nvPicPr>
        <p:blipFill>
          <a:blip r:embed="rId3"/>
          <a:stretch>
            <a:fillRect/>
          </a:stretch>
        </p:blipFill>
        <p:spPr>
          <a:xfrm>
            <a:off x="7622640" y="3668974"/>
            <a:ext cx="3566976" cy="1785602"/>
          </a:xfrm>
          <a:prstGeom prst="rect">
            <a:avLst/>
          </a:prstGeom>
        </p:spPr>
      </p:pic>
      <p:sp>
        <p:nvSpPr>
          <p:cNvPr id="13" name="Rectangle 12">
            <a:extLst>
              <a:ext uri="{FF2B5EF4-FFF2-40B4-BE49-F238E27FC236}">
                <a16:creationId xmlns:a16="http://schemas.microsoft.com/office/drawing/2014/main" id="{89F50436-F9A3-4A2F-97A6-708CCCDC96E9}"/>
              </a:ext>
            </a:extLst>
          </p:cNvPr>
          <p:cNvSpPr/>
          <p:nvPr/>
        </p:nvSpPr>
        <p:spPr>
          <a:xfrm>
            <a:off x="7079529" y="2834911"/>
            <a:ext cx="3566976" cy="7800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fr-FR" dirty="0"/>
              <a:t>Fraudulent(1) : 50.0%</a:t>
            </a:r>
          </a:p>
          <a:p>
            <a:pPr marL="285750" indent="-285750" algn="ctr">
              <a:buFont typeface="Arial" panose="020B0604020202020204" pitchFamily="34" charset="0"/>
              <a:buChar char="•"/>
            </a:pPr>
            <a:r>
              <a:rPr lang="fr-FR" dirty="0"/>
              <a:t>Non-fraudulent(0) : 50.0%</a:t>
            </a:r>
            <a:endParaRPr lang="en-IN" dirty="0"/>
          </a:p>
        </p:txBody>
      </p:sp>
      <p:sp>
        <p:nvSpPr>
          <p:cNvPr id="14" name="Rectangle 13">
            <a:extLst>
              <a:ext uri="{FF2B5EF4-FFF2-40B4-BE49-F238E27FC236}">
                <a16:creationId xmlns:a16="http://schemas.microsoft.com/office/drawing/2014/main" id="{1EFF3788-1CDF-461B-9E9D-0E116B1795D5}"/>
              </a:ext>
            </a:extLst>
          </p:cNvPr>
          <p:cNvSpPr/>
          <p:nvPr/>
        </p:nvSpPr>
        <p:spPr>
          <a:xfrm>
            <a:off x="777710" y="1110642"/>
            <a:ext cx="11203758" cy="53732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Courier New" panose="02070309020205020404" pitchFamily="49" charset="0"/>
              <a:buChar char="o"/>
            </a:pPr>
            <a:r>
              <a:rPr lang="en-US" dirty="0"/>
              <a:t>  To solve  the class imbalance problem I have used the oversampling technique and </a:t>
            </a:r>
            <a:r>
              <a:rPr lang="en-US" dirty="0" err="1"/>
              <a:t>undersampling</a:t>
            </a:r>
            <a:r>
              <a:rPr lang="en-US" dirty="0"/>
              <a:t> technique.</a:t>
            </a:r>
            <a:endParaRPr lang="en-IN" dirty="0"/>
          </a:p>
        </p:txBody>
      </p:sp>
      <p:sp>
        <p:nvSpPr>
          <p:cNvPr id="15" name="Rectangle 14">
            <a:extLst>
              <a:ext uri="{FF2B5EF4-FFF2-40B4-BE49-F238E27FC236}">
                <a16:creationId xmlns:a16="http://schemas.microsoft.com/office/drawing/2014/main" id="{EF582910-2EC6-44A3-869F-64E5BB0FBB75}"/>
              </a:ext>
            </a:extLst>
          </p:cNvPr>
          <p:cNvSpPr/>
          <p:nvPr/>
        </p:nvSpPr>
        <p:spPr>
          <a:xfrm>
            <a:off x="1018095" y="1639950"/>
            <a:ext cx="10369483" cy="9214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Courier New" panose="02070309020205020404" pitchFamily="49" charset="0"/>
              <a:buChar char="o"/>
            </a:pPr>
            <a:r>
              <a:rPr lang="en-US" dirty="0"/>
              <a:t>After applying these techniques oversampling has given the better results  as compared to  </a:t>
            </a:r>
            <a:r>
              <a:rPr lang="en-US" dirty="0" err="1"/>
              <a:t>undersampling</a:t>
            </a:r>
            <a:r>
              <a:rPr lang="en-US" dirty="0"/>
              <a:t> because of  insufficient  data.</a:t>
            </a:r>
            <a:endParaRPr lang="en-IN" dirty="0"/>
          </a:p>
        </p:txBody>
      </p:sp>
    </p:spTree>
    <p:extLst>
      <p:ext uri="{BB962C8B-B14F-4D97-AF65-F5344CB8AC3E}">
        <p14:creationId xmlns:p14="http://schemas.microsoft.com/office/powerpoint/2010/main" val="338509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CE88-564A-4F5F-83AC-9175EA7A5053}"/>
              </a:ext>
            </a:extLst>
          </p:cNvPr>
          <p:cNvSpPr>
            <a:spLocks noGrp="1"/>
          </p:cNvSpPr>
          <p:nvPr>
            <p:ph type="ctrTitle"/>
          </p:nvPr>
        </p:nvSpPr>
        <p:spPr>
          <a:xfrm>
            <a:off x="0" y="-1"/>
            <a:ext cx="6231118" cy="876693"/>
          </a:xfrm>
        </p:spPr>
        <p:txBody>
          <a:bodyPr>
            <a:normAutofit/>
          </a:bodyPr>
          <a:lstStyle/>
          <a:p>
            <a:r>
              <a:rPr lang="en-US" sz="2000" b="1" dirty="0">
                <a:latin typeface="Amasis MT Pro Black" panose="02040A04050005020304" pitchFamily="18" charset="0"/>
              </a:rPr>
              <a:t>A)RESULTS OF OVER FITTING CURVES FOR SIX DIFFERENT MODELS : </a:t>
            </a:r>
            <a:endParaRPr lang="en-IN" sz="2000" b="1" dirty="0">
              <a:latin typeface="Amasis MT Pro Black" panose="02040A04050005020304" pitchFamily="18" charset="0"/>
            </a:endParaRPr>
          </a:p>
        </p:txBody>
      </p:sp>
      <p:sp>
        <p:nvSpPr>
          <p:cNvPr id="3" name="Subtitle 2">
            <a:extLst>
              <a:ext uri="{FF2B5EF4-FFF2-40B4-BE49-F238E27FC236}">
                <a16:creationId xmlns:a16="http://schemas.microsoft.com/office/drawing/2014/main" id="{47A4DAA5-28AF-47CD-9092-B356372597C4}"/>
              </a:ext>
            </a:extLst>
          </p:cNvPr>
          <p:cNvSpPr>
            <a:spLocks noGrp="1"/>
          </p:cNvSpPr>
          <p:nvPr>
            <p:ph type="subTitle" idx="1"/>
          </p:nvPr>
        </p:nvSpPr>
        <p:spPr>
          <a:xfrm>
            <a:off x="763572" y="980387"/>
            <a:ext cx="11123629" cy="5778631"/>
          </a:xfrm>
        </p:spPr>
        <p:txBody>
          <a:bodyPr>
            <a:normAutofit/>
          </a:bodyPr>
          <a:lstStyle/>
          <a:p>
            <a:r>
              <a:rPr lang="en-US" sz="1800" dirty="0"/>
              <a:t>a)Logistic Regression  :                                                              b) K-Nearest Neighbors   :                               .                             </a:t>
            </a:r>
          </a:p>
        </p:txBody>
      </p:sp>
      <p:pic>
        <p:nvPicPr>
          <p:cNvPr id="4" name="Picture 3">
            <a:extLst>
              <a:ext uri="{FF2B5EF4-FFF2-40B4-BE49-F238E27FC236}">
                <a16:creationId xmlns:a16="http://schemas.microsoft.com/office/drawing/2014/main" id="{94CFBA27-5CF0-49B5-86A7-90F2E6F7D29B}"/>
              </a:ext>
            </a:extLst>
          </p:cNvPr>
          <p:cNvPicPr>
            <a:picLocks noChangeAspect="1"/>
          </p:cNvPicPr>
          <p:nvPr/>
        </p:nvPicPr>
        <p:blipFill rotWithShape="1">
          <a:blip r:embed="rId2"/>
          <a:srcRect t="8223"/>
          <a:stretch/>
        </p:blipFill>
        <p:spPr>
          <a:xfrm>
            <a:off x="763572" y="1340706"/>
            <a:ext cx="11123629" cy="2364028"/>
          </a:xfrm>
          <a:prstGeom prst="rect">
            <a:avLst/>
          </a:prstGeom>
        </p:spPr>
      </p:pic>
      <p:sp>
        <p:nvSpPr>
          <p:cNvPr id="5" name="Rectangle 4">
            <a:extLst>
              <a:ext uri="{FF2B5EF4-FFF2-40B4-BE49-F238E27FC236}">
                <a16:creationId xmlns:a16="http://schemas.microsoft.com/office/drawing/2014/main" id="{1469E0ED-878E-4099-8B98-0539F787B393}"/>
              </a:ext>
            </a:extLst>
          </p:cNvPr>
          <p:cNvSpPr/>
          <p:nvPr/>
        </p:nvSpPr>
        <p:spPr>
          <a:xfrm>
            <a:off x="1078680" y="3747025"/>
            <a:ext cx="2714921" cy="207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MLP Classifier :                    </a:t>
            </a:r>
            <a:endParaRPr lang="en-IN" dirty="0">
              <a:solidFill>
                <a:schemeClr val="tx1"/>
              </a:solidFill>
            </a:endParaRPr>
          </a:p>
        </p:txBody>
      </p:sp>
      <p:sp>
        <p:nvSpPr>
          <p:cNvPr id="7" name="Rectangle 6">
            <a:extLst>
              <a:ext uri="{FF2B5EF4-FFF2-40B4-BE49-F238E27FC236}">
                <a16:creationId xmlns:a16="http://schemas.microsoft.com/office/drawing/2014/main" id="{1FD6199A-7DF2-4A4E-A9A3-0045C218C698}"/>
              </a:ext>
            </a:extLst>
          </p:cNvPr>
          <p:cNvSpPr/>
          <p:nvPr/>
        </p:nvSpPr>
        <p:spPr>
          <a:xfrm>
            <a:off x="5768321" y="3808429"/>
            <a:ext cx="3987538" cy="1882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SLP Classifier :</a:t>
            </a:r>
            <a:endParaRPr lang="en-IN" dirty="0">
              <a:solidFill>
                <a:schemeClr val="tx1"/>
              </a:solidFill>
            </a:endParaRPr>
          </a:p>
        </p:txBody>
      </p:sp>
      <p:pic>
        <p:nvPicPr>
          <p:cNvPr id="8" name="Picture 7">
            <a:extLst>
              <a:ext uri="{FF2B5EF4-FFF2-40B4-BE49-F238E27FC236}">
                <a16:creationId xmlns:a16="http://schemas.microsoft.com/office/drawing/2014/main" id="{E307183E-FBBD-49AD-B5EE-FE3E0DAC5517}"/>
              </a:ext>
            </a:extLst>
          </p:cNvPr>
          <p:cNvPicPr>
            <a:picLocks noChangeAspect="1"/>
          </p:cNvPicPr>
          <p:nvPr/>
        </p:nvPicPr>
        <p:blipFill rotWithShape="1">
          <a:blip r:embed="rId3"/>
          <a:srcRect t="3466"/>
          <a:stretch/>
        </p:blipFill>
        <p:spPr>
          <a:xfrm>
            <a:off x="702296" y="3996707"/>
            <a:ext cx="11246177" cy="2827491"/>
          </a:xfrm>
          <a:prstGeom prst="rect">
            <a:avLst/>
          </a:prstGeom>
        </p:spPr>
      </p:pic>
    </p:spTree>
    <p:extLst>
      <p:ext uri="{BB962C8B-B14F-4D97-AF65-F5344CB8AC3E}">
        <p14:creationId xmlns:p14="http://schemas.microsoft.com/office/powerpoint/2010/main" val="173140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7B76-6928-4D3D-BF67-DA0E58EFA5F3}"/>
              </a:ext>
            </a:extLst>
          </p:cNvPr>
          <p:cNvSpPr>
            <a:spLocks noGrp="1"/>
          </p:cNvSpPr>
          <p:nvPr>
            <p:ph type="ctrTitle"/>
          </p:nvPr>
        </p:nvSpPr>
        <p:spPr>
          <a:xfrm>
            <a:off x="499621" y="1"/>
            <a:ext cx="11302738" cy="2809187"/>
          </a:xfrm>
          <a:ln>
            <a:solidFill>
              <a:schemeClr val="bg1"/>
            </a:solidFill>
          </a:ln>
        </p:spPr>
        <p:txBody>
          <a:bodyPr>
            <a:normAutofit/>
          </a:bodyPr>
          <a:lstStyle/>
          <a:p>
            <a:endParaRPr lang="en-IN" sz="1800" dirty="0"/>
          </a:p>
        </p:txBody>
      </p:sp>
      <p:sp>
        <p:nvSpPr>
          <p:cNvPr id="3" name="Subtitle 2">
            <a:extLst>
              <a:ext uri="{FF2B5EF4-FFF2-40B4-BE49-F238E27FC236}">
                <a16:creationId xmlns:a16="http://schemas.microsoft.com/office/drawing/2014/main" id="{D1AA78F9-078F-4B71-BB4E-A04284194874}"/>
              </a:ext>
            </a:extLst>
          </p:cNvPr>
          <p:cNvSpPr>
            <a:spLocks noGrp="1"/>
          </p:cNvSpPr>
          <p:nvPr>
            <p:ph type="subTitle" idx="1"/>
          </p:nvPr>
        </p:nvSpPr>
        <p:spPr>
          <a:xfrm>
            <a:off x="499621" y="3502696"/>
            <a:ext cx="10774837" cy="3312439"/>
          </a:xfrm>
          <a:ln>
            <a:solidFill>
              <a:schemeClr val="bg1"/>
            </a:solidFill>
          </a:ln>
        </p:spPr>
        <p:txBody>
          <a:bodyPr/>
          <a:lstStyle/>
          <a:p>
            <a:endParaRPr lang="en-IN" dirty="0"/>
          </a:p>
        </p:txBody>
      </p:sp>
      <p:pic>
        <p:nvPicPr>
          <p:cNvPr id="4" name="Picture 3">
            <a:extLst>
              <a:ext uri="{FF2B5EF4-FFF2-40B4-BE49-F238E27FC236}">
                <a16:creationId xmlns:a16="http://schemas.microsoft.com/office/drawing/2014/main" id="{D3C6501F-84FC-4D16-B71E-3F216CB204E0}"/>
              </a:ext>
            </a:extLst>
          </p:cNvPr>
          <p:cNvPicPr>
            <a:picLocks noChangeAspect="1"/>
          </p:cNvPicPr>
          <p:nvPr/>
        </p:nvPicPr>
        <p:blipFill rotWithShape="1">
          <a:blip r:embed="rId2"/>
          <a:srcRect b="2760"/>
          <a:stretch/>
        </p:blipFill>
        <p:spPr>
          <a:xfrm>
            <a:off x="962025" y="435892"/>
            <a:ext cx="9810750" cy="2373296"/>
          </a:xfrm>
          <a:prstGeom prst="rect">
            <a:avLst/>
          </a:prstGeom>
        </p:spPr>
      </p:pic>
      <p:sp>
        <p:nvSpPr>
          <p:cNvPr id="5" name="Rectangle 4">
            <a:extLst>
              <a:ext uri="{FF2B5EF4-FFF2-40B4-BE49-F238E27FC236}">
                <a16:creationId xmlns:a16="http://schemas.microsoft.com/office/drawing/2014/main" id="{6D2D8D94-53E2-4B24-8EEF-DF1A457836FC}"/>
              </a:ext>
            </a:extLst>
          </p:cNvPr>
          <p:cNvSpPr/>
          <p:nvPr/>
        </p:nvSpPr>
        <p:spPr>
          <a:xfrm>
            <a:off x="854696" y="42863"/>
            <a:ext cx="4518582" cy="4358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 Support Vector classifier:</a:t>
            </a:r>
            <a:endParaRPr lang="en-IN" dirty="0"/>
          </a:p>
        </p:txBody>
      </p:sp>
      <p:sp>
        <p:nvSpPr>
          <p:cNvPr id="6" name="Rectangle 5">
            <a:extLst>
              <a:ext uri="{FF2B5EF4-FFF2-40B4-BE49-F238E27FC236}">
                <a16:creationId xmlns:a16="http://schemas.microsoft.com/office/drawing/2014/main" id="{318DC35D-3520-4CB2-A109-66E7422D91C9}"/>
              </a:ext>
            </a:extLst>
          </p:cNvPr>
          <p:cNvSpPr/>
          <p:nvPr/>
        </p:nvSpPr>
        <p:spPr>
          <a:xfrm>
            <a:off x="5967167" y="42863"/>
            <a:ext cx="4006392" cy="5816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 Decision Tree:</a:t>
            </a:r>
            <a:endParaRPr lang="en-IN" dirty="0"/>
          </a:p>
        </p:txBody>
      </p:sp>
      <p:pic>
        <p:nvPicPr>
          <p:cNvPr id="7" name="Picture 6">
            <a:extLst>
              <a:ext uri="{FF2B5EF4-FFF2-40B4-BE49-F238E27FC236}">
                <a16:creationId xmlns:a16="http://schemas.microsoft.com/office/drawing/2014/main" id="{B197B193-9856-416D-B69F-B8845F9653EE}"/>
              </a:ext>
            </a:extLst>
          </p:cNvPr>
          <p:cNvPicPr>
            <a:picLocks noChangeAspect="1"/>
          </p:cNvPicPr>
          <p:nvPr/>
        </p:nvPicPr>
        <p:blipFill rotWithShape="1">
          <a:blip r:embed="rId3"/>
          <a:srcRect t="2130"/>
          <a:stretch/>
        </p:blipFill>
        <p:spPr>
          <a:xfrm>
            <a:off x="1498862" y="3261674"/>
            <a:ext cx="8974317" cy="3627160"/>
          </a:xfrm>
          <a:prstGeom prst="rect">
            <a:avLst/>
          </a:prstGeom>
        </p:spPr>
      </p:pic>
      <p:sp>
        <p:nvSpPr>
          <p:cNvPr id="8" name="Rectangle 7">
            <a:extLst>
              <a:ext uri="{FF2B5EF4-FFF2-40B4-BE49-F238E27FC236}">
                <a16:creationId xmlns:a16="http://schemas.microsoft.com/office/drawing/2014/main" id="{A411F144-FA26-40C0-A44E-819DBEF66DE7}"/>
              </a:ext>
            </a:extLst>
          </p:cNvPr>
          <p:cNvSpPr/>
          <p:nvPr/>
        </p:nvSpPr>
        <p:spPr>
          <a:xfrm>
            <a:off x="0" y="2861748"/>
            <a:ext cx="4986778" cy="4667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masis MT Pro Medium" panose="02040604050005020304" pitchFamily="18" charset="0"/>
              </a:rPr>
              <a:t>B)  Confusion Matrix  of  six different models:</a:t>
            </a:r>
            <a:endParaRPr lang="en-IN" b="1" dirty="0">
              <a:latin typeface="Amasis MT Pro Medium" panose="02040604050005020304" pitchFamily="18" charset="0"/>
            </a:endParaRPr>
          </a:p>
        </p:txBody>
      </p:sp>
    </p:spTree>
    <p:extLst>
      <p:ext uri="{BB962C8B-B14F-4D97-AF65-F5344CB8AC3E}">
        <p14:creationId xmlns:p14="http://schemas.microsoft.com/office/powerpoint/2010/main" val="92680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C9198E-697F-45D7-98F5-0CEBCB2B2184}"/>
              </a:ext>
            </a:extLst>
          </p:cNvPr>
          <p:cNvSpPr>
            <a:spLocks noGrp="1"/>
          </p:cNvSpPr>
          <p:nvPr>
            <p:ph type="ctrTitle"/>
          </p:nvPr>
        </p:nvSpPr>
        <p:spPr>
          <a:xfrm>
            <a:off x="327349" y="238923"/>
            <a:ext cx="5712644" cy="1135737"/>
          </a:xfrm>
        </p:spPr>
        <p:txBody>
          <a:bodyPr vert="horz" lIns="91440" tIns="45720" rIns="91440" bIns="45720" rtlCol="0" anchor="ctr">
            <a:normAutofit/>
          </a:bodyPr>
          <a:lstStyle/>
          <a:p>
            <a:pPr algn="l"/>
            <a:r>
              <a:rPr lang="en-US" sz="2800" dirty="0">
                <a:latin typeface="Amasis MT Pro Black" panose="02040A04050005020304" pitchFamily="18" charset="0"/>
              </a:rPr>
              <a:t>C</a:t>
            </a:r>
            <a:r>
              <a:rPr lang="en-US" sz="2800" kern="1200" dirty="0">
                <a:solidFill>
                  <a:schemeClr val="tx1"/>
                </a:solidFill>
                <a:latin typeface="Amasis MT Pro Black" panose="02040A04050005020304" pitchFamily="18" charset="0"/>
              </a:rPr>
              <a:t>) RESULTS OF MODELS:</a:t>
            </a:r>
          </a:p>
        </p:txBody>
      </p:sp>
      <p:sp>
        <p:nvSpPr>
          <p:cNvPr id="3" name="Subtitle 2">
            <a:extLst>
              <a:ext uri="{FF2B5EF4-FFF2-40B4-BE49-F238E27FC236}">
                <a16:creationId xmlns:a16="http://schemas.microsoft.com/office/drawing/2014/main" id="{46B5D5D5-876C-475C-9AC3-2A9A2A9B9685}"/>
              </a:ext>
            </a:extLst>
          </p:cNvPr>
          <p:cNvSpPr>
            <a:spLocks noGrp="1"/>
          </p:cNvSpPr>
          <p:nvPr>
            <p:ph type="subTitle" idx="1"/>
          </p:nvPr>
        </p:nvSpPr>
        <p:spPr>
          <a:xfrm>
            <a:off x="643467" y="1782981"/>
            <a:ext cx="10905066" cy="4393982"/>
          </a:xfrm>
        </p:spPr>
        <p:txBody>
          <a:bodyPr vert="horz" lIns="91440" tIns="45720" rIns="91440" bIns="45720" rtlCol="0">
            <a:normAutofit/>
          </a:bodyPr>
          <a:lstStyle/>
          <a:p>
            <a:pPr marL="342900" indent="-228600" algn="l">
              <a:buFont typeface="Arial" panose="020B0604020202020204" pitchFamily="34" charset="0"/>
              <a:buChar char="•"/>
            </a:pPr>
            <a:r>
              <a:rPr lang="en-US" sz="2000" dirty="0"/>
              <a:t>By using the logistic regression , I  have  got the accuracy for the test data set as 80%.</a:t>
            </a:r>
          </a:p>
          <a:p>
            <a:pPr marL="342900" indent="-228600" algn="l">
              <a:buFont typeface="Arial" panose="020B0604020202020204" pitchFamily="34" charset="0"/>
              <a:buChar char="•"/>
            </a:pPr>
            <a:r>
              <a:rPr lang="en-US" sz="2000" dirty="0"/>
              <a:t>By using the  K – Nearest Neighbors(KNN), I have got the accuracy for the test data set as  80% which is same as logistic regression.</a:t>
            </a:r>
          </a:p>
          <a:p>
            <a:pPr marL="342900" indent="-228600" algn="l">
              <a:buFont typeface="Arial" panose="020B0604020202020204" pitchFamily="34" charset="0"/>
              <a:buChar char="•"/>
            </a:pPr>
            <a:r>
              <a:rPr lang="en-US" sz="2000" dirty="0"/>
              <a:t>By using the Multi Layer Classifier (MLP), I have got the accuracy for the test data  set as 84.168%  which is comparatively more than other models.</a:t>
            </a:r>
          </a:p>
          <a:p>
            <a:pPr marL="342900" indent="-228600" algn="l">
              <a:buFont typeface="Arial" panose="020B0604020202020204" pitchFamily="34" charset="0"/>
              <a:buChar char="•"/>
            </a:pPr>
            <a:r>
              <a:rPr lang="en-US" sz="2000" dirty="0"/>
              <a:t>By using  the Single layer Perceptron (SLP), I have got the accuracy for the test data set as  72.5%  which is comparatively lesser than other models.</a:t>
            </a:r>
          </a:p>
          <a:p>
            <a:pPr marL="342900" indent="-228600" algn="l">
              <a:buFont typeface="Arial" panose="020B0604020202020204" pitchFamily="34" charset="0"/>
              <a:buChar char="•"/>
            </a:pPr>
            <a:r>
              <a:rPr lang="en-US" sz="2000" dirty="0"/>
              <a:t>By using the  Support Vector Classifier (SVC) ,  I have got the accuracy for the  test data set as 80% which is same as log reg and KNN .</a:t>
            </a:r>
          </a:p>
          <a:p>
            <a:pPr marL="342900" indent="-228600" algn="l">
              <a:buFont typeface="Arial" panose="020B0604020202020204" pitchFamily="34" charset="0"/>
              <a:buChar char="•"/>
            </a:pPr>
            <a:r>
              <a:rPr lang="en-US" sz="2000" dirty="0"/>
              <a:t>By using the Decision Tree Classifier , I have got the accuracy for the test data set as  83% which is  comparatively less than  MLP.</a:t>
            </a:r>
          </a:p>
          <a:p>
            <a:pPr marL="342900" indent="-228600" algn="l">
              <a:buFont typeface="Arial" panose="020B0604020202020204" pitchFamily="34" charset="0"/>
              <a:buChar char="•"/>
            </a:pPr>
            <a:r>
              <a:rPr lang="en-US" sz="2000" dirty="0"/>
              <a:t>By Comparing above model’s accuracy the Best Model is “MLP Classifier”. 	 </a:t>
            </a:r>
          </a:p>
          <a:p>
            <a:pPr marL="342900" indent="-228600" algn="l">
              <a:buFont typeface="Arial" panose="020B0604020202020204" pitchFamily="34" charset="0"/>
              <a:buChar char="•"/>
            </a:pPr>
            <a:endParaRPr lang="en-US" sz="2000" b="0" dirty="0">
              <a:effectLst/>
            </a:endParaRPr>
          </a:p>
          <a:p>
            <a:pPr marL="342900" indent="-228600" algn="l">
              <a:buFont typeface="Arial" panose="020B0604020202020204" pitchFamily="34" charset="0"/>
              <a:buChar char="•"/>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669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9BB2-5A9A-4936-AF22-3972857E8799}"/>
              </a:ext>
            </a:extLst>
          </p:cNvPr>
          <p:cNvSpPr>
            <a:spLocks noGrp="1"/>
          </p:cNvSpPr>
          <p:nvPr>
            <p:ph type="ctrTitle"/>
          </p:nvPr>
        </p:nvSpPr>
        <p:spPr>
          <a:xfrm>
            <a:off x="1524000" y="90054"/>
            <a:ext cx="9144000" cy="3020291"/>
          </a:xfrm>
          <a:ln>
            <a:solidFill>
              <a:schemeClr val="bg1"/>
            </a:solidFill>
          </a:ln>
        </p:spPr>
        <p:txBody>
          <a:bodyPr>
            <a:normAutofit/>
          </a:bodyPr>
          <a:lstStyle/>
          <a:p>
            <a:endParaRPr lang="en-IN" dirty="0"/>
          </a:p>
        </p:txBody>
      </p:sp>
      <p:sp>
        <p:nvSpPr>
          <p:cNvPr id="3" name="Subtitle 2">
            <a:extLst>
              <a:ext uri="{FF2B5EF4-FFF2-40B4-BE49-F238E27FC236}">
                <a16:creationId xmlns:a16="http://schemas.microsoft.com/office/drawing/2014/main" id="{9CA5BAC8-F0B4-4654-9A35-35E28205DC60}"/>
              </a:ext>
            </a:extLst>
          </p:cNvPr>
          <p:cNvSpPr>
            <a:spLocks noGrp="1"/>
          </p:cNvSpPr>
          <p:nvPr>
            <p:ph type="subTitle" idx="1"/>
          </p:nvPr>
        </p:nvSpPr>
        <p:spPr>
          <a:xfrm>
            <a:off x="546755" y="3110345"/>
            <a:ext cx="10774837" cy="3582685"/>
          </a:xfrm>
        </p:spPr>
        <p:txBody>
          <a:bodyPr>
            <a:normAutofit/>
          </a:bodyPr>
          <a:lstStyle/>
          <a:p>
            <a:pPr marL="342900" indent="-342900">
              <a:buFont typeface="Courier New" panose="02070309020205020404" pitchFamily="49" charset="0"/>
              <a:buChar char="o"/>
            </a:pPr>
            <a:r>
              <a:rPr lang="en-US" sz="2000" dirty="0"/>
              <a:t>For Logistic Regression , KNN , Multi-layer Perceptron ,  SLP , SVC , Decision Tree .   I have applied k-fold cross validation  technique to check whether the random initialization of weights and random assignments of samples to train and test set  will effect or not .</a:t>
            </a:r>
          </a:p>
          <a:p>
            <a:pPr marL="342900" indent="-342900">
              <a:buFont typeface="Courier New" panose="02070309020205020404" pitchFamily="49" charset="0"/>
              <a:buChar char="o"/>
            </a:pPr>
            <a:r>
              <a:rPr lang="en-US" sz="2000" dirty="0"/>
              <a:t>After applying 5-fold cross validation I  have  got all the five accuracies  above 80% other than SLP .</a:t>
            </a:r>
          </a:p>
          <a:p>
            <a:pPr marL="342900" indent="-342900">
              <a:buFont typeface="Courier New" panose="02070309020205020404" pitchFamily="49" charset="0"/>
              <a:buChar char="o"/>
            </a:pPr>
            <a:endParaRPr lang="en-US" sz="2000" dirty="0"/>
          </a:p>
          <a:p>
            <a:pPr marL="342900" indent="-342900">
              <a:buFont typeface="Courier New" panose="02070309020205020404" pitchFamily="49" charset="0"/>
              <a:buChar char="o"/>
            </a:pPr>
            <a:r>
              <a:rPr lang="en-US" sz="2000" dirty="0"/>
              <a:t>In case of  SLP I have got 72.5% which is comparatively lesser than all other Models But which is better than the  training set of  SLP. </a:t>
            </a:r>
          </a:p>
          <a:p>
            <a:pPr marL="342900" indent="-342900">
              <a:buFont typeface="Courier New" panose="02070309020205020404" pitchFamily="49" charset="0"/>
              <a:buChar char="o"/>
            </a:pPr>
            <a:r>
              <a:rPr lang="en-US" sz="2000" dirty="0"/>
              <a:t>By Comparing above model’s Accuracy the Best Model in K-Fold Cross validation (test set)                            is   “Multi Layer Perceptron  Classifier”- AVG Accuracy :  84.168.</a:t>
            </a:r>
            <a:endParaRPr lang="en-IN" sz="2000" dirty="0"/>
          </a:p>
        </p:txBody>
      </p:sp>
      <p:pic>
        <p:nvPicPr>
          <p:cNvPr id="4" name="Picture 3">
            <a:extLst>
              <a:ext uri="{FF2B5EF4-FFF2-40B4-BE49-F238E27FC236}">
                <a16:creationId xmlns:a16="http://schemas.microsoft.com/office/drawing/2014/main" id="{9C8D27A9-5192-4B19-AD92-2747E9B1A6B9}"/>
              </a:ext>
            </a:extLst>
          </p:cNvPr>
          <p:cNvPicPr>
            <a:picLocks noChangeAspect="1"/>
          </p:cNvPicPr>
          <p:nvPr/>
        </p:nvPicPr>
        <p:blipFill>
          <a:blip r:embed="rId2"/>
          <a:stretch>
            <a:fillRect/>
          </a:stretch>
        </p:blipFill>
        <p:spPr>
          <a:xfrm>
            <a:off x="2124880" y="90054"/>
            <a:ext cx="6484620" cy="3020291"/>
          </a:xfrm>
          <a:prstGeom prst="rect">
            <a:avLst/>
          </a:prstGeom>
        </p:spPr>
      </p:pic>
    </p:spTree>
    <p:extLst>
      <p:ext uri="{BB962C8B-B14F-4D97-AF65-F5344CB8AC3E}">
        <p14:creationId xmlns:p14="http://schemas.microsoft.com/office/powerpoint/2010/main" val="272149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A78A-2232-496E-AE0A-6396EDC27E01}"/>
              </a:ext>
            </a:extLst>
          </p:cNvPr>
          <p:cNvSpPr>
            <a:spLocks noGrp="1"/>
          </p:cNvSpPr>
          <p:nvPr>
            <p:ph type="title"/>
          </p:nvPr>
        </p:nvSpPr>
        <p:spPr/>
        <p:txBody>
          <a:bodyPr>
            <a:normAutofit/>
          </a:bodyPr>
          <a:lstStyle/>
          <a:p>
            <a:r>
              <a:rPr lang="en-US" sz="4000" dirty="0">
                <a:latin typeface="Amasis MT Pro Black" panose="02040A04050005020304" pitchFamily="18" charset="0"/>
              </a:rPr>
              <a:t>References:</a:t>
            </a:r>
            <a:endParaRPr lang="en-IN" sz="4000" dirty="0">
              <a:latin typeface="Amasis MT Pro Black" panose="02040A04050005020304" pitchFamily="18" charset="0"/>
            </a:endParaRPr>
          </a:p>
        </p:txBody>
      </p:sp>
      <p:sp>
        <p:nvSpPr>
          <p:cNvPr id="3" name="TextBox 2">
            <a:extLst>
              <a:ext uri="{FF2B5EF4-FFF2-40B4-BE49-F238E27FC236}">
                <a16:creationId xmlns:a16="http://schemas.microsoft.com/office/drawing/2014/main" id="{F2226B04-D244-4C8C-AC8A-C1E4413DD6D0}"/>
              </a:ext>
            </a:extLst>
          </p:cNvPr>
          <p:cNvSpPr txBox="1"/>
          <p:nvPr/>
        </p:nvSpPr>
        <p:spPr>
          <a:xfrm>
            <a:off x="1707583" y="1690688"/>
            <a:ext cx="9859106"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Calisto MT" panose="02040603050505030304" pitchFamily="18" charset="0"/>
                <a:cs typeface="Aldhabi" panose="01000000000000000000" pitchFamily="2" charset="-78"/>
              </a:rPr>
              <a:t>A.A. Taha, S. J . ,  An intelligent approach to credit card fraud detection using an optimized light gradient boosting machine, IEEE Access 8 (2020) 25579–25587, doi:10.1109/ACCESS.2020.2971354.</a:t>
            </a:r>
            <a:endParaRPr lang="en-IN" sz="2400" dirty="0">
              <a:latin typeface="Calisto MT" panose="02040603050505030304" pitchFamily="18" charset="0"/>
              <a:cs typeface="Aldhabi" panose="01000000000000000000" pitchFamily="2" charset="-78"/>
            </a:endParaRPr>
          </a:p>
        </p:txBody>
      </p:sp>
      <p:sp>
        <p:nvSpPr>
          <p:cNvPr id="4" name="TextBox 3">
            <a:extLst>
              <a:ext uri="{FF2B5EF4-FFF2-40B4-BE49-F238E27FC236}">
                <a16:creationId xmlns:a16="http://schemas.microsoft.com/office/drawing/2014/main" id="{AD5B5078-312A-4A03-AC50-02A281E935D9}"/>
              </a:ext>
            </a:extLst>
          </p:cNvPr>
          <p:cNvSpPr txBox="1"/>
          <p:nvPr/>
        </p:nvSpPr>
        <p:spPr>
          <a:xfrm>
            <a:off x="1621410" y="3360109"/>
            <a:ext cx="10416619" cy="1938992"/>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Calisto MT" panose="02040603050505030304" pitchFamily="18" charset="0"/>
              </a:rPr>
              <a:t>I. , R. Pratap, U. Nambiar, Ensemble learning for credit card fraud detection, in: Proceedings of the ACM India Joint International Conference on Data Science and Management of Data Association for Computing Machinery, New York, NY, USA, 2018, pp. 289–294, doi:10.1145/3152494.3156815.</a:t>
            </a:r>
          </a:p>
          <a:p>
            <a:pPr marL="285750" indent="-285750">
              <a:buFont typeface="Wingdings" panose="05000000000000000000" pitchFamily="2" charset="2"/>
              <a:buChar char="ü"/>
            </a:pPr>
            <a:endParaRPr lang="en-IN" sz="2400" dirty="0">
              <a:latin typeface="Calisto MT" panose="02040603050505030304" pitchFamily="18" charset="0"/>
            </a:endParaRPr>
          </a:p>
        </p:txBody>
      </p:sp>
      <p:sp>
        <p:nvSpPr>
          <p:cNvPr id="5" name="TextBox 4">
            <a:extLst>
              <a:ext uri="{FF2B5EF4-FFF2-40B4-BE49-F238E27FC236}">
                <a16:creationId xmlns:a16="http://schemas.microsoft.com/office/drawing/2014/main" id="{32F6D52D-584A-43B7-B441-695DE7381908}"/>
              </a:ext>
            </a:extLst>
          </p:cNvPr>
          <p:cNvSpPr txBox="1"/>
          <p:nvPr/>
        </p:nvSpPr>
        <p:spPr>
          <a:xfrm>
            <a:off x="1491100" y="5292546"/>
            <a:ext cx="10292072"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0" i="0" u="none" strike="noStrike" dirty="0">
                <a:solidFill>
                  <a:srgbClr val="000000"/>
                </a:solidFill>
                <a:effectLst/>
                <a:latin typeface="Calisto MT" panose="02040603050505030304" pitchFamily="18" charset="0"/>
              </a:rPr>
              <a:t>RB, A., &amp; KR, S. K. (2021). </a:t>
            </a:r>
            <a:r>
              <a:rPr lang="en-US" sz="2400" b="0" i="1" u="none" strike="noStrike" dirty="0">
                <a:solidFill>
                  <a:srgbClr val="000000"/>
                </a:solidFill>
                <a:effectLst/>
                <a:latin typeface="Calisto MT" panose="02040603050505030304" pitchFamily="18" charset="0"/>
              </a:rPr>
              <a:t>Credit card fraud detection using artificial neural network. Global Transitions Proceedings, 2(1), 35–41.</a:t>
            </a:r>
            <a:r>
              <a:rPr lang="en-US" sz="2400" b="0" i="0" u="none" strike="noStrike" dirty="0">
                <a:solidFill>
                  <a:srgbClr val="000000"/>
                </a:solidFill>
                <a:effectLst/>
                <a:latin typeface="Calisto MT" panose="02040603050505030304" pitchFamily="18" charset="0"/>
              </a:rPr>
              <a:t> doi:10.1016/j.gltp.2021.01.006</a:t>
            </a:r>
            <a:endParaRPr lang="en-IN" sz="2400" dirty="0">
              <a:latin typeface="Calisto MT" panose="02040603050505030304" pitchFamily="18" charset="0"/>
            </a:endParaRPr>
          </a:p>
        </p:txBody>
      </p:sp>
    </p:spTree>
    <p:extLst>
      <p:ext uri="{BB962C8B-B14F-4D97-AF65-F5344CB8AC3E}">
        <p14:creationId xmlns:p14="http://schemas.microsoft.com/office/powerpoint/2010/main" val="250272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flower, plant, sunflower&#10;&#10;Description automatically generated">
            <a:extLst>
              <a:ext uri="{FF2B5EF4-FFF2-40B4-BE49-F238E27FC236}">
                <a16:creationId xmlns:a16="http://schemas.microsoft.com/office/drawing/2014/main" id="{2F3913A4-0FF4-42C6-BAF6-4D65BA14AE86}"/>
              </a:ext>
            </a:extLst>
          </p:cNvPr>
          <p:cNvPicPr>
            <a:picLocks noChangeAspect="1"/>
          </p:cNvPicPr>
          <p:nvPr/>
        </p:nvPicPr>
        <p:blipFill rotWithShape="1">
          <a:blip r:embed="rId2">
            <a:extLst>
              <a:ext uri="{28A0092B-C50C-407E-A947-70E740481C1C}">
                <a14:useLocalDpi xmlns:a14="http://schemas.microsoft.com/office/drawing/2010/main" val="0"/>
              </a:ext>
            </a:extLst>
          </a:blip>
          <a:srcRect l="8154" r="8032" b="-1"/>
          <a:stretch/>
        </p:blipFill>
        <p:spPr>
          <a:xfrm>
            <a:off x="1460597" y="556590"/>
            <a:ext cx="9270806" cy="606287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TextBox 4">
            <a:extLst>
              <a:ext uri="{FF2B5EF4-FFF2-40B4-BE49-F238E27FC236}">
                <a16:creationId xmlns:a16="http://schemas.microsoft.com/office/drawing/2014/main" id="{89B5D531-2AD9-432F-9A0D-EB51F1F63DAF}"/>
              </a:ext>
            </a:extLst>
          </p:cNvPr>
          <p:cNvSpPr txBox="1"/>
          <p:nvPr/>
        </p:nvSpPr>
        <p:spPr>
          <a:xfrm>
            <a:off x="7822095" y="4253948"/>
            <a:ext cx="2107096" cy="923330"/>
          </a:xfrm>
          <a:prstGeom prst="rect">
            <a:avLst/>
          </a:prstGeom>
          <a:noFill/>
        </p:spPr>
        <p:txBody>
          <a:bodyPr wrap="square" rtlCol="0">
            <a:spAutoFit/>
          </a:bodyPr>
          <a:lstStyle/>
          <a:p>
            <a:r>
              <a:rPr lang="en-US" sz="5400" dirty="0">
                <a:latin typeface="Amasis MT Pro Black" panose="02040A04050005020304" pitchFamily="18" charset="0"/>
              </a:rPr>
              <a:t>!!!!!!</a:t>
            </a:r>
            <a:endParaRPr lang="en-IN" sz="5400" dirty="0">
              <a:latin typeface="Amasis MT Pro Black" panose="02040A04050005020304" pitchFamily="18" charset="0"/>
            </a:endParaRPr>
          </a:p>
        </p:txBody>
      </p:sp>
    </p:spTree>
    <p:extLst>
      <p:ext uri="{BB962C8B-B14F-4D97-AF65-F5344CB8AC3E}">
        <p14:creationId xmlns:p14="http://schemas.microsoft.com/office/powerpoint/2010/main" val="188365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0D41-12A6-4F3D-82B2-EA88BF59EFAC}"/>
              </a:ext>
            </a:extLst>
          </p:cNvPr>
          <p:cNvSpPr>
            <a:spLocks noGrp="1"/>
          </p:cNvSpPr>
          <p:nvPr>
            <p:ph type="title"/>
          </p:nvPr>
        </p:nvSpPr>
        <p:spPr>
          <a:xfrm>
            <a:off x="97654" y="248575"/>
            <a:ext cx="3338004" cy="514905"/>
          </a:xfrm>
        </p:spPr>
        <p:txBody>
          <a:bodyPr>
            <a:normAutofit fontScale="90000"/>
          </a:bodyPr>
          <a:lstStyle/>
          <a:p>
            <a:pPr marL="457200" indent="-457200">
              <a:buFont typeface="Wingdings" panose="05000000000000000000" pitchFamily="2" charset="2"/>
              <a:buChar char="q"/>
            </a:pPr>
            <a:r>
              <a:rPr lang="en-US" b="1">
                <a:latin typeface="Amasis MT Pro Black" panose="02040A04050005020304" pitchFamily="18" charset="0"/>
              </a:rPr>
              <a:t>OUT LINE : </a:t>
            </a:r>
            <a:endParaRPr lang="en-IN" b="1" dirty="0">
              <a:latin typeface="Amasis MT Pro Black" panose="02040A04050005020304" pitchFamily="18" charset="0"/>
            </a:endParaRPr>
          </a:p>
        </p:txBody>
      </p:sp>
      <p:pic>
        <p:nvPicPr>
          <p:cNvPr id="6" name="Content Placeholder 5">
            <a:extLst>
              <a:ext uri="{FF2B5EF4-FFF2-40B4-BE49-F238E27FC236}">
                <a16:creationId xmlns:a16="http://schemas.microsoft.com/office/drawing/2014/main" id="{8AFFC91E-7AE2-4633-9BB1-7D8453A0A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435" y="378257"/>
            <a:ext cx="2295525" cy="1628775"/>
          </a:xfrm>
        </p:spPr>
      </p:pic>
      <p:sp>
        <p:nvSpPr>
          <p:cNvPr id="4" name="Text Placeholder 3">
            <a:extLst>
              <a:ext uri="{FF2B5EF4-FFF2-40B4-BE49-F238E27FC236}">
                <a16:creationId xmlns:a16="http://schemas.microsoft.com/office/drawing/2014/main" id="{DCA6FE82-60B5-47FA-B154-99DC82F7E87E}"/>
              </a:ext>
            </a:extLst>
          </p:cNvPr>
          <p:cNvSpPr>
            <a:spLocks noGrp="1"/>
          </p:cNvSpPr>
          <p:nvPr>
            <p:ph type="body" sz="half" idx="2"/>
          </p:nvPr>
        </p:nvSpPr>
        <p:spPr>
          <a:xfrm>
            <a:off x="438150" y="995363"/>
            <a:ext cx="6211224" cy="5801264"/>
          </a:xfrm>
        </p:spPr>
        <p:txBody>
          <a:bodyPr>
            <a:normAutofit/>
          </a:bodyPr>
          <a:lstStyle/>
          <a:p>
            <a:endParaRPr lang="en-US" dirty="0"/>
          </a:p>
          <a:p>
            <a:pPr marL="285750" indent="-285750">
              <a:buFont typeface="Wingdings" panose="05000000000000000000" pitchFamily="2" charset="2"/>
              <a:buChar char="Ø"/>
            </a:pPr>
            <a:r>
              <a:rPr lang="en-IN" sz="2000" dirty="0">
                <a:latin typeface="Amasis MT Pro Black" panose="02040A04050005020304" pitchFamily="18" charset="0"/>
              </a:rPr>
              <a:t>ABSTRACTION</a:t>
            </a:r>
            <a:endParaRPr lang="en-IN" sz="2000" dirty="0"/>
          </a:p>
          <a:p>
            <a:pPr marL="285750" indent="-285750">
              <a:buFont typeface="Wingdings" panose="05000000000000000000" pitchFamily="2" charset="2"/>
              <a:buChar char="Ø"/>
            </a:pPr>
            <a:r>
              <a:rPr lang="en-IN" sz="2000" dirty="0">
                <a:latin typeface="Amasis MT Pro Black" panose="02040A04050005020304" pitchFamily="18" charset="0"/>
              </a:rPr>
              <a:t>INTRODUCTION(LITERATURE SURVEY).</a:t>
            </a:r>
          </a:p>
          <a:p>
            <a:r>
              <a:rPr lang="en-US" dirty="0"/>
              <a:t>1.  Overview of credit card fraud detection.</a:t>
            </a:r>
          </a:p>
          <a:p>
            <a:r>
              <a:rPr lang="en-US" dirty="0"/>
              <a:t>2.  Classifications of credit card frauds.</a:t>
            </a:r>
          </a:p>
          <a:p>
            <a:r>
              <a:rPr lang="en-US" dirty="0"/>
              <a:t>3. Problem Statement.</a:t>
            </a:r>
          </a:p>
          <a:p>
            <a:r>
              <a:rPr lang="en-US" dirty="0"/>
              <a:t>4.</a:t>
            </a:r>
            <a:r>
              <a:rPr lang="en-US" sz="1600" b="1" dirty="0">
                <a:latin typeface="Amasis MT Pro Black" panose="02040A04050005020304" pitchFamily="18" charset="0"/>
              </a:rPr>
              <a:t> </a:t>
            </a:r>
            <a:r>
              <a:rPr lang="en-US" b="1" dirty="0">
                <a:latin typeface="+mj-lt"/>
              </a:rPr>
              <a:t>LITERATURE REVIEW</a:t>
            </a:r>
            <a:endParaRPr lang="en-US" dirty="0">
              <a:latin typeface="+mj-lt"/>
            </a:endParaRPr>
          </a:p>
          <a:p>
            <a:pPr marL="285750" indent="-285750">
              <a:buFont typeface="Wingdings" panose="05000000000000000000" pitchFamily="2" charset="2"/>
              <a:buChar char="Ø"/>
            </a:pPr>
            <a:r>
              <a:rPr lang="en-US" sz="1800" dirty="0">
                <a:latin typeface="Amasis MT Pro Black" panose="02040A04050005020304" pitchFamily="18" charset="0"/>
                <a:cs typeface="Aharoni" panose="02010803020104030203" pitchFamily="2" charset="-79"/>
              </a:rPr>
              <a:t>SCOPE  OF OUR  PROJECT</a:t>
            </a:r>
          </a:p>
          <a:p>
            <a:pPr marL="285750" indent="-285750">
              <a:buFont typeface="Wingdings" panose="05000000000000000000" pitchFamily="2" charset="2"/>
              <a:buChar char="Ø"/>
            </a:pPr>
            <a:endParaRPr lang="en-US" sz="1800" dirty="0">
              <a:latin typeface="Amasis MT Pro Black" panose="02040A04050005020304" pitchFamily="18" charset="0"/>
              <a:cs typeface="Aharoni" panose="02010803020104030203" pitchFamily="2" charset="-79"/>
            </a:endParaRPr>
          </a:p>
          <a:p>
            <a:pPr marL="285750" indent="-285750">
              <a:buFont typeface="Wingdings" panose="05000000000000000000" pitchFamily="2" charset="2"/>
              <a:buChar char="Ø"/>
            </a:pPr>
            <a:r>
              <a:rPr lang="en-US" dirty="0">
                <a:latin typeface="Amasis MT Pro Black" panose="02040A04050005020304" pitchFamily="18" charset="0"/>
              </a:rPr>
              <a:t>MATERIALS</a:t>
            </a:r>
          </a:p>
          <a:p>
            <a:pPr marL="342900" indent="-342900">
              <a:buAutoNum type="arabicPeriod"/>
            </a:pPr>
            <a:r>
              <a:rPr lang="en-US" dirty="0"/>
              <a:t>Dataset Used.</a:t>
            </a:r>
          </a:p>
          <a:p>
            <a:pPr marL="285750" indent="-285750">
              <a:buFont typeface="Wingdings" panose="05000000000000000000" pitchFamily="2" charset="2"/>
              <a:buChar char="Ø"/>
            </a:pPr>
            <a:r>
              <a:rPr lang="en-US" dirty="0">
                <a:latin typeface="Arial Black" panose="020B0A04020102020204" pitchFamily="34" charset="0"/>
              </a:rPr>
              <a:t>Result analysis</a:t>
            </a:r>
          </a:p>
          <a:p>
            <a:pPr marL="342900" indent="-342900">
              <a:buAutoNum type="arabicPeriod"/>
            </a:pPr>
            <a:r>
              <a:rPr lang="en-US" sz="1600" dirty="0"/>
              <a:t>RESULTS OF OVER FITTING CURVES FOR SIX DIFFERENT MODELS</a:t>
            </a:r>
          </a:p>
          <a:p>
            <a:pPr marL="342900" indent="-342900">
              <a:buAutoNum type="arabicPeriod"/>
            </a:pPr>
            <a:r>
              <a:rPr lang="en-US" dirty="0"/>
              <a:t>Confusion Matrix  of  six different models</a:t>
            </a:r>
            <a:r>
              <a:rPr lang="en-US" sz="1600" dirty="0"/>
              <a:t> </a:t>
            </a:r>
          </a:p>
          <a:p>
            <a:pPr marL="342900" indent="-342900">
              <a:buAutoNum type="arabicPeriod"/>
            </a:pPr>
            <a:r>
              <a:rPr lang="en-US" sz="1600" kern="1200" dirty="0">
                <a:solidFill>
                  <a:schemeClr val="tx1"/>
                </a:solidFill>
              </a:rPr>
              <a:t>RESULTS OF MODELS</a:t>
            </a:r>
            <a:endParaRPr lang="en-US" sz="1600" dirty="0"/>
          </a:p>
          <a:p>
            <a:pPr marL="342900" indent="-342900">
              <a:buAutoNum type="arabicPeriod"/>
            </a:pPr>
            <a:endParaRPr lang="en-US" sz="1600" b="1" dirty="0"/>
          </a:p>
          <a:p>
            <a:pPr marL="342900" indent="-342900">
              <a:buAutoNum type="arabicPeriod"/>
            </a:pPr>
            <a:endParaRPr lang="en-US" dirty="0"/>
          </a:p>
          <a:p>
            <a:endParaRPr lang="en-US" dirty="0"/>
          </a:p>
          <a:p>
            <a:endParaRPr lang="en-US" dirty="0"/>
          </a:p>
          <a:p>
            <a:pPr marL="342900" indent="-342900">
              <a:buFont typeface="+mj-lt"/>
              <a:buAutoNum type="arabicPeriod"/>
            </a:pPr>
            <a:endParaRPr lang="en-US" dirty="0"/>
          </a:p>
          <a:p>
            <a:pPr marL="342900" indent="-342900">
              <a:buFont typeface="+mj-lt"/>
              <a:buAutoNum type="arabicPeriod"/>
            </a:pPr>
            <a:endParaRPr lang="en-IN" dirty="0"/>
          </a:p>
        </p:txBody>
      </p:sp>
      <p:pic>
        <p:nvPicPr>
          <p:cNvPr id="8" name="Picture 7">
            <a:extLst>
              <a:ext uri="{FF2B5EF4-FFF2-40B4-BE49-F238E27FC236}">
                <a16:creationId xmlns:a16="http://schemas.microsoft.com/office/drawing/2014/main" id="{C17348C3-FCBE-473C-8484-63DA1116B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374" y="3910768"/>
            <a:ext cx="5415379" cy="2885859"/>
          </a:xfrm>
          <a:prstGeom prst="rect">
            <a:avLst/>
          </a:prstGeom>
        </p:spPr>
      </p:pic>
      <p:pic>
        <p:nvPicPr>
          <p:cNvPr id="10" name="Picture 9">
            <a:extLst>
              <a:ext uri="{FF2B5EF4-FFF2-40B4-BE49-F238E27FC236}">
                <a16:creationId xmlns:a16="http://schemas.microsoft.com/office/drawing/2014/main" id="{F1AD2AC4-77FB-4767-8AA2-42341184B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0521" y="0"/>
            <a:ext cx="3240350" cy="4014064"/>
          </a:xfrm>
          <a:prstGeom prst="rect">
            <a:avLst/>
          </a:prstGeom>
        </p:spPr>
      </p:pic>
      <p:pic>
        <p:nvPicPr>
          <p:cNvPr id="12" name="Picture 11" descr="A close-up of a stethoscope and a pen&#10;&#10;Description automatically generated with low confidence">
            <a:extLst>
              <a:ext uri="{FF2B5EF4-FFF2-40B4-BE49-F238E27FC236}">
                <a16:creationId xmlns:a16="http://schemas.microsoft.com/office/drawing/2014/main" id="{2D60DEB1-79EB-41FC-A2D5-A848BCB55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457" y="1701368"/>
            <a:ext cx="2614982" cy="2491728"/>
          </a:xfrm>
          <a:prstGeom prst="rect">
            <a:avLst/>
          </a:prstGeom>
        </p:spPr>
      </p:pic>
    </p:spTree>
    <p:extLst>
      <p:ext uri="{BB962C8B-B14F-4D97-AF65-F5344CB8AC3E}">
        <p14:creationId xmlns:p14="http://schemas.microsoft.com/office/powerpoint/2010/main" val="413854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9E87CE-2A41-4D8B-A9C7-304A20DD1E17}"/>
              </a:ext>
            </a:extLst>
          </p:cNvPr>
          <p:cNvSpPr>
            <a:spLocks noGrp="1"/>
          </p:cNvSpPr>
          <p:nvPr>
            <p:ph type="title"/>
          </p:nvPr>
        </p:nvSpPr>
        <p:spPr>
          <a:xfrm>
            <a:off x="305540" y="116552"/>
            <a:ext cx="10515600" cy="1135200"/>
          </a:xfrm>
        </p:spPr>
        <p:txBody>
          <a:bodyPr/>
          <a:lstStyle/>
          <a:p>
            <a:r>
              <a:rPr lang="en-US" b="1">
                <a:latin typeface="Amasis MT Pro Black" panose="02040A04050005020304" pitchFamily="18" charset="0"/>
              </a:rPr>
              <a:t>ABSTRACTION:</a:t>
            </a:r>
            <a:endParaRPr lang="en-IN" b="1" dirty="0">
              <a:latin typeface="Amasis MT Pro Black" panose="02040A04050005020304" pitchFamily="18" charset="0"/>
            </a:endParaRPr>
          </a:p>
        </p:txBody>
      </p:sp>
      <p:sp>
        <p:nvSpPr>
          <p:cNvPr id="5" name="TextBox 4">
            <a:extLst>
              <a:ext uri="{FF2B5EF4-FFF2-40B4-BE49-F238E27FC236}">
                <a16:creationId xmlns:a16="http://schemas.microsoft.com/office/drawing/2014/main" id="{9B548E37-43EC-4FD7-8A1A-611857A03AE2}"/>
              </a:ext>
            </a:extLst>
          </p:cNvPr>
          <p:cNvSpPr txBox="1"/>
          <p:nvPr/>
        </p:nvSpPr>
        <p:spPr>
          <a:xfrm>
            <a:off x="412621" y="1351508"/>
            <a:ext cx="10928411" cy="550920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This Project is focused on credit card fraud detection in real world scenarios. Criminals are using fake identity and various technologies to trap the users and get the money out of them. Therefore, it is very essential to find a solution to these types of frauds.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dirty="0"/>
              <a:t>In this proposed project we designed a model to detect the fraud activity in credit card transactions. As technology changes constantly, it is becoming difficult to track the behavior and pattern of criminal transactions.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dirty="0"/>
              <a:t>We come up  the solution one can make use of technologies with the increase of machine learning, artificial intelligence and other relevant fields of information technology.</a:t>
            </a:r>
          </a:p>
          <a:p>
            <a:pPr marL="285750" indent="-285750">
              <a:buFont typeface="Wingdings" panose="05000000000000000000" pitchFamily="2" charset="2"/>
              <a:buChar char="Ø"/>
            </a:pPr>
            <a:endParaRPr lang="en-US" sz="2000" dirty="0"/>
          </a:p>
          <a:p>
            <a:endParaRPr lang="en-US" dirty="0"/>
          </a:p>
          <a:p>
            <a:pPr marL="285750" indent="-285750">
              <a:buFont typeface="Wingdings" panose="05000000000000000000" pitchFamily="2" charset="2"/>
              <a:buChar char="Ø"/>
            </a:pPr>
            <a:r>
              <a:rPr lang="en-US" sz="2000" dirty="0"/>
              <a:t>Initially, we will collect the credit card usage data-set by users and classify it as trained and testing dataset using an Artificial Neural Network ,random forest algorithm and decision trees. Using this feasible algorithm, we can analyze the larger data-set and user provided current data-set. Then augment the accuracy of the result data.</a:t>
            </a:r>
            <a:endParaRPr lang="en-IN" sz="2000" dirty="0"/>
          </a:p>
        </p:txBody>
      </p:sp>
    </p:spTree>
    <p:extLst>
      <p:ext uri="{BB962C8B-B14F-4D97-AF65-F5344CB8AC3E}">
        <p14:creationId xmlns:p14="http://schemas.microsoft.com/office/powerpoint/2010/main" val="72872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4307A3-149D-4BF0-9C4E-B3B755F4A03F}"/>
              </a:ext>
            </a:extLst>
          </p:cNvPr>
          <p:cNvSpPr>
            <a:spLocks noGrp="1"/>
          </p:cNvSpPr>
          <p:nvPr>
            <p:ph type="title"/>
          </p:nvPr>
        </p:nvSpPr>
        <p:spPr>
          <a:xfrm>
            <a:off x="643467" y="1698171"/>
            <a:ext cx="3962061" cy="4516360"/>
          </a:xfrm>
        </p:spPr>
        <p:txBody>
          <a:bodyPr vert="horz" lIns="91440" tIns="45720" rIns="91440" bIns="45720" rtlCol="0" anchor="t">
            <a:normAutofit/>
          </a:bodyPr>
          <a:lstStyle/>
          <a:p>
            <a:r>
              <a:rPr lang="en-US" sz="3600" kern="1200">
                <a:solidFill>
                  <a:schemeClr val="tx1"/>
                </a:solidFill>
                <a:latin typeface="+mj-lt"/>
                <a:ea typeface="+mj-ea"/>
                <a:cs typeface="+mj-cs"/>
              </a:rPr>
              <a:t>INTRODUCTION:</a:t>
            </a:r>
          </a:p>
        </p:txBody>
      </p:sp>
      <p:sp>
        <p:nvSpPr>
          <p:cNvPr id="18" name="Rectangle 17">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FAEBAC54-9811-4BCC-87AB-5C92842FE9F8}"/>
              </a:ext>
            </a:extLst>
          </p:cNvPr>
          <p:cNvSpPr/>
          <p:nvPr/>
        </p:nvSpPr>
        <p:spPr>
          <a:xfrm>
            <a:off x="5070020" y="1698170"/>
            <a:ext cx="6478513" cy="451636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900">
                <a:solidFill>
                  <a:schemeClr val="tx1"/>
                </a:solidFill>
              </a:rPr>
              <a:t>Credit card fraud is happening in all organization such as appliances industry, automobile industry, banks and so on.</a:t>
            </a:r>
          </a:p>
          <a:p>
            <a:pPr marL="285750" indent="-228600" defTabSz="914400">
              <a:lnSpc>
                <a:spcPct val="90000"/>
              </a:lnSpc>
              <a:spcAft>
                <a:spcPts val="600"/>
              </a:spcAft>
              <a:buFont typeface="Arial" panose="020B0604020202020204" pitchFamily="34" charset="0"/>
              <a:buChar char="•"/>
            </a:pPr>
            <a:endParaRPr lang="en-US" sz="1900">
              <a:solidFill>
                <a:schemeClr val="tx1"/>
              </a:solidFill>
            </a:endParaRPr>
          </a:p>
          <a:p>
            <a:pPr indent="-228600" defTabSz="914400">
              <a:lnSpc>
                <a:spcPct val="90000"/>
              </a:lnSpc>
              <a:spcAft>
                <a:spcPts val="600"/>
              </a:spcAft>
              <a:buFont typeface="Arial" panose="020B0604020202020204" pitchFamily="34" charset="0"/>
              <a:buChar char="•"/>
            </a:pPr>
            <a:endParaRPr lang="en-US" sz="1900">
              <a:solidFill>
                <a:schemeClr val="tx1"/>
              </a:solidFill>
            </a:endParaRPr>
          </a:p>
          <a:p>
            <a:pPr marL="285750" indent="-228600" defTabSz="914400">
              <a:lnSpc>
                <a:spcPct val="90000"/>
              </a:lnSpc>
              <a:spcAft>
                <a:spcPts val="600"/>
              </a:spcAft>
              <a:buFont typeface="Arial" panose="020B0604020202020204" pitchFamily="34" charset="0"/>
              <a:buChar char="•"/>
            </a:pPr>
            <a:r>
              <a:rPr lang="en-US" sz="1900">
                <a:solidFill>
                  <a:schemeClr val="tx1"/>
                </a:solidFill>
              </a:rPr>
              <a:t>Many of the process like  machine learning algorithmic approaches are applied to identify the fraud in the credit card transactions but did not get considerable result. </a:t>
            </a:r>
          </a:p>
          <a:p>
            <a:pPr marL="285750" indent="-228600" defTabSz="914400">
              <a:lnSpc>
                <a:spcPct val="90000"/>
              </a:lnSpc>
              <a:spcAft>
                <a:spcPts val="600"/>
              </a:spcAft>
              <a:buFont typeface="Arial" panose="020B0604020202020204" pitchFamily="34" charset="0"/>
              <a:buChar char="•"/>
            </a:pPr>
            <a:endParaRPr lang="en-US" sz="1900">
              <a:solidFill>
                <a:schemeClr val="tx1"/>
              </a:solidFill>
            </a:endParaRPr>
          </a:p>
          <a:p>
            <a:pPr indent="-228600" defTabSz="914400">
              <a:lnSpc>
                <a:spcPct val="90000"/>
              </a:lnSpc>
              <a:spcAft>
                <a:spcPts val="600"/>
              </a:spcAft>
              <a:buFont typeface="Arial" panose="020B0604020202020204" pitchFamily="34" charset="0"/>
              <a:buChar char="•"/>
            </a:pPr>
            <a:endParaRPr lang="en-US" sz="1900">
              <a:solidFill>
                <a:schemeClr val="tx1"/>
              </a:solidFill>
            </a:endParaRPr>
          </a:p>
          <a:p>
            <a:pPr marL="285750" indent="-228600" defTabSz="914400">
              <a:lnSpc>
                <a:spcPct val="90000"/>
              </a:lnSpc>
              <a:spcAft>
                <a:spcPts val="600"/>
              </a:spcAft>
              <a:buFont typeface="Arial" panose="020B0604020202020204" pitchFamily="34" charset="0"/>
              <a:buChar char="•"/>
            </a:pPr>
            <a:r>
              <a:rPr lang="en-US" sz="1900">
                <a:solidFill>
                  <a:schemeClr val="tx1"/>
                </a:solidFill>
              </a:rPr>
              <a:t>Hence, there is a need of effective and efficient algorithms to be developed that works significantly. we try to avoid the fraudster using our credit card before the transaction gets approved by using artificial neural network algorithm and compared with few other machine learning algorithms.</a:t>
            </a:r>
          </a:p>
          <a:p>
            <a:pPr marL="285750" indent="-228600" defTabSz="914400">
              <a:lnSpc>
                <a:spcPct val="90000"/>
              </a:lnSpc>
              <a:spcAft>
                <a:spcPts val="600"/>
              </a:spcAft>
              <a:buFont typeface="Arial" panose="020B0604020202020204" pitchFamily="34" charset="0"/>
              <a:buChar char="•"/>
            </a:pPr>
            <a:endParaRPr lang="en-US" sz="1900">
              <a:solidFill>
                <a:schemeClr val="tx1"/>
              </a:solidFill>
            </a:endParaRPr>
          </a:p>
          <a:p>
            <a:pPr marL="285750" indent="-228600" defTabSz="914400">
              <a:lnSpc>
                <a:spcPct val="90000"/>
              </a:lnSpc>
              <a:spcAft>
                <a:spcPts val="600"/>
              </a:spcAft>
              <a:buFont typeface="Arial" panose="020B0604020202020204" pitchFamily="34" charset="0"/>
              <a:buChar char="•"/>
            </a:pPr>
            <a:endParaRPr lang="en-US" sz="1900">
              <a:solidFill>
                <a:schemeClr val="tx1"/>
              </a:solidFill>
            </a:endParaRPr>
          </a:p>
        </p:txBody>
      </p:sp>
      <p:sp>
        <p:nvSpPr>
          <p:cNvPr id="26" name="Isosceles Triangle 2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999773B1-1A3C-4284-B9CC-A8933ED07699}"/>
              </a:ext>
            </a:extLst>
          </p:cNvPr>
          <p:cNvCxnSpPr/>
          <p:nvPr/>
        </p:nvCxnSpPr>
        <p:spPr>
          <a:xfrm>
            <a:off x="1837678" y="1287262"/>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1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2BE1287-3A4F-433D-9A4D-4BB7C2C8CE79}"/>
              </a:ext>
            </a:extLst>
          </p:cNvPr>
          <p:cNvSpPr txBox="1"/>
          <p:nvPr/>
        </p:nvSpPr>
        <p:spPr>
          <a:xfrm>
            <a:off x="643467" y="1698171"/>
            <a:ext cx="3962061" cy="451636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600" kern="1200">
                <a:solidFill>
                  <a:schemeClr val="tx1"/>
                </a:solidFill>
                <a:latin typeface="+mj-lt"/>
                <a:ea typeface="+mj-ea"/>
                <a:cs typeface="+mj-cs"/>
              </a:rPr>
              <a:t>1) Overview of credit card fraud detection:</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3F82D24D-529D-4652-92B2-94AF955D0B75}"/>
              </a:ext>
            </a:extLst>
          </p:cNvPr>
          <p:cNvSpPr/>
          <p:nvPr/>
        </p:nvSpPr>
        <p:spPr>
          <a:xfrm>
            <a:off x="5070020" y="1698170"/>
            <a:ext cx="6478513" cy="451636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solidFill>
                  <a:schemeClr val="tx1"/>
                </a:solidFill>
              </a:rPr>
              <a:t>The user or the customer enters the necessary credentials in order to make any transaction using credit card and the transaction should get approved only upon being checked for  fraud activity. </a:t>
            </a:r>
            <a:endParaRPr lang="en-US" sz="2000">
              <a:solidFill>
                <a:schemeClr val="tx1"/>
              </a:solidFill>
            </a:endParaRPr>
          </a:p>
          <a:p>
            <a:pPr marL="57150" indent="-228600" defTabSz="914400">
              <a:lnSpc>
                <a:spcPct val="90000"/>
              </a:lnSpc>
              <a:spcAft>
                <a:spcPts val="600"/>
              </a:spcAft>
              <a:buFont typeface="Arial" panose="020B0604020202020204" pitchFamily="34" charset="0"/>
              <a:buChar char="•"/>
            </a:pPr>
            <a:endParaRPr lang="en-US" sz="2000">
              <a:solidFill>
                <a:schemeClr val="tx1"/>
              </a:solidFill>
            </a:endParaRPr>
          </a:p>
          <a:p>
            <a:pPr marL="285750" indent="-228600" defTabSz="914400">
              <a:lnSpc>
                <a:spcPct val="90000"/>
              </a:lnSpc>
              <a:spcAft>
                <a:spcPts val="600"/>
              </a:spcAft>
              <a:buFont typeface="Arial" panose="020B0604020202020204" pitchFamily="34" charset="0"/>
              <a:buChar char="•"/>
            </a:pPr>
            <a:endParaRPr lang="en-US" sz="2000">
              <a:solidFill>
                <a:schemeClr val="tx1"/>
              </a:solidFill>
            </a:endParaRPr>
          </a:p>
          <a:p>
            <a:pPr marL="285750" indent="-228600" defTabSz="914400">
              <a:lnSpc>
                <a:spcPct val="90000"/>
              </a:lnSpc>
              <a:spcAft>
                <a:spcPts val="600"/>
              </a:spcAft>
              <a:buFont typeface="Arial" panose="020B0604020202020204" pitchFamily="34" charset="0"/>
              <a:buChar char="•"/>
            </a:pPr>
            <a:r>
              <a:rPr lang="en-US" sz="2000" dirty="0">
                <a:solidFill>
                  <a:schemeClr val="tx1"/>
                </a:solidFill>
              </a:rPr>
              <a:t>For this to happen, we first pass the transaction details to the verification module where, it is classified under   fraud and non-fraud categories. Any transaction that is put under fraud category is rejected. Otherwise, the transaction gets approved</a:t>
            </a:r>
            <a:endParaRPr lang="en-US" sz="2000">
              <a:solidFill>
                <a:schemeClr val="tx1"/>
              </a:solidFill>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146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0989D80-957F-4B1E-B254-3CC4BA6C53F1}"/>
              </a:ext>
            </a:extLst>
          </p:cNvPr>
          <p:cNvSpPr txBox="1"/>
          <p:nvPr/>
        </p:nvSpPr>
        <p:spPr>
          <a:xfrm>
            <a:off x="643467" y="1698171"/>
            <a:ext cx="3962061" cy="451636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600" kern="1200">
                <a:solidFill>
                  <a:schemeClr val="tx1"/>
                </a:solidFill>
                <a:latin typeface="+mj-lt"/>
                <a:ea typeface="+mj-ea"/>
                <a:cs typeface="+mj-cs"/>
              </a:rPr>
              <a:t>2) Classifications of credit card frauds:</a:t>
            </a:r>
          </a:p>
        </p:txBody>
      </p:sp>
      <p:sp>
        <p:nvSpPr>
          <p:cNvPr id="16" name="Rectangle 1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CDC6687D-6F74-4C91-A14B-8DC4D7B9EE19}"/>
              </a:ext>
            </a:extLst>
          </p:cNvPr>
          <p:cNvSpPr/>
          <p:nvPr/>
        </p:nvSpPr>
        <p:spPr>
          <a:xfrm>
            <a:off x="5070020" y="1698170"/>
            <a:ext cx="6478513" cy="4516361"/>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a:solidFill>
                  <a:schemeClr val="tx1"/>
                </a:solidFill>
              </a:rPr>
              <a:t>1 .   Application fraud: When a fraudster acquires the control over the application, steals the credentials of customer, and makes a fake account and then the transactions takes place.</a:t>
            </a:r>
          </a:p>
          <a:p>
            <a:pPr indent="-228600" defTabSz="914400">
              <a:lnSpc>
                <a:spcPct val="90000"/>
              </a:lnSpc>
              <a:spcAft>
                <a:spcPts val="600"/>
              </a:spcAft>
              <a:buFont typeface="Arial" panose="020B0604020202020204" pitchFamily="34" charset="0"/>
              <a:buChar char="•"/>
            </a:pPr>
            <a:endParaRPr lang="en-US" sz="1400">
              <a:solidFill>
                <a:schemeClr val="tx1"/>
              </a:solidFill>
            </a:endParaRPr>
          </a:p>
          <a:p>
            <a:pPr indent="-228600" defTabSz="914400">
              <a:lnSpc>
                <a:spcPct val="90000"/>
              </a:lnSpc>
              <a:spcAft>
                <a:spcPts val="600"/>
              </a:spcAft>
              <a:buFont typeface="Arial" panose="020B0604020202020204" pitchFamily="34" charset="0"/>
              <a:buChar char="•"/>
            </a:pPr>
            <a:r>
              <a:rPr lang="en-US" sz="1400">
                <a:solidFill>
                  <a:schemeClr val="tx1"/>
                </a:solidFill>
              </a:rPr>
              <a:t>2 .   Electronic or manual card imprints: In this form of fraud, the fraudster skims the information from the  magnetic strip which is present on the card then uses the credentials </a:t>
            </a:r>
          </a:p>
          <a:p>
            <a:pPr indent="-228600" defTabSz="914400">
              <a:lnSpc>
                <a:spcPct val="90000"/>
              </a:lnSpc>
              <a:spcAft>
                <a:spcPts val="600"/>
              </a:spcAft>
              <a:buFont typeface="Arial" panose="020B0604020202020204" pitchFamily="34" charset="0"/>
              <a:buChar char="•"/>
            </a:pPr>
            <a:r>
              <a:rPr lang="en-US" sz="1400">
                <a:solidFill>
                  <a:schemeClr val="tx1"/>
                </a:solidFill>
              </a:rPr>
              <a:t>and fraud transactions are carried out .</a:t>
            </a:r>
          </a:p>
          <a:p>
            <a:pPr indent="-228600" defTabSz="914400">
              <a:lnSpc>
                <a:spcPct val="90000"/>
              </a:lnSpc>
              <a:spcAft>
                <a:spcPts val="600"/>
              </a:spcAft>
              <a:buFont typeface="Arial" panose="020B0604020202020204" pitchFamily="34" charset="0"/>
              <a:buChar char="•"/>
            </a:pPr>
            <a:endParaRPr lang="en-US" sz="1400">
              <a:solidFill>
                <a:schemeClr val="tx1"/>
              </a:solidFill>
            </a:endParaRPr>
          </a:p>
          <a:p>
            <a:pPr indent="-228600" defTabSz="914400">
              <a:lnSpc>
                <a:spcPct val="90000"/>
              </a:lnSpc>
              <a:spcAft>
                <a:spcPts val="600"/>
              </a:spcAft>
              <a:buFont typeface="Arial" panose="020B0604020202020204" pitchFamily="34" charset="0"/>
              <a:buChar char="•"/>
            </a:pPr>
            <a:r>
              <a:rPr lang="en-US" sz="1400">
                <a:solidFill>
                  <a:schemeClr val="tx1"/>
                </a:solidFill>
              </a:rPr>
              <a:t>3 . Card id theft    :   The type of fraud in which the id of the cardholder were  theft  and fraud takes place.</a:t>
            </a:r>
          </a:p>
          <a:p>
            <a:pPr indent="-228600" defTabSz="914400">
              <a:lnSpc>
                <a:spcPct val="90000"/>
              </a:lnSpc>
              <a:spcAft>
                <a:spcPts val="600"/>
              </a:spcAft>
              <a:buFont typeface="Arial" panose="020B0604020202020204" pitchFamily="34" charset="0"/>
              <a:buChar char="•"/>
            </a:pPr>
            <a:endParaRPr lang="en-US" sz="1400">
              <a:solidFill>
                <a:schemeClr val="tx1"/>
              </a:solidFill>
            </a:endParaRPr>
          </a:p>
          <a:p>
            <a:pPr indent="-228600" defTabSz="914400">
              <a:lnSpc>
                <a:spcPct val="90000"/>
              </a:lnSpc>
              <a:spcAft>
                <a:spcPts val="600"/>
              </a:spcAft>
              <a:buFont typeface="Arial" panose="020B0604020202020204" pitchFamily="34" charset="0"/>
              <a:buChar char="•"/>
            </a:pPr>
            <a:r>
              <a:rPr lang="en-US" sz="1400">
                <a:solidFill>
                  <a:schemeClr val="tx1"/>
                </a:solidFill>
              </a:rPr>
              <a:t>4 .   Account  Takeover         :    Here the fraudster will take the complete control of the account holder and </a:t>
            </a:r>
          </a:p>
          <a:p>
            <a:pPr indent="-228600" defTabSz="914400">
              <a:lnSpc>
                <a:spcPct val="90000"/>
              </a:lnSpc>
              <a:spcAft>
                <a:spcPts val="600"/>
              </a:spcAft>
              <a:buFont typeface="Arial" panose="020B0604020202020204" pitchFamily="34" charset="0"/>
              <a:buChar char="•"/>
            </a:pPr>
            <a:r>
              <a:rPr lang="en-US" sz="1400">
                <a:solidFill>
                  <a:schemeClr val="tx1"/>
                </a:solidFill>
              </a:rPr>
              <a:t>make a fraud.</a:t>
            </a:r>
          </a:p>
          <a:p>
            <a:pPr indent="-228600" defTabSz="914400">
              <a:lnSpc>
                <a:spcPct val="90000"/>
              </a:lnSpc>
              <a:spcAft>
                <a:spcPts val="600"/>
              </a:spcAft>
              <a:buFont typeface="Arial" panose="020B0604020202020204" pitchFamily="34" charset="0"/>
              <a:buChar char="•"/>
            </a:pPr>
            <a:endParaRPr lang="en-US" sz="1400">
              <a:solidFill>
                <a:schemeClr val="tx1"/>
              </a:solidFill>
            </a:endParaRPr>
          </a:p>
          <a:p>
            <a:pPr indent="-228600" defTabSz="914400">
              <a:lnSpc>
                <a:spcPct val="90000"/>
              </a:lnSpc>
              <a:spcAft>
                <a:spcPts val="600"/>
              </a:spcAft>
              <a:buFont typeface="Arial" panose="020B0604020202020204" pitchFamily="34" charset="0"/>
              <a:buChar char="•"/>
            </a:pPr>
            <a:r>
              <a:rPr lang="en-US" sz="1400">
                <a:solidFill>
                  <a:schemeClr val="tx1"/>
                </a:solidFill>
              </a:rPr>
              <a:t>5 .  Fake fraud in website :   Fraudster will introduce a malicious code which does their work on the website</a:t>
            </a:r>
          </a:p>
        </p:txBody>
      </p:sp>
      <p:sp>
        <p:nvSpPr>
          <p:cNvPr id="24" name="Isosceles Triangle 2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Isosceles Triangle 2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328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8A322E2-F413-4B5F-BBF5-D68083718E1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kern="1200">
                <a:solidFill>
                  <a:schemeClr val="tx1"/>
                </a:solidFill>
                <a:latin typeface="+mj-lt"/>
                <a:ea typeface="+mj-ea"/>
                <a:cs typeface="+mj-cs"/>
              </a:rPr>
              <a:t>3) Problem statement: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DEE95CDB-26F3-45B8-BE71-EDCFEA3AE561}"/>
              </a:ext>
            </a:extLst>
          </p:cNvPr>
          <p:cNvGraphicFramePr/>
          <p:nvPr>
            <p:extLst>
              <p:ext uri="{D42A27DB-BD31-4B8C-83A1-F6EECF244321}">
                <p14:modId xmlns:p14="http://schemas.microsoft.com/office/powerpoint/2010/main" val="27355024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34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4EE2-5569-43A5-A4FC-CB59778206E2}"/>
              </a:ext>
            </a:extLst>
          </p:cNvPr>
          <p:cNvSpPr>
            <a:spLocks noGrp="1"/>
          </p:cNvSpPr>
          <p:nvPr>
            <p:ph type="ctrTitle"/>
          </p:nvPr>
        </p:nvSpPr>
        <p:spPr>
          <a:xfrm>
            <a:off x="76200" y="95250"/>
            <a:ext cx="5295900" cy="838200"/>
          </a:xfrm>
        </p:spPr>
        <p:txBody>
          <a:bodyPr>
            <a:normAutofit/>
          </a:bodyPr>
          <a:lstStyle/>
          <a:p>
            <a:r>
              <a:rPr lang="en-US" sz="2800" b="1" dirty="0">
                <a:latin typeface="Amasis MT Pro Black" panose="02040A04050005020304" pitchFamily="18" charset="0"/>
              </a:rPr>
              <a:t>4) LITERATURE REVIEW:</a:t>
            </a:r>
            <a:endParaRPr lang="en-IN" sz="2800" b="1" dirty="0">
              <a:latin typeface="Amasis MT Pro Black" panose="02040A04050005020304" pitchFamily="18" charset="0"/>
            </a:endParaRPr>
          </a:p>
        </p:txBody>
      </p:sp>
      <p:sp>
        <p:nvSpPr>
          <p:cNvPr id="3" name="Subtitle 2">
            <a:extLst>
              <a:ext uri="{FF2B5EF4-FFF2-40B4-BE49-F238E27FC236}">
                <a16:creationId xmlns:a16="http://schemas.microsoft.com/office/drawing/2014/main" id="{DCECFC8E-5A89-41D1-B7B5-09492C2922A2}"/>
              </a:ext>
            </a:extLst>
          </p:cNvPr>
          <p:cNvSpPr>
            <a:spLocks noGrp="1"/>
          </p:cNvSpPr>
          <p:nvPr>
            <p:ph type="subTitle" idx="1"/>
          </p:nvPr>
        </p:nvSpPr>
        <p:spPr>
          <a:xfrm>
            <a:off x="466725" y="1171575"/>
            <a:ext cx="11058525" cy="5248275"/>
          </a:xfrm>
        </p:spPr>
        <p:txBody>
          <a:bodyPr>
            <a:normAutofit/>
          </a:bodyPr>
          <a:lstStyle/>
          <a:p>
            <a:pPr marL="342900" indent="-342900">
              <a:buFont typeface="Wingdings" panose="05000000000000000000" pitchFamily="2" charset="2"/>
              <a:buChar char="§"/>
            </a:pPr>
            <a:r>
              <a:rPr lang="en-US" dirty="0"/>
              <a:t>Bhattacharya S, Jha S, </a:t>
            </a:r>
            <a:r>
              <a:rPr lang="en-US" dirty="0" err="1"/>
              <a:t>Tharakunnel</a:t>
            </a:r>
            <a:r>
              <a:rPr lang="en-US" dirty="0"/>
              <a:t> K have summarized a comparative study on data mining approaches that tend to ascertain the productivity of the few available techniques that help to combat the fraudsters. </a:t>
            </a:r>
          </a:p>
          <a:p>
            <a:pPr marL="342900" indent="-342900">
              <a:buFont typeface="Wingdings" panose="05000000000000000000" pitchFamily="2" charset="2"/>
              <a:buChar char="§"/>
            </a:pPr>
            <a:r>
              <a:rPr lang="en-US" dirty="0"/>
              <a:t>This research wrapped-up the contrast of various machine learning techniques that are accessible to prognosticate the credit card fraud. . The analysis specifying the comparison between various different techniques like SVM, logistic regression, neural networks constituted that neural networks performed the best in combating the fraud.</a:t>
            </a:r>
          </a:p>
          <a:p>
            <a:pPr marL="342900" indent="-342900">
              <a:buFont typeface="Wingdings" panose="05000000000000000000" pitchFamily="2" charset="2"/>
              <a:buChar char="§"/>
            </a:pPr>
            <a:r>
              <a:rPr lang="en-US" dirty="0"/>
              <a:t>E. </a:t>
            </a:r>
            <a:r>
              <a:rPr lang="en-US" dirty="0" err="1"/>
              <a:t>Duman</a:t>
            </a:r>
            <a:r>
              <a:rPr lang="en-US" dirty="0"/>
              <a:t>, in aimed to denote the advantages/superiority of applying the data mining techniques including Decision Trees &amp; Support Vector Machine (SVM) to the credit card fraud detection problem to lessen the banks risk. The results obtained manifested that the classifiers &amp; other Decision Tree approaches outmatched SVM approaches in solving the problem under investigation.</a:t>
            </a:r>
            <a:endParaRPr lang="en-IN" dirty="0"/>
          </a:p>
        </p:txBody>
      </p:sp>
    </p:spTree>
    <p:extLst>
      <p:ext uri="{BB962C8B-B14F-4D97-AF65-F5344CB8AC3E}">
        <p14:creationId xmlns:p14="http://schemas.microsoft.com/office/powerpoint/2010/main" val="264461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3C49-0D42-4150-A863-AE3111A1D830}"/>
              </a:ext>
            </a:extLst>
          </p:cNvPr>
          <p:cNvSpPr>
            <a:spLocks noGrp="1"/>
          </p:cNvSpPr>
          <p:nvPr>
            <p:ph type="title"/>
          </p:nvPr>
        </p:nvSpPr>
        <p:spPr>
          <a:xfrm>
            <a:off x="838200" y="365125"/>
            <a:ext cx="10515600" cy="6365613"/>
          </a:xfrm>
        </p:spPr>
        <p:txBody>
          <a:bodyPr>
            <a:normAutofit/>
          </a:bodyPr>
          <a:lstStyle/>
          <a:p>
            <a:br>
              <a:rPr lang="en-US" sz="2000" dirty="0">
                <a:latin typeface="+mn-lt"/>
              </a:rPr>
            </a:br>
            <a:r>
              <a:rPr lang="en-US" sz="2000" dirty="0">
                <a:latin typeface="+mn-lt"/>
                <a:sym typeface="Wingdings" panose="05000000000000000000" pitchFamily="2" charset="2"/>
              </a:rPr>
              <a:t> </a:t>
            </a:r>
            <a:r>
              <a:rPr lang="en-US" sz="2000" dirty="0">
                <a:latin typeface="+mn-lt"/>
              </a:rPr>
              <a:t>Geoffrey </a:t>
            </a:r>
            <a:r>
              <a:rPr lang="en-US" sz="2000" dirty="0" err="1">
                <a:latin typeface="+mn-lt"/>
              </a:rPr>
              <a:t>F.Miller</a:t>
            </a:r>
            <a:r>
              <a:rPr lang="en-US" sz="2000" dirty="0">
                <a:latin typeface="+mn-lt"/>
              </a:rPr>
              <a:t>, Peter </a:t>
            </a:r>
            <a:r>
              <a:rPr lang="en-US" sz="2000" dirty="0" err="1">
                <a:latin typeface="+mn-lt"/>
              </a:rPr>
              <a:t>M.Todd</a:t>
            </a:r>
            <a:r>
              <a:rPr lang="en-US" sz="2000" dirty="0">
                <a:latin typeface="+mn-lt"/>
              </a:rPr>
              <a:t> [9] have stated the problem associated with intuitive network design by humans and have put forward the idea of an automated evolutionary deign method that is revolving on genetic algorithms and as a solution to it they have modeled a system which would have applications in biological, neurological and psychological modelling as well as the engineering and design applications using automated network design. Their research aims to free the network design process from the constraints of human biases. </a:t>
            </a:r>
            <a:br>
              <a:rPr lang="en-US" sz="2000" dirty="0">
                <a:latin typeface="+mn-lt"/>
              </a:rPr>
            </a:br>
            <a:br>
              <a:rPr lang="en-US" sz="2000" dirty="0">
                <a:latin typeface="+mn-lt"/>
              </a:rPr>
            </a:br>
            <a:r>
              <a:rPr lang="en-US" sz="2000" dirty="0">
                <a:latin typeface="+mn-lt"/>
                <a:sym typeface="Wingdings" panose="05000000000000000000" pitchFamily="2" charset="2"/>
              </a:rPr>
              <a:t></a:t>
            </a:r>
            <a:r>
              <a:rPr lang="en-US" sz="1800" dirty="0" err="1">
                <a:latin typeface="+mn-lt"/>
              </a:rPr>
              <a:t>Debachudamani</a:t>
            </a:r>
            <a:r>
              <a:rPr lang="en-US" sz="1800" dirty="0">
                <a:latin typeface="+mn-lt"/>
              </a:rPr>
              <a:t> </a:t>
            </a:r>
            <a:r>
              <a:rPr lang="en-US" sz="1800" dirty="0" err="1">
                <a:latin typeface="+mn-lt"/>
              </a:rPr>
              <a:t>Prusti</a:t>
            </a:r>
            <a:r>
              <a:rPr lang="en-US" sz="1800" dirty="0">
                <a:latin typeface="+mn-lt"/>
              </a:rPr>
              <a:t> and </a:t>
            </a:r>
            <a:r>
              <a:rPr lang="en-US" sz="1800" dirty="0" err="1">
                <a:latin typeface="+mn-lt"/>
              </a:rPr>
              <a:t>Santhnu</a:t>
            </a:r>
            <a:r>
              <a:rPr lang="en-US" sz="1800" dirty="0">
                <a:latin typeface="+mn-lt"/>
              </a:rPr>
              <a:t> Kumar Rath designed an application with applied machine learning approaches such as Decision tree (DT), k-nearest algorithm (</a:t>
            </a:r>
            <a:r>
              <a:rPr lang="en-US" sz="1800" dirty="0" err="1">
                <a:latin typeface="+mn-lt"/>
              </a:rPr>
              <a:t>kNN</a:t>
            </a:r>
            <a:r>
              <a:rPr lang="en-US" sz="1800" dirty="0">
                <a:latin typeface="+mn-lt"/>
              </a:rPr>
              <a:t>), Extreme learning machine (ELM), Multilayer perceptron (MLP) and support vector machine (SVM) to detect the accuracy in fraud identification. They proposed a model by hybridizing the DT, SVM and </a:t>
            </a:r>
            <a:r>
              <a:rPr lang="en-US" sz="1800" dirty="0" err="1">
                <a:latin typeface="+mn-lt"/>
              </a:rPr>
              <a:t>kNN</a:t>
            </a:r>
            <a:r>
              <a:rPr lang="en-US" sz="1800" dirty="0">
                <a:latin typeface="+mn-lt"/>
              </a:rPr>
              <a:t> techniques. They used two web-based protocols such as simple object access protocol (SOAP) and Representational state transfer (REST) for efficient exchange of data across multiple heterogeneous platforms. They compared five machine learning algorithm results based on accuracy metric. SVM performed better than other algorithms by 81.63% but the hybrid system proposed by them had higher accuracy of 82.58%.</a:t>
            </a:r>
            <a:br>
              <a:rPr lang="en-US" sz="1800" dirty="0">
                <a:latin typeface="+mn-lt"/>
              </a:rPr>
            </a:br>
            <a:br>
              <a:rPr lang="en-US" sz="1800" dirty="0">
                <a:latin typeface="+mn-lt"/>
              </a:rPr>
            </a:br>
            <a:r>
              <a:rPr lang="en-US" sz="1800" b="1" dirty="0">
                <a:latin typeface="+mn-lt"/>
                <a:sym typeface="Wingdings" panose="05000000000000000000" pitchFamily="2" charset="2"/>
              </a:rPr>
              <a:t></a:t>
            </a:r>
            <a:r>
              <a:rPr lang="en-US" sz="1800" dirty="0">
                <a:latin typeface="+mn-lt"/>
              </a:rPr>
              <a:t>M. S. Kumar, V. Soundarya, S. Kavitha, E. S. </a:t>
            </a:r>
            <a:r>
              <a:rPr lang="en-US" sz="1800" dirty="0" err="1">
                <a:latin typeface="+mn-lt"/>
              </a:rPr>
              <a:t>Keerthika</a:t>
            </a:r>
            <a:r>
              <a:rPr lang="en-US" sz="1800" dirty="0">
                <a:latin typeface="+mn-lt"/>
              </a:rPr>
              <a:t> and E. </a:t>
            </a:r>
            <a:r>
              <a:rPr lang="en-US" sz="1800" dirty="0" err="1">
                <a:latin typeface="+mn-lt"/>
              </a:rPr>
              <a:t>Aswini</a:t>
            </a:r>
            <a:r>
              <a:rPr lang="en-US" sz="1800" dirty="0">
                <a:latin typeface="+mn-lt"/>
              </a:rPr>
              <a:t> worked on project that made a model for detection of fraud in credit card transactions using Random forest techniques. The random forest algorithm (RFA) is a supervised machine learning techniques which uses the decision tree for classification of the credit card transactions and further performance is calculated using confusion matrix. The proposed system gives an accuracy of 90%</a:t>
            </a:r>
            <a:endParaRPr lang="en-IN" sz="1800" dirty="0">
              <a:latin typeface="+mn-lt"/>
            </a:endParaRPr>
          </a:p>
        </p:txBody>
      </p:sp>
    </p:spTree>
    <p:extLst>
      <p:ext uri="{BB962C8B-B14F-4D97-AF65-F5344CB8AC3E}">
        <p14:creationId xmlns:p14="http://schemas.microsoft.com/office/powerpoint/2010/main" val="1707423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1962</TotalTime>
  <Words>2094</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Algerian</vt:lpstr>
      <vt:lpstr>Amasis MT Pro Black</vt:lpstr>
      <vt:lpstr>Amasis MT Pro Medium</vt:lpstr>
      <vt:lpstr>Arial</vt:lpstr>
      <vt:lpstr>Arial Black</vt:lpstr>
      <vt:lpstr>Calibri</vt:lpstr>
      <vt:lpstr>Calibri Light</vt:lpstr>
      <vt:lpstr>Calisto MT</vt:lpstr>
      <vt:lpstr>Courier New</vt:lpstr>
      <vt:lpstr>inter-bold</vt:lpstr>
      <vt:lpstr>inter-regular</vt:lpstr>
      <vt:lpstr>Wingdings</vt:lpstr>
      <vt:lpstr>Office Theme</vt:lpstr>
      <vt:lpstr>  MACHINE LEARNING MINI - PROJECT          for human activity detection using smart phone dataset       Neural approach for credit card Fraud Detection   MEGAVATH BHARADWAJ RATHOD ROLL  N0: 1901108   Dept. of Computer Science &amp; Engineering Indian Institute of Information Technology, Guwahati.  Course: CS360 - Machine Learning Lab </vt:lpstr>
      <vt:lpstr>OUT LINE : </vt:lpstr>
      <vt:lpstr>ABSTRACTION:</vt:lpstr>
      <vt:lpstr>INTRODUCTION:</vt:lpstr>
      <vt:lpstr>PowerPoint Presentation</vt:lpstr>
      <vt:lpstr>PowerPoint Presentation</vt:lpstr>
      <vt:lpstr>PowerPoint Presentation</vt:lpstr>
      <vt:lpstr>4) LITERATURE REVIEW:</vt:lpstr>
      <vt:lpstr>  Geoffrey F.Miller, Peter M.Todd [9] have stated the problem associated with intuitive network design by humans and have put forward the idea of an automated evolutionary deign method that is revolving on genetic algorithms and as a solution to it they have modeled a system which would have applications in biological, neurological and psychological modelling as well as the engineering and design applications using automated network design. Their research aims to free the network design process from the constraints of human biases.   Debachudamani Prusti and Santhnu Kumar Rath designed an application with applied machine learning approaches such as Decision tree (DT), k-nearest algorithm (kNN), Extreme learning machine (ELM), Multilayer perceptron (MLP) and support vector machine (SVM) to detect the accuracy in fraud identification. They proposed a model by hybridizing the DT, SVM and kNN techniques. They used two web-based protocols such as simple object access protocol (SOAP) and Representational state transfer (REST) for efficient exchange of data across multiple heterogeneous platforms. They compared five machine learning algorithm results based on accuracy metric. SVM performed better than other algorithms by 81.63% but the hybrid system proposed by them had higher accuracy of 82.58%.  M. S. Kumar, V. Soundarya, S. Kavitha, E. S. Keerthika and E. Aswini worked on project that made a model for detection of fraud in credit card transactions using Random forest techniques. The random forest algorithm (RFA) is a supervised machine learning techniques which uses the decision tree for classification of the credit card transactions and further performance is calculated using confusion matrix. The proposed system gives an accuracy of 90%</vt:lpstr>
      <vt:lpstr> Fraudulent Detection in Credit Card System Using SVM &amp; Decision Tree (Vijayshree B. Nipane, Poonam S. Kalinge, Dipali Vidhate, Kunal War, Bhagyashree P. Deshpande): With growing advancement in the electronic commerce field, fraud is spreading all over the world, causing major financial losses. In the current scenario, Major cause of financial losses is credit card fraud; it not only affects tradesperson but also individual clients. Decision tree, Genetic algorithm, Metalearning strategy, neural network, HMM are the presented methods used to detect credit card frauds. In contemplating system for fraudulent detection, artificial intelligence concept of Support Vector Machine (SVM) &amp; decision tree is being used to solve the problem. Thus by the implementation of this hybrid approach, financial losses can be reduced to greater extent.                </vt:lpstr>
      <vt:lpstr>Scope of our Project:</vt:lpstr>
      <vt:lpstr>  MATERIAL:</vt:lpstr>
      <vt:lpstr>PowerPoint Presentation</vt:lpstr>
      <vt:lpstr>A)RESULTS OF OVER FITTING CURVES FOR SIX DIFFERENT MODELS : </vt:lpstr>
      <vt:lpstr>PowerPoint Presentation</vt:lpstr>
      <vt:lpstr>C) RESULTS OF MODELS: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MINI - PROJECT          for human activity detection using smart phone dataset       Neural approach for credit card Fraud Detection   MEGAVATH BHARADWAJ RATHOD ROLL  N0: 1901108   Dept. of Computer Science &amp; Engineering Indian Institute of Information Technology, Guwahati.  Course: CS360 - Machine Learning Lab</dc:title>
  <dc:creator>bharadwajrathod24@gmail.com</dc:creator>
  <cp:lastModifiedBy>bharadwajrathod24@gmail.com</cp:lastModifiedBy>
  <cp:revision>8</cp:revision>
  <dcterms:created xsi:type="dcterms:W3CDTF">2021-10-02T16:12:10Z</dcterms:created>
  <dcterms:modified xsi:type="dcterms:W3CDTF">2021-11-14T18:21:02Z</dcterms:modified>
</cp:coreProperties>
</file>