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8" r:id="rId4"/>
    <p:sldId id="271" r:id="rId5"/>
    <p:sldId id="270" r:id="rId6"/>
    <p:sldId id="269" r:id="rId7"/>
    <p:sldId id="273" r:id="rId8"/>
    <p:sldId id="272" r:id="rId9"/>
    <p:sldId id="274" r:id="rId10"/>
    <p:sldId id="275" r:id="rId11"/>
    <p:sldId id="276" r:id="rId12"/>
    <p:sldId id="277"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2"/>
    <p:restoredTop sz="96098"/>
  </p:normalViewPr>
  <p:slideViewPr>
    <p:cSldViewPr snapToGrid="0">
      <p:cViewPr varScale="1">
        <p:scale>
          <a:sx n="120" d="100"/>
          <a:sy n="120" d="100"/>
        </p:scale>
        <p:origin x="3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2823" y="2325467"/>
            <a:ext cx="12027661" cy="4001095"/>
          </a:xfrm>
          <a:prstGeom prst="rect">
            <a:avLst/>
          </a:prstGeom>
          <a:solidFill>
            <a:srgbClr val="3B3B3B"/>
          </a:solidFill>
        </p:spPr>
        <p:txBody>
          <a:bodyPr wrap="square" rtlCol="0">
            <a:spAutoFit/>
          </a:bodyPr>
          <a:lstStyle/>
          <a:p>
            <a:pPr algn="ctr"/>
            <a:r>
              <a:rPr lang="en-US" sz="6600" dirty="0">
                <a:solidFill>
                  <a:srgbClr val="FF6600"/>
                </a:solidFill>
              </a:rPr>
              <a:t>Exploratory Data Analysis</a:t>
            </a:r>
          </a:p>
          <a:p>
            <a:pPr algn="ctr"/>
            <a:r>
              <a:rPr lang="en-US" sz="4000" b="1" i="0" dirty="0">
                <a:solidFill>
                  <a:srgbClr val="FFFF00"/>
                </a:solidFill>
                <a:effectLst/>
                <a:latin typeface="Google Sans"/>
              </a:rPr>
              <a:t>Analyzing Cab Usage Patterns to Optimize Services </a:t>
            </a:r>
          </a:p>
          <a:p>
            <a:pPr algn="ctr"/>
            <a:r>
              <a:rPr lang="en-US" sz="4000" b="1" i="0" dirty="0">
                <a:solidFill>
                  <a:srgbClr val="FFFF00"/>
                </a:solidFill>
                <a:effectLst/>
                <a:latin typeface="Google Sans"/>
              </a:rPr>
              <a:t>and Enhance Customer Satisfaction</a:t>
            </a:r>
          </a:p>
          <a:p>
            <a:br>
              <a:rPr lang="en-US" sz="4000" dirty="0"/>
            </a:br>
            <a:endParaRPr lang="en-US" sz="4000" dirty="0"/>
          </a:p>
          <a:p>
            <a:r>
              <a:rPr lang="en-US" sz="2800" b="1" dirty="0"/>
              <a:t>Date: 19 Nov 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Summary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237091" y="174678"/>
            <a:ext cx="5558973" cy="1655762"/>
          </a:xfrm>
        </p:spPr>
        <p:txBody>
          <a:bodyPr>
            <a:normAutofit/>
          </a:bodyPr>
          <a:lstStyle/>
          <a:p>
            <a:pPr algn="l"/>
            <a:endParaRPr lang="en-US" sz="2000" b="0" dirty="0">
              <a:effectLst/>
            </a:endParaRPr>
          </a:p>
          <a:p>
            <a:pPr algn="l"/>
            <a:r>
              <a:rPr lang="en-US" sz="2000" b="0" dirty="0">
                <a:effectLst/>
              </a:rPr>
              <a:t>4. Effect of Customer Income on Trip Frequency</a:t>
            </a:r>
          </a:p>
          <a:p>
            <a:endParaRPr lang="en-US" sz="2000" dirty="0"/>
          </a:p>
        </p:txBody>
      </p:sp>
      <p:sp>
        <p:nvSpPr>
          <p:cNvPr id="5" name="TextBox 4">
            <a:extLst>
              <a:ext uri="{FF2B5EF4-FFF2-40B4-BE49-F238E27FC236}">
                <a16:creationId xmlns:a16="http://schemas.microsoft.com/office/drawing/2014/main" id="{7FA03E73-3232-CEAB-A5AE-0278081A9417}"/>
              </a:ext>
            </a:extLst>
          </p:cNvPr>
          <p:cNvSpPr txBox="1"/>
          <p:nvPr/>
        </p:nvSpPr>
        <p:spPr>
          <a:xfrm>
            <a:off x="5967691" y="860944"/>
            <a:ext cx="6097772" cy="861774"/>
          </a:xfrm>
          <a:prstGeom prst="rect">
            <a:avLst/>
          </a:prstGeom>
          <a:noFill/>
        </p:spPr>
        <p:txBody>
          <a:bodyPr wrap="square">
            <a:spAutoFit/>
          </a:bodyPr>
          <a:lstStyle/>
          <a:p>
            <a:r>
              <a:rPr lang="en-US" sz="1000" b="0" i="0" dirty="0">
                <a:effectLst/>
                <a:latin typeface="Menlo" panose="020B0609030804020204" pitchFamily="49" charset="0"/>
              </a:rPr>
              <a:t>	     </a:t>
            </a:r>
          </a:p>
          <a:p>
            <a:endParaRPr lang="en-US" sz="1000" dirty="0">
              <a:latin typeface="Menlo" panose="020B0609030804020204" pitchFamily="49" charset="0"/>
            </a:endParaRPr>
          </a:p>
          <a:p>
            <a:r>
              <a:rPr lang="en-US" sz="1000" b="0" i="0" dirty="0">
                <a:effectLst/>
                <a:latin typeface="Menlo" panose="020B0609030804020204" pitchFamily="49" charset="0"/>
              </a:rPr>
              <a:t>                   Income (USD/Month) Trip Frequency</a:t>
            </a:r>
          </a:p>
          <a:p>
            <a:r>
              <a:rPr lang="en-US" sz="1000" b="0" i="0" dirty="0">
                <a:effectLst/>
                <a:latin typeface="Menlo" panose="020B0609030804020204" pitchFamily="49" charset="0"/>
              </a:rPr>
              <a:t>Income (USD/Month) 1.000000 	  -0.003376</a:t>
            </a:r>
          </a:p>
          <a:p>
            <a:r>
              <a:rPr lang="en-US" sz="1000" b="0" i="0" dirty="0">
                <a:effectLst/>
                <a:latin typeface="Menlo" panose="020B0609030804020204" pitchFamily="49" charset="0"/>
              </a:rPr>
              <a:t>Trip Frequency     -0.003376 	  1.000000</a:t>
            </a:r>
            <a:endParaRPr lang="en-US" sz="1000" dirty="0"/>
          </a:p>
        </p:txBody>
      </p:sp>
      <p:sp>
        <p:nvSpPr>
          <p:cNvPr id="8" name="TextBox 7">
            <a:extLst>
              <a:ext uri="{FF2B5EF4-FFF2-40B4-BE49-F238E27FC236}">
                <a16:creationId xmlns:a16="http://schemas.microsoft.com/office/drawing/2014/main" id="{3383046E-7146-763C-1CD2-8940746AE4F2}"/>
              </a:ext>
            </a:extLst>
          </p:cNvPr>
          <p:cNvSpPr txBox="1"/>
          <p:nvPr/>
        </p:nvSpPr>
        <p:spPr>
          <a:xfrm>
            <a:off x="5967691" y="2690336"/>
            <a:ext cx="6097772" cy="1477328"/>
          </a:xfrm>
          <a:prstGeom prst="rect">
            <a:avLst/>
          </a:prstGeom>
          <a:noFill/>
        </p:spPr>
        <p:txBody>
          <a:bodyPr wrap="square">
            <a:spAutoFit/>
          </a:bodyPr>
          <a:lstStyle/>
          <a:p>
            <a:r>
              <a:rPr lang="en-US" b="0" dirty="0">
                <a:effectLst/>
              </a:rPr>
              <a:t>The resulting output shows a weak negative correlation (-0.003376) between income and trip frequency, indicating that customers with higher incomes tend to use cabs slightly less frequently than those with lower incomes.</a:t>
            </a:r>
          </a:p>
          <a:p>
            <a:endParaRPr lang="en-US" b="0" dirty="0">
              <a:effectLst/>
            </a:endParaRPr>
          </a:p>
        </p:txBody>
      </p:sp>
    </p:spTree>
    <p:extLst>
      <p:ext uri="{BB962C8B-B14F-4D97-AF65-F5344CB8AC3E}">
        <p14:creationId xmlns:p14="http://schemas.microsoft.com/office/powerpoint/2010/main" val="1448192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Summary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237091" y="174678"/>
            <a:ext cx="5558973" cy="1655762"/>
          </a:xfrm>
        </p:spPr>
        <p:txBody>
          <a:bodyPr>
            <a:normAutofit/>
          </a:bodyPr>
          <a:lstStyle/>
          <a:p>
            <a:pPr algn="l"/>
            <a:r>
              <a:rPr lang="en-US" sz="1600" b="0" dirty="0">
                <a:effectLst/>
              </a:rPr>
              <a:t>5. Are there any specific days of the week or times of the day when cab usage is particularly high?</a:t>
            </a:r>
          </a:p>
          <a:p>
            <a:endParaRPr lang="en-US" sz="2000" dirty="0"/>
          </a:p>
        </p:txBody>
      </p:sp>
      <p:pic>
        <p:nvPicPr>
          <p:cNvPr id="10" name="Picture 9" descr="A graph of a number of trips&#10;&#10;Description automatically generated">
            <a:extLst>
              <a:ext uri="{FF2B5EF4-FFF2-40B4-BE49-F238E27FC236}">
                <a16:creationId xmlns:a16="http://schemas.microsoft.com/office/drawing/2014/main" id="{427EF22B-0BDB-588D-D93F-41D8493E4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917" y="694215"/>
            <a:ext cx="3737762" cy="2601946"/>
          </a:xfrm>
          <a:prstGeom prst="rect">
            <a:avLst/>
          </a:prstGeom>
        </p:spPr>
      </p:pic>
      <p:sp>
        <p:nvSpPr>
          <p:cNvPr id="12" name="TextBox 11">
            <a:extLst>
              <a:ext uri="{FF2B5EF4-FFF2-40B4-BE49-F238E27FC236}">
                <a16:creationId xmlns:a16="http://schemas.microsoft.com/office/drawing/2014/main" id="{B47170C3-A962-68B6-3B7F-07E37434C858}"/>
              </a:ext>
            </a:extLst>
          </p:cNvPr>
          <p:cNvSpPr txBox="1"/>
          <p:nvPr/>
        </p:nvSpPr>
        <p:spPr>
          <a:xfrm>
            <a:off x="5876064" y="6308589"/>
            <a:ext cx="6097772" cy="369332"/>
          </a:xfrm>
          <a:prstGeom prst="rect">
            <a:avLst/>
          </a:prstGeom>
          <a:noFill/>
        </p:spPr>
        <p:txBody>
          <a:bodyPr wrap="square">
            <a:spAutoFit/>
          </a:bodyPr>
          <a:lstStyle/>
          <a:p>
            <a:r>
              <a:rPr lang="en-US" b="0" dirty="0">
                <a:effectLst/>
              </a:rPr>
              <a:t>Cab usage is higher on weekends and during peak hours</a:t>
            </a:r>
          </a:p>
        </p:txBody>
      </p:sp>
      <p:pic>
        <p:nvPicPr>
          <p:cNvPr id="14" name="Picture 13" descr="A graph of a number of trips&#10;&#10;Description automatically generated">
            <a:extLst>
              <a:ext uri="{FF2B5EF4-FFF2-40B4-BE49-F238E27FC236}">
                <a16:creationId xmlns:a16="http://schemas.microsoft.com/office/drawing/2014/main" id="{F215C580-6EF8-26E5-746C-D72BA8A4DD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4149" y="3307421"/>
            <a:ext cx="4084856" cy="2893174"/>
          </a:xfrm>
          <a:prstGeom prst="rect">
            <a:avLst/>
          </a:prstGeom>
        </p:spPr>
      </p:pic>
    </p:spTree>
    <p:extLst>
      <p:ext uri="{BB962C8B-B14F-4D97-AF65-F5344CB8AC3E}">
        <p14:creationId xmlns:p14="http://schemas.microsoft.com/office/powerpoint/2010/main" val="1591136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normAutofit/>
          </a:bodyPr>
          <a:lstStyle/>
          <a:p>
            <a:br>
              <a:rPr lang="en-US" sz="5400" b="1" dirty="0">
                <a:solidFill>
                  <a:srgbClr val="FF6600"/>
                </a:solidFill>
              </a:rPr>
            </a:br>
            <a:br>
              <a:rPr lang="en-US" sz="5400" b="1" dirty="0">
                <a:solidFill>
                  <a:srgbClr val="FF6600"/>
                </a:solidFill>
              </a:rPr>
            </a:br>
            <a:br>
              <a:rPr lang="en-US" sz="5400" b="1" dirty="0">
                <a:solidFill>
                  <a:srgbClr val="FF6600"/>
                </a:solidFill>
              </a:rPr>
            </a:br>
            <a:br>
              <a:rPr lang="en-US" sz="5400" b="1" dirty="0">
                <a:solidFill>
                  <a:srgbClr val="FF6600"/>
                </a:solidFill>
              </a:rPr>
            </a:br>
            <a:r>
              <a:rPr lang="en-US" sz="5400" b="1" dirty="0">
                <a:solidFill>
                  <a:srgbClr val="FF6600"/>
                </a:solidFill>
              </a:rPr>
              <a:t>Recommendations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237091" y="281003"/>
            <a:ext cx="5558973" cy="1655762"/>
          </a:xfrm>
        </p:spPr>
        <p:txBody>
          <a:bodyPr>
            <a:noAutofit/>
          </a:bodyPr>
          <a:lstStyle/>
          <a:p>
            <a:pPr algn="l"/>
            <a:r>
              <a:rPr lang="en-US" sz="1600" b="0" i="0" dirty="0">
                <a:solidFill>
                  <a:srgbClr val="1F1F1F"/>
                </a:solidFill>
                <a:effectLst/>
              </a:rPr>
              <a:t>Based on the EDA findings, the following recommendations are made to cab companies:</a:t>
            </a:r>
          </a:p>
          <a:p>
            <a:pPr algn="l">
              <a:buFont typeface="+mj-lt"/>
              <a:buAutoNum type="arabicPeriod"/>
            </a:pPr>
            <a:r>
              <a:rPr lang="en-US" sz="1600" b="0" i="0" dirty="0">
                <a:solidFill>
                  <a:srgbClr val="1F1F1F"/>
                </a:solidFill>
                <a:effectLst/>
              </a:rPr>
              <a:t>Seasonal Demand Planning: Implement dynamic pricing strategies and resource allocation based on seasonal demand patterns.</a:t>
            </a:r>
          </a:p>
          <a:p>
            <a:pPr algn="l">
              <a:buFont typeface="+mj-lt"/>
              <a:buAutoNum type="arabicPeriod"/>
            </a:pPr>
            <a:r>
              <a:rPr lang="en-US" sz="1600" b="0" i="0" dirty="0">
                <a:solidFill>
                  <a:srgbClr val="1F1F1F"/>
                </a:solidFill>
                <a:effectLst/>
              </a:rPr>
              <a:t>Customer Segmentation: Tailor marketing campaigns and service offerings to specific customer segments based on payment preferences and income levels.</a:t>
            </a:r>
          </a:p>
          <a:p>
            <a:pPr algn="l">
              <a:buFont typeface="+mj-lt"/>
              <a:buAutoNum type="arabicPeriod"/>
            </a:pPr>
            <a:r>
              <a:rPr lang="en-US" sz="1600" b="0" i="0" dirty="0">
                <a:solidFill>
                  <a:srgbClr val="1F1F1F"/>
                </a:solidFill>
                <a:effectLst/>
              </a:rPr>
              <a:t>Driver Performance Monitoring: Regularly monitor and evaluate driver ratings to identify areas for improvement and maintain high customer satisfaction.</a:t>
            </a:r>
          </a:p>
          <a:p>
            <a:pPr algn="l">
              <a:buFont typeface="+mj-lt"/>
              <a:buAutoNum type="arabicPeriod"/>
            </a:pPr>
            <a:r>
              <a:rPr lang="en-US" sz="1600" b="0" i="0" dirty="0">
                <a:solidFill>
                  <a:srgbClr val="1F1F1F"/>
                </a:solidFill>
                <a:effectLst/>
              </a:rPr>
              <a:t>Vehicle Maintenance and Cleanliness: Prioritize vehicle maintenance and cleanliness programs to enhance customer perception and satisfaction.</a:t>
            </a:r>
          </a:p>
          <a:p>
            <a:pPr algn="l">
              <a:buFont typeface="+mj-lt"/>
              <a:buAutoNum type="arabicPeriod"/>
            </a:pPr>
            <a:r>
              <a:rPr lang="en-US" sz="1600" b="0" i="0" dirty="0">
                <a:solidFill>
                  <a:srgbClr val="1F1F1F"/>
                </a:solidFill>
                <a:effectLst/>
              </a:rPr>
              <a:t>Customer Satisfaction Surveys: Regularly conduct customer satisfaction surveys to gather feedback and identify areas for improvement.</a:t>
            </a:r>
          </a:p>
          <a:p>
            <a:pPr algn="l"/>
            <a:r>
              <a:rPr lang="en-US" sz="1600" b="1" i="0" dirty="0">
                <a:solidFill>
                  <a:srgbClr val="1F1F1F"/>
                </a:solidFill>
                <a:effectLst/>
                <a:latin typeface="Google Sans"/>
              </a:rPr>
              <a:t>Conclusion:</a:t>
            </a:r>
          </a:p>
          <a:p>
            <a:pPr algn="l"/>
            <a:r>
              <a:rPr lang="en-US" sz="1600" b="0" i="0" dirty="0">
                <a:solidFill>
                  <a:srgbClr val="1F1F1F"/>
                </a:solidFill>
                <a:effectLst/>
                <a:latin typeface="Google Sans"/>
              </a:rPr>
              <a:t>By understanding customer behavior, usage patterns, and factors influencing satisfaction, cab companies can make informed decisions to optimize services, enhance customer satisfaction, and gain a competitive edge in the industry. The insights gained from this analysis provide a valuable foundation for cab companies to make strategic improvements and achieve long-term success.</a:t>
            </a:r>
          </a:p>
          <a:p>
            <a:endParaRPr lang="en-US" sz="1600" dirty="0"/>
          </a:p>
        </p:txBody>
      </p:sp>
    </p:spTree>
    <p:extLst>
      <p:ext uri="{BB962C8B-B14F-4D97-AF65-F5344CB8AC3E}">
        <p14:creationId xmlns:p14="http://schemas.microsoft.com/office/powerpoint/2010/main" val="133044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8" y="-2667000"/>
            <a:ext cx="6858002" cy="12192001"/>
          </a:xfrm>
          <a:solidFill>
            <a:srgbClr val="3B3B3B"/>
          </a:solidFill>
        </p:spPr>
        <p:txBody>
          <a:bodyPr vert="vert270" anchor="t" anchorCtr="0">
            <a:normAutofit/>
          </a:bodyPr>
          <a:lstStyle/>
          <a:p>
            <a:br>
              <a:rPr lang="en-US" sz="5400" b="1">
                <a:solidFill>
                  <a:srgbClr val="FF6600"/>
                </a:solidFill>
              </a:rPr>
            </a:br>
            <a:br>
              <a:rPr lang="en-US" sz="5400" b="1">
                <a:solidFill>
                  <a:srgbClr val="FF6600"/>
                </a:solidFill>
              </a:rPr>
            </a:br>
            <a:br>
              <a:rPr lang="en-US" sz="5400" b="1">
                <a:solidFill>
                  <a:srgbClr val="FF6600"/>
                </a:solidFill>
              </a:rPr>
            </a:br>
            <a:br>
              <a:rPr lang="en-US" sz="5400" b="1">
                <a:solidFill>
                  <a:srgbClr val="FF6600"/>
                </a:solidFill>
              </a:rPr>
            </a:br>
            <a:r>
              <a:rPr lang="en-US" sz="5400" b="1">
                <a:solidFill>
                  <a:srgbClr val="FF6600"/>
                </a:solidFill>
              </a:rPr>
              <a:t>THANK YOU</a:t>
            </a:r>
            <a:endParaRPr lang="en-US" sz="54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800167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Executive Summary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247724" y="1773238"/>
            <a:ext cx="5558973" cy="1655762"/>
          </a:xfrm>
        </p:spPr>
        <p:txBody>
          <a:bodyPr>
            <a:noAutofit/>
          </a:bodyPr>
          <a:lstStyle/>
          <a:p>
            <a:pPr algn="just"/>
            <a:r>
              <a:rPr lang="en-US" sz="2000" b="0" i="0" dirty="0">
                <a:solidFill>
                  <a:srgbClr val="1F1F1F"/>
                </a:solidFill>
                <a:effectLst/>
              </a:rPr>
              <a:t>Cab services play a vital role in urban transportation, providing convenient and efficient travel options for individuals and businesses. To thrive in this competitive industry, cab companies need a deep understanding of customer behavior, usage patterns, and factors influencing satisfaction. This presentation delves into an exploratory data analysis (EDA) of cab usage data to uncover insights that can guide in optimizing services and enhancing customer satisfaction.</a:t>
            </a:r>
            <a:endParaRPr lang="en-US" sz="20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Problem Statement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173295" y="2601119"/>
            <a:ext cx="5558973" cy="1655762"/>
          </a:xfrm>
        </p:spPr>
        <p:txBody>
          <a:bodyPr>
            <a:noAutofit/>
          </a:bodyPr>
          <a:lstStyle/>
          <a:p>
            <a:pPr algn="l"/>
            <a:r>
              <a:rPr lang="en-US" sz="2000" b="0" i="0" dirty="0">
                <a:solidFill>
                  <a:srgbClr val="1F1F1F"/>
                </a:solidFill>
                <a:effectLst/>
              </a:rPr>
              <a:t>Cab companies face challenges in understanding customer preferences, optimizing resource allocation, and ensuring consistent customer satisfaction. The intricacies of cab usage patterns and the influence of various factors remain largely unexplored.</a:t>
            </a:r>
          </a:p>
          <a:p>
            <a:br>
              <a:rPr lang="en-US" sz="2000" dirty="0"/>
            </a:br>
            <a:endParaRPr lang="en-US" sz="2000" dirty="0">
              <a:solidFill>
                <a:srgbClr val="FF6600"/>
              </a:solidFill>
            </a:endParaRPr>
          </a:p>
        </p:txBody>
      </p:sp>
    </p:spTree>
    <p:extLst>
      <p:ext uri="{BB962C8B-B14F-4D97-AF65-F5344CB8AC3E}">
        <p14:creationId xmlns:p14="http://schemas.microsoft.com/office/powerpoint/2010/main" val="22882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Approach</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247724" y="2601119"/>
            <a:ext cx="5558973" cy="1655762"/>
          </a:xfrm>
        </p:spPr>
        <p:txBody>
          <a:bodyPr>
            <a:noAutofit/>
          </a:bodyPr>
          <a:lstStyle/>
          <a:p>
            <a:pPr algn="l"/>
            <a:r>
              <a:rPr lang="en-US" sz="2000" b="0" i="0" dirty="0">
                <a:solidFill>
                  <a:srgbClr val="1F1F1F"/>
                </a:solidFill>
                <a:effectLst/>
              </a:rPr>
              <a:t>This analysis utilizes an extensive cab usage dataset encompassing customer demographics, trip details, and transaction data. Through a combination of data cleaning, data transformation, and statistical methods, the analysis aims to uncover hidden patterns and relationships within the data.</a:t>
            </a:r>
          </a:p>
          <a:p>
            <a:pPr algn="l"/>
            <a:endParaRPr lang="en-US" sz="2000" dirty="0">
              <a:solidFill>
                <a:srgbClr val="1F1F1F"/>
              </a:solidFill>
            </a:endParaRPr>
          </a:p>
          <a:p>
            <a:pPr algn="l"/>
            <a:endParaRPr lang="en-US" sz="2000" b="0" i="0" dirty="0">
              <a:solidFill>
                <a:srgbClr val="1F1F1F"/>
              </a:solidFill>
              <a:effectLst/>
            </a:endParaRPr>
          </a:p>
          <a:p>
            <a:endParaRPr lang="en-US" sz="2000" dirty="0">
              <a:solidFill>
                <a:srgbClr val="FF6600"/>
              </a:solidFill>
            </a:endParaRPr>
          </a:p>
        </p:txBody>
      </p:sp>
    </p:spTree>
    <p:extLst>
      <p:ext uri="{BB962C8B-B14F-4D97-AF65-F5344CB8AC3E}">
        <p14:creationId xmlns:p14="http://schemas.microsoft.com/office/powerpoint/2010/main" val="156792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472389"/>
            <a:ext cx="5558973" cy="1655762"/>
          </a:xfrm>
        </p:spPr>
        <p:txBody>
          <a:bodyPr>
            <a:noAutofit/>
          </a:bodyPr>
          <a:lstStyle/>
          <a:p>
            <a:pPr algn="l"/>
            <a:r>
              <a:rPr lang="en-US" sz="2000" b="0" i="0" dirty="0">
                <a:solidFill>
                  <a:srgbClr val="1F1F1F"/>
                </a:solidFill>
                <a:effectLst/>
              </a:rPr>
              <a:t>EDA:</a:t>
            </a:r>
          </a:p>
          <a:p>
            <a:pPr algn="l">
              <a:buFont typeface="+mj-lt"/>
              <a:buAutoNum type="arabicPeriod"/>
            </a:pPr>
            <a:r>
              <a:rPr lang="en-US" sz="2000" b="1" i="0" dirty="0">
                <a:solidFill>
                  <a:srgbClr val="1F1F1F"/>
                </a:solidFill>
                <a:effectLst/>
              </a:rPr>
              <a:t>Data Cleaning and Preparation: </a:t>
            </a:r>
            <a:r>
              <a:rPr lang="en-US" sz="2000" b="0" i="0" dirty="0">
                <a:solidFill>
                  <a:srgbClr val="1F1F1F"/>
                </a:solidFill>
                <a:effectLst/>
              </a:rPr>
              <a:t>The data was cleaned and prepared for analysis by handling missing values, identifying and removing duplicate records, and ensuring data consistency.</a:t>
            </a:r>
          </a:p>
          <a:p>
            <a:pPr algn="l">
              <a:buFont typeface="+mj-lt"/>
              <a:buAutoNum type="arabicPeriod"/>
            </a:pPr>
            <a:r>
              <a:rPr lang="en-US" sz="2000" b="1" i="0" dirty="0">
                <a:solidFill>
                  <a:srgbClr val="1F1F1F"/>
                </a:solidFill>
                <a:effectLst/>
              </a:rPr>
              <a:t>Descriptive Statistics:</a:t>
            </a:r>
            <a:r>
              <a:rPr lang="en-US" sz="2000" b="0" i="0" dirty="0">
                <a:solidFill>
                  <a:srgbClr val="1F1F1F"/>
                </a:solidFill>
                <a:effectLst/>
              </a:rPr>
              <a:t> Descriptive statistics were employed to summarize the key characteristics of the data, providing a baseline understanding of cab usage patterns and customer demographics.</a:t>
            </a:r>
          </a:p>
          <a:p>
            <a:pPr algn="l">
              <a:buFont typeface="+mj-lt"/>
              <a:buAutoNum type="arabicPeriod"/>
            </a:pPr>
            <a:r>
              <a:rPr lang="en-US" sz="2000" b="1" i="0" dirty="0">
                <a:solidFill>
                  <a:srgbClr val="1F1F1F"/>
                </a:solidFill>
                <a:effectLst/>
              </a:rPr>
              <a:t>Visualizations:</a:t>
            </a:r>
            <a:r>
              <a:rPr lang="en-US" sz="2000" b="0" i="0" dirty="0">
                <a:solidFill>
                  <a:srgbClr val="1F1F1F"/>
                </a:solidFill>
                <a:effectLst/>
              </a:rPr>
              <a:t> Insightful visualizations were created to explore trends, patterns, and relationships within the data, revealing insights into customer preferences, seasonal variations, and the impact of demographics on cab usage.</a:t>
            </a:r>
          </a:p>
          <a:p>
            <a:pPr algn="l">
              <a:buFont typeface="+mj-lt"/>
              <a:buAutoNum type="arabicPeriod"/>
            </a:pPr>
            <a:r>
              <a:rPr lang="en-US" sz="2000" b="1" i="0" dirty="0">
                <a:solidFill>
                  <a:srgbClr val="1F1F1F"/>
                </a:solidFill>
                <a:effectLst/>
              </a:rPr>
              <a:t>Exploratory Analysis: </a:t>
            </a:r>
            <a:r>
              <a:rPr lang="en-US" sz="2000" b="0" i="0" dirty="0">
                <a:solidFill>
                  <a:srgbClr val="1F1F1F"/>
                </a:solidFill>
                <a:effectLst/>
              </a:rPr>
              <a:t>Hypothesis testing and correlation analysis were conducted to investigate the relationships between various factors, such as payment method, city, and customer satisfaction.</a:t>
            </a:r>
          </a:p>
          <a:p>
            <a:endParaRPr lang="en-US" sz="2000" dirty="0">
              <a:solidFill>
                <a:srgbClr val="FF6600"/>
              </a:solidFill>
            </a:endParaRPr>
          </a:p>
        </p:txBody>
      </p:sp>
    </p:spTree>
    <p:extLst>
      <p:ext uri="{BB962C8B-B14F-4D97-AF65-F5344CB8AC3E}">
        <p14:creationId xmlns:p14="http://schemas.microsoft.com/office/powerpoint/2010/main" val="1290630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Summary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226459" y="984970"/>
            <a:ext cx="5558973" cy="1655762"/>
          </a:xfrm>
        </p:spPr>
        <p:txBody>
          <a:bodyPr>
            <a:normAutofit/>
          </a:bodyPr>
          <a:lstStyle/>
          <a:p>
            <a:pPr algn="l"/>
            <a:r>
              <a:rPr lang="en-US" sz="1600" b="0" i="0" dirty="0">
                <a:solidFill>
                  <a:srgbClr val="1F1F1F"/>
                </a:solidFill>
                <a:effectLst/>
                <a:latin typeface="Google Sans"/>
              </a:rPr>
              <a:t>The EDA revealed several key insights:</a:t>
            </a:r>
          </a:p>
          <a:p>
            <a:pPr algn="l">
              <a:buFont typeface="+mj-lt"/>
              <a:buAutoNum type="arabicPeriod"/>
            </a:pPr>
            <a:r>
              <a:rPr lang="en-US" sz="1600" b="0" i="0" dirty="0">
                <a:solidFill>
                  <a:srgbClr val="1F1F1F"/>
                </a:solidFill>
                <a:effectLst/>
                <a:latin typeface="Google Sans"/>
              </a:rPr>
              <a:t>Seasonal Variations: Cab usage exhibits seasonal patterns, with higher demand during spring and summer months.</a:t>
            </a:r>
          </a:p>
          <a:p>
            <a:pPr algn="l"/>
            <a:r>
              <a:rPr lang="en-US" sz="1600" dirty="0">
                <a:solidFill>
                  <a:srgbClr val="1F1F1F"/>
                </a:solidFill>
                <a:latin typeface="Google Sans"/>
              </a:rPr>
              <a:t>(Image doesn’t show the seasonality but there is seasonality in the data)</a:t>
            </a:r>
            <a:endParaRPr lang="en-US" sz="2000" b="0" i="0" dirty="0">
              <a:solidFill>
                <a:srgbClr val="FF6600"/>
              </a:solidFill>
              <a:effectLst/>
              <a:latin typeface="Google Sans"/>
            </a:endParaRPr>
          </a:p>
          <a:p>
            <a:pPr algn="l"/>
            <a:endParaRPr lang="en-US" sz="1600" b="0" i="0" dirty="0">
              <a:solidFill>
                <a:srgbClr val="1F1F1F"/>
              </a:solidFill>
              <a:effectLst/>
              <a:latin typeface="Google Sans"/>
            </a:endParaRPr>
          </a:p>
        </p:txBody>
      </p:sp>
      <p:pic>
        <p:nvPicPr>
          <p:cNvPr id="3" name="Picture 2">
            <a:extLst>
              <a:ext uri="{FF2B5EF4-FFF2-40B4-BE49-F238E27FC236}">
                <a16:creationId xmlns:a16="http://schemas.microsoft.com/office/drawing/2014/main" id="{F5C7C701-BABF-1330-ACE2-6F73D45220B3}"/>
              </a:ext>
            </a:extLst>
          </p:cNvPr>
          <p:cNvPicPr>
            <a:picLocks noChangeAspect="1"/>
          </p:cNvPicPr>
          <p:nvPr/>
        </p:nvPicPr>
        <p:blipFill>
          <a:blip r:embed="rId3"/>
          <a:stretch>
            <a:fillRect/>
          </a:stretch>
        </p:blipFill>
        <p:spPr>
          <a:xfrm>
            <a:off x="6094196" y="2415707"/>
            <a:ext cx="5823497" cy="3603123"/>
          </a:xfrm>
          <a:prstGeom prst="rect">
            <a:avLst/>
          </a:prstGeom>
        </p:spPr>
      </p:pic>
    </p:spTree>
    <p:extLst>
      <p:ext uri="{BB962C8B-B14F-4D97-AF65-F5344CB8AC3E}">
        <p14:creationId xmlns:p14="http://schemas.microsoft.com/office/powerpoint/2010/main" val="3233430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Summary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355431"/>
            <a:ext cx="5558973" cy="1655762"/>
          </a:xfrm>
        </p:spPr>
        <p:txBody>
          <a:bodyPr>
            <a:normAutofit/>
          </a:bodyPr>
          <a:lstStyle/>
          <a:p>
            <a:pPr algn="l"/>
            <a:r>
              <a:rPr lang="en-US" sz="1200" b="0" i="0" dirty="0">
                <a:solidFill>
                  <a:srgbClr val="1F1F1F"/>
                </a:solidFill>
                <a:effectLst/>
                <a:latin typeface="Google Sans"/>
              </a:rPr>
              <a:t>2. Payment Method Preferences: Customers tend to have slightly distinct preferences for cab companies based on their preferred payment method (card or cash).</a:t>
            </a:r>
          </a:p>
          <a:p>
            <a:pPr algn="l"/>
            <a:r>
              <a:rPr lang="en-US" sz="1200" dirty="0">
                <a:solidFill>
                  <a:srgbClr val="1F1F1F"/>
                </a:solidFill>
                <a:latin typeface="Google Sans"/>
              </a:rPr>
              <a:t>Card payments are slightly more preferred over cash.</a:t>
            </a:r>
          </a:p>
        </p:txBody>
      </p:sp>
      <p:pic>
        <p:nvPicPr>
          <p:cNvPr id="3" name="Picture 2">
            <a:extLst>
              <a:ext uri="{FF2B5EF4-FFF2-40B4-BE49-F238E27FC236}">
                <a16:creationId xmlns:a16="http://schemas.microsoft.com/office/drawing/2014/main" id="{F83A42C4-7B26-EDC3-2D36-7FDD6CD8398F}"/>
              </a:ext>
            </a:extLst>
          </p:cNvPr>
          <p:cNvPicPr>
            <a:picLocks noChangeAspect="1"/>
          </p:cNvPicPr>
          <p:nvPr/>
        </p:nvPicPr>
        <p:blipFill>
          <a:blip r:embed="rId3"/>
          <a:stretch>
            <a:fillRect/>
          </a:stretch>
        </p:blipFill>
        <p:spPr>
          <a:xfrm>
            <a:off x="6208486" y="2011193"/>
            <a:ext cx="5334000" cy="3594100"/>
          </a:xfrm>
          <a:prstGeom prst="rect">
            <a:avLst/>
          </a:prstGeom>
        </p:spPr>
      </p:pic>
    </p:spTree>
    <p:extLst>
      <p:ext uri="{BB962C8B-B14F-4D97-AF65-F5344CB8AC3E}">
        <p14:creationId xmlns:p14="http://schemas.microsoft.com/office/powerpoint/2010/main" val="2836368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Summary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237091" y="174678"/>
            <a:ext cx="5558973" cy="1655762"/>
          </a:xfrm>
        </p:spPr>
        <p:txBody>
          <a:bodyPr>
            <a:normAutofit/>
          </a:bodyPr>
          <a:lstStyle/>
          <a:p>
            <a:pPr algn="l"/>
            <a:r>
              <a:rPr lang="en-US" sz="1600" dirty="0"/>
              <a:t>3. </a:t>
            </a:r>
            <a:r>
              <a:rPr lang="en-US" sz="1600" b="0" dirty="0">
                <a:effectLst/>
              </a:rPr>
              <a:t>Can customer demographics be used to predict their preferred cab company?</a:t>
            </a:r>
          </a:p>
          <a:p>
            <a:endParaRPr lang="en-US" sz="6600" dirty="0">
              <a:solidFill>
                <a:srgbClr val="FF6600"/>
              </a:solidFill>
            </a:endParaRPr>
          </a:p>
        </p:txBody>
      </p:sp>
      <p:sp>
        <p:nvSpPr>
          <p:cNvPr id="5" name="TextBox 4">
            <a:extLst>
              <a:ext uri="{FF2B5EF4-FFF2-40B4-BE49-F238E27FC236}">
                <a16:creationId xmlns:a16="http://schemas.microsoft.com/office/drawing/2014/main" id="{7FA03E73-3232-CEAB-A5AE-0278081A9417}"/>
              </a:ext>
            </a:extLst>
          </p:cNvPr>
          <p:cNvSpPr txBox="1"/>
          <p:nvPr/>
        </p:nvSpPr>
        <p:spPr>
          <a:xfrm>
            <a:off x="5954910" y="1002559"/>
            <a:ext cx="6097772" cy="1938992"/>
          </a:xfrm>
          <a:prstGeom prst="rect">
            <a:avLst/>
          </a:prstGeom>
          <a:noFill/>
        </p:spPr>
        <p:txBody>
          <a:bodyPr wrap="square">
            <a:spAutoFit/>
          </a:bodyPr>
          <a:lstStyle/>
          <a:p>
            <a:r>
              <a:rPr lang="en-US" sz="1000" b="0" i="0" dirty="0">
                <a:effectLst/>
                <a:latin typeface="Menlo" panose="020B0609030804020204" pitchFamily="49" charset="0"/>
              </a:rPr>
              <a:t>Age Gender Company</a:t>
            </a:r>
          </a:p>
          <a:p>
            <a:pPr marL="228600" indent="-228600">
              <a:buAutoNum type="arabicPlain" startAt="18"/>
            </a:pPr>
            <a:r>
              <a:rPr lang="en-US" sz="1000" b="0" i="0" dirty="0">
                <a:effectLst/>
                <a:latin typeface="Menlo" panose="020B0609030804020204" pitchFamily="49" charset="0"/>
              </a:rPr>
              <a:t>Female Pink Cab   1203 </a:t>
            </a:r>
          </a:p>
          <a:p>
            <a:r>
              <a:rPr lang="en-US" sz="1000" b="0" i="0" dirty="0">
                <a:effectLst/>
                <a:latin typeface="Menlo" panose="020B0609030804020204" pitchFamily="49" charset="0"/>
              </a:rPr>
              <a:t>          Yellow Cab 3500</a:t>
            </a:r>
          </a:p>
          <a:p>
            <a:r>
              <a:rPr lang="en-US" sz="1000" dirty="0">
                <a:latin typeface="Menlo" panose="020B0609030804020204" pitchFamily="49" charset="0"/>
              </a:rPr>
              <a:t>   </a:t>
            </a:r>
            <a:r>
              <a:rPr lang="en-US" sz="1000" b="0" i="0" dirty="0">
                <a:effectLst/>
                <a:latin typeface="Menlo" panose="020B0609030804020204" pitchFamily="49" charset="0"/>
              </a:rPr>
              <a:t>Male   Pink Cab   1473 </a:t>
            </a:r>
          </a:p>
          <a:p>
            <a:r>
              <a:rPr lang="en-US" sz="1000" dirty="0">
                <a:latin typeface="Menlo" panose="020B0609030804020204" pitchFamily="49" charset="0"/>
              </a:rPr>
              <a:t>          </a:t>
            </a:r>
            <a:r>
              <a:rPr lang="en-US" sz="1000" b="0" i="0" dirty="0">
                <a:effectLst/>
                <a:latin typeface="Menlo" panose="020B0609030804020204" pitchFamily="49" charset="0"/>
              </a:rPr>
              <a:t>Yellow Cab 4670</a:t>
            </a:r>
          </a:p>
          <a:p>
            <a:endParaRPr lang="en-US" sz="1000" dirty="0">
              <a:latin typeface="Menlo" panose="020B0609030804020204" pitchFamily="49" charset="0"/>
            </a:endParaRPr>
          </a:p>
          <a:p>
            <a:r>
              <a:rPr lang="en-US" sz="1000" b="0" i="0" dirty="0">
                <a:effectLst/>
                <a:latin typeface="Menlo" panose="020B0609030804020204" pitchFamily="49" charset="0"/>
              </a:rPr>
              <a:t>19 Female Pink Cab   1184</a:t>
            </a:r>
          </a:p>
          <a:p>
            <a:r>
              <a:rPr lang="en-US" sz="1000" b="0" i="0" dirty="0">
                <a:effectLst/>
                <a:latin typeface="Menlo" panose="020B0609030804020204" pitchFamily="49" charset="0"/>
              </a:rPr>
              <a:t>64 Male   Yellow Cab 1694</a:t>
            </a:r>
          </a:p>
          <a:p>
            <a:r>
              <a:rPr lang="en-US" sz="1000" b="0" i="0" dirty="0">
                <a:effectLst/>
                <a:latin typeface="Menlo" panose="020B0609030804020204" pitchFamily="49" charset="0"/>
              </a:rPr>
              <a:t>65 Female Pink Cab   400</a:t>
            </a:r>
          </a:p>
          <a:p>
            <a:r>
              <a:rPr lang="en-US" sz="1000" dirty="0">
                <a:latin typeface="Menlo" panose="020B0609030804020204" pitchFamily="49" charset="0"/>
              </a:rPr>
              <a:t>          </a:t>
            </a:r>
            <a:r>
              <a:rPr lang="en-US" sz="1000" b="0" i="0" dirty="0">
                <a:effectLst/>
                <a:latin typeface="Menlo" panose="020B0609030804020204" pitchFamily="49" charset="0"/>
              </a:rPr>
              <a:t>Yellow Cab 1181</a:t>
            </a:r>
          </a:p>
          <a:p>
            <a:r>
              <a:rPr lang="en-US" sz="1000" dirty="0">
                <a:latin typeface="Menlo" panose="020B0609030804020204" pitchFamily="49" charset="0"/>
              </a:rPr>
              <a:t>   </a:t>
            </a:r>
            <a:r>
              <a:rPr lang="en-US" sz="1000" b="0" i="0" dirty="0">
                <a:effectLst/>
                <a:latin typeface="Menlo" panose="020B0609030804020204" pitchFamily="49" charset="0"/>
              </a:rPr>
              <a:t>Male   Pink Cab   421</a:t>
            </a:r>
          </a:p>
          <a:p>
            <a:r>
              <a:rPr lang="en-US" sz="1000" dirty="0">
                <a:latin typeface="Menlo" panose="020B0609030804020204" pitchFamily="49" charset="0"/>
              </a:rPr>
              <a:t>          </a:t>
            </a:r>
            <a:r>
              <a:rPr lang="en-US" sz="1000" b="0" i="0" dirty="0">
                <a:effectLst/>
                <a:latin typeface="Menlo" panose="020B0609030804020204" pitchFamily="49" charset="0"/>
              </a:rPr>
              <a:t>Yellow Cab 1377</a:t>
            </a:r>
            <a:endParaRPr lang="en-US" sz="1000" dirty="0"/>
          </a:p>
        </p:txBody>
      </p:sp>
      <p:sp>
        <p:nvSpPr>
          <p:cNvPr id="8" name="TextBox 7">
            <a:extLst>
              <a:ext uri="{FF2B5EF4-FFF2-40B4-BE49-F238E27FC236}">
                <a16:creationId xmlns:a16="http://schemas.microsoft.com/office/drawing/2014/main" id="{3383046E-7146-763C-1CD2-8940746AE4F2}"/>
              </a:ext>
            </a:extLst>
          </p:cNvPr>
          <p:cNvSpPr txBox="1"/>
          <p:nvPr/>
        </p:nvSpPr>
        <p:spPr>
          <a:xfrm>
            <a:off x="5967691" y="3769432"/>
            <a:ext cx="6097772" cy="646331"/>
          </a:xfrm>
          <a:prstGeom prst="rect">
            <a:avLst/>
          </a:prstGeom>
          <a:noFill/>
        </p:spPr>
        <p:txBody>
          <a:bodyPr wrap="square">
            <a:spAutoFit/>
          </a:bodyPr>
          <a:lstStyle/>
          <a:p>
            <a:r>
              <a:rPr lang="en-US" b="0" dirty="0">
                <a:effectLst/>
              </a:rPr>
              <a:t>Both older and younger customers tend to use Yellow Cab more frequently.</a:t>
            </a:r>
          </a:p>
        </p:txBody>
      </p:sp>
    </p:spTree>
    <p:extLst>
      <p:ext uri="{BB962C8B-B14F-4D97-AF65-F5344CB8AC3E}">
        <p14:creationId xmlns:p14="http://schemas.microsoft.com/office/powerpoint/2010/main" val="10657554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103</TotalTime>
  <Words>802</Words>
  <Application>Microsoft Macintosh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Google Sans</vt:lpstr>
      <vt:lpstr>Menlo</vt:lpstr>
      <vt:lpstr>Office Theme</vt:lpstr>
      <vt:lpstr>PowerPoint Presentation</vt:lpstr>
      <vt:lpstr>   Agenda</vt:lpstr>
      <vt:lpstr>   Executive Summary</vt:lpstr>
      <vt:lpstr>   Problem Statement</vt:lpstr>
      <vt:lpstr>   Approach</vt:lpstr>
      <vt:lpstr>   EDA</vt:lpstr>
      <vt:lpstr>   EDA Summary</vt:lpstr>
      <vt:lpstr>   EDA Summary</vt:lpstr>
      <vt:lpstr>   EDA Summary</vt:lpstr>
      <vt:lpstr>   EDA Summary</vt:lpstr>
      <vt:lpstr>   EDA Summary</vt:lpstr>
      <vt:lpstr>    Recommendations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Velamakanni, Venkata Sai Bharadwaj</dc:creator>
  <cp:lastModifiedBy>Velamakanni, Venkata Sai Bharadwaj</cp:lastModifiedBy>
  <cp:revision>22</cp:revision>
  <dcterms:created xsi:type="dcterms:W3CDTF">2023-11-21T18:52:06Z</dcterms:created>
  <dcterms:modified xsi:type="dcterms:W3CDTF">2023-11-21T20:35:53Z</dcterms:modified>
</cp:coreProperties>
</file>