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Garet Bold" charset="1" panose="00000000000000000000"/>
      <p:regular r:id="rId14"/>
    </p:embeddedFont>
    <p:embeddedFont>
      <p:font typeface="DM Sans" charset="1" panose="00000000000000000000"/>
      <p:regular r:id="rId15"/>
    </p:embeddedFont>
    <p:embeddedFont>
      <p:font typeface="DM Sans Bold" charset="1" panose="00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0345787" cy="3641253"/>
            <a:chOff x="0" y="0"/>
            <a:chExt cx="13794383" cy="485500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95250"/>
              <a:ext cx="13794383" cy="38178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412"/>
                </a:lnSpc>
              </a:pPr>
              <a:r>
                <a:rPr lang="en-US" b="true" sz="7059" spc="-70">
                  <a:solidFill>
                    <a:srgbClr val="0C160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CLASSIFICATION MODEL DEVELOPMENT OVERVIEW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4159668"/>
              <a:ext cx="13794383" cy="6953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87"/>
                </a:lnSpc>
              </a:pPr>
              <a:r>
                <a:rPr lang="en-US" sz="3160" spc="-31" u="none">
                  <a:solidFill>
                    <a:srgbClr val="0C160F"/>
                  </a:solidFill>
                  <a:latin typeface="DM Sans"/>
                  <a:ea typeface="DM Sans"/>
                  <a:cs typeface="DM Sans"/>
                  <a:sym typeface="DM Sans"/>
                </a:rPr>
                <a:t>A Technical Overview of Fraud Detection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813545" y="0"/>
            <a:ext cx="5474455" cy="10287000"/>
            <a:chOff x="0" y="0"/>
            <a:chExt cx="600513" cy="11284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00513" cy="1128419"/>
            </a:xfrm>
            <a:custGeom>
              <a:avLst/>
              <a:gdLst/>
              <a:ahLst/>
              <a:cxnLst/>
              <a:rect r="r" b="b" t="t" l="l"/>
              <a:pathLst>
                <a:path h="1128419" w="600513">
                  <a:moveTo>
                    <a:pt x="0" y="0"/>
                  </a:moveTo>
                  <a:lnTo>
                    <a:pt x="600513" y="0"/>
                  </a:lnTo>
                  <a:lnTo>
                    <a:pt x="600513" y="1128419"/>
                  </a:lnTo>
                  <a:lnTo>
                    <a:pt x="0" y="1128419"/>
                  </a:lnTo>
                  <a:close/>
                </a:path>
              </a:pathLst>
            </a:custGeom>
            <a:blipFill>
              <a:blip r:embed="rId2"/>
              <a:stretch>
                <a:fillRect l="-117030" t="0" r="-11703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9226546" y="5513595"/>
            <a:ext cx="7173997" cy="7173997"/>
          </a:xfrm>
          <a:custGeom>
            <a:avLst/>
            <a:gdLst/>
            <a:ahLst/>
            <a:cxnLst/>
            <a:rect r="r" b="b" t="t" l="l"/>
            <a:pathLst>
              <a:path h="7173997" w="7173997">
                <a:moveTo>
                  <a:pt x="0" y="0"/>
                </a:moveTo>
                <a:lnTo>
                  <a:pt x="7173997" y="0"/>
                </a:lnTo>
                <a:lnTo>
                  <a:pt x="7173997" y="7173997"/>
                </a:lnTo>
                <a:lnTo>
                  <a:pt x="0" y="7173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8715505"/>
            <a:ext cx="6814256" cy="538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7"/>
              </a:lnSpc>
            </a:pPr>
            <a:r>
              <a:rPr lang="en-US" sz="3160" spc="-31" u="none">
                <a:solidFill>
                  <a:srgbClr val="0C160F"/>
                </a:solidFill>
                <a:latin typeface="DM Sans"/>
                <a:ea typeface="DM Sans"/>
                <a:cs typeface="DM Sans"/>
                <a:sym typeface="DM Sans"/>
              </a:rPr>
              <a:t>[YOUR COMPANY NAME]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4172544"/>
            <a:ext cx="4877563" cy="6351041"/>
          </a:xfrm>
          <a:prstGeom prst="rect">
            <a:avLst/>
          </a:prstGeom>
          <a:solidFill>
            <a:srgbClr val="21442C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0627891" y="-7544833"/>
            <a:ext cx="14897010" cy="14897010"/>
          </a:xfrm>
          <a:custGeom>
            <a:avLst/>
            <a:gdLst/>
            <a:ahLst/>
            <a:cxnLst/>
            <a:rect r="r" b="b" t="t" l="l"/>
            <a:pathLst>
              <a:path h="14897010" w="14897010">
                <a:moveTo>
                  <a:pt x="0" y="0"/>
                </a:moveTo>
                <a:lnTo>
                  <a:pt x="14897010" y="0"/>
                </a:lnTo>
                <a:lnTo>
                  <a:pt x="14897010" y="14897010"/>
                </a:lnTo>
                <a:lnTo>
                  <a:pt x="0" y="14897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6632641" y="4172544"/>
            <a:ext cx="4877563" cy="6351041"/>
          </a:xfrm>
          <a:prstGeom prst="rect">
            <a:avLst/>
          </a:prstGeom>
          <a:solidFill>
            <a:srgbClr val="21442C"/>
          </a:solidFill>
        </p:spPr>
      </p:sp>
      <p:sp>
        <p:nvSpPr>
          <p:cNvPr name="AutoShape 5" id="5"/>
          <p:cNvSpPr/>
          <p:nvPr/>
        </p:nvSpPr>
        <p:spPr>
          <a:xfrm rot="0">
            <a:off x="12236582" y="4172544"/>
            <a:ext cx="4877563" cy="6351041"/>
          </a:xfrm>
          <a:prstGeom prst="rect">
            <a:avLst/>
          </a:prstGeom>
          <a:solidFill>
            <a:srgbClr val="21442C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1028700" y="1114425"/>
            <a:ext cx="7184646" cy="177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25"/>
              </a:lnSpc>
            </a:pPr>
            <a:r>
              <a:rPr lang="en-US" b="true" sz="6500" spc="-65">
                <a:solidFill>
                  <a:srgbClr val="0C160F"/>
                </a:solidFill>
                <a:latin typeface="Garet Bold"/>
                <a:ea typeface="Garet Bold"/>
                <a:cs typeface="Garet Bold"/>
                <a:sym typeface="Garet Bold"/>
              </a:rPr>
              <a:t>EXECUTIVE SUMMARY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78338" y="5087758"/>
            <a:ext cx="3868596" cy="2673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50"/>
              </a:lnSpc>
            </a:pPr>
            <a:r>
              <a:rPr lang="en-US" sz="2500" spc="-25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The </a:t>
            </a:r>
            <a:r>
              <a:rPr lang="en-US" b="true" sz="2500" spc="-25" u="non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F1 Score</a:t>
            </a:r>
            <a:r>
              <a:rPr lang="en-US" sz="2500" spc="-25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achieved indicates a balanced measure of precision and recall, essential for evaluating model performance.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209702" y="4863921"/>
            <a:ext cx="3868596" cy="312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50"/>
              </a:lnSpc>
            </a:pPr>
            <a:r>
              <a:rPr lang="en-US" sz="2500" spc="-25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Our model's </a:t>
            </a:r>
            <a:r>
              <a:rPr lang="en-US" b="true" sz="2500" spc="-25" u="non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Recall</a:t>
            </a:r>
            <a:r>
              <a:rPr lang="en-US" sz="2500" spc="-25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rate demonstrates its effectiveness in identifying fraudulent transactions, minimizing missed opportunities for detection.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813643" y="5087758"/>
            <a:ext cx="3868596" cy="2673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50"/>
              </a:lnSpc>
            </a:pPr>
            <a:r>
              <a:rPr lang="en-US" sz="2500" spc="-25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The </a:t>
            </a:r>
            <a:r>
              <a:rPr lang="en-US" b="true" sz="2500" spc="-25" u="non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False Alarm Rate</a:t>
            </a:r>
            <a:r>
              <a:rPr lang="en-US" sz="2500" spc="-25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is crucial for cost-effective fraud detection, ensuring legitimate transactions are not incorrectly flagged as fraud.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4172544"/>
            <a:ext cx="4877563" cy="6351041"/>
          </a:xfrm>
          <a:prstGeom prst="rect">
            <a:avLst/>
          </a:prstGeom>
          <a:solidFill>
            <a:srgbClr val="21442C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0627891" y="-7544833"/>
            <a:ext cx="14897010" cy="14897010"/>
          </a:xfrm>
          <a:custGeom>
            <a:avLst/>
            <a:gdLst/>
            <a:ahLst/>
            <a:cxnLst/>
            <a:rect r="r" b="b" t="t" l="l"/>
            <a:pathLst>
              <a:path h="14897010" w="14897010">
                <a:moveTo>
                  <a:pt x="0" y="0"/>
                </a:moveTo>
                <a:lnTo>
                  <a:pt x="14897010" y="0"/>
                </a:lnTo>
                <a:lnTo>
                  <a:pt x="14897010" y="14897010"/>
                </a:lnTo>
                <a:lnTo>
                  <a:pt x="0" y="14897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6632641" y="4172544"/>
            <a:ext cx="4877563" cy="6351041"/>
          </a:xfrm>
          <a:prstGeom prst="rect">
            <a:avLst/>
          </a:prstGeom>
          <a:solidFill>
            <a:srgbClr val="21442C"/>
          </a:solidFill>
        </p:spPr>
      </p:sp>
      <p:sp>
        <p:nvSpPr>
          <p:cNvPr name="AutoShape 5" id="5"/>
          <p:cNvSpPr/>
          <p:nvPr/>
        </p:nvSpPr>
        <p:spPr>
          <a:xfrm rot="0">
            <a:off x="12236582" y="4172544"/>
            <a:ext cx="4877563" cy="6351041"/>
          </a:xfrm>
          <a:prstGeom prst="rect">
            <a:avLst/>
          </a:prstGeom>
          <a:solidFill>
            <a:srgbClr val="21442C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1028700" y="1114425"/>
            <a:ext cx="7184646" cy="177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25"/>
              </a:lnSpc>
            </a:pPr>
            <a:r>
              <a:rPr lang="en-US" b="true" sz="6500" spc="-65">
                <a:solidFill>
                  <a:srgbClr val="0C160F"/>
                </a:solidFill>
                <a:latin typeface="Garet Bold"/>
                <a:ea typeface="Garet Bold"/>
                <a:cs typeface="Garet Bold"/>
                <a:sym typeface="Garet Bold"/>
              </a:rPr>
              <a:t>DATASET 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78338" y="4863921"/>
            <a:ext cx="3868596" cy="312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50"/>
              </a:lnSpc>
            </a:pPr>
            <a:r>
              <a:rPr lang="en-US" sz="2500" spc="-25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The dataset comprises </a:t>
            </a:r>
            <a:r>
              <a:rPr lang="en-US" b="true" sz="2500" spc="-25" u="non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thousands of transactions</a:t>
            </a:r>
            <a:r>
              <a:rPr lang="en-US" sz="2500" spc="-25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highlighting both legitimate and fraudulent activities to build an effective classification model.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209702" y="5311596"/>
            <a:ext cx="3868596" cy="2225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50"/>
              </a:lnSpc>
            </a:pPr>
            <a:r>
              <a:rPr lang="en-US" sz="2500" spc="-25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Our analysis reveals that </a:t>
            </a:r>
            <a:r>
              <a:rPr lang="en-US" b="true" sz="2500" spc="-25" u="non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fraud cases</a:t>
            </a:r>
            <a:r>
              <a:rPr lang="en-US" sz="2500" spc="-25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are relatively rare, presenting challenges in model training due to class imbalance.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813643" y="4863921"/>
            <a:ext cx="3868596" cy="312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50"/>
              </a:lnSpc>
            </a:pPr>
            <a:r>
              <a:rPr lang="en-US" sz="2500" spc="-25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The average transaction amounts vary significantly, necessitating </a:t>
            </a:r>
            <a:r>
              <a:rPr lang="en-US" b="true" sz="2500" spc="-25" u="non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careful consideration</a:t>
            </a:r>
            <a:r>
              <a:rPr lang="en-US" sz="2500" spc="-25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during feature engineering to enhance detection accuracy.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4172544"/>
            <a:ext cx="4877563" cy="6351041"/>
          </a:xfrm>
          <a:prstGeom prst="rect">
            <a:avLst/>
          </a:prstGeom>
          <a:solidFill>
            <a:srgbClr val="21442C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0627891" y="-7544833"/>
            <a:ext cx="14897010" cy="14897010"/>
          </a:xfrm>
          <a:custGeom>
            <a:avLst/>
            <a:gdLst/>
            <a:ahLst/>
            <a:cxnLst/>
            <a:rect r="r" b="b" t="t" l="l"/>
            <a:pathLst>
              <a:path h="14897010" w="14897010">
                <a:moveTo>
                  <a:pt x="0" y="0"/>
                </a:moveTo>
                <a:lnTo>
                  <a:pt x="14897010" y="0"/>
                </a:lnTo>
                <a:lnTo>
                  <a:pt x="14897010" y="14897010"/>
                </a:lnTo>
                <a:lnTo>
                  <a:pt x="0" y="14897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6632641" y="4172544"/>
            <a:ext cx="4877563" cy="6351041"/>
          </a:xfrm>
          <a:prstGeom prst="rect">
            <a:avLst/>
          </a:prstGeom>
          <a:solidFill>
            <a:srgbClr val="21442C"/>
          </a:solidFill>
        </p:spPr>
      </p:sp>
      <p:sp>
        <p:nvSpPr>
          <p:cNvPr name="AutoShape 5" id="5"/>
          <p:cNvSpPr/>
          <p:nvPr/>
        </p:nvSpPr>
        <p:spPr>
          <a:xfrm rot="0">
            <a:off x="12236582" y="4172544"/>
            <a:ext cx="4877563" cy="6351041"/>
          </a:xfrm>
          <a:prstGeom prst="rect">
            <a:avLst/>
          </a:prstGeom>
          <a:solidFill>
            <a:srgbClr val="21442C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1028700" y="1114425"/>
            <a:ext cx="7184646" cy="177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25"/>
              </a:lnSpc>
            </a:pPr>
            <a:r>
              <a:rPr lang="en-US" b="true" sz="6500" spc="-65">
                <a:solidFill>
                  <a:srgbClr val="0C160F"/>
                </a:solidFill>
                <a:latin typeface="Garet Bold"/>
                <a:ea typeface="Garet Bold"/>
                <a:cs typeface="Garet Bold"/>
                <a:sym typeface="Garet Bold"/>
              </a:rPr>
              <a:t>EXPLORATORY DATA 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78338" y="5087758"/>
            <a:ext cx="3868596" cy="2673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50"/>
              </a:lnSpc>
            </a:pPr>
            <a:r>
              <a:rPr lang="en-US" sz="2500" spc="-25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The EDA revealed key patterns in transaction data, highlighting </a:t>
            </a:r>
            <a:r>
              <a:rPr lang="en-US" b="true" sz="2500" spc="-25" u="non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significant discrepancies</a:t>
            </a:r>
            <a:r>
              <a:rPr lang="en-US" sz="2500" spc="-25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between fraudulent and legitimate transactions.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209702" y="5087758"/>
            <a:ext cx="3868596" cy="2673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50"/>
              </a:lnSpc>
            </a:pPr>
            <a:r>
              <a:rPr lang="en-US" sz="2500" spc="-25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Visualizations indicated trends in transaction amounts over time, emphasizing the </a:t>
            </a:r>
            <a:r>
              <a:rPr lang="en-US" b="true" sz="2500" spc="-25" u="non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need for continuous monitoring</a:t>
            </a:r>
            <a:r>
              <a:rPr lang="en-US" sz="2500" spc="-25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to detect potential fraud.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813643" y="4863921"/>
            <a:ext cx="3868596" cy="312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50"/>
              </a:lnSpc>
            </a:pPr>
            <a:r>
              <a:rPr lang="en-US" sz="2500" spc="-25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Our findings underpin the importance of robust </a:t>
            </a:r>
            <a:r>
              <a:rPr lang="en-US" b="true" sz="2500" spc="-25" u="non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data-driven approaches</a:t>
            </a:r>
            <a:r>
              <a:rPr lang="en-US" sz="2500" spc="-25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to enhance fraud detection model performance and accuracy.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4172544"/>
            <a:ext cx="4877563" cy="6351041"/>
          </a:xfrm>
          <a:prstGeom prst="rect">
            <a:avLst/>
          </a:prstGeom>
          <a:solidFill>
            <a:srgbClr val="21442C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0627891" y="-7544833"/>
            <a:ext cx="14897010" cy="14897010"/>
          </a:xfrm>
          <a:custGeom>
            <a:avLst/>
            <a:gdLst/>
            <a:ahLst/>
            <a:cxnLst/>
            <a:rect r="r" b="b" t="t" l="l"/>
            <a:pathLst>
              <a:path h="14897010" w="14897010">
                <a:moveTo>
                  <a:pt x="0" y="0"/>
                </a:moveTo>
                <a:lnTo>
                  <a:pt x="14897010" y="0"/>
                </a:lnTo>
                <a:lnTo>
                  <a:pt x="14897010" y="14897010"/>
                </a:lnTo>
                <a:lnTo>
                  <a:pt x="0" y="14897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6632641" y="4172544"/>
            <a:ext cx="4877563" cy="6351041"/>
          </a:xfrm>
          <a:prstGeom prst="rect">
            <a:avLst/>
          </a:prstGeom>
          <a:solidFill>
            <a:srgbClr val="21442C"/>
          </a:solidFill>
        </p:spPr>
      </p:sp>
      <p:sp>
        <p:nvSpPr>
          <p:cNvPr name="AutoShape 5" id="5"/>
          <p:cNvSpPr/>
          <p:nvPr/>
        </p:nvSpPr>
        <p:spPr>
          <a:xfrm rot="0">
            <a:off x="12236582" y="4172544"/>
            <a:ext cx="4877563" cy="6351041"/>
          </a:xfrm>
          <a:prstGeom prst="rect">
            <a:avLst/>
          </a:prstGeom>
          <a:solidFill>
            <a:srgbClr val="21442C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1028700" y="1114425"/>
            <a:ext cx="7184646" cy="177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25"/>
              </a:lnSpc>
            </a:pPr>
            <a:r>
              <a:rPr lang="en-US" b="true" sz="6500" spc="-65">
                <a:solidFill>
                  <a:srgbClr val="0C160F"/>
                </a:solidFill>
                <a:latin typeface="Garet Bold"/>
                <a:ea typeface="Garet Bold"/>
                <a:cs typeface="Garet Bold"/>
                <a:sym typeface="Garet Bold"/>
              </a:rPr>
              <a:t>FEATURE ENGINEERING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78338" y="5087758"/>
            <a:ext cx="3868596" cy="2673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50"/>
              </a:lnSpc>
            </a:pPr>
            <a:r>
              <a:rPr lang="en-US" sz="2500" spc="-25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VIF analysis helps identify multicollinearity in features, ensuring that our model uses only the most </a:t>
            </a:r>
            <a:r>
              <a:rPr lang="en-US" b="true" sz="2500" spc="-25" u="non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relevant predictors</a:t>
            </a:r>
            <a:r>
              <a:rPr lang="en-US" sz="2500" spc="-25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for accuracy.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209702" y="4863921"/>
            <a:ext cx="3868596" cy="312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50"/>
              </a:lnSpc>
            </a:pPr>
            <a:r>
              <a:rPr lang="en-US" sz="2500" spc="-25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RFE (Recursive Feature Elimination) is utilized to systematically remove less significant features, enhancing the model's performance by focusing on </a:t>
            </a:r>
            <a:r>
              <a:rPr lang="en-US" b="true" sz="2500" spc="-25" u="non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key variables</a:t>
            </a:r>
            <a:r>
              <a:rPr lang="en-US" sz="2500" spc="-25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813643" y="4863921"/>
            <a:ext cx="3868596" cy="312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50"/>
              </a:lnSpc>
            </a:pPr>
            <a:r>
              <a:rPr lang="en-US" sz="2500" spc="-25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SMOTE (Synthetic Minority Over-sampling Technique) addresses class imbalance by generating synthetic examples, improving the model's ability to detect </a:t>
            </a:r>
            <a:r>
              <a:rPr lang="en-US" b="true" sz="2500" spc="-25" u="non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fraudulent transactions</a:t>
            </a:r>
            <a:r>
              <a:rPr lang="en-US" sz="2500" spc="-25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4172544"/>
            <a:ext cx="4877563" cy="6351041"/>
          </a:xfrm>
          <a:prstGeom prst="rect">
            <a:avLst/>
          </a:prstGeom>
          <a:solidFill>
            <a:srgbClr val="21442C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0627891" y="-7544833"/>
            <a:ext cx="14897010" cy="14897010"/>
          </a:xfrm>
          <a:custGeom>
            <a:avLst/>
            <a:gdLst/>
            <a:ahLst/>
            <a:cxnLst/>
            <a:rect r="r" b="b" t="t" l="l"/>
            <a:pathLst>
              <a:path h="14897010" w="14897010">
                <a:moveTo>
                  <a:pt x="0" y="0"/>
                </a:moveTo>
                <a:lnTo>
                  <a:pt x="14897010" y="0"/>
                </a:lnTo>
                <a:lnTo>
                  <a:pt x="14897010" y="14897010"/>
                </a:lnTo>
                <a:lnTo>
                  <a:pt x="0" y="14897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6632641" y="4172544"/>
            <a:ext cx="4877563" cy="6351041"/>
          </a:xfrm>
          <a:prstGeom prst="rect">
            <a:avLst/>
          </a:prstGeom>
          <a:solidFill>
            <a:srgbClr val="21442C"/>
          </a:solidFill>
        </p:spPr>
      </p:sp>
      <p:sp>
        <p:nvSpPr>
          <p:cNvPr name="AutoShape 5" id="5"/>
          <p:cNvSpPr/>
          <p:nvPr/>
        </p:nvSpPr>
        <p:spPr>
          <a:xfrm rot="0">
            <a:off x="12236582" y="4172544"/>
            <a:ext cx="4877563" cy="6351041"/>
          </a:xfrm>
          <a:prstGeom prst="rect">
            <a:avLst/>
          </a:prstGeom>
          <a:solidFill>
            <a:srgbClr val="21442C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1028700" y="1114425"/>
            <a:ext cx="7184646" cy="177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25"/>
              </a:lnSpc>
            </a:pPr>
            <a:r>
              <a:rPr lang="en-US" b="true" sz="6500" spc="-65">
                <a:solidFill>
                  <a:srgbClr val="0C160F"/>
                </a:solidFill>
                <a:latin typeface="Garet Bold"/>
                <a:ea typeface="Garet Bold"/>
                <a:cs typeface="Garet Bold"/>
                <a:sym typeface="Garet Bold"/>
              </a:rPr>
              <a:t>MODEL TRAINING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78338" y="5087758"/>
            <a:ext cx="3868596" cy="2673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50"/>
              </a:lnSpc>
            </a:pPr>
            <a:r>
              <a:rPr lang="en-US" sz="2500" spc="-25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Random Forest is a powerful </a:t>
            </a:r>
            <a:r>
              <a:rPr lang="en-US" b="true" sz="2500" spc="-25" u="non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ensemble learning</a:t>
            </a:r>
            <a:r>
              <a:rPr lang="en-US" sz="2500" spc="-25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method that effectively detects fraudulent transactions through decision trees.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209702" y="5087758"/>
            <a:ext cx="3868596" cy="2673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50"/>
              </a:lnSpc>
            </a:pPr>
            <a:r>
              <a:rPr lang="en-US" sz="2500" spc="-25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The AUC-ROC curve helps assess model </a:t>
            </a:r>
            <a:r>
              <a:rPr lang="en-US" b="true" sz="2500" spc="-25" u="non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performance</a:t>
            </a:r>
            <a:r>
              <a:rPr lang="en-US" sz="2500" spc="-25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indicating the trade-off between true positive and false positive rates.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813643" y="5087758"/>
            <a:ext cx="3868596" cy="2673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50"/>
              </a:lnSpc>
            </a:pPr>
            <a:r>
              <a:rPr lang="en-US" sz="2500" spc="-25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SHAP analysis provides insights into feature </a:t>
            </a:r>
            <a:r>
              <a:rPr lang="en-US" b="true" sz="2500" spc="-25" u="non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importance</a:t>
            </a:r>
            <a:r>
              <a:rPr lang="en-US" sz="2500" spc="-25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while the confusion matrix visualizes prediction accuracy and error types in the model.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4172544"/>
            <a:ext cx="4877563" cy="6351041"/>
          </a:xfrm>
          <a:prstGeom prst="rect">
            <a:avLst/>
          </a:prstGeom>
          <a:solidFill>
            <a:srgbClr val="21442C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0627891" y="-7544833"/>
            <a:ext cx="14897010" cy="14897010"/>
          </a:xfrm>
          <a:custGeom>
            <a:avLst/>
            <a:gdLst/>
            <a:ahLst/>
            <a:cxnLst/>
            <a:rect r="r" b="b" t="t" l="l"/>
            <a:pathLst>
              <a:path h="14897010" w="14897010">
                <a:moveTo>
                  <a:pt x="0" y="0"/>
                </a:moveTo>
                <a:lnTo>
                  <a:pt x="14897010" y="0"/>
                </a:lnTo>
                <a:lnTo>
                  <a:pt x="14897010" y="14897010"/>
                </a:lnTo>
                <a:lnTo>
                  <a:pt x="0" y="14897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6632641" y="4172544"/>
            <a:ext cx="4877563" cy="6351041"/>
          </a:xfrm>
          <a:prstGeom prst="rect">
            <a:avLst/>
          </a:prstGeom>
          <a:solidFill>
            <a:srgbClr val="21442C"/>
          </a:solidFill>
        </p:spPr>
      </p:sp>
      <p:sp>
        <p:nvSpPr>
          <p:cNvPr name="AutoShape 5" id="5"/>
          <p:cNvSpPr/>
          <p:nvPr/>
        </p:nvSpPr>
        <p:spPr>
          <a:xfrm rot="0">
            <a:off x="12236582" y="4172544"/>
            <a:ext cx="4877563" cy="6351041"/>
          </a:xfrm>
          <a:prstGeom prst="rect">
            <a:avLst/>
          </a:prstGeom>
          <a:solidFill>
            <a:srgbClr val="21442C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1028700" y="1095375"/>
            <a:ext cx="7184646" cy="728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12"/>
              </a:lnSpc>
            </a:pPr>
            <a:r>
              <a:rPr lang="en-US" b="true" sz="5250" spc="-52">
                <a:solidFill>
                  <a:srgbClr val="0C160F"/>
                </a:solidFill>
                <a:latin typeface="Garet Bold"/>
                <a:ea typeface="Garet Bold"/>
                <a:cs typeface="Garet Bold"/>
                <a:sym typeface="Garet Bold"/>
              </a:rPr>
              <a:t>RECOMMENDATIONS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78338" y="5087758"/>
            <a:ext cx="3868596" cy="2673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50"/>
              </a:lnSpc>
            </a:pPr>
            <a:r>
              <a:rPr lang="en-US" b="true" sz="2500" spc="-25" u="non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Threshold tuning</a:t>
            </a:r>
            <a:r>
              <a:rPr lang="en-US" sz="2500" spc="-25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is essential for balancing precision and recall, ensuring optimal fraud detection without excessive false alarms.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209702" y="5087758"/>
            <a:ext cx="3868596" cy="2673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50"/>
              </a:lnSpc>
            </a:pPr>
            <a:r>
              <a:rPr lang="en-US" sz="2500" spc="-25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Continuous </a:t>
            </a:r>
            <a:r>
              <a:rPr lang="en-US" b="true" sz="2500" spc="-25" u="non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feature monitoring</a:t>
            </a:r>
            <a:r>
              <a:rPr lang="en-US" sz="2500" spc="-25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allows for timely adjustments to the model, adapting to evolving patterns in fraudulent transactions.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813643" y="4863921"/>
            <a:ext cx="3868596" cy="312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50"/>
              </a:lnSpc>
            </a:pPr>
            <a:r>
              <a:rPr lang="en-US" sz="2500" spc="-25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Regular </a:t>
            </a:r>
            <a:r>
              <a:rPr lang="en-US" b="true" sz="2500" spc="-25" u="non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retraining</a:t>
            </a:r>
            <a:r>
              <a:rPr lang="en-US" sz="2500" spc="-25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of the model, combined with cost-benefit analysis, ensures sustained performance and maximizes the return on investment.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4172544"/>
            <a:ext cx="4877563" cy="6351041"/>
          </a:xfrm>
          <a:prstGeom prst="rect">
            <a:avLst/>
          </a:prstGeom>
          <a:solidFill>
            <a:srgbClr val="21442C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0627891" y="-7544833"/>
            <a:ext cx="14897010" cy="14897010"/>
          </a:xfrm>
          <a:custGeom>
            <a:avLst/>
            <a:gdLst/>
            <a:ahLst/>
            <a:cxnLst/>
            <a:rect r="r" b="b" t="t" l="l"/>
            <a:pathLst>
              <a:path h="14897010" w="14897010">
                <a:moveTo>
                  <a:pt x="0" y="0"/>
                </a:moveTo>
                <a:lnTo>
                  <a:pt x="14897010" y="0"/>
                </a:lnTo>
                <a:lnTo>
                  <a:pt x="14897010" y="14897010"/>
                </a:lnTo>
                <a:lnTo>
                  <a:pt x="0" y="14897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6632641" y="4172544"/>
            <a:ext cx="4877563" cy="6351041"/>
          </a:xfrm>
          <a:prstGeom prst="rect">
            <a:avLst/>
          </a:prstGeom>
          <a:solidFill>
            <a:srgbClr val="21442C"/>
          </a:solidFill>
        </p:spPr>
      </p:sp>
      <p:sp>
        <p:nvSpPr>
          <p:cNvPr name="AutoShape 5" id="5"/>
          <p:cNvSpPr/>
          <p:nvPr/>
        </p:nvSpPr>
        <p:spPr>
          <a:xfrm rot="0">
            <a:off x="12236582" y="4172544"/>
            <a:ext cx="4877563" cy="6351041"/>
          </a:xfrm>
          <a:prstGeom prst="rect">
            <a:avLst/>
          </a:prstGeom>
          <a:solidFill>
            <a:srgbClr val="21442C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1028700" y="1114425"/>
            <a:ext cx="7184646" cy="1771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825"/>
              </a:lnSpc>
            </a:pPr>
            <a:r>
              <a:rPr lang="en-US" b="true" sz="6500" spc="-65">
                <a:solidFill>
                  <a:srgbClr val="0C160F"/>
                </a:solidFill>
                <a:latin typeface="Garet Bold"/>
                <a:ea typeface="Garet Bold"/>
                <a:cs typeface="Garet Bold"/>
                <a:sym typeface="Garet Bold"/>
              </a:rPr>
              <a:t>METHODOLOGY SUMMARY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78338" y="5087758"/>
            <a:ext cx="3868596" cy="2673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50"/>
              </a:lnSpc>
            </a:pPr>
            <a:r>
              <a:rPr lang="en-US" sz="2500" spc="-25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This section outlines the </a:t>
            </a:r>
            <a:r>
              <a:rPr lang="en-US" b="true" sz="2500" spc="-25" u="non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core steps</a:t>
            </a:r>
            <a:r>
              <a:rPr lang="en-US" sz="2500" spc="-25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taken in developing the fraud detection classification model from data acquisition to evaluation.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209702" y="4863921"/>
            <a:ext cx="3868596" cy="312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50"/>
              </a:lnSpc>
            </a:pPr>
            <a:r>
              <a:rPr lang="en-US" sz="2500" spc="-25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Key processes included </a:t>
            </a:r>
            <a:r>
              <a:rPr lang="en-US" b="true" sz="2500" spc="-25" u="non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feature engineering</a:t>
            </a:r>
            <a:r>
              <a:rPr lang="en-US" sz="2500" spc="-25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, model training, and validating results to ensure accuracy and performance in fraud detection.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813643" y="4863921"/>
            <a:ext cx="3868596" cy="312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50"/>
              </a:lnSpc>
            </a:pPr>
            <a:r>
              <a:rPr lang="en-US" sz="2500" spc="-25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Continuous monitoring and adjustments were made during the model lifecycle to maintain </a:t>
            </a:r>
            <a:r>
              <a:rPr lang="en-US" b="true" sz="2500" spc="-25" u="non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optimal performance</a:t>
            </a:r>
            <a:r>
              <a:rPr lang="en-US" sz="2500" spc="-25" u="none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 and adapt to emerging fraud patterns.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Presentation - Classification Model Development Overview</dc:description>
  <dc:identifier>DAGtAe1l8jY</dc:identifier>
  <dcterms:modified xsi:type="dcterms:W3CDTF">2011-08-01T06:04:30Z</dcterms:modified>
  <cp:revision>1</cp:revision>
  <dc:title>Presentation - Classification Model Development Overview</dc:title>
</cp:coreProperties>
</file>