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25">
          <p15:clr>
            <a:srgbClr val="A4A3A4"/>
          </p15:clr>
        </p15:guide>
        <p15:guide id="2" pos="1209">
          <p15:clr>
            <a:srgbClr val="A4A3A4"/>
          </p15:clr>
        </p15:guide>
        <p15:guide id="3" pos="2955">
          <p15:clr>
            <a:srgbClr val="A4A3A4"/>
          </p15:clr>
        </p15:guide>
        <p15:guide id="4" pos="2071">
          <p15:clr>
            <a:srgbClr val="A4A3A4"/>
          </p15:clr>
        </p15:guide>
        <p15:guide id="5" pos="3840">
          <p15:clr>
            <a:srgbClr val="A4A3A4"/>
          </p15:clr>
        </p15:guide>
        <p15:guide id="6" pos="4702">
          <p15:clr>
            <a:srgbClr val="A4A3A4"/>
          </p15:clr>
        </p15:guide>
        <p15:guide id="7" pos="5586">
          <p15:clr>
            <a:srgbClr val="A4A3A4"/>
          </p15:clr>
        </p15:guide>
        <p15:guide id="8" pos="7333">
          <p15:clr>
            <a:srgbClr val="A4A3A4"/>
          </p15:clr>
        </p15:guide>
        <p15:guide id="9" orient="horz" pos="3952">
          <p15:clr>
            <a:srgbClr val="A4A3A4"/>
          </p15:clr>
        </p15:guide>
        <p15:guide id="10" pos="6471">
          <p15:clr>
            <a:srgbClr val="A4A3A4"/>
          </p15:clr>
        </p15:guide>
        <p15:guide id="11" orient="horz" pos="913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pos="3952" orient="horz"/>
        <p:guide pos="6471"/>
        <p:guide pos="913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">
  <p:cSld name="Обложка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white text&#10;&#10;Description automatically generated with low confidence"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859" y="962173"/>
            <a:ext cx="886499" cy="886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2"/>
          <p:cNvCxnSpPr/>
          <p:nvPr/>
        </p:nvCxnSpPr>
        <p:spPr>
          <a:xfrm>
            <a:off x="6090212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8642581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11179047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" name="Google Shape;15;p2"/>
          <p:cNvSpPr txBox="1"/>
          <p:nvPr>
            <p:ph type="title"/>
          </p:nvPr>
        </p:nvSpPr>
        <p:spPr>
          <a:xfrm>
            <a:off x="1027967" y="2404670"/>
            <a:ext cx="7634059" cy="197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2074947" y="1187841"/>
            <a:ext cx="3848717" cy="435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6259420" y="1173829"/>
            <a:ext cx="2278063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3" type="body"/>
          </p:nvPr>
        </p:nvSpPr>
        <p:spPr>
          <a:xfrm>
            <a:off x="8786720" y="1173829"/>
            <a:ext cx="2217738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4" type="body"/>
          </p:nvPr>
        </p:nvSpPr>
        <p:spPr>
          <a:xfrm>
            <a:off x="1027967" y="4824914"/>
            <a:ext cx="7625267" cy="652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2">
  <p:cSld name="Текст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32" name="Google Shape;1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1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11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" name="Google Shape;135;p11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11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1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11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585897" y="2379663"/>
            <a:ext cx="11057971" cy="3745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11"/>
          <p:cNvSpPr txBox="1"/>
          <p:nvPr>
            <p:ph idx="2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11"/>
          <p:cNvSpPr txBox="1"/>
          <p:nvPr>
            <p:ph idx="3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11"/>
          <p:cNvSpPr txBox="1"/>
          <p:nvPr>
            <p:ph idx="4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3">
  <p:cSld name="Текст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44" name="Google Shape;14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12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12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" name="Google Shape;147;p12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12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12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12"/>
          <p:cNvSpPr txBox="1"/>
          <p:nvPr>
            <p:ph idx="2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12"/>
          <p:cNvSpPr txBox="1"/>
          <p:nvPr>
            <p:ph idx="3" type="body"/>
          </p:nvPr>
        </p:nvSpPr>
        <p:spPr>
          <a:xfrm>
            <a:off x="6259892" y="2379663"/>
            <a:ext cx="5383968" cy="3451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12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4" name="Google Shape;154;p12"/>
          <p:cNvSpPr txBox="1"/>
          <p:nvPr>
            <p:ph idx="4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12"/>
          <p:cNvSpPr txBox="1"/>
          <p:nvPr>
            <p:ph idx="5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12"/>
          <p:cNvSpPr txBox="1"/>
          <p:nvPr>
            <p:ph idx="6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фры">
  <p:cSld name="Цифры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13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13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p13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13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3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13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575076" y="4103994"/>
            <a:ext cx="2758143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13"/>
          <p:cNvSpPr txBox="1"/>
          <p:nvPr>
            <p:ph idx="2" type="body"/>
          </p:nvPr>
        </p:nvSpPr>
        <p:spPr>
          <a:xfrm>
            <a:off x="4047007" y="4103994"/>
            <a:ext cx="2757612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13"/>
          <p:cNvSpPr txBox="1"/>
          <p:nvPr>
            <p:ph idx="3" type="body"/>
          </p:nvPr>
        </p:nvSpPr>
        <p:spPr>
          <a:xfrm>
            <a:off x="7518938" y="4103994"/>
            <a:ext cx="2757612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13"/>
          <p:cNvSpPr txBox="1"/>
          <p:nvPr>
            <p:ph idx="4" type="body"/>
          </p:nvPr>
        </p:nvSpPr>
        <p:spPr>
          <a:xfrm>
            <a:off x="575076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idx="5" type="body"/>
          </p:nvPr>
        </p:nvSpPr>
        <p:spPr>
          <a:xfrm>
            <a:off x="4047007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13"/>
          <p:cNvSpPr txBox="1"/>
          <p:nvPr>
            <p:ph idx="6" type="body"/>
          </p:nvPr>
        </p:nvSpPr>
        <p:spPr>
          <a:xfrm>
            <a:off x="7518938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13"/>
          <p:cNvSpPr txBox="1"/>
          <p:nvPr>
            <p:ph idx="7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13"/>
          <p:cNvSpPr txBox="1"/>
          <p:nvPr>
            <p:ph idx="8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13"/>
          <p:cNvSpPr txBox="1"/>
          <p:nvPr>
            <p:ph idx="9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1">
  <p:cSld name="Текст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3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" name="Google Shape;23;p3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" name="Google Shape;24;p3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3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3"/>
          <p:cNvSpPr/>
          <p:nvPr>
            <p:ph idx="2" type="pic"/>
          </p:nvPr>
        </p:nvSpPr>
        <p:spPr>
          <a:xfrm>
            <a:off x="6684653" y="1447790"/>
            <a:ext cx="4325167" cy="4325107"/>
          </a:xfrm>
          <a:prstGeom prst="rect">
            <a:avLst/>
          </a:prstGeom>
          <a:solidFill>
            <a:srgbClr val="D9D9D9"/>
          </a:solidFill>
          <a:ln>
            <a:noFill/>
          </a:ln>
        </p:spPr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585898" y="1447790"/>
            <a:ext cx="524556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585897" y="2379663"/>
            <a:ext cx="5245561" cy="3393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3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4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5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афик_1">
  <p:cSld name="График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35;p4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" name="Google Shape;36;p4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" name="Google Shape;37;p4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4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4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4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/>
          <p:nvPr>
            <p:ph idx="3" type="chart"/>
          </p:nvPr>
        </p:nvSpPr>
        <p:spPr>
          <a:xfrm>
            <a:off x="5272097" y="1447790"/>
            <a:ext cx="6371768" cy="428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4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5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6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афик_2">
  <p:cSld name="График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48" name="Google Shape;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Google Shape;49;p5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" name="Google Shape;50;p5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" name="Google Shape;51;p5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" name="Google Shape;52;p5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5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5"/>
          <p:cNvSpPr/>
          <p:nvPr>
            <p:ph idx="2" type="chart"/>
          </p:nvPr>
        </p:nvSpPr>
        <p:spPr>
          <a:xfrm>
            <a:off x="5272097" y="1447790"/>
            <a:ext cx="6371768" cy="428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3" type="body"/>
          </p:nvPr>
        </p:nvSpPr>
        <p:spPr>
          <a:xfrm>
            <a:off x="585788" y="1447064"/>
            <a:ext cx="4322762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4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5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6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7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_1">
  <p:cSld name="Таблица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62" name="Google Shape;6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6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" name="Google Shape;64;p6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" name="Google Shape;65;p6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" name="Google Shape;66;p6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6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6"/>
          <p:cNvSpPr txBox="1"/>
          <p:nvPr>
            <p:ph idx="1" type="body"/>
          </p:nvPr>
        </p:nvSpPr>
        <p:spPr>
          <a:xfrm>
            <a:off x="585787" y="1447065"/>
            <a:ext cx="11058065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2" type="body"/>
          </p:nvPr>
        </p:nvSpPr>
        <p:spPr>
          <a:xfrm>
            <a:off x="585788" y="5739189"/>
            <a:ext cx="6824303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6"/>
          <p:cNvSpPr/>
          <p:nvPr>
            <p:ph idx="3" type="tbl"/>
          </p:nvPr>
        </p:nvSpPr>
        <p:spPr>
          <a:xfrm>
            <a:off x="585787" y="1984076"/>
            <a:ext cx="11058527" cy="351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4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5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6"/>
          <p:cNvSpPr txBox="1"/>
          <p:nvPr>
            <p:ph idx="6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_2">
  <p:cSld name="Таблица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75" name="Google Shape;7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7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" name="Google Shape;77;p7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" name="Google Shape;78;p7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" name="Google Shape;79;p7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7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7"/>
          <p:cNvSpPr txBox="1"/>
          <p:nvPr>
            <p:ph idx="1" type="body"/>
          </p:nvPr>
        </p:nvSpPr>
        <p:spPr>
          <a:xfrm>
            <a:off x="585787" y="1447064"/>
            <a:ext cx="7617877" cy="5370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7"/>
          <p:cNvSpPr txBox="1"/>
          <p:nvPr>
            <p:ph idx="2" type="body"/>
          </p:nvPr>
        </p:nvSpPr>
        <p:spPr>
          <a:xfrm>
            <a:off x="585788" y="5739189"/>
            <a:ext cx="6824303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7"/>
          <p:cNvSpPr/>
          <p:nvPr>
            <p:ph idx="3" type="tbl"/>
          </p:nvPr>
        </p:nvSpPr>
        <p:spPr>
          <a:xfrm>
            <a:off x="585787" y="2208362"/>
            <a:ext cx="7617895" cy="3295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7"/>
          <p:cNvSpPr txBox="1"/>
          <p:nvPr>
            <p:ph idx="4" type="body"/>
          </p:nvPr>
        </p:nvSpPr>
        <p:spPr>
          <a:xfrm>
            <a:off x="8686807" y="2208363"/>
            <a:ext cx="2930666" cy="2570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7"/>
          <p:cNvSpPr txBox="1"/>
          <p:nvPr>
            <p:ph idx="5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7"/>
          <p:cNvSpPr txBox="1"/>
          <p:nvPr>
            <p:ph idx="6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7"/>
          <p:cNvSpPr txBox="1"/>
          <p:nvPr>
            <p:ph idx="7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вет">
  <p:cSld name="цв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89" name="Google Shape;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8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8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8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8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8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8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8"/>
          <p:cNvSpPr/>
          <p:nvPr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8"/>
          <p:cNvSpPr/>
          <p:nvPr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8"/>
          <p:cNvSpPr/>
          <p:nvPr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8"/>
          <p:cNvSpPr txBox="1"/>
          <p:nvPr>
            <p:ph idx="2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8"/>
          <p:cNvSpPr txBox="1"/>
          <p:nvPr>
            <p:ph idx="3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8"/>
          <p:cNvSpPr txBox="1"/>
          <p:nvPr>
            <p:ph idx="4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_2">
  <p:cSld name="чистый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21" name="Google Shape;1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9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9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9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9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9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9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9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">
  <p:cSld name="чисты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1027967" y="2404670"/>
            <a:ext cx="7634059" cy="197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Using Knowledge Graphs to predict Association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Football match outcomes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2074947" y="1187841"/>
            <a:ext cx="3848717" cy="435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E2D69"/>
                </a:solidFill>
              </a:rPr>
              <a:t>Faculty of Computer Science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80" name="Google Shape;180;p14"/>
          <p:cNvSpPr txBox="1"/>
          <p:nvPr>
            <p:ph idx="2" type="body"/>
          </p:nvPr>
        </p:nvSpPr>
        <p:spPr>
          <a:xfrm>
            <a:off x="6216170" y="1280979"/>
            <a:ext cx="2278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4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29"/>
              <a:t>Master of Data Science</a:t>
            </a:r>
            <a:endParaRPr sz="3529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9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1" name="Google Shape;181;p14"/>
          <p:cNvSpPr txBox="1"/>
          <p:nvPr>
            <p:ph idx="3" type="body"/>
          </p:nvPr>
        </p:nvSpPr>
        <p:spPr>
          <a:xfrm>
            <a:off x="8867770" y="1217804"/>
            <a:ext cx="2217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/>
              <a:t>Moscow, 2023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2" name="Google Shape;182;p14"/>
          <p:cNvSpPr txBox="1"/>
          <p:nvPr>
            <p:ph idx="4" type="body"/>
          </p:nvPr>
        </p:nvSpPr>
        <p:spPr>
          <a:xfrm>
            <a:off x="1032300" y="4642550"/>
            <a:ext cx="76254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ru-RU"/>
              <a:t>Student: Bharanidharan Jayakumar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ru-RU"/>
              <a:t>Supervisor: Vasiliev Gleb Albertovich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idx="1" type="body"/>
          </p:nvPr>
        </p:nvSpPr>
        <p:spPr>
          <a:xfrm>
            <a:off x="585900" y="1449400"/>
            <a:ext cx="10105500" cy="4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 fontScale="550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84"/>
              <a:t>Knowledge graphs (KG) are used to represent and/or store structured information using graphs.</a:t>
            </a:r>
            <a:endParaRPr sz="2984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84"/>
              <a:t>They use interlinked descriptions of two or more entities and also encode semantics involved in</a:t>
            </a:r>
            <a:endParaRPr sz="2984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84"/>
              <a:t>the description. Several applications involving encoding, storage, retrieval and/or interpretation</a:t>
            </a:r>
            <a:endParaRPr sz="2984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84"/>
              <a:t>of information related to interlinked entities use knowledge graphs. Most modern search engines</a:t>
            </a:r>
            <a:endParaRPr sz="2984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84"/>
              <a:t>and personal assistance programs such as Amazon’s Alexa or Yandex’ Alice, use KGs to retrieve</a:t>
            </a:r>
            <a:endParaRPr sz="2984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84"/>
              <a:t>information when a query is provided to them. Their further applications include, but are not</a:t>
            </a:r>
            <a:endParaRPr sz="2984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84"/>
              <a:t>limited to, recommendation systems, fraud detection, protein-extraction-related applications</a:t>
            </a:r>
            <a:endParaRPr sz="2984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84"/>
              <a:t>in biochemistry and localization. In this work, we focus on the use of knowledge graphs for</a:t>
            </a:r>
            <a:endParaRPr sz="2984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84"/>
              <a:t>representing sports information and/or prediction of results in sports, using football, a.k.a soccer,</a:t>
            </a:r>
            <a:endParaRPr sz="2984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84"/>
              <a:t>as an example. The data is represented as set of triples and the vector representation of the</a:t>
            </a:r>
            <a:endParaRPr sz="2984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84"/>
              <a:t>triples, i.e., embeddings, are learned in an iterative fashion and used to predict the outcome of</a:t>
            </a:r>
            <a:endParaRPr sz="2984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84"/>
              <a:t>football matches. The learning of the knowledge graph embeddings is performed via methods</a:t>
            </a:r>
            <a:endParaRPr sz="2984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84"/>
              <a:t>using translational- and factorization-based scoring functions, which are then used by classifier</a:t>
            </a:r>
            <a:endParaRPr sz="2984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84"/>
              <a:t>models to predict match outcomes. Results show that KGs can match the performance of existing</a:t>
            </a:r>
            <a:endParaRPr sz="2984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84"/>
              <a:t>methods such as Poisson regression, even with very basic classifier models, likely opening up</a:t>
            </a:r>
            <a:endParaRPr sz="2984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84"/>
              <a:t>avenues for further improvements via advanced models such as graph neural networks</a:t>
            </a:r>
            <a:endParaRPr sz="2984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 txBox="1"/>
          <p:nvPr>
            <p:ph idx="3" type="body"/>
          </p:nvPr>
        </p:nvSpPr>
        <p:spPr>
          <a:xfrm>
            <a:off x="1143700" y="540900"/>
            <a:ext cx="2144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E2D69"/>
                </a:solidFill>
              </a:rPr>
              <a:t>Master Thesis</a:t>
            </a:r>
            <a:endParaRPr sz="2000">
              <a:solidFill>
                <a:srgbClr val="0E2D69"/>
              </a:solidFill>
            </a:endParaRPr>
          </a:p>
        </p:txBody>
      </p:sp>
      <p:sp>
        <p:nvSpPr>
          <p:cNvPr id="189" name="Google Shape;189;p15"/>
          <p:cNvSpPr txBox="1"/>
          <p:nvPr>
            <p:ph idx="4" type="body"/>
          </p:nvPr>
        </p:nvSpPr>
        <p:spPr>
          <a:xfrm>
            <a:off x="3459175" y="548725"/>
            <a:ext cx="263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Using Knowledge Graphs to predict Association Football match outcomes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 sz="1200"/>
          </a:p>
        </p:txBody>
      </p:sp>
      <p:sp>
        <p:nvSpPr>
          <p:cNvPr id="190" name="Google Shape;190;p15"/>
          <p:cNvSpPr txBox="1"/>
          <p:nvPr>
            <p:ph idx="5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Abstract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/>
        </p:nvSpPr>
        <p:spPr>
          <a:xfrm>
            <a:off x="5052425" y="2740525"/>
            <a:ext cx="234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/>
              <a:t>Thank You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