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65E110F-DD0E-45AF-AFFF-C9136A98ACC6}">
  <a:tblStyle styleId="{865E110F-DD0E-45AF-AFFF-C9136A98ACC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ibm.com/cloud/learn/supervised-learning" TargetMode="External"/><Relationship Id="rId3" Type="http://schemas.openxmlformats.org/officeDocument/2006/relationships/hyperlink" Target="https://www.ibm.com/cloud/learn/overfitting" TargetMode="External"/><Relationship Id="rId4" Type="http://schemas.openxmlformats.org/officeDocument/2006/relationships/hyperlink" Target="https://www.ibm.com/cloud/learn/underfitting" TargetMode="External"/><Relationship Id="rId5" Type="http://schemas.openxmlformats.org/officeDocument/2006/relationships/hyperlink" Target="https://www.ibm.com/cloud/learn/unsupervised-learning"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Machine Learning is the use of data and algorithms to perform human level tasks. Here algorithms are trained to act </a:t>
            </a:r>
            <a:r>
              <a:rPr lang="en-GB"/>
              <a:t>without explicitly programming them, it involves showing an algorithm lots of data and then making predictions on real world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It’s quite interesting that the whole world of computer science is changing. Previously you need to understand the algorithm and then code that algorithm in whatever language you want but with machine learning it’s not teaching the algorithm how to solve but showing the algorithm how to solve the problem and it learns it by itself.</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Deep Learning and Machine Learning are used interchangeably. However, deep learning is actually a sub-field of machine learning, and neural networks is a sub-field of deep learning.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Classical ML algorithms such as SVM, Naive Bayes etc. does not involves human intervention to process data whereas deep learning algorithms automates much of the feature extraction piece of the process and enables use of larger datasets. Other way to call deep learning is “scalable machine learning”.</a:t>
            </a:r>
            <a:br>
              <a:rPr lang="en-GB"/>
            </a:b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cb2c45db09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cb2c45db09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cb2c45db09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cb2c45db09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40000"/>
              </a:lnSpc>
              <a:spcBef>
                <a:spcPts val="0"/>
              </a:spcBef>
              <a:spcAft>
                <a:spcPts val="0"/>
              </a:spcAft>
              <a:buClr>
                <a:schemeClr val="dk1"/>
              </a:buClr>
              <a:buSzPts val="1100"/>
              <a:buFont typeface="Arial"/>
              <a:buNone/>
            </a:pPr>
            <a:r>
              <a:rPr lang="en-GB" sz="1300">
                <a:solidFill>
                  <a:srgbClr val="525252"/>
                </a:solidFill>
                <a:highlight>
                  <a:srgbClr val="FFFFFF"/>
                </a:highlight>
              </a:rPr>
              <a:t>Supervised machine learning            </a:t>
            </a:r>
            <a:endParaRPr sz="1300">
              <a:solidFill>
                <a:srgbClr val="525252"/>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GB" sz="1200">
                <a:solidFill>
                  <a:srgbClr val="0062FF"/>
                </a:solidFill>
                <a:highlight>
                  <a:srgbClr val="FFFFFF"/>
                </a:highlight>
                <a:uFill>
                  <a:noFill/>
                </a:uFill>
                <a:hlinkClick r:id="rId2">
                  <a:extLst>
                    <a:ext uri="{A12FA001-AC4F-418D-AE19-62706E023703}">
                      <ahyp:hlinkClr val="tx"/>
                    </a:ext>
                  </a:extLst>
                </a:hlinkClick>
              </a:rPr>
              <a:t>Supervised learning</a:t>
            </a:r>
            <a:r>
              <a:rPr lang="en-GB" sz="1200">
                <a:solidFill>
                  <a:srgbClr val="525252"/>
                </a:solidFill>
                <a:highlight>
                  <a:srgbClr val="FFFFFF"/>
                </a:highlight>
              </a:rPr>
              <a:t>, also known as supervised machine learning, is defined by its use of labeled datasets to train algorithms that to classify data or predict outcomes accurately. As input data is fed into the model, it adjusts its weights until the model has been fitted appropriately. This occurs as part of the cross validation process to ensure that the model avoids </a:t>
            </a:r>
            <a:r>
              <a:rPr lang="en-GB" sz="1200">
                <a:solidFill>
                  <a:srgbClr val="0062FF"/>
                </a:solidFill>
                <a:highlight>
                  <a:srgbClr val="FFFFFF"/>
                </a:highlight>
                <a:uFill>
                  <a:noFill/>
                </a:uFill>
                <a:hlinkClick r:id="rId3">
                  <a:extLst>
                    <a:ext uri="{A12FA001-AC4F-418D-AE19-62706E023703}">
                      <ahyp:hlinkClr val="tx"/>
                    </a:ext>
                  </a:extLst>
                </a:hlinkClick>
              </a:rPr>
              <a:t>overfitting</a:t>
            </a:r>
            <a:r>
              <a:rPr lang="en-GB" sz="1200">
                <a:solidFill>
                  <a:srgbClr val="525252"/>
                </a:solidFill>
                <a:highlight>
                  <a:srgbClr val="FFFFFF"/>
                </a:highlight>
              </a:rPr>
              <a:t> or </a:t>
            </a:r>
            <a:r>
              <a:rPr lang="en-GB" sz="1200">
                <a:solidFill>
                  <a:srgbClr val="0062FF"/>
                </a:solidFill>
                <a:highlight>
                  <a:srgbClr val="FFFFFF"/>
                </a:highlight>
                <a:uFill>
                  <a:noFill/>
                </a:uFill>
                <a:hlinkClick r:id="rId4">
                  <a:extLst>
                    <a:ext uri="{A12FA001-AC4F-418D-AE19-62706E023703}">
                      <ahyp:hlinkClr val="tx"/>
                    </a:ext>
                  </a:extLst>
                </a:hlinkClick>
              </a:rPr>
              <a:t>underfitting</a:t>
            </a:r>
            <a:r>
              <a:rPr lang="en-GB" sz="1200">
                <a:solidFill>
                  <a:srgbClr val="525252"/>
                </a:solidFill>
                <a:highlight>
                  <a:srgbClr val="FFFFFF"/>
                </a:highlight>
              </a:rPr>
              <a:t>. Supervised learning helps organizations solve for a variety of real-world problems at scale, such as classifying spam in a separate folder from your inbox. Some methods used in supervised learning include neural networks, naïve bayes, linear regression, logistic regression, random forest, support vector machine (SVM), and more.</a:t>
            </a:r>
            <a:endParaRPr sz="1200">
              <a:solidFill>
                <a:srgbClr val="525252"/>
              </a:solidFill>
              <a:highlight>
                <a:srgbClr val="FFFFFF"/>
              </a:highlight>
            </a:endParaRPr>
          </a:p>
          <a:p>
            <a:pPr indent="0" lvl="0" marL="0" rtl="0" algn="l">
              <a:lnSpc>
                <a:spcPct val="140000"/>
              </a:lnSpc>
              <a:spcBef>
                <a:spcPts val="1800"/>
              </a:spcBef>
              <a:spcAft>
                <a:spcPts val="0"/>
              </a:spcAft>
              <a:buClr>
                <a:schemeClr val="dk1"/>
              </a:buClr>
              <a:buSzPts val="1100"/>
              <a:buFont typeface="Arial"/>
              <a:buNone/>
            </a:pPr>
            <a:r>
              <a:rPr lang="en-GB" sz="1300">
                <a:solidFill>
                  <a:srgbClr val="525252"/>
                </a:solidFill>
                <a:highlight>
                  <a:srgbClr val="FFFFFF"/>
                </a:highlight>
              </a:rPr>
              <a:t>Unsupervised machine learning</a:t>
            </a:r>
            <a:endParaRPr sz="1300">
              <a:solidFill>
                <a:srgbClr val="525252"/>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GB" sz="1200">
                <a:solidFill>
                  <a:srgbClr val="0062FF"/>
                </a:solidFill>
                <a:highlight>
                  <a:srgbClr val="FFFFFF"/>
                </a:highlight>
                <a:uFill>
                  <a:noFill/>
                </a:uFill>
                <a:hlinkClick r:id="rId5">
                  <a:extLst>
                    <a:ext uri="{A12FA001-AC4F-418D-AE19-62706E023703}">
                      <ahyp:hlinkClr val="tx"/>
                    </a:ext>
                  </a:extLst>
                </a:hlinkClick>
              </a:rPr>
              <a:t>Unsupervised learning</a:t>
            </a:r>
            <a:r>
              <a:rPr lang="en-GB" sz="1200">
                <a:solidFill>
                  <a:srgbClr val="525252"/>
                </a:solidFill>
                <a:highlight>
                  <a:srgbClr val="FFFFFF"/>
                </a:highlight>
              </a:rPr>
              <a:t>, also known as unsupervised machine learning, uses machine learning algorithms to analyze and cluster unlabeled datasets. These algorithms discover hidden patterns or data groupings without the need for human intervention. Its ability to discover similarities and differences in information make it the ideal solution for exploratory data analysis, cross-selling strategies, customer segmentation, image and pattern recognition. It’s also used to reduce the number of features in a model through the process of dimensionality reduction; principal component analysis (PCA) and singular value decomposition (SVD) are two common approaches for this. Other algorithms used in unsupervised learning include neural networks, k-means clustering, probabilistic clustering methods, and more.</a:t>
            </a:r>
            <a:endParaRPr sz="1200">
              <a:solidFill>
                <a:srgbClr val="525252"/>
              </a:solidFill>
              <a:highlight>
                <a:srgbClr val="FFFFFF"/>
              </a:highlight>
            </a:endParaRPr>
          </a:p>
          <a:p>
            <a:pPr indent="0" lvl="0" marL="0" rtl="0" algn="l">
              <a:lnSpc>
                <a:spcPct val="140000"/>
              </a:lnSpc>
              <a:spcBef>
                <a:spcPts val="1800"/>
              </a:spcBef>
              <a:spcAft>
                <a:spcPts val="0"/>
              </a:spcAft>
              <a:buClr>
                <a:schemeClr val="dk1"/>
              </a:buClr>
              <a:buSzPts val="1100"/>
              <a:buFont typeface="Arial"/>
              <a:buNone/>
            </a:pPr>
            <a:r>
              <a:rPr lang="en-GB" sz="1200">
                <a:solidFill>
                  <a:srgbClr val="525252"/>
                </a:solidFill>
                <a:highlight>
                  <a:srgbClr val="FFFFFF"/>
                </a:highlight>
              </a:rPr>
              <a:t>Reinforcement</a:t>
            </a:r>
            <a:r>
              <a:rPr lang="en-GB" sz="1300">
                <a:solidFill>
                  <a:srgbClr val="525252"/>
                </a:solidFill>
                <a:highlight>
                  <a:srgbClr val="FFFFFF"/>
                </a:highlight>
              </a:rPr>
              <a:t> learning </a:t>
            </a:r>
            <a:endParaRPr sz="1300">
              <a:solidFill>
                <a:srgbClr val="525252"/>
              </a:solidFill>
              <a:highlight>
                <a:srgbClr val="FFFFFF"/>
              </a:highlight>
            </a:endParaRPr>
          </a:p>
          <a:p>
            <a:pPr indent="0" lvl="0" marL="0" rtl="0" algn="l">
              <a:lnSpc>
                <a:spcPct val="115000"/>
              </a:lnSpc>
              <a:spcBef>
                <a:spcPts val="0"/>
              </a:spcBef>
              <a:spcAft>
                <a:spcPts val="0"/>
              </a:spcAft>
              <a:buNone/>
            </a:pPr>
            <a:r>
              <a:rPr lang="en-GB" sz="1200">
                <a:solidFill>
                  <a:srgbClr val="525252"/>
                </a:solidFill>
                <a:highlight>
                  <a:srgbClr val="FFFFFF"/>
                </a:highlight>
              </a:rPr>
              <a:t>Reinforcement machine learning is a behavioral machine learning model that is similar to supervised learning, but the algorithm isn’t trained using sample data. This model learns as it goes by using trial and error. A sequence of successful outcomes will be reinforced to develop the best recommendation or policy for a given problem.</a:t>
            </a:r>
            <a:endParaRPr>
              <a:solidFill>
                <a:schemeClr val="dk1"/>
              </a:solidFill>
            </a:endParaRPr>
          </a:p>
          <a:p>
            <a:pPr indent="0" lvl="0" marL="0" rtl="0" algn="l">
              <a:lnSpc>
                <a:spcPct val="115000"/>
              </a:lnSpc>
              <a:spcBef>
                <a:spcPts val="1800"/>
              </a:spcBef>
              <a:spcAft>
                <a:spcPts val="0"/>
              </a:spcAft>
              <a:buClr>
                <a:schemeClr val="dk1"/>
              </a:buClr>
              <a:buSzPts val="1100"/>
              <a:buFont typeface="Arial"/>
              <a:buNone/>
            </a:pPr>
            <a:r>
              <a:t/>
            </a:r>
            <a:endParaRPr sz="1200">
              <a:solidFill>
                <a:srgbClr val="525252"/>
              </a:solidFill>
              <a:highlight>
                <a:srgbClr val="FFFFFF"/>
              </a:highlight>
            </a:endParaRPr>
          </a:p>
          <a:p>
            <a:pPr indent="0" lvl="0" marL="0" rtl="0" algn="l">
              <a:spcBef>
                <a:spcPts val="180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cb2c45db0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cb2c45db0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 any supervised ml setup : we need to predict output given set of features. But this is not how human learns we don’t need much context to predict that object is car or laptop </a:t>
            </a:r>
            <a:r>
              <a:rPr lang="en-GB"/>
              <a:t>because</a:t>
            </a:r>
            <a:r>
              <a:rPr lang="en-GB"/>
              <a:t> we already have the context built in our memory. Where as this learning algorithms starts from scratch so they need to look into lots and lots of examples.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We have many examples of rent </a:t>
            </a:r>
            <a:r>
              <a:rPr lang="en-GB"/>
              <a:t>given</a:t>
            </a:r>
            <a:r>
              <a:rPr lang="en-GB"/>
              <a:t> the input and the output is a real number. </a:t>
            </a:r>
            <a:r>
              <a:rPr lang="en-GB"/>
              <a:t>Our</a:t>
            </a:r>
            <a:r>
              <a:rPr lang="en-GB"/>
              <a:t> goal is basically, predict the rent but if you see we have an irrelevant feature of ceiling height which may not be important in predicting rent but we want learning </a:t>
            </a:r>
            <a:r>
              <a:rPr lang="en-GB"/>
              <a:t>algorithm</a:t>
            </a:r>
            <a:r>
              <a:rPr lang="en-GB"/>
              <a:t> to determine that it is irrelevant (we don’t want to exclude it from input).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cb2c45db0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cb2c45db0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Let’s focus on one feature (living area) and we are trying to predict the rent. The scatter plot will have an </a:t>
            </a:r>
            <a:r>
              <a:rPr lang="en-GB"/>
              <a:t>approximation</a:t>
            </a:r>
            <a:r>
              <a:rPr lang="en-GB"/>
              <a:t> along the trend line and our goal is to learn this trend line. You may notice that there are few outliers which are paying less rent with larger living area , this is should be handled in data cleaning process.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More </a:t>
            </a:r>
            <a:r>
              <a:rPr lang="en-GB"/>
              <a:t>general</a:t>
            </a:r>
            <a:r>
              <a:rPr lang="en-GB"/>
              <a:t> problem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cb2c45db09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cb2c45db09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cb2c45db09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cb2c45db09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Regression is predicting </a:t>
            </a:r>
            <a:r>
              <a:rPr lang="en-GB"/>
              <a:t>continuous</a:t>
            </a:r>
            <a:r>
              <a:rPr lang="en-GB"/>
              <a:t> variable like rent it’s a real value.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Classification is predicting discrete variable like binary (0 or 1). Cat vs Dog.</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This is general flow of machine learning and this also comes in vision .  That’s the high level introduction to supervised learning.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Let’s start with first algorithm : Linear Regression and again consider the rent problem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Predicting rent using three features ;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cb2c45db09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cb2c45db09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Our goal  :</a:t>
            </a:r>
            <a:r>
              <a:rPr lang="en-GB" sz="1800">
                <a:solidFill>
                  <a:srgbClr val="595959"/>
                </a:solidFill>
              </a:rPr>
              <a:t>We need find set of parameters   theta   that matches the training set X. </a:t>
            </a:r>
            <a:endParaRPr sz="1800">
              <a:solidFill>
                <a:srgbClr val="595959"/>
              </a:solidFill>
            </a:endParaRPr>
          </a:p>
          <a:p>
            <a:pPr indent="0" lvl="0" marL="0" rtl="0" algn="l">
              <a:spcBef>
                <a:spcPts val="0"/>
              </a:spcBef>
              <a:spcAft>
                <a:spcPts val="0"/>
              </a:spcAft>
              <a:buNone/>
            </a:pPr>
            <a:r>
              <a:t/>
            </a:r>
            <a:endParaRPr sz="1800">
              <a:solidFill>
                <a:srgbClr val="595959"/>
              </a:solidFill>
            </a:endParaRPr>
          </a:p>
          <a:p>
            <a:pPr indent="0" lvl="0" marL="0" rtl="0" algn="l">
              <a:spcBef>
                <a:spcPts val="0"/>
              </a:spcBef>
              <a:spcAft>
                <a:spcPts val="0"/>
              </a:spcAft>
              <a:buNone/>
            </a:pPr>
            <a:r>
              <a:rPr lang="en-GB" sz="1800">
                <a:solidFill>
                  <a:srgbClr val="595959"/>
                </a:solidFill>
              </a:rPr>
              <a:t>Our feature matrix is x_o = 1 and have n+1 elements. </a:t>
            </a:r>
            <a:endParaRPr sz="1800">
              <a:solidFill>
                <a:srgbClr val="595959"/>
              </a:solidFill>
            </a:endParaRPr>
          </a:p>
          <a:p>
            <a:pPr indent="0" lvl="0" marL="0" rtl="0" algn="l">
              <a:spcBef>
                <a:spcPts val="0"/>
              </a:spcBef>
              <a:spcAft>
                <a:spcPts val="0"/>
              </a:spcAft>
              <a:buNone/>
            </a:pPr>
            <a:r>
              <a:t/>
            </a:r>
            <a:endParaRPr sz="1800">
              <a:solidFill>
                <a:srgbClr val="595959"/>
              </a:solidFill>
            </a:endParaRPr>
          </a:p>
          <a:p>
            <a:pPr indent="0" lvl="0" marL="0" rtl="0" algn="l">
              <a:spcBef>
                <a:spcPts val="0"/>
              </a:spcBef>
              <a:spcAft>
                <a:spcPts val="0"/>
              </a:spcAft>
              <a:buNone/>
            </a:pPr>
            <a:r>
              <a:rPr lang="en-GB" sz="1800">
                <a:solidFill>
                  <a:srgbClr val="595959"/>
                </a:solidFill>
              </a:rPr>
              <a:t>We call it inner product. </a:t>
            </a:r>
            <a:endParaRPr sz="1800">
              <a:solidFill>
                <a:srgbClr val="595959"/>
              </a:solidFill>
            </a:endParaRPr>
          </a:p>
          <a:p>
            <a:pPr indent="0" lvl="0" marL="0" rtl="0" algn="l">
              <a:spcBef>
                <a:spcPts val="0"/>
              </a:spcBef>
              <a:spcAft>
                <a:spcPts val="0"/>
              </a:spcAft>
              <a:buNone/>
            </a:pPr>
            <a:r>
              <a:t/>
            </a:r>
            <a:endParaRPr sz="1800">
              <a:solidFill>
                <a:srgbClr val="595959"/>
              </a:solidFill>
            </a:endParaRPr>
          </a:p>
          <a:p>
            <a:pPr indent="0" lvl="0" marL="0" rtl="0" algn="l">
              <a:spcBef>
                <a:spcPts val="0"/>
              </a:spcBef>
              <a:spcAft>
                <a:spcPts val="0"/>
              </a:spcAft>
              <a:buNone/>
            </a:pPr>
            <a:r>
              <a:t/>
            </a:r>
            <a:endParaRPr sz="1800">
              <a:solidFill>
                <a:srgbClr val="595959"/>
              </a:solidFill>
            </a:endParaRPr>
          </a:p>
          <a:p>
            <a:pPr indent="0" lvl="0" marL="0" rtl="0" algn="l">
              <a:spcBef>
                <a:spcPts val="0"/>
              </a:spcBef>
              <a:spcAft>
                <a:spcPts val="0"/>
              </a:spcAft>
              <a:buNone/>
            </a:pPr>
            <a:r>
              <a:t/>
            </a:r>
            <a:endParaRPr sz="1800">
              <a:solidFill>
                <a:srgbClr val="595959"/>
              </a:solidFill>
            </a:endParaRPr>
          </a:p>
          <a:p>
            <a:pPr indent="0" lvl="0" marL="0" rtl="0" algn="l">
              <a:spcBef>
                <a:spcPts val="0"/>
              </a:spcBef>
              <a:spcAft>
                <a:spcPts val="0"/>
              </a:spcAft>
              <a:buNone/>
            </a:pPr>
            <a:r>
              <a:t/>
            </a:r>
            <a:endParaRPr sz="1800">
              <a:solidFill>
                <a:srgbClr val="595959"/>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cb2c45db09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cb2c45db09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How do we calculate the whether the given theta is good for my model ; we need some way of measure the quality of the hypothesis.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 cost function in this case for linear regression is defined as  :</a:t>
            </a:r>
            <a:endParaRPr/>
          </a:p>
          <a:p>
            <a:pPr indent="0" lvl="0" marL="0" rtl="0" algn="l">
              <a:spcBef>
                <a:spcPts val="0"/>
              </a:spcBef>
              <a:spcAft>
                <a:spcPts val="0"/>
              </a:spcAft>
              <a:buNone/>
            </a:pPr>
            <a:r>
              <a:rPr lang="en-GB"/>
              <a:t> </a:t>
            </a:r>
            <a:endParaRPr/>
          </a:p>
          <a:p>
            <a:pPr indent="0" lvl="0" marL="0" rtl="0" algn="l">
              <a:spcBef>
                <a:spcPts val="0"/>
              </a:spcBef>
              <a:spcAft>
                <a:spcPts val="0"/>
              </a:spcAft>
              <a:buNone/>
            </a:pPr>
            <a:r>
              <a:rPr lang="en-GB"/>
              <a:t>Derivative of quadratic function is linear and this results in linear system.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cb2c45db09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cb2c45db09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Gender : Depending upon browsing behavior predict gender, </a:t>
            </a:r>
            <a:endParaRPr/>
          </a:p>
          <a:p>
            <a:pPr indent="0" lvl="0" marL="0" rtl="0" algn="l">
              <a:spcBef>
                <a:spcPts val="0"/>
              </a:spcBef>
              <a:spcAft>
                <a:spcPts val="0"/>
              </a:spcAft>
              <a:buNone/>
            </a:pPr>
            <a:r>
              <a:rPr lang="en-GB"/>
              <a:t>Loan Approval : loan repayment decision using financial data.</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image" Target="../media/image5.png"/><Relationship Id="rId6"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ML Introduction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55000" lnSpcReduction="20000"/>
          </a:bodyPr>
          <a:lstStyle/>
          <a:p>
            <a:pPr indent="0" lvl="0" marL="0" rtl="0" algn="ctr">
              <a:spcBef>
                <a:spcPts val="0"/>
              </a:spcBef>
              <a:spcAft>
                <a:spcPts val="0"/>
              </a:spcAft>
              <a:buNone/>
            </a:pPr>
            <a:r>
              <a:rPr lang="en-GB"/>
              <a:t>09</a:t>
            </a:r>
            <a:r>
              <a:rPr lang="en-GB"/>
              <a:t>/29/2021</a:t>
            </a:r>
            <a:endParaRPr/>
          </a:p>
          <a:p>
            <a:pPr indent="0" lvl="0" marL="0" rtl="0" algn="ctr">
              <a:spcBef>
                <a:spcPts val="0"/>
              </a:spcBef>
              <a:spcAft>
                <a:spcPts val="0"/>
              </a:spcAft>
              <a:buClr>
                <a:schemeClr val="dk1"/>
              </a:buClr>
              <a:buSzPct val="39285"/>
              <a:buFont typeface="Arial"/>
              <a:buNone/>
            </a:pPr>
            <a:r>
              <a:rPr lang="en-GB"/>
              <a:t>Abhishek Bharani</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Few Notations</a:t>
            </a:r>
            <a:endParaRPr/>
          </a:p>
        </p:txBody>
      </p:sp>
      <p:sp>
        <p:nvSpPr>
          <p:cNvPr id="131" name="Google Shape;131;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Training Examples : </a:t>
            </a:r>
            <a:endParaRPr/>
          </a:p>
          <a:p>
            <a:pPr indent="0" lvl="0" marL="0" rtl="0" algn="l">
              <a:spcBef>
                <a:spcPts val="1200"/>
              </a:spcBef>
              <a:spcAft>
                <a:spcPts val="0"/>
              </a:spcAft>
              <a:buNone/>
            </a:pPr>
            <a:r>
              <a:rPr lang="en-GB"/>
              <a:t>m : training set size</a:t>
            </a:r>
            <a:endParaRPr/>
          </a:p>
          <a:p>
            <a:pPr indent="0" lvl="0" marL="0" rtl="0" algn="l">
              <a:spcBef>
                <a:spcPts val="1200"/>
              </a:spcBef>
              <a:spcAft>
                <a:spcPts val="0"/>
              </a:spcAft>
              <a:buNone/>
            </a:pPr>
            <a:r>
              <a:rPr lang="en-GB"/>
              <a:t>n : number of features</a:t>
            </a:r>
            <a:endParaRPr/>
          </a:p>
          <a:p>
            <a:pPr indent="0" lvl="0" marL="0" rtl="0" algn="l">
              <a:spcBef>
                <a:spcPts val="1200"/>
              </a:spcBef>
              <a:spcAft>
                <a:spcPts val="0"/>
              </a:spcAft>
              <a:buNone/>
            </a:pPr>
            <a:r>
              <a:rPr lang="en-GB"/>
              <a:t>All deep learning libraries are row-major i.e put the data points in the rows of a data matrix. </a:t>
            </a:r>
            <a:endParaRPr/>
          </a:p>
          <a:p>
            <a:pPr indent="0" lvl="0" marL="0" rtl="0" algn="l">
              <a:spcBef>
                <a:spcPts val="1200"/>
              </a:spcBef>
              <a:spcAft>
                <a:spcPts val="1200"/>
              </a:spcAft>
              <a:buNone/>
            </a:pPr>
            <a:r>
              <a:rPr lang="en-GB"/>
              <a:t>Label Matrix </a:t>
            </a:r>
            <a:endParaRPr/>
          </a:p>
        </p:txBody>
      </p:sp>
      <p:pic>
        <p:nvPicPr>
          <p:cNvPr descr="{&quot;backgroundColor&quot;:&quot;#FFFFFF&quot;,&quot;id&quot;:&quot;5&quot;,&quot;backgroundColorModified&quot;:false,&quot;font&quot;:{&quot;family&quot;:&quot;Arial&quot;,&quot;color&quot;:&quot;#595959&quot;,&quot;size&quot;:18},&quot;type&quot;:&quot;$&quot;,&quot;aid&quot;:null,&quot;code&quot;:&quot;$X\\,=\\begin{Bmatrix}\n{X_{1}^{\\left(1\\right)}}&amp;{X_{2}^{\\left(1\\right)}}&amp;{X_{3}^{\\left(1\\right)}}&amp;{X_{m}^{\\left(1\\right)}}\\\\\n{.}&amp;{.}&amp;{.}&amp;{.}\\\\\n{X_{1}^{\\left(n\\right)}}&amp;{X_{2}^{\\left(n\\right)}}&amp;{X_{3}^{\\left(n\\right)}}&amp;{X_{m}^{\\left(n\\right)}}\\\\\n\\end{Bmatrix}\\,X\\,\\in R\\,^{n\\,\\times\\,m}$&quot;,&quot;ts&quot;:1632500487507,&quot;cs&quot;:&quot;3J44vuOPAxau6QW4yMw9bA==&quot;,&quot;size&quot;:{&quot;width&quot;:565.5,&quot;height&quot;:128}}" id="132" name="Google Shape;132;p22"/>
          <p:cNvPicPr preferRelativeResize="0"/>
          <p:nvPr/>
        </p:nvPicPr>
        <p:blipFill>
          <a:blip r:embed="rId3">
            <a:alphaModFix/>
          </a:blip>
          <a:stretch>
            <a:fillRect/>
          </a:stretch>
        </p:blipFill>
        <p:spPr>
          <a:xfrm>
            <a:off x="3268313" y="1317358"/>
            <a:ext cx="5386388" cy="1219200"/>
          </a:xfrm>
          <a:prstGeom prst="rect">
            <a:avLst/>
          </a:prstGeom>
          <a:noFill/>
          <a:ln>
            <a:noFill/>
          </a:ln>
        </p:spPr>
      </p:pic>
      <p:pic>
        <p:nvPicPr>
          <p:cNvPr descr="{&quot;backgroundColorModified&quot;:false,&quot;backgroundColor&quot;:&quot;#FFFFFF&quot;,&quot;type&quot;:&quot;$&quot;,&quot;id&quot;:&quot;6&quot;,&quot;code&quot;:&quot;$Y\\,\\in R\\,_{\\,,\\,where\\,n_{y}\\,is\\,\\text{output}\\;\\text{size}\\;\\text{or}\\;\\text{number}\\;\\text{of}\\;\\text{classes}}^{n_{y}\\,\\times\\,m}$&quot;,&quot;font&quot;:{&quot;color&quot;:&quot;#595959&quot;,&quot;family&quot;:&quot;Arial&quot;,&quot;size&quot;:18},&quot;aid&quot;:null,&quot;ts&quot;:1632504348114,&quot;cs&quot;:&quot;oQ0kwyzrtv4nUxV8oXxdXg==&quot;,&quot;size&quot;:{&quot;width&quot;:489.49999999999994,&quot;height&quot;:41}}" id="133" name="Google Shape;133;p22"/>
          <p:cNvPicPr preferRelativeResize="0"/>
          <p:nvPr/>
        </p:nvPicPr>
        <p:blipFill>
          <a:blip r:embed="rId4">
            <a:alphaModFix/>
          </a:blip>
          <a:stretch>
            <a:fillRect/>
          </a:stretch>
        </p:blipFill>
        <p:spPr>
          <a:xfrm>
            <a:off x="3627878" y="3499768"/>
            <a:ext cx="4662487" cy="390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0" y="744575"/>
            <a:ext cx="8077500" cy="9399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t>Types of ML</a:t>
            </a:r>
            <a:endParaRPr/>
          </a:p>
        </p:txBody>
      </p:sp>
      <p:sp>
        <p:nvSpPr>
          <p:cNvPr id="61" name="Google Shape;61;p14"/>
          <p:cNvSpPr txBox="1"/>
          <p:nvPr>
            <p:ph idx="1" type="subTitle"/>
          </p:nvPr>
        </p:nvSpPr>
        <p:spPr>
          <a:xfrm>
            <a:off x="311700" y="2834125"/>
            <a:ext cx="25857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GB"/>
              <a:t>Supervised</a:t>
            </a:r>
            <a:endParaRPr/>
          </a:p>
          <a:p>
            <a:pPr indent="0" lvl="0" marL="0" rtl="0" algn="ctr">
              <a:spcBef>
                <a:spcPts val="0"/>
              </a:spcBef>
              <a:spcAft>
                <a:spcPts val="0"/>
              </a:spcAft>
              <a:buNone/>
            </a:pPr>
            <a:r>
              <a:rPr lang="en-GB"/>
              <a:t>Learning </a:t>
            </a:r>
            <a:endParaRPr/>
          </a:p>
        </p:txBody>
      </p:sp>
      <p:sp>
        <p:nvSpPr>
          <p:cNvPr id="62" name="Google Shape;62;p14"/>
          <p:cNvSpPr txBox="1"/>
          <p:nvPr>
            <p:ph idx="1" type="subTitle"/>
          </p:nvPr>
        </p:nvSpPr>
        <p:spPr>
          <a:xfrm>
            <a:off x="3324075" y="2834125"/>
            <a:ext cx="25857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GB"/>
              <a:t>Uns</a:t>
            </a:r>
            <a:r>
              <a:rPr lang="en-GB"/>
              <a:t>upervised</a:t>
            </a:r>
            <a:endParaRPr/>
          </a:p>
          <a:p>
            <a:pPr indent="0" lvl="0" marL="0" rtl="0" algn="ctr">
              <a:spcBef>
                <a:spcPts val="0"/>
              </a:spcBef>
              <a:spcAft>
                <a:spcPts val="0"/>
              </a:spcAft>
              <a:buNone/>
            </a:pPr>
            <a:r>
              <a:rPr lang="en-GB"/>
              <a:t>Learning </a:t>
            </a:r>
            <a:endParaRPr/>
          </a:p>
        </p:txBody>
      </p:sp>
      <p:sp>
        <p:nvSpPr>
          <p:cNvPr id="63" name="Google Shape;63;p14"/>
          <p:cNvSpPr txBox="1"/>
          <p:nvPr>
            <p:ph idx="1" type="subTitle"/>
          </p:nvPr>
        </p:nvSpPr>
        <p:spPr>
          <a:xfrm>
            <a:off x="6396375" y="2834125"/>
            <a:ext cx="25857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GB"/>
              <a:t>Reinforcement</a:t>
            </a:r>
            <a:endParaRPr/>
          </a:p>
          <a:p>
            <a:pPr indent="0" lvl="0" marL="0" rtl="0" algn="ctr">
              <a:spcBef>
                <a:spcPts val="0"/>
              </a:spcBef>
              <a:spcAft>
                <a:spcPts val="0"/>
              </a:spcAft>
              <a:buNone/>
            </a:pPr>
            <a:r>
              <a:rPr lang="en-GB"/>
              <a:t>Learning</a:t>
            </a:r>
            <a:r>
              <a:rPr lang="en-GB"/>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General Setup for ML Algorithms</a:t>
            </a:r>
            <a:endParaRPr/>
          </a:p>
        </p:txBody>
      </p:sp>
      <p:sp>
        <p:nvSpPr>
          <p:cNvPr id="69" name="Google Shape;69;p15"/>
          <p:cNvSpPr txBox="1"/>
          <p:nvPr>
            <p:ph idx="1" type="body"/>
          </p:nvPr>
        </p:nvSpPr>
        <p:spPr>
          <a:xfrm>
            <a:off x="311700" y="1152475"/>
            <a:ext cx="8650500" cy="390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Supervised Learning - Learn from many labeled examples. </a:t>
            </a:r>
            <a:endParaRPr/>
          </a:p>
          <a:p>
            <a:pPr indent="0" lvl="0" marL="0" rtl="0" algn="l">
              <a:spcBef>
                <a:spcPts val="1200"/>
              </a:spcBef>
              <a:spcAft>
                <a:spcPts val="0"/>
              </a:spcAft>
              <a:buNone/>
            </a:pPr>
            <a:r>
              <a:rPr lang="en-GB"/>
              <a:t>For e.g. let’s say we want to model the rent of an apartment given the size of living area, # of bedrooms, ceiling height etc.</a:t>
            </a:r>
            <a:endParaRPr/>
          </a:p>
          <a:p>
            <a:pPr indent="0" lvl="0" marL="0" rtl="0" algn="l">
              <a:spcBef>
                <a:spcPts val="1200"/>
              </a:spcBef>
              <a:spcAft>
                <a:spcPts val="0"/>
              </a:spcAft>
              <a:buNone/>
            </a:pPr>
            <a:r>
              <a:rPr lang="en-GB"/>
              <a:t>Predict Rent given :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graphicFrame>
        <p:nvGraphicFramePr>
          <p:cNvPr id="70" name="Google Shape;70;p15"/>
          <p:cNvGraphicFramePr/>
          <p:nvPr/>
        </p:nvGraphicFramePr>
        <p:xfrm>
          <a:off x="2502500" y="2381075"/>
          <a:ext cx="3000000" cy="3000000"/>
        </p:xfrm>
        <a:graphic>
          <a:graphicData uri="http://schemas.openxmlformats.org/drawingml/2006/table">
            <a:tbl>
              <a:tblPr>
                <a:noFill/>
                <a:tableStyleId>{865E110F-DD0E-45AF-AFFF-C9136A98ACC6}</a:tableStyleId>
              </a:tblPr>
              <a:tblGrid>
                <a:gridCol w="1635500"/>
                <a:gridCol w="1462300"/>
                <a:gridCol w="1548900"/>
                <a:gridCol w="1548900"/>
              </a:tblGrid>
              <a:tr h="396200">
                <a:tc>
                  <a:txBody>
                    <a:bodyPr/>
                    <a:lstStyle/>
                    <a:p>
                      <a:pPr indent="0" lvl="0" marL="0" rtl="0" algn="l">
                        <a:spcBef>
                          <a:spcPts val="0"/>
                        </a:spcBef>
                        <a:spcAft>
                          <a:spcPts val="0"/>
                        </a:spcAft>
                        <a:buNone/>
                      </a:pPr>
                      <a:r>
                        <a:rPr lang="en-GB"/>
                        <a:t>Living area (sq ft)</a:t>
                      </a:r>
                      <a:endParaRPr/>
                    </a:p>
                  </a:txBody>
                  <a:tcPr marT="91425" marB="91425" marR="91425" marL="91425"/>
                </a:tc>
                <a:tc>
                  <a:txBody>
                    <a:bodyPr/>
                    <a:lstStyle/>
                    <a:p>
                      <a:pPr indent="0" lvl="0" marL="0" rtl="0" algn="l">
                        <a:spcBef>
                          <a:spcPts val="0"/>
                        </a:spcBef>
                        <a:spcAft>
                          <a:spcPts val="0"/>
                        </a:spcAft>
                        <a:buNone/>
                      </a:pPr>
                      <a:r>
                        <a:rPr lang="en-GB"/>
                        <a:t># bedrooms</a:t>
                      </a:r>
                      <a:endParaRPr/>
                    </a:p>
                  </a:txBody>
                  <a:tcPr marT="91425" marB="91425" marR="91425" marL="91425"/>
                </a:tc>
                <a:tc>
                  <a:txBody>
                    <a:bodyPr/>
                    <a:lstStyle/>
                    <a:p>
                      <a:pPr indent="0" lvl="0" marL="0" rtl="0" algn="l">
                        <a:spcBef>
                          <a:spcPts val="0"/>
                        </a:spcBef>
                        <a:spcAft>
                          <a:spcPts val="0"/>
                        </a:spcAft>
                        <a:buNone/>
                      </a:pPr>
                      <a:r>
                        <a:rPr lang="en-GB"/>
                        <a:t>Ceiling height (ft)</a:t>
                      </a:r>
                      <a:endParaRPr/>
                    </a:p>
                  </a:txBody>
                  <a:tcPr marT="91425" marB="91425" marR="91425" marL="91425"/>
                </a:tc>
                <a:tc>
                  <a:txBody>
                    <a:bodyPr/>
                    <a:lstStyle/>
                    <a:p>
                      <a:pPr indent="0" lvl="0" marL="0" rtl="0" algn="l">
                        <a:spcBef>
                          <a:spcPts val="0"/>
                        </a:spcBef>
                        <a:spcAft>
                          <a:spcPts val="0"/>
                        </a:spcAft>
                        <a:buNone/>
                      </a:pPr>
                      <a:r>
                        <a:rPr lang="en-GB"/>
                        <a:t>Rent ($)</a:t>
                      </a:r>
                      <a:endParaRPr/>
                    </a:p>
                  </a:txBody>
                  <a:tcPr marT="91425" marB="91425" marR="91425" marL="91425"/>
                </a:tc>
              </a:tr>
              <a:tr h="396200">
                <a:tc>
                  <a:txBody>
                    <a:bodyPr/>
                    <a:lstStyle/>
                    <a:p>
                      <a:pPr indent="0" lvl="0" marL="0" rtl="0" algn="l">
                        <a:spcBef>
                          <a:spcPts val="0"/>
                        </a:spcBef>
                        <a:spcAft>
                          <a:spcPts val="0"/>
                        </a:spcAft>
                        <a:buNone/>
                      </a:pPr>
                      <a:r>
                        <a:rPr lang="en-GB"/>
                        <a:t>1000</a:t>
                      </a:r>
                      <a:endParaRPr/>
                    </a:p>
                  </a:txBody>
                  <a:tcPr marT="91425" marB="91425" marR="91425" marL="91425"/>
                </a:tc>
                <a:tc>
                  <a:txBody>
                    <a:bodyPr/>
                    <a:lstStyle/>
                    <a:p>
                      <a:pPr indent="0" lvl="0" marL="0" rtl="0" algn="l">
                        <a:spcBef>
                          <a:spcPts val="0"/>
                        </a:spcBef>
                        <a:spcAft>
                          <a:spcPts val="0"/>
                        </a:spcAft>
                        <a:buNone/>
                      </a:pPr>
                      <a:r>
                        <a:rPr lang="en-GB"/>
                        <a:t>3</a:t>
                      </a:r>
                      <a:endParaRPr/>
                    </a:p>
                  </a:txBody>
                  <a:tcPr marT="91425" marB="91425" marR="91425" marL="91425"/>
                </a:tc>
                <a:tc>
                  <a:txBody>
                    <a:bodyPr/>
                    <a:lstStyle/>
                    <a:p>
                      <a:pPr indent="0" lvl="0" marL="0" rtl="0" algn="l">
                        <a:spcBef>
                          <a:spcPts val="0"/>
                        </a:spcBef>
                        <a:spcAft>
                          <a:spcPts val="0"/>
                        </a:spcAft>
                        <a:buNone/>
                      </a:pPr>
                      <a:r>
                        <a:rPr lang="en-GB"/>
                        <a:t>10</a:t>
                      </a:r>
                      <a:endParaRPr/>
                    </a:p>
                  </a:txBody>
                  <a:tcPr marT="91425" marB="91425" marR="91425" marL="91425"/>
                </a:tc>
                <a:tc>
                  <a:txBody>
                    <a:bodyPr/>
                    <a:lstStyle/>
                    <a:p>
                      <a:pPr indent="0" lvl="0" marL="0" rtl="0" algn="l">
                        <a:spcBef>
                          <a:spcPts val="0"/>
                        </a:spcBef>
                        <a:spcAft>
                          <a:spcPts val="0"/>
                        </a:spcAft>
                        <a:buNone/>
                      </a:pPr>
                      <a:r>
                        <a:rPr lang="en-GB"/>
                        <a:t>1200</a:t>
                      </a:r>
                      <a:endParaRPr/>
                    </a:p>
                  </a:txBody>
                  <a:tcPr marT="91425" marB="91425" marR="91425" marL="91425"/>
                </a:tc>
              </a:tr>
              <a:tr h="381000">
                <a:tc>
                  <a:txBody>
                    <a:bodyPr/>
                    <a:lstStyle/>
                    <a:p>
                      <a:pPr indent="0" lvl="0" marL="0" rtl="0" algn="l">
                        <a:spcBef>
                          <a:spcPts val="0"/>
                        </a:spcBef>
                        <a:spcAft>
                          <a:spcPts val="0"/>
                        </a:spcAft>
                        <a:buNone/>
                      </a:pPr>
                      <a:r>
                        <a:rPr lang="en-GB"/>
                        <a:t>1200</a:t>
                      </a:r>
                      <a:endParaRPr/>
                    </a:p>
                  </a:txBody>
                  <a:tcPr marT="91425" marB="91425" marR="91425" marL="91425"/>
                </a:tc>
                <a:tc>
                  <a:txBody>
                    <a:bodyPr/>
                    <a:lstStyle/>
                    <a:p>
                      <a:pPr indent="0" lvl="0" marL="0" rtl="0" algn="l">
                        <a:spcBef>
                          <a:spcPts val="0"/>
                        </a:spcBef>
                        <a:spcAft>
                          <a:spcPts val="0"/>
                        </a:spcAft>
                        <a:buNone/>
                      </a:pPr>
                      <a:r>
                        <a:rPr lang="en-GB"/>
                        <a:t>2</a:t>
                      </a:r>
                      <a:endParaRPr/>
                    </a:p>
                  </a:txBody>
                  <a:tcPr marT="91425" marB="91425" marR="91425" marL="91425"/>
                </a:tc>
                <a:tc>
                  <a:txBody>
                    <a:bodyPr/>
                    <a:lstStyle/>
                    <a:p>
                      <a:pPr indent="0" lvl="0" marL="0" rtl="0" algn="l">
                        <a:spcBef>
                          <a:spcPts val="0"/>
                        </a:spcBef>
                        <a:spcAft>
                          <a:spcPts val="0"/>
                        </a:spcAft>
                        <a:buNone/>
                      </a:pPr>
                      <a:r>
                        <a:rPr lang="en-GB"/>
                        <a:t>8</a:t>
                      </a:r>
                      <a:endParaRPr/>
                    </a:p>
                  </a:txBody>
                  <a:tcPr marT="91425" marB="91425" marR="91425" marL="91425"/>
                </a:tc>
                <a:tc>
                  <a:txBody>
                    <a:bodyPr/>
                    <a:lstStyle/>
                    <a:p>
                      <a:pPr indent="0" lvl="0" marL="0" rtl="0" algn="l">
                        <a:spcBef>
                          <a:spcPts val="0"/>
                        </a:spcBef>
                        <a:spcAft>
                          <a:spcPts val="0"/>
                        </a:spcAft>
                        <a:buNone/>
                      </a:pPr>
                      <a:r>
                        <a:rPr lang="en-GB"/>
                        <a:t>1300</a:t>
                      </a:r>
                      <a:endParaRPr/>
                    </a:p>
                  </a:txBody>
                  <a:tcPr marT="91425" marB="91425" marR="91425" marL="91425"/>
                </a:tc>
              </a:tr>
              <a:tr h="381000">
                <a:tc>
                  <a:txBody>
                    <a:bodyPr/>
                    <a:lstStyle/>
                    <a:p>
                      <a:pPr indent="0" lvl="0" marL="0" rtl="0" algn="l">
                        <a:spcBef>
                          <a:spcPts val="0"/>
                        </a:spcBef>
                        <a:spcAft>
                          <a:spcPts val="0"/>
                        </a:spcAft>
                        <a:buNone/>
                      </a:pPr>
                      <a:r>
                        <a:rPr lang="en-GB"/>
                        <a:t>1400</a:t>
                      </a:r>
                      <a:endParaRPr/>
                    </a:p>
                  </a:txBody>
                  <a:tcPr marT="91425" marB="91425" marR="91425" marL="91425"/>
                </a:tc>
                <a:tc>
                  <a:txBody>
                    <a:bodyPr/>
                    <a:lstStyle/>
                    <a:p>
                      <a:pPr indent="0" lvl="0" marL="0" rtl="0" algn="l">
                        <a:spcBef>
                          <a:spcPts val="0"/>
                        </a:spcBef>
                        <a:spcAft>
                          <a:spcPts val="0"/>
                        </a:spcAft>
                        <a:buNone/>
                      </a:pPr>
                      <a:r>
                        <a:rPr lang="en-GB"/>
                        <a:t>4</a:t>
                      </a:r>
                      <a:endParaRPr/>
                    </a:p>
                  </a:txBody>
                  <a:tcPr marT="91425" marB="91425" marR="91425" marL="91425"/>
                </a:tc>
                <a:tc>
                  <a:txBody>
                    <a:bodyPr/>
                    <a:lstStyle/>
                    <a:p>
                      <a:pPr indent="0" lvl="0" marL="0" rtl="0" algn="l">
                        <a:spcBef>
                          <a:spcPts val="0"/>
                        </a:spcBef>
                        <a:spcAft>
                          <a:spcPts val="0"/>
                        </a:spcAft>
                        <a:buNone/>
                      </a:pPr>
                      <a:r>
                        <a:rPr lang="en-GB"/>
                        <a:t>8</a:t>
                      </a:r>
                      <a:endParaRPr/>
                    </a:p>
                  </a:txBody>
                  <a:tcPr marT="91425" marB="91425" marR="91425" marL="91425"/>
                </a:tc>
                <a:tc>
                  <a:txBody>
                    <a:bodyPr/>
                    <a:lstStyle/>
                    <a:p>
                      <a:pPr indent="0" lvl="0" marL="0" rtl="0" algn="l">
                        <a:spcBef>
                          <a:spcPts val="0"/>
                        </a:spcBef>
                        <a:spcAft>
                          <a:spcPts val="0"/>
                        </a:spcAft>
                        <a:buNone/>
                      </a:pPr>
                      <a:r>
                        <a:rPr lang="en-GB"/>
                        <a:t>1800</a:t>
                      </a:r>
                      <a:endParaRPr/>
                    </a:p>
                  </a:txBody>
                  <a:tcPr marT="91425" marB="91425" marR="91425" marL="91425"/>
                </a:tc>
              </a:tr>
            </a:tbl>
          </a:graphicData>
        </a:graphic>
      </p:graphicFrame>
      <p:cxnSp>
        <p:nvCxnSpPr>
          <p:cNvPr id="71" name="Google Shape;71;p15"/>
          <p:cNvCxnSpPr/>
          <p:nvPr/>
        </p:nvCxnSpPr>
        <p:spPr>
          <a:xfrm>
            <a:off x="2896500" y="4136825"/>
            <a:ext cx="3480900" cy="0"/>
          </a:xfrm>
          <a:prstGeom prst="straightConnector1">
            <a:avLst/>
          </a:prstGeom>
          <a:noFill/>
          <a:ln cap="flat" cmpd="sng" w="9525">
            <a:solidFill>
              <a:schemeClr val="dk2"/>
            </a:solidFill>
            <a:prstDash val="solid"/>
            <a:round/>
            <a:headEnd len="med" w="med" type="diamond"/>
            <a:tailEnd len="med" w="med" type="diamond"/>
          </a:ln>
        </p:spPr>
      </p:cxnSp>
      <p:sp>
        <p:nvSpPr>
          <p:cNvPr id="72" name="Google Shape;72;p15"/>
          <p:cNvSpPr txBox="1"/>
          <p:nvPr/>
        </p:nvSpPr>
        <p:spPr>
          <a:xfrm>
            <a:off x="2572350" y="4127175"/>
            <a:ext cx="3999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Feature space : we need to predict from there are 3 </a:t>
            </a:r>
            <a:r>
              <a:rPr lang="en-GB"/>
              <a:t>features  </a:t>
            </a:r>
            <a:endParaRPr/>
          </a:p>
        </p:txBody>
      </p:sp>
      <p:pic>
        <p:nvPicPr>
          <p:cNvPr descr="{&quot;backgroundColorModified&quot;:false,&quot;id&quot;:&quot;3&quot;,&quot;code&quot;:&quot;$$X\\,\\in\\,R^{3}$$&quot;,&quot;type&quot;:&quot;$$&quot;,&quot;aid&quot;:null,&quot;backgroundColor&quot;:&quot;#FFFFFF&quot;,&quot;font&quot;:{&quot;family&quot;:&quot;Arial&quot;,&quot;color&quot;:&quot;#000000&quot;,&quot;size&quot;:14},&quot;ts&quot;:1632497186791,&quot;cs&quot;:&quot;cqYzZkcqtsLB8wM9cJKHYw==&quot;,&quot;size&quot;:{&quot;width&quot;:75.83333333333333,&quot;height&quot;:20.333333333333332}}" id="73" name="Google Shape;73;p15"/>
          <p:cNvPicPr preferRelativeResize="0"/>
          <p:nvPr/>
        </p:nvPicPr>
        <p:blipFill>
          <a:blip r:embed="rId3">
            <a:alphaModFix/>
          </a:blip>
          <a:stretch>
            <a:fillRect/>
          </a:stretch>
        </p:blipFill>
        <p:spPr>
          <a:xfrm>
            <a:off x="3849675" y="4445994"/>
            <a:ext cx="722313" cy="193675"/>
          </a:xfrm>
          <a:prstGeom prst="rect">
            <a:avLst/>
          </a:prstGeom>
          <a:noFill/>
          <a:ln>
            <a:noFill/>
          </a:ln>
        </p:spPr>
      </p:pic>
      <p:cxnSp>
        <p:nvCxnSpPr>
          <p:cNvPr id="74" name="Google Shape;74;p15"/>
          <p:cNvCxnSpPr/>
          <p:nvPr/>
        </p:nvCxnSpPr>
        <p:spPr>
          <a:xfrm flipH="1" rot="10800000">
            <a:off x="7531875" y="4132475"/>
            <a:ext cx="589500" cy="8700"/>
          </a:xfrm>
          <a:prstGeom prst="straightConnector1">
            <a:avLst/>
          </a:prstGeom>
          <a:noFill/>
          <a:ln cap="flat" cmpd="sng" w="9525">
            <a:solidFill>
              <a:schemeClr val="dk2"/>
            </a:solidFill>
            <a:prstDash val="solid"/>
            <a:round/>
            <a:headEnd len="med" w="med" type="diamond"/>
            <a:tailEnd len="med" w="med" type="diamond"/>
          </a:ln>
        </p:spPr>
      </p:cxnSp>
      <p:sp>
        <p:nvSpPr>
          <p:cNvPr id="75" name="Google Shape;75;p15"/>
          <p:cNvSpPr txBox="1"/>
          <p:nvPr/>
        </p:nvSpPr>
        <p:spPr>
          <a:xfrm>
            <a:off x="7020500" y="4234875"/>
            <a:ext cx="1733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Output of the model </a:t>
            </a:r>
            <a:endParaRPr/>
          </a:p>
        </p:txBody>
      </p:sp>
      <p:pic>
        <p:nvPicPr>
          <p:cNvPr descr="{&quot;backgroundColorModified&quot;:false,&quot;code&quot;:&quot;$$y\\,\\in\\,R$$&quot;,&quot;type&quot;:&quot;$$&quot;,&quot;id&quot;:&quot;4&quot;,&quot;font&quot;:{&quot;size&quot;:14,&quot;color&quot;:&quot;#000000&quot;,&quot;family&quot;:&quot;Arial&quot;},&quot;backgroundColor&quot;:&quot;#FFFFFF&quot;,&quot;aid&quot;:null,&quot;ts&quot;:1632497318645,&quot;cs&quot;:&quot;+R38lHuPmM+iaL9L2Bp7oQ==&quot;,&quot;size&quot;:{&quot;width&quot;:61,&quot;height&quot;:19.5}}" id="76" name="Google Shape;76;p15"/>
          <p:cNvPicPr preferRelativeResize="0"/>
          <p:nvPr/>
        </p:nvPicPr>
        <p:blipFill>
          <a:blip r:embed="rId4">
            <a:alphaModFix/>
          </a:blip>
          <a:stretch>
            <a:fillRect/>
          </a:stretch>
        </p:blipFill>
        <p:spPr>
          <a:xfrm>
            <a:off x="7744225" y="4521900"/>
            <a:ext cx="581025" cy="18573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Goal : Learn a model to predict the rent from features</a:t>
            </a:r>
            <a:endParaRPr/>
          </a:p>
        </p:txBody>
      </p:sp>
      <p:sp>
        <p:nvSpPr>
          <p:cNvPr id="82" name="Google Shape;82;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3" name="Google Shape;83;p16" title="Rent vs Living Area"/>
          <p:cNvPicPr preferRelativeResize="0"/>
          <p:nvPr/>
        </p:nvPicPr>
        <p:blipFill>
          <a:blip r:embed="rId3">
            <a:alphaModFix/>
          </a:blip>
          <a:stretch>
            <a:fillRect/>
          </a:stretch>
        </p:blipFill>
        <p:spPr>
          <a:xfrm>
            <a:off x="405676" y="1247575"/>
            <a:ext cx="5769051" cy="3164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Few Notations</a:t>
            </a:r>
            <a:endParaRPr/>
          </a:p>
        </p:txBody>
      </p:sp>
      <p:sp>
        <p:nvSpPr>
          <p:cNvPr id="89" name="Google Shape;8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Training Examples : </a:t>
            </a:r>
            <a:endParaRPr/>
          </a:p>
          <a:p>
            <a:pPr indent="0" lvl="0" marL="0" rtl="0" algn="l">
              <a:spcBef>
                <a:spcPts val="1200"/>
              </a:spcBef>
              <a:spcAft>
                <a:spcPts val="0"/>
              </a:spcAft>
              <a:buNone/>
            </a:pPr>
            <a:r>
              <a:rPr lang="en-GB"/>
              <a:t>m : training set size</a:t>
            </a:r>
            <a:endParaRPr/>
          </a:p>
          <a:p>
            <a:pPr indent="0" lvl="0" marL="0" rtl="0" algn="l">
              <a:spcBef>
                <a:spcPts val="1200"/>
              </a:spcBef>
              <a:spcAft>
                <a:spcPts val="0"/>
              </a:spcAft>
              <a:buNone/>
            </a:pPr>
            <a:r>
              <a:rPr lang="en-GB"/>
              <a:t>n : number of features</a:t>
            </a:r>
            <a:endParaRPr/>
          </a:p>
          <a:p>
            <a:pPr indent="0" lvl="0" marL="0" rtl="0" algn="l">
              <a:spcBef>
                <a:spcPts val="1200"/>
              </a:spcBef>
              <a:spcAft>
                <a:spcPts val="0"/>
              </a:spcAft>
              <a:buNone/>
            </a:pPr>
            <a:r>
              <a:rPr lang="en-GB"/>
              <a:t>All deep learning libraries are row-major i.e put the data points in the rows of a data matrix. </a:t>
            </a:r>
            <a:endParaRPr/>
          </a:p>
          <a:p>
            <a:pPr indent="0" lvl="0" marL="0" rtl="0" algn="l">
              <a:spcBef>
                <a:spcPts val="1200"/>
              </a:spcBef>
              <a:spcAft>
                <a:spcPts val="1200"/>
              </a:spcAft>
              <a:buNone/>
            </a:pPr>
            <a:r>
              <a:rPr lang="en-GB"/>
              <a:t>Label Matrix </a:t>
            </a:r>
            <a:endParaRPr/>
          </a:p>
        </p:txBody>
      </p:sp>
      <p:pic>
        <p:nvPicPr>
          <p:cNvPr descr="{&quot;code&quot;:&quot;$X\\,=\\begin{Bmatrix}\n{X_{1}^{\\left(1\\right)}}&amp;{X_{2}^{\\left(1\\right)}}&amp;{X_{3}^{\\left(1\\right)}}&amp;{X_{n}^{\\left(1\\right)}}\\\\\n{.}&amp;{.}&amp;{.}&amp;{.}\\\\\n{X_{1}^{\\left(m\\right)}}&amp;{X_{2}^{\\left(m\\right)}}&amp;{X_{3}^{\\left(m\\right)}}&amp;{X_{n}^{\\left(m\\right)}}\\\\\n\\end{Bmatrix}\\,X\\,\\in R\\,^{m\\,\\times\\,n}$&quot;,&quot;font&quot;:{&quot;size&quot;:18,&quot;family&quot;:&quot;Arial&quot;,&quot;color&quot;:&quot;#595959&quot;},&quot;backgroundColorModified&quot;:false,&quot;backgroundColor&quot;:&quot;#FFFFFF&quot;,&quot;id&quot;:&quot;5&quot;,&quot;aid&quot;:null,&quot;type&quot;:&quot;$&quot;,&quot;ts&quot;:1632512099946,&quot;cs&quot;:&quot;HNjIc/rFXQs0xNIq/8MMig==&quot;,&quot;size&quot;:{&quot;width&quot;:587.5,&quot;height&quot;:128.00000000000003}}" id="90" name="Google Shape;90;p17"/>
          <p:cNvPicPr preferRelativeResize="0"/>
          <p:nvPr/>
        </p:nvPicPr>
        <p:blipFill>
          <a:blip r:embed="rId3">
            <a:alphaModFix/>
          </a:blip>
          <a:stretch>
            <a:fillRect/>
          </a:stretch>
        </p:blipFill>
        <p:spPr>
          <a:xfrm>
            <a:off x="3268313" y="1340186"/>
            <a:ext cx="5595938" cy="1219200"/>
          </a:xfrm>
          <a:prstGeom prst="rect">
            <a:avLst/>
          </a:prstGeom>
          <a:noFill/>
          <a:ln>
            <a:noFill/>
          </a:ln>
        </p:spPr>
      </p:pic>
      <p:pic>
        <p:nvPicPr>
          <p:cNvPr descr="{&quot;backgroundColorModified&quot;:false,&quot;backgroundColor&quot;:&quot;#FFFFFF&quot;,&quot;id&quot;:&quot;6&quot;,&quot;type&quot;:&quot;$&quot;,&quot;aid&quot;:null,&quot;font&quot;:{&quot;color&quot;:&quot;#595959&quot;,&quot;size&quot;:18,&quot;family&quot;:&quot;Arial&quot;},&quot;code&quot;:&quot;$Y\\,\\in R\\,^{m}$&quot;,&quot;ts&quot;:1632512159270,&quot;cs&quot;:&quot;hYd4R66nkBdl3Quj88zP5g==&quot;,&quot;size&quot;:{&quot;width&quot;:103,&quot;height&quot;:20.333333333333332}}" id="91" name="Google Shape;91;p17"/>
          <p:cNvPicPr preferRelativeResize="0"/>
          <p:nvPr/>
        </p:nvPicPr>
        <p:blipFill>
          <a:blip r:embed="rId4">
            <a:alphaModFix/>
          </a:blip>
          <a:stretch>
            <a:fillRect/>
          </a:stretch>
        </p:blipFill>
        <p:spPr>
          <a:xfrm>
            <a:off x="2488080" y="3533468"/>
            <a:ext cx="981075" cy="193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How ML algorithm works - General Flow </a:t>
            </a:r>
            <a:endParaRPr/>
          </a:p>
        </p:txBody>
      </p:sp>
      <p:sp>
        <p:nvSpPr>
          <p:cNvPr id="97" name="Google Shape;97;p18"/>
          <p:cNvSpPr txBox="1"/>
          <p:nvPr>
            <p:ph idx="1" type="body"/>
          </p:nvPr>
        </p:nvSpPr>
        <p:spPr>
          <a:xfrm>
            <a:off x="221850" y="101772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GB" sz="1100">
                <a:solidFill>
                  <a:schemeClr val="dk1"/>
                </a:solidFill>
              </a:rPr>
              <a:t>Before we introduce the general flow of how these algorithms works, let me </a:t>
            </a:r>
            <a:r>
              <a:rPr lang="en-GB" sz="1100">
                <a:solidFill>
                  <a:schemeClr val="dk1"/>
                </a:solidFill>
              </a:rPr>
              <a:t>introduce two new terms:</a:t>
            </a:r>
            <a:endParaRPr sz="1100">
              <a:solidFill>
                <a:schemeClr val="dk1"/>
              </a:solidFill>
            </a:endParaRPr>
          </a:p>
          <a:p>
            <a:pPr indent="0" lvl="0" marL="0" rtl="0" algn="l">
              <a:lnSpc>
                <a:spcPct val="100000"/>
              </a:lnSpc>
              <a:spcBef>
                <a:spcPts val="0"/>
              </a:spcBef>
              <a:spcAft>
                <a:spcPts val="0"/>
              </a:spcAft>
              <a:buNone/>
            </a:pPr>
            <a:r>
              <a:t/>
            </a:r>
            <a:endParaRPr sz="1100">
              <a:solidFill>
                <a:schemeClr val="dk1"/>
              </a:solidFill>
            </a:endParaRPr>
          </a:p>
          <a:p>
            <a:pPr indent="0" lvl="0" marL="0" rtl="0" algn="l">
              <a:lnSpc>
                <a:spcPct val="100000"/>
              </a:lnSpc>
              <a:spcBef>
                <a:spcPts val="0"/>
              </a:spcBef>
              <a:spcAft>
                <a:spcPts val="0"/>
              </a:spcAft>
              <a:buNone/>
            </a:pPr>
            <a:r>
              <a:rPr b="1" lang="en-GB" sz="1100">
                <a:solidFill>
                  <a:schemeClr val="dk1"/>
                </a:solidFill>
              </a:rPr>
              <a:t>Regression</a:t>
            </a:r>
            <a:r>
              <a:rPr lang="en-GB" sz="1100">
                <a:solidFill>
                  <a:schemeClr val="dk1"/>
                </a:solidFill>
              </a:rPr>
              <a:t> : predicting continuous variable like rent it’s a real value.</a:t>
            </a:r>
            <a:endParaRPr sz="11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00000"/>
              </a:lnSpc>
              <a:spcBef>
                <a:spcPts val="0"/>
              </a:spcBef>
              <a:spcAft>
                <a:spcPts val="0"/>
              </a:spcAft>
              <a:buNone/>
            </a:pPr>
            <a:r>
              <a:rPr b="1" lang="en-GB" sz="1100">
                <a:solidFill>
                  <a:schemeClr val="dk1"/>
                </a:solidFill>
              </a:rPr>
              <a:t>Classification</a:t>
            </a:r>
            <a:r>
              <a:rPr lang="en-GB" sz="1100">
                <a:solidFill>
                  <a:schemeClr val="dk1"/>
                </a:solidFill>
              </a:rPr>
              <a:t> : predicting discrete variable like binary (0 or 1). Cat vs Dog.</a:t>
            </a:r>
            <a:endParaRPr sz="1100">
              <a:solidFill>
                <a:schemeClr val="dk1"/>
              </a:solidFill>
            </a:endParaRPr>
          </a:p>
          <a:p>
            <a:pPr indent="0" lvl="0" marL="0" rtl="0" algn="l">
              <a:lnSpc>
                <a:spcPct val="100000"/>
              </a:lnSpc>
              <a:spcBef>
                <a:spcPts val="0"/>
              </a:spcBef>
              <a:spcAft>
                <a:spcPts val="0"/>
              </a:spcAft>
              <a:buNone/>
            </a:pPr>
            <a:r>
              <a:t/>
            </a:r>
            <a:endParaRPr sz="1100">
              <a:solidFill>
                <a:schemeClr val="dk1"/>
              </a:solidFill>
            </a:endParaRPr>
          </a:p>
          <a:p>
            <a:pPr indent="0" lvl="0" marL="0" rtl="0" algn="l">
              <a:lnSpc>
                <a:spcPct val="100000"/>
              </a:lnSpc>
              <a:spcBef>
                <a:spcPts val="0"/>
              </a:spcBef>
              <a:spcAft>
                <a:spcPts val="0"/>
              </a:spcAft>
              <a:buNone/>
            </a:pPr>
            <a:r>
              <a:rPr lang="en-GB" sz="1100">
                <a:solidFill>
                  <a:schemeClr val="dk1"/>
                </a:solidFill>
              </a:rPr>
              <a:t>In a general,</a:t>
            </a:r>
            <a:endParaRPr sz="1100">
              <a:solidFill>
                <a:schemeClr val="dk1"/>
              </a:solidFill>
            </a:endParaRPr>
          </a:p>
          <a:p>
            <a:pPr indent="0" lvl="0" marL="0" rtl="0" algn="l">
              <a:lnSpc>
                <a:spcPct val="100000"/>
              </a:lnSpc>
              <a:spcBef>
                <a:spcPts val="0"/>
              </a:spcBef>
              <a:spcAft>
                <a:spcPts val="0"/>
              </a:spcAft>
              <a:buNone/>
            </a:pPr>
            <a:r>
              <a:t/>
            </a:r>
            <a:endParaRPr sz="1100">
              <a:solidFill>
                <a:schemeClr val="dk1"/>
              </a:solidFill>
            </a:endParaRPr>
          </a:p>
          <a:p>
            <a:pPr indent="0" lvl="0" marL="0" rtl="0" algn="l">
              <a:lnSpc>
                <a:spcPct val="100000"/>
              </a:lnSpc>
              <a:spcBef>
                <a:spcPts val="0"/>
              </a:spcBef>
              <a:spcAft>
                <a:spcPts val="0"/>
              </a:spcAft>
              <a:buNone/>
            </a:pPr>
            <a:r>
              <a:t/>
            </a:r>
            <a:endParaRPr sz="11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1200"/>
              </a:spcAft>
              <a:buNone/>
            </a:pPr>
            <a:r>
              <a:rPr lang="en-GB"/>
              <a:t> </a:t>
            </a:r>
            <a:endParaRPr/>
          </a:p>
        </p:txBody>
      </p:sp>
      <p:sp>
        <p:nvSpPr>
          <p:cNvPr id="98" name="Google Shape;98;p18"/>
          <p:cNvSpPr/>
          <p:nvPr/>
        </p:nvSpPr>
        <p:spPr>
          <a:xfrm>
            <a:off x="2908650" y="2571750"/>
            <a:ext cx="1078200" cy="1078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Learning Algorithm / </a:t>
            </a:r>
            <a:r>
              <a:rPr lang="en-GB">
                <a:solidFill>
                  <a:schemeClr val="dk1"/>
                </a:solidFill>
              </a:rPr>
              <a:t>Hypothesis  / Model</a:t>
            </a:r>
            <a:endParaRPr/>
          </a:p>
          <a:p>
            <a:pPr indent="0" lvl="0" marL="0" rtl="0" algn="l">
              <a:spcBef>
                <a:spcPts val="0"/>
              </a:spcBef>
              <a:spcAft>
                <a:spcPts val="0"/>
              </a:spcAft>
              <a:buNone/>
            </a:pPr>
            <a:r>
              <a:rPr lang="en-GB"/>
              <a:t>      h</a:t>
            </a:r>
            <a:endParaRPr/>
          </a:p>
        </p:txBody>
      </p:sp>
      <p:cxnSp>
        <p:nvCxnSpPr>
          <p:cNvPr id="99" name="Google Shape;99;p18"/>
          <p:cNvCxnSpPr>
            <a:endCxn id="98" idx="1"/>
          </p:cNvCxnSpPr>
          <p:nvPr/>
        </p:nvCxnSpPr>
        <p:spPr>
          <a:xfrm>
            <a:off x="1751850" y="3110850"/>
            <a:ext cx="1156800" cy="0"/>
          </a:xfrm>
          <a:prstGeom prst="straightConnector1">
            <a:avLst/>
          </a:prstGeom>
          <a:noFill/>
          <a:ln cap="flat" cmpd="sng" w="9525">
            <a:solidFill>
              <a:schemeClr val="dk2"/>
            </a:solidFill>
            <a:prstDash val="solid"/>
            <a:round/>
            <a:headEnd len="med" w="med" type="none"/>
            <a:tailEnd len="med" w="med" type="triangle"/>
          </a:ln>
        </p:spPr>
      </p:cxnSp>
      <p:cxnSp>
        <p:nvCxnSpPr>
          <p:cNvPr id="100" name="Google Shape;100;p18"/>
          <p:cNvCxnSpPr/>
          <p:nvPr/>
        </p:nvCxnSpPr>
        <p:spPr>
          <a:xfrm>
            <a:off x="3986850" y="3110850"/>
            <a:ext cx="819900" cy="11100"/>
          </a:xfrm>
          <a:prstGeom prst="straightConnector1">
            <a:avLst/>
          </a:prstGeom>
          <a:noFill/>
          <a:ln cap="flat" cmpd="sng" w="9525">
            <a:solidFill>
              <a:schemeClr val="dk2"/>
            </a:solidFill>
            <a:prstDash val="solid"/>
            <a:round/>
            <a:headEnd len="med" w="med" type="none"/>
            <a:tailEnd len="med" w="med" type="triangle"/>
          </a:ln>
        </p:spPr>
      </p:cxnSp>
      <p:sp>
        <p:nvSpPr>
          <p:cNvPr id="101" name="Google Shape;101;p18"/>
          <p:cNvSpPr txBox="1"/>
          <p:nvPr/>
        </p:nvSpPr>
        <p:spPr>
          <a:xfrm>
            <a:off x="853475" y="2864750"/>
            <a:ext cx="1078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Training Set (x)</a:t>
            </a:r>
            <a:endParaRPr/>
          </a:p>
        </p:txBody>
      </p:sp>
      <p:sp>
        <p:nvSpPr>
          <p:cNvPr id="102" name="Google Shape;102;p18"/>
          <p:cNvSpPr txBox="1"/>
          <p:nvPr/>
        </p:nvSpPr>
        <p:spPr>
          <a:xfrm>
            <a:off x="4739225" y="2695200"/>
            <a:ext cx="1246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Predicted        </a:t>
            </a:r>
            <a:endParaRPr/>
          </a:p>
          <a:p>
            <a:pPr indent="0" lvl="0" marL="0" rtl="0" algn="l">
              <a:spcBef>
                <a:spcPts val="0"/>
              </a:spcBef>
              <a:spcAft>
                <a:spcPts val="0"/>
              </a:spcAft>
              <a:buNone/>
            </a:pPr>
            <a:r>
              <a:rPr lang="en-GB">
                <a:solidFill>
                  <a:schemeClr val="dk1"/>
                </a:solidFill>
              </a:rPr>
              <a:t>     y = </a:t>
            </a:r>
            <a:r>
              <a:rPr lang="en-GB">
                <a:solidFill>
                  <a:schemeClr val="dk1"/>
                </a:solidFill>
              </a:rPr>
              <a:t>h(x)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Linear Regression</a:t>
            </a:r>
            <a:endParaRPr/>
          </a:p>
        </p:txBody>
      </p:sp>
      <p:sp>
        <p:nvSpPr>
          <p:cNvPr id="108" name="Google Shape;108;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Represent model as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We need find set of parameters       that matches the training set X.</a:t>
            </a:r>
            <a:endParaRPr/>
          </a:p>
          <a:p>
            <a:pPr indent="0" lvl="0" marL="0" rtl="0" algn="l">
              <a:spcBef>
                <a:spcPts val="1200"/>
              </a:spcBef>
              <a:spcAft>
                <a:spcPts val="0"/>
              </a:spcAft>
              <a:buNone/>
            </a:pPr>
            <a:r>
              <a:rPr lang="en-GB"/>
              <a:t>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descr="{&quot;aid&quot;:null,&quot;code&quot;:&quot;\\begin{gather*}\n{h_{\\theta}\\left(X\\right)\\,=\\,\\theta_{0}\\,+\\,\\theta_{1}X_{1}\\,+\\,\\theta_{2}X_{2}\\,+\\,....\\,+\\,\\theta_{n}X_{n}}\\\\\n{}\t\n\\end{gather*}&quot;,&quot;backgroundColor&quot;:&quot;#FFFFFF&quot;,&quot;backgroundColorModified&quot;:null,&quot;font&quot;:{&quot;family&quot;:&quot;Arial&quot;,&quot;color&quot;:&quot;#595959&quot;,&quot;size&quot;:18},&quot;type&quot;:&quot;gather*&quot;,&quot;id&quot;:&quot;7&quot;,&quot;ts&quot;:1632512980612,&quot;cs&quot;:&quot;g4lEPSYt6zs97eU533H59Q==&quot;,&quot;size&quot;:{&quot;width&quot;:548.5,&quot;height&quot;:28.5}}" id="109" name="Google Shape;109;p19"/>
          <p:cNvPicPr preferRelativeResize="0"/>
          <p:nvPr/>
        </p:nvPicPr>
        <p:blipFill>
          <a:blip r:embed="rId3">
            <a:alphaModFix/>
          </a:blip>
          <a:stretch>
            <a:fillRect/>
          </a:stretch>
        </p:blipFill>
        <p:spPr>
          <a:xfrm>
            <a:off x="2090100" y="1594700"/>
            <a:ext cx="5224463" cy="271463"/>
          </a:xfrm>
          <a:prstGeom prst="rect">
            <a:avLst/>
          </a:prstGeom>
          <a:noFill/>
          <a:ln>
            <a:noFill/>
          </a:ln>
        </p:spPr>
      </p:pic>
      <p:pic>
        <p:nvPicPr>
          <p:cNvPr descr="{&quot;id&quot;:&quot;8&quot;,&quot;type&quot;:&quot;$$&quot;,&quot;backgroundColor&quot;:&quot;#FFFFFF&quot;,&quot;font&quot;:{&quot;family&quot;:&quot;Arial&quot;,&quot;color&quot;:&quot;#595959&quot;,&quot;size&quot;:17.5},&quot;aid&quot;:null,&quot;backgroundColorModified&quot;:false,&quot;code&quot;:&quot;$$\\theta$$&quot;,&quot;ts&quot;:1632513087032,&quot;cs&quot;:&quot;pEsRWol7ozzlQaKa1iFDHg==&quot;,&quot;size&quot;:{&quot;width&quot;:22.27034566929132,&quot;height&quot;:20.42518110236222}}" id="110" name="Google Shape;110;p19"/>
          <p:cNvPicPr preferRelativeResize="0"/>
          <p:nvPr/>
        </p:nvPicPr>
        <p:blipFill>
          <a:blip r:embed="rId4">
            <a:alphaModFix/>
          </a:blip>
          <a:stretch>
            <a:fillRect/>
          </a:stretch>
        </p:blipFill>
        <p:spPr>
          <a:xfrm>
            <a:off x="3684825" y="2189900"/>
            <a:ext cx="212125" cy="194550"/>
          </a:xfrm>
          <a:prstGeom prst="rect">
            <a:avLst/>
          </a:prstGeom>
          <a:noFill/>
          <a:ln>
            <a:noFill/>
          </a:ln>
        </p:spPr>
      </p:pic>
      <p:pic>
        <p:nvPicPr>
          <p:cNvPr descr="{&quot;type&quot;:&quot;gather*&quot;,&quot;backgroundColorModified&quot;:null,&quot;font&quot;:{&quot;size&quot;:18,&quot;family&quot;:&quot;Arial&quot;,&quot;color&quot;:&quot;#595959&quot;},&quot;aid&quot;:null,&quot;id&quot;:&quot;9&quot;,&quot;code&quot;:&quot;\\begin{gather*}\n{h_{\\theta}\\left(X\\right)\\,=\\,\\,\\sum_{i=0}^{n}\\theta_{i\\,}X_{i}\\,=\\,\\theta^{T\\,}X\\,\\,\\left(\\in R\\right)}\t\n\\end{gather*}&quot;,&quot;backgroundColor&quot;:&quot;#FFFFFF&quot;,&quot;ts&quot;:1632513456290,&quot;cs&quot;:&quot;IxyUouPt7dxLR+rNUGyTtQ==&quot;,&quot;size&quot;:{&quot;width&quot;:412,&quot;height&quot;:72.66666666666667}}" id="111" name="Google Shape;111;p19"/>
          <p:cNvPicPr preferRelativeResize="0"/>
          <p:nvPr/>
        </p:nvPicPr>
        <p:blipFill>
          <a:blip r:embed="rId5">
            <a:alphaModFix/>
          </a:blip>
          <a:stretch>
            <a:fillRect/>
          </a:stretch>
        </p:blipFill>
        <p:spPr>
          <a:xfrm>
            <a:off x="1966550" y="2616675"/>
            <a:ext cx="3924300" cy="692150"/>
          </a:xfrm>
          <a:prstGeom prst="rect">
            <a:avLst/>
          </a:prstGeom>
          <a:noFill/>
          <a:ln>
            <a:noFill/>
          </a:ln>
        </p:spPr>
      </p:pic>
      <p:pic>
        <p:nvPicPr>
          <p:cNvPr descr="{&quot;backgroundColor&quot;:&quot;#FFFFFF&quot;,&quot;font&quot;:{&quot;color&quot;:&quot;#595959&quot;,&quot;family&quot;:&quot;Arial&quot;,&quot;size&quot;:18},&quot;backgroundColorModified&quot;:false,&quot;type&quot;:&quot;$$&quot;,&quot;id&quot;:&quot;10&quot;,&quot;aid&quot;:null,&quot;code&quot;:&quot;$$\\theta\\,=\\,\\begin{matrix}\n{\\begin{bmatrix}\n{}\\\\\n{}\\\\\n{}\\\\\n\\end{bmatrix},\\,X\\,=\\begin{matrix}\n{\\begin{bmatrix}\n{}\\\\\n{}\\\\\n{}\\\\\n\\end{bmatrix},\\,\\theta^{T}X\\,=\\,\\begin{bmatrix}\n{\\,}&amp;{}&amp;{}\\\\\n\\end{bmatrix}\\,.\\,\\begin{matrix}\n{\\begin{bmatrix}\n{}\\\\\n{}\\\\\n{}\\\\\n\\end{bmatrix}\\,=R}\\\\\n\\end{matrix}}\\\\\n\\end{matrix}}\\\\\n\\end{matrix}$$&quot;,&quot;ts&quot;:1632513730220,&quot;cs&quot;:&quot;T6qLary0Y4Ag60zH5znIDA==&quot;,&quot;size&quot;:{&quot;width&quot;:526.5,&quot;height&quot;:107}}" id="112" name="Google Shape;112;p19"/>
          <p:cNvPicPr preferRelativeResize="0"/>
          <p:nvPr/>
        </p:nvPicPr>
        <p:blipFill>
          <a:blip r:embed="rId6">
            <a:alphaModFix/>
          </a:blip>
          <a:stretch>
            <a:fillRect/>
          </a:stretch>
        </p:blipFill>
        <p:spPr>
          <a:xfrm>
            <a:off x="1731981" y="3436500"/>
            <a:ext cx="5014913" cy="1019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Loss Function</a:t>
            </a:r>
            <a:endParaRPr/>
          </a:p>
        </p:txBody>
      </p:sp>
      <p:sp>
        <p:nvSpPr>
          <p:cNvPr id="118" name="Google Shape;11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Small if we are closer to large value and large if we are away from target value. Also, called as Ordinary least squares Cost.</a:t>
            </a:r>
            <a:endParaRPr/>
          </a:p>
          <a:p>
            <a:pPr indent="0" lvl="0" marL="0" rtl="0" algn="l">
              <a:spcBef>
                <a:spcPts val="1200"/>
              </a:spcBef>
              <a:spcAft>
                <a:spcPts val="1200"/>
              </a:spcAft>
              <a:buClr>
                <a:schemeClr val="dk1"/>
              </a:buClr>
              <a:buSzPts val="1100"/>
              <a:buFont typeface="Arial"/>
              <a:buNone/>
            </a:pPr>
            <a:r>
              <a:t/>
            </a:r>
            <a:endParaRPr/>
          </a:p>
        </p:txBody>
      </p:sp>
      <p:pic>
        <p:nvPicPr>
          <p:cNvPr descr="{&quot;aid&quot;:null,&quot;id&quot;:&quot;11&quot;,&quot;font&quot;:{&quot;color&quot;:&quot;#595959&quot;,&quot;family&quot;:&quot;Arial&quot;,&quot;size&quot;:18},&quot;backgroundColorModified&quot;:false,&quot;type&quot;:&quot;$$&quot;,&quot;code&quot;:&quot;$$J\\left(\\theta\\right)\\,=\\,\\dfrac{1}{2}\\sum_{i=1}^{m}\\,\\left(h_{\\theta}\\left(X^{i}\\right)\\,-\\,y^{i}\\,\\right)^{2}$$&quot;,&quot;backgroundColor&quot;:&quot;#FFFFFF&quot;,&quot;ts&quot;:1632513999262,&quot;cs&quot;:&quot;j8gQt7sLVKXOD1vtNG+q7Q==&quot;,&quot;size&quot;:{&quot;width&quot;:371.3333333333333,&quot;height&quot;:72.33333333333333}}" id="119" name="Google Shape;119;p20"/>
          <p:cNvPicPr preferRelativeResize="0"/>
          <p:nvPr/>
        </p:nvPicPr>
        <p:blipFill>
          <a:blip r:embed="rId3">
            <a:alphaModFix/>
          </a:blip>
          <a:stretch>
            <a:fillRect/>
          </a:stretch>
        </p:blipFill>
        <p:spPr>
          <a:xfrm>
            <a:off x="2000250" y="1478475"/>
            <a:ext cx="3536950" cy="688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Logistic Regression</a:t>
            </a:r>
            <a:endParaRPr/>
          </a:p>
        </p:txBody>
      </p:sp>
      <p:sp>
        <p:nvSpPr>
          <p:cNvPr id="125" name="Google Shape;125;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Sign of inner product determines which side of the line you are.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