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3" r:id="rId3"/>
    <p:sldId id="257" r:id="rId4"/>
    <p:sldId id="270" r:id="rId5"/>
    <p:sldId id="271" r:id="rId6"/>
    <p:sldId id="272" r:id="rId7"/>
    <p:sldId id="258" r:id="rId8"/>
    <p:sldId id="259" r:id="rId9"/>
    <p:sldId id="268" r:id="rId10"/>
    <p:sldId id="285" r:id="rId11"/>
    <p:sldId id="269" r:id="rId12"/>
    <p:sldId id="262" r:id="rId13"/>
    <p:sldId id="273" r:id="rId14"/>
    <p:sldId id="276" r:id="rId15"/>
    <p:sldId id="274" r:id="rId16"/>
    <p:sldId id="277" r:id="rId17"/>
    <p:sldId id="284" r:id="rId18"/>
    <p:sldId id="260" r:id="rId19"/>
    <p:sldId id="278" r:id="rId20"/>
    <p:sldId id="279" r:id="rId21"/>
    <p:sldId id="280" r:id="rId22"/>
    <p:sldId id="266" r:id="rId23"/>
    <p:sldId id="281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Kumar" initials="KK" lastIdx="1" clrIdx="0">
    <p:extLst>
      <p:ext uri="{19B8F6BF-5375-455C-9EA6-DF929625EA0E}">
        <p15:presenceInfo xmlns:p15="http://schemas.microsoft.com/office/powerpoint/2012/main" userId="Krishna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66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7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-5244"/>
            <a:ext cx="7039120" cy="809783"/>
            <a:chOff x="-5" y="326039"/>
            <a:chExt cx="7039120" cy="809783"/>
          </a:xfrm>
        </p:grpSpPr>
        <p:grpSp>
          <p:nvGrpSpPr>
            <p:cNvPr id="5" name="Google Shape;64;p5"/>
            <p:cNvGrpSpPr/>
            <p:nvPr userDrawn="1"/>
          </p:nvGrpSpPr>
          <p:grpSpPr>
            <a:xfrm rot="10800000" flipH="1">
              <a:off x="2" y="326039"/>
              <a:ext cx="6730415" cy="809783"/>
              <a:chOff x="-2168138" y="330076"/>
              <a:chExt cx="8650663" cy="1211718"/>
            </a:xfrm>
          </p:grpSpPr>
          <p:sp>
            <p:nvSpPr>
              <p:cNvPr id="9" name="Google Shape;65;p5"/>
              <p:cNvSpPr/>
              <p:nvPr userDrawn="1"/>
            </p:nvSpPr>
            <p:spPr>
              <a:xfrm>
                <a:off x="-2168138" y="330082"/>
                <a:ext cx="6958200" cy="1211709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buClr>
                    <a:srgbClr val="000000"/>
                  </a:buClr>
                  <a:buFont typeface="Arial"/>
                  <a:buNone/>
                </a:pPr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" name="Google Shape;66;p5"/>
              <p:cNvSpPr/>
              <p:nvPr userDrawn="1"/>
            </p:nvSpPr>
            <p:spPr>
              <a:xfrm>
                <a:off x="4783025" y="330076"/>
                <a:ext cx="1699500" cy="1211718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buClr>
                    <a:srgbClr val="000000"/>
                  </a:buClr>
                  <a:buFont typeface="Arial"/>
                  <a:buNone/>
                </a:pPr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" name="Google Shape;67;p5"/>
            <p:cNvGrpSpPr/>
            <p:nvPr userDrawn="1"/>
          </p:nvGrpSpPr>
          <p:grpSpPr>
            <a:xfrm rot="10800000" flipH="1">
              <a:off x="-5" y="326044"/>
              <a:ext cx="7039120" cy="660372"/>
              <a:chOff x="-9092084" y="330075"/>
              <a:chExt cx="15560570" cy="1699501"/>
            </a:xfrm>
          </p:grpSpPr>
          <p:sp>
            <p:nvSpPr>
              <p:cNvPr id="7" name="Google Shape;68;p5"/>
              <p:cNvSpPr/>
              <p:nvPr userDrawn="1"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83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buClr>
                    <a:srgbClr val="000000"/>
                  </a:buClr>
                  <a:buFont typeface="Arial"/>
                  <a:buNone/>
                </a:pPr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" name="Google Shape;69;p5"/>
              <p:cNvSpPr/>
              <p:nvPr userDrawn="1"/>
            </p:nvSpPr>
            <p:spPr>
              <a:xfrm>
                <a:off x="4768986" y="330075"/>
                <a:ext cx="1699500" cy="1699501"/>
              </a:xfrm>
              <a:prstGeom prst="rtTriangle">
                <a:avLst/>
              </a:prstGeom>
              <a:solidFill>
                <a:srgbClr val="283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buClr>
                    <a:srgbClr val="000000"/>
                  </a:buClr>
                  <a:buFont typeface="Arial"/>
                  <a:buNone/>
                </a:pPr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2" y="109503"/>
            <a:ext cx="6730423" cy="430887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latin typeface="Google Sans" panose="020B0503030502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266415" y="6224887"/>
            <a:ext cx="2933151" cy="638101"/>
            <a:chOff x="9266412" y="6224885"/>
            <a:chExt cx="2933151" cy="638101"/>
          </a:xfrm>
        </p:grpSpPr>
        <p:sp>
          <p:nvSpPr>
            <p:cNvPr id="13" name="Google Shape;167;p10"/>
            <p:cNvSpPr/>
            <p:nvPr/>
          </p:nvSpPr>
          <p:spPr>
            <a:xfrm flipH="1">
              <a:off x="10366246" y="6224886"/>
              <a:ext cx="1830135" cy="634143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54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65" y="6224885"/>
              <a:ext cx="894617" cy="634145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54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70;p10"/>
            <p:cNvSpPr/>
            <p:nvPr/>
          </p:nvSpPr>
          <p:spPr>
            <a:xfrm flipH="1">
              <a:off x="9663954" y="6456918"/>
              <a:ext cx="2535609" cy="406068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54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2" y="6456902"/>
              <a:ext cx="406067" cy="406068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54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5760" y="159332"/>
            <a:ext cx="2232000" cy="32445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>
                <a:latin typeface="Google Sans" panose="020B0503030502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17581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2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0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1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A956-51EF-4E11-9361-5CE8F85AAE2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0A01-688E-47C4-866E-46FDDC78D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estyantra@vistae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testyantra@vistaemail.co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yantra@vistae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estyantra@vistae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267" y="2967335"/>
            <a:ext cx="118774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SCRIPTLESS AUTOMATION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7327011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255C-6CBF-7F2F-8BB2-33CE5084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5517-E09B-2107-D962-018078254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800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72088" y="1371600"/>
            <a:ext cx="547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Element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Tree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" y="1049550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Root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4375" y="1511215"/>
            <a:ext cx="0" cy="453124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4477" y="1848653"/>
            <a:ext cx="104060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Page-1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7975" y="2310318"/>
            <a:ext cx="17068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Sub-page-1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7975" y="2943433"/>
            <a:ext cx="17068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Sub-page-2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714375" y="2079486"/>
            <a:ext cx="80010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3" idx="2"/>
          </p:cNvCxnSpPr>
          <p:nvPr/>
        </p:nvCxnSpPr>
        <p:spPr>
          <a:xfrm>
            <a:off x="2034780" y="23103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43100" y="2310318"/>
            <a:ext cx="0" cy="86394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43100" y="2541150"/>
            <a:ext cx="700095" cy="30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25491" y="3174265"/>
            <a:ext cx="71770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1715" y="2310318"/>
            <a:ext cx="167639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Element-1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1715" y="3002815"/>
            <a:ext cx="167639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Element-2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1715" y="3695312"/>
            <a:ext cx="167639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Element-3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73300" y="29909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55208" y="3174265"/>
            <a:ext cx="726507" cy="30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4011" y="3854915"/>
            <a:ext cx="71770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72815" y="2539632"/>
            <a:ext cx="700095" cy="30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64011" y="2511459"/>
            <a:ext cx="0" cy="13434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3"/>
          </p:cNvCxnSpPr>
          <p:nvPr/>
        </p:nvCxnSpPr>
        <p:spPr>
          <a:xfrm flipV="1">
            <a:off x="4314825" y="2539632"/>
            <a:ext cx="1066795" cy="15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49697" y="3923166"/>
            <a:ext cx="104060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Page-2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3195" y="4384831"/>
            <a:ext cx="17068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Sub-page-1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43195" y="5017946"/>
            <a:ext cx="17068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Sub-page-2</a:t>
            </a:r>
          </a:p>
        </p:txBody>
      </p:sp>
      <p:cxnSp>
        <p:nvCxnSpPr>
          <p:cNvPr id="47" name="Straight Arrow Connector 46"/>
          <p:cNvCxnSpPr>
            <a:endCxn id="44" idx="1"/>
          </p:cNvCxnSpPr>
          <p:nvPr/>
        </p:nvCxnSpPr>
        <p:spPr>
          <a:xfrm>
            <a:off x="749595" y="4153999"/>
            <a:ext cx="80010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2"/>
            <a:endCxn id="44" idx="2"/>
          </p:cNvCxnSpPr>
          <p:nvPr/>
        </p:nvCxnSpPr>
        <p:spPr>
          <a:xfrm>
            <a:off x="2070000" y="43848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78320" y="4384831"/>
            <a:ext cx="0" cy="86394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78320" y="4615663"/>
            <a:ext cx="700095" cy="30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60711" y="5248778"/>
            <a:ext cx="71770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4477" y="5811625"/>
            <a:ext cx="104060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Page-3</a:t>
            </a: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714375" y="6042458"/>
            <a:ext cx="80010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2"/>
            <a:endCxn id="53" idx="2"/>
          </p:cNvCxnSpPr>
          <p:nvPr/>
        </p:nvCxnSpPr>
        <p:spPr>
          <a:xfrm>
            <a:off x="2034780" y="62732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013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  <p:bldP spid="31" grpId="0" animBg="1"/>
      <p:bldP spid="32" grpId="0" animBg="1"/>
      <p:bldP spid="3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46" y="1197292"/>
            <a:ext cx="4459329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https://www.Firelawn.com/”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1197292"/>
            <a:ext cx="7129463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https://www.Firelawn.com/”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Successfully logged in”</a:t>
            </a:r>
            <a:r>
              <a:rPr lang="en-US" sz="2000" dirty="0">
                <a:latin typeface="Montserrat" panose="00000500000000000000" pitchFamily="50" charset="0"/>
              </a:rPr>
              <a:t> toaster message is displayed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b="1" dirty="0">
                <a:latin typeface="Montserrat" panose="00000500000000000000" pitchFamily="50" charset="0"/>
              </a:rPr>
              <a:t>“Product brand”</a:t>
            </a:r>
            <a:r>
              <a:rPr lang="en-US" sz="2000" dirty="0">
                <a:latin typeface="Montserrat" panose="00000500000000000000" pitchFamily="50" charset="0"/>
              </a:rPr>
              <a:t> into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text field.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icon.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Searched product should be displayed.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088" y="735627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Script-1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6050" y="735626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07282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Global-variables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9821" y="885423"/>
            <a:ext cx="2520734" cy="300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Global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1787" y="873531"/>
            <a:ext cx="4343401" cy="393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URL</a:t>
            </a:r>
            <a:r>
              <a:rPr lang="en-IN" sz="2000" b="1" dirty="0"/>
              <a:t>:  </a:t>
            </a:r>
            <a:r>
              <a:rPr lang="en-US" sz="2000" b="1" dirty="0"/>
              <a:t>https://www.Firelawn.com/</a:t>
            </a:r>
            <a:r>
              <a:rPr lang="en-IN" sz="20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0925" y="1366568"/>
            <a:ext cx="455869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</a:rPr>
              <a:t>URL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37768" y="1366568"/>
            <a:ext cx="765423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</a:rPr>
              <a:t>URL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Successfully logged in”</a:t>
            </a:r>
            <a:r>
              <a:rPr lang="en-US" sz="2000" dirty="0">
                <a:latin typeface="Montserrat" panose="00000500000000000000" pitchFamily="50" charset="0"/>
              </a:rPr>
              <a:t> toaster message is displayed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b="1" dirty="0">
                <a:latin typeface="Montserrat" panose="00000500000000000000" pitchFamily="50" charset="0"/>
              </a:rPr>
              <a:t>“Product brand”</a:t>
            </a:r>
            <a:r>
              <a:rPr lang="en-US" sz="2000" dirty="0">
                <a:latin typeface="Montserrat" panose="00000500000000000000" pitchFamily="50" charset="0"/>
              </a:rPr>
              <a:t> into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text field.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icon.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Searched product should be displayed. </a:t>
            </a:r>
          </a:p>
        </p:txBody>
      </p:sp>
    </p:spTree>
    <p:extLst>
      <p:ext uri="{BB962C8B-B14F-4D97-AF65-F5344CB8AC3E}">
        <p14:creationId xmlns:p14="http://schemas.microsoft.com/office/powerpoint/2010/main" val="1830824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46" y="1197292"/>
            <a:ext cx="445932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1197292"/>
            <a:ext cx="7129463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sz="2000" b="1" dirty="0">
                <a:solidFill>
                  <a:srgbClr val="FF0000"/>
                </a:solidFill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Successfully logged in”</a:t>
            </a:r>
            <a:r>
              <a:rPr lang="en-US" sz="2000" dirty="0">
                <a:latin typeface="Montserrat" panose="00000500000000000000" pitchFamily="50" charset="0"/>
              </a:rPr>
              <a:t> toaster message is displayed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b="1" dirty="0">
                <a:latin typeface="Montserrat" panose="00000500000000000000" pitchFamily="50" charset="0"/>
              </a:rPr>
              <a:t>“Product brand”</a:t>
            </a:r>
            <a:r>
              <a:rPr lang="en-US" sz="2000" dirty="0">
                <a:latin typeface="Montserrat" panose="00000500000000000000" pitchFamily="50" charset="0"/>
              </a:rPr>
              <a:t> into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text field.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icon.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Searched product should be displayed.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088" y="735627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Script-1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6050" y="735626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26110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Global-variables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246" y="1752597"/>
            <a:ext cx="445932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3895" y="3043951"/>
            <a:ext cx="6415603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Montserrat" panose="00000500000000000000" pitchFamily="50" charset="0"/>
              </a:rPr>
              <a:t>URL: </a:t>
            </a:r>
            <a:r>
              <a:rPr lang="en-US" sz="2000" dirty="0">
                <a:effectLst/>
              </a:rPr>
              <a:t>https://www.Firelawn.com/</a:t>
            </a:r>
            <a:endParaRPr lang="en-US" sz="2000" b="1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Montserrat" panose="00000500000000000000" pitchFamily="50" charset="0"/>
              </a:rPr>
              <a:t>Mail ID: </a:t>
            </a:r>
            <a:r>
              <a:rPr lang="en-US" sz="2000" b="1" dirty="0">
                <a:latin typeface="Montserrat" panose="00000500000000000000" pitchFamily="50" charset="0"/>
                <a:hlinkClick r:id="rId3"/>
              </a:rPr>
              <a:t>testyantra@vistaemail.com</a:t>
            </a:r>
            <a:endParaRPr lang="en-US" sz="2000" b="1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Montserrat" panose="00000500000000000000" pitchFamily="50" charset="0"/>
              </a:rPr>
              <a:t>Password: Password@123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13929" y="979034"/>
            <a:ext cx="2463471" cy="5254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Variables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90966" y="1996095"/>
            <a:ext cx="3116305" cy="5562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Global variable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7533" y="1059993"/>
            <a:ext cx="4094442" cy="5143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/>
                </a:solidFill>
              </a:rPr>
              <a:t>Automation steps</a:t>
            </a:r>
          </a:p>
        </p:txBody>
      </p:sp>
    </p:spTree>
    <p:extLst>
      <p:ext uri="{BB962C8B-B14F-4D97-AF65-F5344CB8AC3E}">
        <p14:creationId xmlns:p14="http://schemas.microsoft.com/office/powerpoint/2010/main" val="2814023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16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Global-variables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46" y="1197292"/>
            <a:ext cx="445932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Mail ID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1197292"/>
            <a:ext cx="7129463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sz="2000" b="1" dirty="0">
                <a:solidFill>
                  <a:srgbClr val="FF0000"/>
                </a:solidFill>
              </a:rPr>
              <a:t>”</a:t>
            </a:r>
            <a:endParaRPr lang="en-US" sz="2000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Mail ID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sz="2000" dirty="0">
                <a:latin typeface="Montserrat" panose="00000500000000000000" pitchFamily="50" charset="0"/>
              </a:rPr>
              <a:t>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</a:t>
            </a:r>
            <a:r>
              <a:rPr lang="en-US" sz="2000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sz="2000" dirty="0">
                <a:latin typeface="Montserrat" panose="00000500000000000000" pitchFamily="50" charset="0"/>
              </a:rPr>
              <a:t>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Successfully logged in”</a:t>
            </a:r>
            <a:r>
              <a:rPr lang="en-US" sz="2000" dirty="0">
                <a:latin typeface="Montserrat" panose="00000500000000000000" pitchFamily="50" charset="0"/>
              </a:rPr>
              <a:t> toaster message is displayed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</a:t>
            </a:r>
            <a:r>
              <a:rPr lang="en-US" sz="2000" b="1" dirty="0">
                <a:latin typeface="Montserrat" panose="00000500000000000000" pitchFamily="50" charset="0"/>
              </a:rPr>
              <a:t>“Product brand”</a:t>
            </a:r>
            <a:r>
              <a:rPr lang="en-US" sz="2000" dirty="0">
                <a:latin typeface="Montserrat" panose="00000500000000000000" pitchFamily="50" charset="0"/>
              </a:rPr>
              <a:t> into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text field.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</a:t>
            </a:r>
            <a:r>
              <a:rPr lang="en-US" sz="2000" b="1" dirty="0">
                <a:latin typeface="Montserrat" panose="00000500000000000000" pitchFamily="50" charset="0"/>
              </a:rPr>
              <a:t>“Search”</a:t>
            </a:r>
            <a:r>
              <a:rPr lang="en-US" sz="2000" dirty="0">
                <a:latin typeface="Montserrat" panose="00000500000000000000" pitchFamily="50" charset="0"/>
              </a:rPr>
              <a:t> icon.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Searched product should be displayed.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088" y="735627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Script-1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6050" y="735626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1546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246" y="5167610"/>
            <a:ext cx="4673642" cy="12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Local-variables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46" y="1197292"/>
            <a:ext cx="467364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Navigate to 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b="1" dirty="0">
                <a:solidFill>
                  <a:srgbClr val="FF0000"/>
                </a:solidFill>
                <a:effectLst/>
              </a:rPr>
              <a:t>”</a:t>
            </a:r>
            <a:endParaRPr lang="en-US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Welcome page”</a:t>
            </a:r>
            <a:r>
              <a:rPr lang="en-US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Shopper Login”</a:t>
            </a:r>
            <a:r>
              <a:rPr lang="en-US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Mail ID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dirty="0">
                <a:latin typeface="Montserrat" panose="00000500000000000000" pitchFamily="50" charset="0"/>
              </a:rPr>
              <a:t> into “</a:t>
            </a:r>
            <a:r>
              <a:rPr lang="en-US" b="1" dirty="0">
                <a:latin typeface="Montserrat" panose="00000500000000000000" pitchFamily="50" charset="0"/>
              </a:rPr>
              <a:t>mail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dirty="0">
                <a:latin typeface="Montserrat" panose="00000500000000000000" pitchFamily="50" charset="0"/>
              </a:rPr>
              <a:t>into “</a:t>
            </a:r>
            <a:r>
              <a:rPr lang="en-US" b="1" dirty="0">
                <a:latin typeface="Montserrat" panose="00000500000000000000" pitchFamily="50" charset="0"/>
              </a:rPr>
              <a:t>Password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 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Home”</a:t>
            </a:r>
            <a:r>
              <a:rPr lang="en-US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3488" y="1197292"/>
            <a:ext cx="688657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Navigate to 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“URL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endParaRPr lang="en-US" b="1" dirty="0">
              <a:solidFill>
                <a:srgbClr val="FF0000"/>
              </a:solidFill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Welcome page”</a:t>
            </a:r>
            <a:r>
              <a:rPr lang="en-US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Shopper Login”</a:t>
            </a:r>
            <a:r>
              <a:rPr lang="en-US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Mail ID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”</a:t>
            </a:r>
            <a:r>
              <a:rPr lang="en-US" dirty="0">
                <a:latin typeface="Montserrat" panose="00000500000000000000" pitchFamily="50" charset="0"/>
              </a:rPr>
              <a:t> into “</a:t>
            </a:r>
            <a:r>
              <a:rPr lang="en-US" b="1" dirty="0">
                <a:latin typeface="Montserrat" panose="00000500000000000000" pitchFamily="50" charset="0"/>
              </a:rPr>
              <a:t>mail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Montserrat" panose="00000500000000000000" pitchFamily="50" charset="0"/>
              </a:rPr>
              <a:t>Password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50" charset="0"/>
              </a:rPr>
              <a:t>” </a:t>
            </a:r>
            <a:r>
              <a:rPr lang="en-US" dirty="0">
                <a:latin typeface="Montserrat" panose="00000500000000000000" pitchFamily="50" charset="0"/>
              </a:rPr>
              <a:t>into “</a:t>
            </a:r>
            <a:r>
              <a:rPr lang="en-US" b="1" dirty="0">
                <a:latin typeface="Montserrat" panose="00000500000000000000" pitchFamily="50" charset="0"/>
              </a:rPr>
              <a:t>Password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 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button.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Successfully logged in”</a:t>
            </a:r>
            <a:r>
              <a:rPr lang="en-US" dirty="0">
                <a:latin typeface="Montserrat" panose="00000500000000000000" pitchFamily="50" charset="0"/>
              </a:rPr>
              <a:t> toaster message is displayed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</a:t>
            </a:r>
            <a:r>
              <a:rPr lang="en-US" b="1" dirty="0">
                <a:latin typeface="Montserrat" panose="00000500000000000000" pitchFamily="50" charset="0"/>
              </a:rPr>
              <a:t>“Product brand”</a:t>
            </a:r>
            <a:r>
              <a:rPr lang="en-US" dirty="0">
                <a:latin typeface="Montserrat" panose="00000500000000000000" pitchFamily="50" charset="0"/>
              </a:rPr>
              <a:t> into </a:t>
            </a:r>
            <a:r>
              <a:rPr lang="en-US" b="1" dirty="0">
                <a:latin typeface="Montserrat" panose="00000500000000000000" pitchFamily="50" charset="0"/>
              </a:rPr>
              <a:t>“Search”</a:t>
            </a:r>
            <a:r>
              <a:rPr lang="en-US" dirty="0">
                <a:latin typeface="Montserrat" panose="00000500000000000000" pitchFamily="50" charset="0"/>
              </a:rPr>
              <a:t> text field.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</a:t>
            </a:r>
            <a:r>
              <a:rPr lang="en-US" b="1" dirty="0">
                <a:latin typeface="Montserrat" panose="00000500000000000000" pitchFamily="50" charset="0"/>
              </a:rPr>
              <a:t>“Search”</a:t>
            </a:r>
            <a:r>
              <a:rPr lang="en-US" dirty="0">
                <a:latin typeface="Montserrat" panose="00000500000000000000" pitchFamily="50" charset="0"/>
              </a:rPr>
              <a:t> icon.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Searched product should be displayed.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088" y="735627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Script-1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6050" y="735626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Script-2</a:t>
            </a:r>
            <a:endParaRPr lang="en-IN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71488" y="5557838"/>
            <a:ext cx="394335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Local Variable:</a:t>
            </a:r>
          </a:p>
          <a:p>
            <a:pPr algn="ctr"/>
            <a:r>
              <a:rPr lang="en-IN" dirty="0"/>
              <a:t>Url: https://firelawn.com/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1825" y="5000625"/>
            <a:ext cx="14288" cy="5572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44713" y="5000626"/>
            <a:ext cx="0" cy="90129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14838" y="5886450"/>
            <a:ext cx="2329875" cy="154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5251163" y="5628837"/>
            <a:ext cx="642938" cy="546169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565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3" grpId="0" animBg="1"/>
      <p:bldP spid="14" grpId="0" animBg="1"/>
      <p:bldP spid="4" grpId="0"/>
      <p:bldP spid="15" grpId="0"/>
      <p:bldP spid="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2488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Test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93991"/>
              </p:ext>
            </p:extLst>
          </p:nvPr>
        </p:nvGraphicFramePr>
        <p:xfrm>
          <a:off x="5900856" y="2500310"/>
          <a:ext cx="5145088" cy="334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532">
                  <a:extLst>
                    <a:ext uri="{9D8B030D-6E8A-4147-A177-3AD203B41FA5}">
                      <a16:colId xmlns:a16="http://schemas.microsoft.com/office/drawing/2014/main" val="1303410963"/>
                    </a:ext>
                  </a:extLst>
                </a:gridCol>
                <a:gridCol w="3373556">
                  <a:extLst>
                    <a:ext uri="{9D8B030D-6E8A-4147-A177-3AD203B41FA5}">
                      <a16:colId xmlns:a16="http://schemas.microsoft.com/office/drawing/2014/main" val="1072878712"/>
                    </a:ext>
                  </a:extLst>
                </a:gridCol>
              </a:tblGrid>
              <a:tr h="835819">
                <a:tc>
                  <a:txBody>
                    <a:bodyPr/>
                    <a:lstStyle/>
                    <a:p>
                      <a:r>
                        <a:rPr lang="en-IN" sz="2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2746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30611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r>
                        <a:rPr lang="en-IN" dirty="0" err="1"/>
                        <a:t>Emp</a:t>
                      </a:r>
                      <a:r>
                        <a:rPr lang="en-IN" baseline="0" dirty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14734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r>
                        <a:rPr lang="en-IN" dirty="0"/>
                        <a:t>Contact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***8******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68861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330484" y="1107038"/>
            <a:ext cx="3686175" cy="1128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            Excel 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371600"/>
            <a:ext cx="1314450" cy="6418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888" y="1660264"/>
            <a:ext cx="508635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Navigate to “</a:t>
            </a:r>
            <a:r>
              <a:rPr lang="en-US" b="1" dirty="0">
                <a:effectLst/>
              </a:rPr>
              <a:t>https://www.Firelawn.com/”</a:t>
            </a:r>
            <a:endParaRPr lang="en-US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Welcome page”</a:t>
            </a:r>
            <a:r>
              <a:rPr lang="en-US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Shopper Login”</a:t>
            </a:r>
            <a:r>
              <a:rPr lang="en-US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“</a:t>
            </a:r>
            <a:r>
              <a:rPr lang="en-US" b="1" dirty="0">
                <a:latin typeface="Montserrat" panose="00000500000000000000" pitchFamily="50" charset="0"/>
              </a:rPr>
              <a:t>testyantra@vistaemail.com</a:t>
            </a:r>
            <a:r>
              <a:rPr lang="en-US" dirty="0">
                <a:latin typeface="Montserrat" panose="00000500000000000000" pitchFamily="50" charset="0"/>
              </a:rPr>
              <a:t>” into “</a:t>
            </a:r>
            <a:r>
              <a:rPr lang="en-US" b="1" dirty="0">
                <a:latin typeface="Montserrat" panose="00000500000000000000" pitchFamily="50" charset="0"/>
              </a:rPr>
              <a:t>mail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“</a:t>
            </a:r>
            <a:r>
              <a:rPr lang="en-US" b="1" dirty="0">
                <a:latin typeface="Montserrat" panose="00000500000000000000" pitchFamily="50" charset="0"/>
              </a:rPr>
              <a:t>Proceed</a:t>
            </a:r>
            <a:r>
              <a:rPr lang="en-US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Password</a:t>
            </a:r>
            <a:r>
              <a:rPr lang="en-US" dirty="0">
                <a:latin typeface="Montserrat" panose="00000500000000000000" pitchFamily="50" charset="0"/>
              </a:rPr>
              <a:t>” textfield is displayed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“</a:t>
            </a:r>
            <a:r>
              <a:rPr lang="en-US" b="1" dirty="0">
                <a:latin typeface="Montserrat" panose="00000500000000000000" pitchFamily="50" charset="0"/>
              </a:rPr>
              <a:t>Password@123</a:t>
            </a:r>
            <a:r>
              <a:rPr lang="en-US" dirty="0">
                <a:latin typeface="Montserrat" panose="00000500000000000000" pitchFamily="50" charset="0"/>
              </a:rPr>
              <a:t>” into “</a:t>
            </a:r>
            <a:r>
              <a:rPr lang="en-US" b="1" dirty="0">
                <a:latin typeface="Montserrat" panose="00000500000000000000" pitchFamily="50" charset="0"/>
              </a:rPr>
              <a:t>Password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 Click on “</a:t>
            </a:r>
            <a:r>
              <a:rPr lang="en-US" b="1" dirty="0">
                <a:latin typeface="Montserrat" panose="00000500000000000000" pitchFamily="50" charset="0"/>
              </a:rPr>
              <a:t>Submit</a:t>
            </a:r>
            <a:r>
              <a:rPr lang="en-US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Home”</a:t>
            </a:r>
            <a:r>
              <a:rPr lang="en-US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842" y="1013633"/>
            <a:ext cx="4094442" cy="5143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/>
                </a:solidFill>
              </a:rPr>
              <a:t>Automation steps</a:t>
            </a:r>
          </a:p>
        </p:txBody>
      </p:sp>
    </p:spTree>
    <p:extLst>
      <p:ext uri="{BB962C8B-B14F-4D97-AF65-F5344CB8AC3E}">
        <p14:creationId xmlns:p14="http://schemas.microsoft.com/office/powerpoint/2010/main" val="1507209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StepGroup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07" y="815758"/>
            <a:ext cx="3400091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50" charset="0"/>
              </a:rPr>
              <a:t>Test Script-1</a:t>
            </a:r>
          </a:p>
          <a:p>
            <a:endParaRPr lang="en-US" sz="20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Login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email ID </a:t>
            </a:r>
            <a:r>
              <a:rPr lang="en-US" b="1" dirty="0">
                <a:latin typeface="Montserrat" panose="00000500000000000000" pitchFamily="50" charset="0"/>
              </a:rPr>
              <a:t>into email </a:t>
            </a:r>
            <a:r>
              <a:rPr lang="en-US" sz="2000" b="1" dirty="0">
                <a:latin typeface="Montserrat" panose="00000500000000000000" pitchFamily="50" charset="0"/>
              </a:rPr>
              <a:t>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Proceed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Password into password textfield</a:t>
            </a:r>
            <a:endParaRPr lang="en-US" sz="32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“LOGIN” Button.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Verify if Home Page is Displayed.</a:t>
            </a: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63" y="815758"/>
            <a:ext cx="4043362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50" charset="0"/>
              </a:rPr>
              <a:t>Test Script-2</a:t>
            </a:r>
          </a:p>
          <a:p>
            <a:endParaRPr lang="en-US" sz="24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 login button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Create account button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First name into First name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last name into Last name 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mail ID into email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mobile number into Mobile number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------------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44888" y="815758"/>
            <a:ext cx="4047111" cy="513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50" charset="0"/>
              </a:rPr>
              <a:t>Test Script-3</a:t>
            </a:r>
          </a:p>
          <a:p>
            <a:endParaRPr lang="en-US" sz="24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Profile Icon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Add address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house number into House number text field.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“Street” name into Street 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city name into City text field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144675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4156" y="1371599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0132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Regression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6772" y="1473194"/>
            <a:ext cx="1285461" cy="1212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Build-1</a:t>
            </a:r>
          </a:p>
          <a:p>
            <a:pPr algn="ctr"/>
            <a:r>
              <a:rPr lang="en-IN" dirty="0"/>
              <a:t>Man-A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233" y="1473197"/>
            <a:ext cx="1285461" cy="1212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Build-2</a:t>
            </a:r>
          </a:p>
          <a:p>
            <a:pPr algn="ctr"/>
            <a:r>
              <a:rPr lang="en-IN" dirty="0"/>
              <a:t>Man-A,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87694" y="1473197"/>
            <a:ext cx="1285461" cy="1212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Build-3</a:t>
            </a:r>
          </a:p>
          <a:p>
            <a:pPr algn="ctr"/>
            <a:r>
              <a:rPr lang="en-IN" dirty="0"/>
              <a:t>Auto-A,</a:t>
            </a:r>
          </a:p>
          <a:p>
            <a:pPr algn="ctr"/>
            <a:r>
              <a:rPr lang="en-IN" dirty="0"/>
              <a:t>Man- B,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73155" y="1473195"/>
            <a:ext cx="1285461" cy="1212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Build-4</a:t>
            </a:r>
          </a:p>
          <a:p>
            <a:pPr algn="ctr"/>
            <a:r>
              <a:rPr lang="en-IN" dirty="0"/>
              <a:t>Auto- A, B</a:t>
            </a:r>
          </a:p>
          <a:p>
            <a:pPr algn="ctr"/>
            <a:r>
              <a:rPr lang="en-IN" dirty="0"/>
              <a:t>Man- C, 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5603" y="1732713"/>
            <a:ext cx="863827" cy="472886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</a:p>
          <a:p>
            <a:pPr algn="ctr"/>
            <a:r>
              <a:rPr lang="en-IN" sz="2400" dirty="0"/>
              <a:t>B</a:t>
            </a:r>
          </a:p>
          <a:p>
            <a:pPr algn="ctr"/>
            <a:r>
              <a:rPr lang="en-IN" sz="2400" dirty="0"/>
              <a:t>C</a:t>
            </a:r>
          </a:p>
          <a:p>
            <a:pPr algn="ctr"/>
            <a:r>
              <a:rPr lang="en-IN" sz="2400" dirty="0"/>
              <a:t>D</a:t>
            </a:r>
          </a:p>
          <a:p>
            <a:pPr algn="ctr"/>
            <a:r>
              <a:rPr lang="en-IN" sz="2400" dirty="0"/>
              <a:t>E</a:t>
            </a:r>
          </a:p>
          <a:p>
            <a:pPr algn="ctr"/>
            <a:r>
              <a:rPr lang="en-IN" sz="2400" dirty="0"/>
              <a:t>F</a:t>
            </a:r>
          </a:p>
          <a:p>
            <a:pPr algn="ctr"/>
            <a:r>
              <a:rPr lang="en-IN" sz="2400" dirty="0"/>
              <a:t>G</a:t>
            </a:r>
          </a:p>
          <a:p>
            <a:pPr algn="ctr"/>
            <a:r>
              <a:rPr lang="en-IN" sz="2400" dirty="0"/>
              <a:t>--</a:t>
            </a:r>
          </a:p>
          <a:p>
            <a:pPr algn="ctr"/>
            <a:r>
              <a:rPr lang="en-IN" sz="2400" dirty="0"/>
              <a:t>--</a:t>
            </a:r>
          </a:p>
          <a:p>
            <a:pPr algn="ctr"/>
            <a:r>
              <a:rPr lang="en-IN" sz="2400" dirty="0"/>
              <a:t>--</a:t>
            </a:r>
          </a:p>
          <a:p>
            <a:pPr algn="ctr"/>
            <a:r>
              <a:rPr lang="en-IN" sz="2400" dirty="0"/>
              <a:t>--</a:t>
            </a:r>
          </a:p>
          <a:p>
            <a:pPr algn="ctr"/>
            <a:r>
              <a:rPr lang="en-IN" sz="2400" dirty="0"/>
              <a:t>--</a:t>
            </a:r>
          </a:p>
          <a:p>
            <a:pPr algn="ctr"/>
            <a:r>
              <a:rPr lang="en-IN" sz="2400" dirty="0"/>
              <a:t>Z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174" y="7930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69920" y="1060173"/>
            <a:ext cx="1234887" cy="6228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</a:t>
            </a:r>
          </a:p>
        </p:txBody>
      </p:sp>
      <p:sp>
        <p:nvSpPr>
          <p:cNvPr id="15" name="Oval 14"/>
          <p:cNvSpPr/>
          <p:nvPr/>
        </p:nvSpPr>
        <p:spPr>
          <a:xfrm>
            <a:off x="1724038" y="2425148"/>
            <a:ext cx="622852" cy="50358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0428" y="2028688"/>
            <a:ext cx="813570" cy="46819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67062" y="2116051"/>
            <a:ext cx="1396555" cy="53788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2233" y="5115339"/>
            <a:ext cx="848139" cy="954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71690" y="5115339"/>
            <a:ext cx="848139" cy="954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41147" y="5115339"/>
            <a:ext cx="848139" cy="954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--------</a:t>
            </a:r>
          </a:p>
        </p:txBody>
      </p:sp>
      <p:sp>
        <p:nvSpPr>
          <p:cNvPr id="25" name="Oval 24"/>
          <p:cNvSpPr/>
          <p:nvPr/>
        </p:nvSpPr>
        <p:spPr>
          <a:xfrm>
            <a:off x="4894999" y="4757530"/>
            <a:ext cx="609600" cy="310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6090959" y="4757530"/>
            <a:ext cx="609600" cy="310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7260416" y="4757530"/>
            <a:ext cx="609600" cy="310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8616" y="1882985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- - - - - - - -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838852" y="1464364"/>
            <a:ext cx="1285461" cy="1212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</a:t>
            </a:r>
          </a:p>
          <a:p>
            <a:pPr algn="ctr"/>
            <a:r>
              <a:rPr lang="en-IN" dirty="0"/>
              <a:t>A to 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15885" y="5407751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- - - - - - - -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2574" y="6202017"/>
            <a:ext cx="32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11602" y="2748568"/>
            <a:ext cx="183851" cy="19789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81992" y="2752552"/>
            <a:ext cx="183851" cy="19789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583415" y="2748568"/>
            <a:ext cx="183851" cy="19789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</p:cNvCxnSpPr>
          <p:nvPr/>
        </p:nvCxnSpPr>
        <p:spPr>
          <a:xfrm flipV="1">
            <a:off x="5415325" y="2715738"/>
            <a:ext cx="870659" cy="20872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93849" y="2748568"/>
            <a:ext cx="870659" cy="20872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234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  <p:bldP spid="11" grpId="0" animBg="1"/>
      <p:bldP spid="12" grpId="0" animBg="1"/>
      <p:bldP spid="7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7962" y="1804704"/>
            <a:ext cx="5286376" cy="39817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20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StepGroup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39496" y="2328861"/>
            <a:ext cx="2856629" cy="371475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096125" y="2234673"/>
            <a:ext cx="2581275" cy="55985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5"/>
                </a:solidFill>
              </a:rPr>
              <a:t>Launch Firelawn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5729" y="1055115"/>
            <a:ext cx="362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group library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1038" y="3338181"/>
            <a:ext cx="3343791" cy="132343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275484" y="2794526"/>
            <a:ext cx="0" cy="54365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207" y="815758"/>
            <a:ext cx="3997289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50" charset="0"/>
              </a:rPr>
              <a:t>Test Script-1</a:t>
            </a:r>
          </a:p>
          <a:p>
            <a:endParaRPr lang="en-US" sz="20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Login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email ID </a:t>
            </a:r>
            <a:r>
              <a:rPr lang="en-US" b="1" dirty="0">
                <a:latin typeface="Montserrat" panose="00000500000000000000" pitchFamily="50" charset="0"/>
              </a:rPr>
              <a:t>into email </a:t>
            </a:r>
            <a:r>
              <a:rPr lang="en-US" sz="2000" b="1" dirty="0">
                <a:latin typeface="Montserrat" panose="00000500000000000000" pitchFamily="50" charset="0"/>
              </a:rPr>
              <a:t>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Proceed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Password into password textfield</a:t>
            </a:r>
            <a:endParaRPr lang="en-US" sz="32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“LOGIN” Button.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Verify if Home Page is Displayed.</a:t>
            </a:r>
            <a:endParaRPr lang="en-US" sz="2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06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5" grpId="0" animBg="1"/>
      <p:bldP spid="12" grpId="0" animBg="1"/>
      <p:bldP spid="10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21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028"/>
            <a:ext cx="6730423" cy="387798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StepGroup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208" y="815758"/>
            <a:ext cx="3286806" cy="5539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</a:rPr>
              <a:t>Test Script-1</a:t>
            </a:r>
          </a:p>
          <a:p>
            <a:endParaRPr lang="en-US" sz="28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50" charset="0"/>
              </a:rPr>
              <a:t>Launch Firelawn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Login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email ID </a:t>
            </a:r>
            <a:r>
              <a:rPr lang="en-US" b="1" dirty="0">
                <a:latin typeface="Montserrat" panose="00000500000000000000" pitchFamily="50" charset="0"/>
              </a:rPr>
              <a:t>into email </a:t>
            </a:r>
            <a:r>
              <a:rPr lang="en-US" sz="2000" b="1" dirty="0">
                <a:latin typeface="Montserrat" panose="00000500000000000000" pitchFamily="50" charset="0"/>
              </a:rPr>
              <a:t>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Proceed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Password into password textfield</a:t>
            </a:r>
            <a:endParaRPr lang="en-US" sz="32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“LOGIN” Button.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Verify if Home Page is Displayed.</a:t>
            </a: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3364" y="815758"/>
            <a:ext cx="3586161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</a:rPr>
              <a:t>Test Script-2</a:t>
            </a:r>
          </a:p>
          <a:p>
            <a:endParaRPr lang="en-US" sz="32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50" charset="0"/>
              </a:rPr>
              <a:t>Launch Firelawn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 login button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Create account button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First name into First name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last name into Last name 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mail ID into email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mobile number into Mobile number Text 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4889" y="815758"/>
            <a:ext cx="37566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0000500000000000000" pitchFamily="50" charset="0"/>
              </a:rPr>
              <a:t>Test Script-3</a:t>
            </a:r>
          </a:p>
          <a:p>
            <a:endParaRPr lang="en-US" sz="32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50" charset="0"/>
              </a:rPr>
              <a:t>Launch Firelawn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Profile Icon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Click on Add address button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house number into House number text field.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“Street” name into Street textfield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Enter city name into City text field 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Montserrat" panose="00000500000000000000" pitchFamily="50" charset="0"/>
              </a:rPr>
              <a:t>--------------</a:t>
            </a:r>
          </a:p>
        </p:txBody>
      </p:sp>
    </p:spTree>
    <p:extLst>
      <p:ext uri="{BB962C8B-B14F-4D97-AF65-F5344CB8AC3E}">
        <p14:creationId xmlns:p14="http://schemas.microsoft.com/office/powerpoint/2010/main" val="55800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22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Automation Framework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40714" y="4385373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script-3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2940714" y="3055322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script-2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2940714" y="5003608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script-4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2940714" y="2437087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script-1</a:t>
            </a:r>
            <a:endParaRPr lang="en-IN" dirty="0"/>
          </a:p>
        </p:txBody>
      </p:sp>
      <p:sp>
        <p:nvSpPr>
          <p:cNvPr id="77" name="Right Brace 76"/>
          <p:cNvSpPr/>
          <p:nvPr/>
        </p:nvSpPr>
        <p:spPr>
          <a:xfrm>
            <a:off x="4917936" y="2454294"/>
            <a:ext cx="275255" cy="291120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386906" y="2403399"/>
            <a:ext cx="956343" cy="15149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412969" y="1654312"/>
            <a:ext cx="4838344" cy="22450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04" idx="1"/>
          </p:cNvCxnSpPr>
          <p:nvPr/>
        </p:nvCxnSpPr>
        <p:spPr>
          <a:xfrm flipV="1">
            <a:off x="5412969" y="2633572"/>
            <a:ext cx="4121900" cy="128357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02" idx="1"/>
          </p:cNvCxnSpPr>
          <p:nvPr/>
        </p:nvCxnSpPr>
        <p:spPr>
          <a:xfrm>
            <a:off x="5412969" y="3917141"/>
            <a:ext cx="3268600" cy="63356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2969" y="3899342"/>
            <a:ext cx="1614576" cy="14489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 Same Side Corner Rectangle 93"/>
          <p:cNvSpPr/>
          <p:nvPr/>
        </p:nvSpPr>
        <p:spPr>
          <a:xfrm>
            <a:off x="1676271" y="1490437"/>
            <a:ext cx="1264443" cy="561604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Module-1</a:t>
            </a:r>
            <a:endParaRPr lang="en-IN" sz="1400" dirty="0"/>
          </a:p>
        </p:txBody>
      </p:sp>
      <p:sp>
        <p:nvSpPr>
          <p:cNvPr id="95" name="Round Same Side Corner Rectangle 94"/>
          <p:cNvSpPr/>
          <p:nvPr/>
        </p:nvSpPr>
        <p:spPr>
          <a:xfrm>
            <a:off x="1645314" y="3673557"/>
            <a:ext cx="1295400" cy="489527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Module-2</a:t>
            </a:r>
            <a:endParaRPr lang="en-IN" sz="1400" dirty="0"/>
          </a:p>
        </p:txBody>
      </p:sp>
      <p:cxnSp>
        <p:nvCxnSpPr>
          <p:cNvPr id="97" name="Straight Connector 96"/>
          <p:cNvCxnSpPr>
            <a:stCxn id="94" idx="1"/>
          </p:cNvCxnSpPr>
          <p:nvPr/>
        </p:nvCxnSpPr>
        <p:spPr>
          <a:xfrm flipH="1">
            <a:off x="2308492" y="2052041"/>
            <a:ext cx="1" cy="1175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6" idx="1"/>
          </p:cNvCxnSpPr>
          <p:nvPr/>
        </p:nvCxnSpPr>
        <p:spPr>
          <a:xfrm flipV="1">
            <a:off x="2308492" y="2609427"/>
            <a:ext cx="632222" cy="1817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316443" y="3217264"/>
            <a:ext cx="632222" cy="1817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1"/>
          </p:cNvCxnSpPr>
          <p:nvPr/>
        </p:nvCxnSpPr>
        <p:spPr>
          <a:xfrm>
            <a:off x="2293014" y="4163084"/>
            <a:ext cx="15479" cy="112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2308492" y="4671714"/>
            <a:ext cx="632222" cy="1817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316443" y="5279551"/>
            <a:ext cx="632222" cy="1817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>
          <a:xfrm>
            <a:off x="647783" y="1321949"/>
            <a:ext cx="381000" cy="4740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Arrow Connector 109"/>
          <p:cNvCxnSpPr>
            <a:endCxn id="94" idx="2"/>
          </p:cNvCxnSpPr>
          <p:nvPr/>
        </p:nvCxnSpPr>
        <p:spPr>
          <a:xfrm>
            <a:off x="956621" y="1771239"/>
            <a:ext cx="71965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56621" y="3918320"/>
            <a:ext cx="71965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06897" y="868098"/>
            <a:ext cx="1643063" cy="436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Root module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67411" y="660974"/>
            <a:ext cx="2617371" cy="170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76" name="Rectangle 75"/>
          <p:cNvSpPr/>
          <p:nvPr/>
        </p:nvSpPr>
        <p:spPr>
          <a:xfrm>
            <a:off x="5678492" y="951174"/>
            <a:ext cx="929513" cy="4419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rgbClr val="0070C0"/>
                </a:solidFill>
              </a:rPr>
              <a:t>Type: Button</a:t>
            </a:r>
          </a:p>
          <a:p>
            <a:pPr algn="ctr"/>
            <a:r>
              <a:rPr lang="en-IN" sz="1050" b="1" dirty="0">
                <a:solidFill>
                  <a:srgbClr val="0070C0"/>
                </a:solidFill>
              </a:rPr>
              <a:t>Label: Login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3244" y="679290"/>
            <a:ext cx="61196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65789" y="674445"/>
            <a:ext cx="120364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Id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6529" y="1446285"/>
            <a:ext cx="104233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67610" y="1375740"/>
            <a:ext cx="83824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76684" y="973387"/>
            <a:ext cx="1388181" cy="3920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rgbClr val="0070C0"/>
                </a:solidFill>
              </a:rPr>
              <a:t>Type: Textfield</a:t>
            </a:r>
          </a:p>
          <a:p>
            <a:pPr algn="ctr"/>
            <a:r>
              <a:rPr lang="en-IN" sz="1050" b="1" dirty="0">
                <a:solidFill>
                  <a:srgbClr val="0070C0"/>
                </a:solidFill>
              </a:rPr>
              <a:t>Placeholder: Mail ID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16142" y="1659278"/>
            <a:ext cx="1454215" cy="3616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rgbClr val="0070C0"/>
                </a:solidFill>
              </a:rPr>
              <a:t>Type: Textfield</a:t>
            </a:r>
          </a:p>
          <a:p>
            <a:pPr algn="ctr"/>
            <a:r>
              <a:rPr lang="en-IN" sz="1050" b="1" dirty="0">
                <a:solidFill>
                  <a:srgbClr val="0070C0"/>
                </a:solidFill>
              </a:rPr>
              <a:t>Placeholder: Password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35354" y="1647624"/>
            <a:ext cx="930036" cy="3849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rgbClr val="0070C0"/>
                </a:solidFill>
              </a:rPr>
              <a:t>Type: Button</a:t>
            </a:r>
          </a:p>
          <a:p>
            <a:pPr algn="ctr"/>
            <a:r>
              <a:rPr lang="en-IN" sz="1050" b="1" dirty="0">
                <a:solidFill>
                  <a:srgbClr val="0070C0"/>
                </a:solidFill>
              </a:rPr>
              <a:t>Label: LOGIN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65364" y="695568"/>
            <a:ext cx="377189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Montserrat" panose="00000500000000000000" pitchFamily="50" charset="0"/>
              </a:rPr>
              <a:t>URL: </a:t>
            </a:r>
            <a:r>
              <a:rPr lang="en-US" sz="1200" dirty="0">
                <a:effectLst/>
              </a:rPr>
              <a:t>https</a:t>
            </a:r>
            <a:r>
              <a:rPr lang="en-US" sz="1200" b="1" dirty="0">
                <a:latin typeface="Montserrat" panose="00000500000000000000" pitchFamily="50" charset="0"/>
              </a:rPr>
              <a:t>://</a:t>
            </a:r>
            <a:r>
              <a:rPr lang="en-US" sz="1200" dirty="0">
                <a:effectLst/>
              </a:rPr>
              <a:t>www.Firelawn.com/</a:t>
            </a:r>
            <a:endParaRPr lang="en-US" sz="1200" b="1" dirty="0">
              <a:latin typeface="Montserrat" panose="00000500000000000000" pitchFamily="50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Montserrat" panose="00000500000000000000" pitchFamily="50" charset="0"/>
              </a:rPr>
              <a:t>Mail ID: </a:t>
            </a:r>
            <a:r>
              <a:rPr lang="en-US" sz="1200" b="1" dirty="0">
                <a:latin typeface="Montserrat" panose="00000500000000000000" pitchFamily="50" charset="0"/>
                <a:hlinkClick r:id="rId2"/>
              </a:rPr>
              <a:t>testyantra@vistaemail.com</a:t>
            </a:r>
            <a:endParaRPr lang="en-US" sz="1200" b="1" dirty="0">
              <a:latin typeface="Montserrat" panose="00000500000000000000" pitchFamily="50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Montserrat" panose="00000500000000000000" pitchFamily="50" charset="0"/>
              </a:rPr>
              <a:t>Password: Password@123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741063" y="2076190"/>
            <a:ext cx="2132106" cy="2252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 REPOSITORY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9784981" y="1388976"/>
            <a:ext cx="1234746" cy="2182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Variables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702789" y="4730053"/>
            <a:ext cx="3386138" cy="14099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ounded Rectangle 95"/>
          <p:cNvSpPr/>
          <p:nvPr/>
        </p:nvSpPr>
        <p:spPr>
          <a:xfrm>
            <a:off x="8882207" y="4799716"/>
            <a:ext cx="1843088" cy="23457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Launch Firelawn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896494" y="5306729"/>
            <a:ext cx="3069374" cy="7323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Montserrat" panose="00000500000000000000" pitchFamily="50" charset="0"/>
              </a:rPr>
              <a:t>Maximize Browser window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Montserrat" panose="00000500000000000000" pitchFamily="50" charset="0"/>
              </a:rPr>
              <a:t>Navigate to URL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595537" y="5034295"/>
            <a:ext cx="11391" cy="33674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681569" y="4366036"/>
            <a:ext cx="19439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Step group library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18295"/>
              </p:ext>
            </p:extLst>
          </p:nvPr>
        </p:nvGraphicFramePr>
        <p:xfrm>
          <a:off x="9032529" y="2827209"/>
          <a:ext cx="31860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126">
                  <a:extLst>
                    <a:ext uri="{9D8B030D-6E8A-4147-A177-3AD203B41FA5}">
                      <a16:colId xmlns:a16="http://schemas.microsoft.com/office/drawing/2014/main" val="1303410963"/>
                    </a:ext>
                  </a:extLst>
                </a:gridCol>
                <a:gridCol w="2194896">
                  <a:extLst>
                    <a:ext uri="{9D8B030D-6E8A-4147-A177-3AD203B41FA5}">
                      <a16:colId xmlns:a16="http://schemas.microsoft.com/office/drawing/2014/main" val="1072878712"/>
                    </a:ext>
                  </a:extLst>
                </a:gridCol>
              </a:tblGrid>
              <a:tr h="325874">
                <a:tc>
                  <a:txBody>
                    <a:bodyPr/>
                    <a:lstStyle/>
                    <a:p>
                      <a:r>
                        <a:rPr lang="en-IN" sz="18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2746"/>
                  </a:ext>
                </a:extLst>
              </a:tr>
              <a:tr h="271562">
                <a:tc>
                  <a:txBody>
                    <a:bodyPr/>
                    <a:lstStyle/>
                    <a:p>
                      <a:r>
                        <a:rPr lang="en-IN" sz="1400" dirty="0"/>
                        <a:t>Product</a:t>
                      </a:r>
                      <a:r>
                        <a:rPr lang="en-IN" sz="1400" baseline="0" dirty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https://www.firelawn.com/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30611"/>
                  </a:ext>
                </a:extLst>
              </a:tr>
              <a:tr h="271562">
                <a:tc>
                  <a:txBody>
                    <a:bodyPr/>
                    <a:lstStyle/>
                    <a:p>
                      <a:r>
                        <a:rPr lang="en-IN" sz="1400" dirty="0"/>
                        <a:t>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Testyantra@vistaemail.com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14734"/>
                  </a:ext>
                </a:extLst>
              </a:tr>
              <a:tr h="271562">
                <a:tc>
                  <a:txBody>
                    <a:bodyPr/>
                    <a:lstStyle/>
                    <a:p>
                      <a:r>
                        <a:rPr lang="en-IN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Password@123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68861"/>
                  </a:ext>
                </a:extLst>
              </a:tr>
            </a:tbl>
          </a:graphicData>
        </a:graphic>
      </p:graphicFrame>
      <p:sp>
        <p:nvSpPr>
          <p:cNvPr id="104" name="Rounded Rectangle 103"/>
          <p:cNvSpPr/>
          <p:nvPr/>
        </p:nvSpPr>
        <p:spPr>
          <a:xfrm>
            <a:off x="9534869" y="2524443"/>
            <a:ext cx="1234746" cy="2182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Test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4" y="5722976"/>
            <a:ext cx="1454660" cy="108959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638438" y="5451805"/>
            <a:ext cx="1546344" cy="248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63619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64" grpId="0" animBg="1"/>
      <p:bldP spid="65" grpId="0" animBg="1"/>
      <p:bldP spid="66" grpId="0" animBg="1"/>
      <p:bldP spid="77" grpId="0" animBg="1"/>
      <p:bldP spid="94" grpId="0" animBg="1"/>
      <p:bldP spid="95" grpId="0" animBg="1"/>
      <p:bldP spid="109" grpId="0" animBg="1"/>
      <p:bldP spid="117" grpId="0" animBg="1"/>
      <p:bldP spid="75" grpId="0" animBg="1"/>
      <p:bldP spid="76" grpId="0" animBg="1"/>
      <p:bldP spid="78" grpId="0"/>
      <p:bldP spid="81" grpId="0"/>
      <p:bldP spid="82" grpId="0"/>
      <p:bldP spid="84" grpId="0"/>
      <p:bldP spid="85" grpId="0" animBg="1"/>
      <p:bldP spid="86" grpId="0" animBg="1"/>
      <p:bldP spid="87" grpId="0" animBg="1"/>
      <p:bldP spid="89" grpId="0" animBg="1"/>
      <p:bldP spid="90" grpId="0" animBg="1"/>
      <p:bldP spid="92" grpId="0" animBg="1"/>
      <p:bldP spid="93" grpId="0" animBg="1"/>
      <p:bldP spid="96" grpId="0" animBg="1"/>
      <p:bldP spid="99" grpId="0" animBg="1"/>
      <p:bldP spid="102" grpId="0" animBg="1"/>
      <p:bldP spid="10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87231" y="6461579"/>
            <a:ext cx="760916" cy="358850"/>
          </a:xfrm>
        </p:spPr>
        <p:txBody>
          <a:bodyPr/>
          <a:lstStyle/>
          <a:p>
            <a:fld id="{A5FE59A5-F4B4-47F3-8C4B-BD6C0C97D865}" type="slidenum">
              <a:rPr lang="en-IN" sz="1100" smtClean="0"/>
              <a:t>23</a:t>
            </a:fld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9814086" y="125028"/>
            <a:ext cx="2274841" cy="361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79" y="176417"/>
            <a:ext cx="2235050" cy="457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83" y="112084"/>
            <a:ext cx="6348942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Pre-Post Condition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40914" y="3401348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script-2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4540914" y="2594250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script-1</a:t>
            </a:r>
            <a:endParaRPr lang="en-IN" dirty="0"/>
          </a:p>
        </p:txBody>
      </p:sp>
      <p:sp>
        <p:nvSpPr>
          <p:cNvPr id="57" name="Round Same Side Corner Rectangle 56"/>
          <p:cNvSpPr/>
          <p:nvPr/>
        </p:nvSpPr>
        <p:spPr>
          <a:xfrm>
            <a:off x="2504946" y="1559448"/>
            <a:ext cx="1264443" cy="561604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Module-1</a:t>
            </a:r>
            <a:endParaRPr lang="en-IN" sz="1400" dirty="0"/>
          </a:p>
        </p:txBody>
      </p:sp>
      <p:sp>
        <p:nvSpPr>
          <p:cNvPr id="58" name="Round Same Side Corner Rectangle 57"/>
          <p:cNvSpPr/>
          <p:nvPr/>
        </p:nvSpPr>
        <p:spPr>
          <a:xfrm>
            <a:off x="2504946" y="4170621"/>
            <a:ext cx="1295400" cy="489527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Module-2</a:t>
            </a:r>
            <a:endParaRPr lang="en-IN" sz="1400" dirty="0"/>
          </a:p>
        </p:txBody>
      </p:sp>
      <p:cxnSp>
        <p:nvCxnSpPr>
          <p:cNvPr id="59" name="Straight Connector 58"/>
          <p:cNvCxnSpPr>
            <a:stCxn id="57" idx="1"/>
          </p:cNvCxnSpPr>
          <p:nvPr/>
        </p:nvCxnSpPr>
        <p:spPr>
          <a:xfrm>
            <a:off x="3137168" y="2121052"/>
            <a:ext cx="7950" cy="145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1"/>
          </p:cNvCxnSpPr>
          <p:nvPr/>
        </p:nvCxnSpPr>
        <p:spPr>
          <a:xfrm flipV="1">
            <a:off x="3145118" y="2766590"/>
            <a:ext cx="1395796" cy="1614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3" idx="1"/>
          </p:cNvCxnSpPr>
          <p:nvPr/>
        </p:nvCxnSpPr>
        <p:spPr>
          <a:xfrm flipV="1">
            <a:off x="3145118" y="3573688"/>
            <a:ext cx="1395796" cy="10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>
            <a:off x="647783" y="1321949"/>
            <a:ext cx="381000" cy="4740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Arrow Connector 73"/>
          <p:cNvCxnSpPr>
            <a:endCxn id="57" idx="2"/>
          </p:cNvCxnSpPr>
          <p:nvPr/>
        </p:nvCxnSpPr>
        <p:spPr>
          <a:xfrm flipV="1">
            <a:off x="956983" y="1840250"/>
            <a:ext cx="1547963" cy="2898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8" idx="2"/>
          </p:cNvCxnSpPr>
          <p:nvPr/>
        </p:nvCxnSpPr>
        <p:spPr>
          <a:xfrm>
            <a:off x="956983" y="4414838"/>
            <a:ext cx="1547963" cy="5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106897" y="868098"/>
            <a:ext cx="1643063" cy="436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Root module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4243" y="6062141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script-4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584243" y="5171570"/>
            <a:ext cx="1943100" cy="3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script-3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176077" y="4658650"/>
            <a:ext cx="12370" cy="1575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1"/>
          </p:cNvCxnSpPr>
          <p:nvPr/>
        </p:nvCxnSpPr>
        <p:spPr>
          <a:xfrm flipV="1">
            <a:off x="3188447" y="5343910"/>
            <a:ext cx="1395796" cy="1614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1"/>
          </p:cNvCxnSpPr>
          <p:nvPr/>
        </p:nvCxnSpPr>
        <p:spPr>
          <a:xfrm flipV="1">
            <a:off x="3188447" y="6234481"/>
            <a:ext cx="1395796" cy="10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96123" y="2357048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01200" y="1514674"/>
            <a:ext cx="1174112" cy="6511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96123" y="3131278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769389" y="4898929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747402" y="5795597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09150" y="4007499"/>
            <a:ext cx="1174112" cy="6511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Pre-condition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27343" y="2683704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527343" y="3437004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527343" y="5272342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527343" y="6169703"/>
            <a:ext cx="1673682" cy="255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201025" y="3681923"/>
            <a:ext cx="1174112" cy="6511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35667" y="6106289"/>
            <a:ext cx="1174112" cy="6511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Post-condition</a:t>
            </a:r>
          </a:p>
        </p:txBody>
      </p:sp>
    </p:spTree>
    <p:extLst>
      <p:ext uri="{BB962C8B-B14F-4D97-AF65-F5344CB8AC3E}">
        <p14:creationId xmlns:p14="http://schemas.microsoft.com/office/powerpoint/2010/main" val="8226352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5" grpId="0" animBg="1"/>
      <p:bldP spid="57" grpId="0" animBg="1"/>
      <p:bldP spid="58" grpId="0" animBg="1"/>
      <p:bldP spid="73" grpId="0" animBg="1"/>
      <p:bldP spid="76" grpId="0" animBg="1"/>
      <p:bldP spid="31" grpId="0" animBg="1"/>
      <p:bldP spid="32" grpId="0" animBg="1"/>
      <p:bldP spid="19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63" grpId="0" animBg="1"/>
      <p:bldP spid="64" grpId="0" animBg="1"/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24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03" y="5224027"/>
            <a:ext cx="4168194" cy="85228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39993" y="1993165"/>
            <a:ext cx="6546857" cy="18781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0436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Manual Test case for shopper login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68139"/>
              </p:ext>
            </p:extLst>
          </p:nvPr>
        </p:nvGraphicFramePr>
        <p:xfrm>
          <a:off x="742123" y="879316"/>
          <a:ext cx="10499388" cy="512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642">
                  <a:extLst>
                    <a:ext uri="{9D8B030D-6E8A-4147-A177-3AD203B41FA5}">
                      <a16:colId xmlns:a16="http://schemas.microsoft.com/office/drawing/2014/main" val="476836310"/>
                    </a:ext>
                  </a:extLst>
                </a:gridCol>
                <a:gridCol w="3823789">
                  <a:extLst>
                    <a:ext uri="{9D8B030D-6E8A-4147-A177-3AD203B41FA5}">
                      <a16:colId xmlns:a16="http://schemas.microsoft.com/office/drawing/2014/main" val="737304586"/>
                    </a:ext>
                  </a:extLst>
                </a:gridCol>
                <a:gridCol w="5069957">
                  <a:extLst>
                    <a:ext uri="{9D8B030D-6E8A-4147-A177-3AD203B41FA5}">
                      <a16:colId xmlns:a16="http://schemas.microsoft.com/office/drawing/2014/main" val="3694335091"/>
                    </a:ext>
                  </a:extLst>
                </a:gridCol>
              </a:tblGrid>
              <a:tr h="960506"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Step no: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Test steps: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Expected results: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851770698"/>
                  </a:ext>
                </a:extLst>
              </a:tr>
              <a:tr h="85990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Open the browser and enter</a:t>
                      </a:r>
                      <a:r>
                        <a:rPr lang="en-US" sz="2000" baseline="0" dirty="0">
                          <a:effectLst/>
                        </a:rPr>
                        <a:t> “</a:t>
                      </a:r>
                      <a:r>
                        <a:rPr lang="en-US" sz="2000" b="1" baseline="0" dirty="0">
                          <a:effectLst/>
                        </a:rPr>
                        <a:t>https://www.Firelawn.com/</a:t>
                      </a:r>
                      <a:r>
                        <a:rPr lang="en-US" sz="2000" baseline="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“</a:t>
                      </a:r>
                      <a:r>
                        <a:rPr lang="en-US" sz="2000" b="1" dirty="0">
                          <a:effectLst/>
                        </a:rPr>
                        <a:t>Welcome page</a:t>
                      </a:r>
                      <a:r>
                        <a:rPr lang="en-US" sz="2000" dirty="0">
                          <a:effectLst/>
                        </a:rPr>
                        <a:t>” should be displayed 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107973379"/>
                  </a:ext>
                </a:extLst>
              </a:tr>
              <a:tr h="83841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000" dirty="0">
                          <a:effectLst/>
                        </a:rPr>
                        <a:t>Click on “</a:t>
                      </a:r>
                      <a:r>
                        <a:rPr lang="en-IN" sz="2000" b="1" dirty="0">
                          <a:effectLst/>
                        </a:rPr>
                        <a:t>Login</a:t>
                      </a:r>
                      <a:r>
                        <a:rPr lang="en-IN" sz="2000" dirty="0">
                          <a:effectLst/>
                        </a:rPr>
                        <a:t>”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“</a:t>
                      </a:r>
                      <a:r>
                        <a:rPr lang="en-US" sz="2000" b="1" dirty="0">
                          <a:effectLst/>
                        </a:rPr>
                        <a:t>Shopper Login</a:t>
                      </a:r>
                      <a:r>
                        <a:rPr lang="en-US" sz="2000" dirty="0">
                          <a:effectLst/>
                        </a:rPr>
                        <a:t>”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70840554"/>
                  </a:ext>
                </a:extLst>
              </a:tr>
              <a:tr h="10391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kern="1200" dirty="0">
                          <a:effectLst/>
                        </a:rPr>
                        <a:t>Enter </a:t>
                      </a:r>
                      <a:r>
                        <a:rPr lang="en-US" sz="2000" kern="1200" dirty="0">
                          <a:effectLst/>
                          <a:hlinkClick r:id="rId3"/>
                        </a:rPr>
                        <a:t>“</a:t>
                      </a:r>
                      <a:r>
                        <a:rPr lang="en-US" sz="2000" b="1" kern="1200" dirty="0">
                          <a:effectLst/>
                          <a:hlinkClick r:id="rId3"/>
                        </a:rPr>
                        <a:t>testyantra@vistaemail.com</a:t>
                      </a:r>
                      <a:r>
                        <a:rPr lang="en-US" sz="2000" kern="1200" dirty="0">
                          <a:effectLst/>
                        </a:rPr>
                        <a:t>”</a:t>
                      </a:r>
                      <a:r>
                        <a:rPr lang="en-US" sz="2000" kern="1200" baseline="0" dirty="0">
                          <a:effectLst/>
                        </a:rPr>
                        <a:t> </a:t>
                      </a:r>
                      <a:r>
                        <a:rPr lang="en-US" sz="2000" kern="1200" dirty="0">
                          <a:effectLst/>
                        </a:rPr>
                        <a:t> in</a:t>
                      </a:r>
                      <a:r>
                        <a:rPr lang="en-US" sz="2000" kern="1200" baseline="0" dirty="0">
                          <a:effectLst/>
                        </a:rPr>
                        <a:t> “</a:t>
                      </a:r>
                      <a:r>
                        <a:rPr lang="en-US" sz="2000" b="1" kern="1200" baseline="0" dirty="0">
                          <a:effectLst/>
                        </a:rPr>
                        <a:t>email ID</a:t>
                      </a:r>
                      <a:r>
                        <a:rPr lang="en-US" sz="2000" kern="1200" baseline="0" dirty="0">
                          <a:effectLst/>
                        </a:rPr>
                        <a:t>”</a:t>
                      </a:r>
                      <a:r>
                        <a:rPr lang="en-US" sz="2000" kern="1200" dirty="0">
                          <a:effectLst/>
                        </a:rPr>
                        <a:t> textfield 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99400836"/>
                  </a:ext>
                </a:extLst>
              </a:tr>
              <a:tr h="7569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000" kern="1200" dirty="0">
                          <a:effectLst/>
                        </a:rPr>
                        <a:t>Enter</a:t>
                      </a:r>
                      <a:r>
                        <a:rPr lang="en-IN" sz="2000" kern="1200" baseline="0" dirty="0">
                          <a:effectLst/>
                        </a:rPr>
                        <a:t> “</a:t>
                      </a:r>
                      <a:r>
                        <a:rPr lang="en-IN" sz="2000" b="1" kern="1200" baseline="0" dirty="0">
                          <a:effectLst/>
                        </a:rPr>
                        <a:t>Password@123</a:t>
                      </a:r>
                      <a:r>
                        <a:rPr lang="en-IN" sz="2000" kern="1200" baseline="0" dirty="0">
                          <a:effectLst/>
                        </a:rPr>
                        <a:t>”</a:t>
                      </a:r>
                      <a:r>
                        <a:rPr lang="en-IN" sz="2000" kern="1200" dirty="0">
                          <a:effectLst/>
                        </a:rPr>
                        <a:t> in “</a:t>
                      </a:r>
                      <a:r>
                        <a:rPr lang="en-IN" sz="2000" b="1" kern="1200" dirty="0">
                          <a:effectLst/>
                        </a:rPr>
                        <a:t>Password</a:t>
                      </a:r>
                      <a:r>
                        <a:rPr lang="en-IN" sz="2000" kern="1200" dirty="0">
                          <a:effectLst/>
                        </a:rPr>
                        <a:t>”</a:t>
                      </a:r>
                      <a:r>
                        <a:rPr lang="en-IN" sz="2000" kern="1200" baseline="0" dirty="0">
                          <a:effectLst/>
                        </a:rPr>
                        <a:t> </a:t>
                      </a:r>
                      <a:r>
                        <a:rPr lang="en-IN" sz="2000" kern="1200" dirty="0">
                          <a:effectLst/>
                        </a:rPr>
                        <a:t>textfield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560183048"/>
                  </a:ext>
                </a:extLst>
              </a:tr>
              <a:tr h="6665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000" kern="1200" dirty="0">
                          <a:effectLst/>
                        </a:rPr>
                        <a:t>Click on “</a:t>
                      </a:r>
                      <a:r>
                        <a:rPr lang="en-IN" sz="2000" b="1" kern="1200" dirty="0">
                          <a:effectLst/>
                        </a:rPr>
                        <a:t>LOGIN</a:t>
                      </a:r>
                      <a:r>
                        <a:rPr lang="en-IN" sz="2000" kern="1200" dirty="0">
                          <a:effectLst/>
                        </a:rPr>
                        <a:t>” button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“</a:t>
                      </a:r>
                      <a:r>
                        <a:rPr lang="en-US" sz="2000" b="1" dirty="0">
                          <a:effectLst/>
                        </a:rPr>
                        <a:t>Home</a:t>
                      </a:r>
                      <a:r>
                        <a:rPr lang="en-US" sz="2000" dirty="0">
                          <a:effectLst/>
                        </a:rPr>
                        <a:t>”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63038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90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Manual Test case to Search a product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25498"/>
              </p:ext>
            </p:extLst>
          </p:nvPr>
        </p:nvGraphicFramePr>
        <p:xfrm>
          <a:off x="2" y="660884"/>
          <a:ext cx="12192000" cy="52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3">
                  <a:extLst>
                    <a:ext uri="{9D8B030D-6E8A-4147-A177-3AD203B41FA5}">
                      <a16:colId xmlns:a16="http://schemas.microsoft.com/office/drawing/2014/main" val="476836310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737304586"/>
                    </a:ext>
                  </a:extLst>
                </a:gridCol>
                <a:gridCol w="6191252">
                  <a:extLst>
                    <a:ext uri="{9D8B030D-6E8A-4147-A177-3AD203B41FA5}">
                      <a16:colId xmlns:a16="http://schemas.microsoft.com/office/drawing/2014/main" val="3694335091"/>
                    </a:ext>
                  </a:extLst>
                </a:gridCol>
              </a:tblGrid>
              <a:tr h="473677"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Step no: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Test steps: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800" dirty="0">
                          <a:effectLst/>
                        </a:rPr>
                        <a:t>Expected results:</a:t>
                      </a:r>
                      <a:endParaRPr lang="en-IN" sz="2800" b="1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851770698"/>
                  </a:ext>
                </a:extLst>
              </a:tr>
              <a:tr h="68779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5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Open the browser and enter the test </a:t>
                      </a:r>
                      <a:r>
                        <a:rPr lang="en-US" sz="2500" dirty="0" err="1">
                          <a:effectLst/>
                        </a:rPr>
                        <a:t>Url</a:t>
                      </a:r>
                      <a:endParaRPr lang="en-US" sz="25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“</a:t>
                      </a:r>
                      <a:r>
                        <a:rPr lang="en-US" sz="2500" b="1" dirty="0">
                          <a:effectLst/>
                        </a:rPr>
                        <a:t>Welcome page</a:t>
                      </a:r>
                      <a:r>
                        <a:rPr lang="en-US" sz="2500" dirty="0">
                          <a:effectLst/>
                        </a:rPr>
                        <a:t>” should be displayed 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107973379"/>
                  </a:ext>
                </a:extLst>
              </a:tr>
              <a:tr h="395715">
                <a:tc>
                  <a:txBody>
                    <a:bodyPr/>
                    <a:lstStyle/>
                    <a:p>
                      <a:pPr algn="ctr" rtl="0" fontAlgn="t"/>
                      <a:endParaRPr lang="en-IN" sz="25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500" dirty="0">
                          <a:effectLst/>
                        </a:rPr>
                        <a:t>Click on “</a:t>
                      </a:r>
                      <a:r>
                        <a:rPr lang="en-IN" sz="2500" b="1" dirty="0">
                          <a:effectLst/>
                        </a:rPr>
                        <a:t>Login”</a:t>
                      </a:r>
                      <a:r>
                        <a:rPr lang="en-IN" sz="2500" dirty="0">
                          <a:effectLst/>
                        </a:rPr>
                        <a:t>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“</a:t>
                      </a:r>
                      <a:r>
                        <a:rPr lang="en-US" sz="2500" b="1" dirty="0">
                          <a:effectLst/>
                        </a:rPr>
                        <a:t>Shopper Login”</a:t>
                      </a:r>
                      <a:r>
                        <a:rPr lang="en-US" sz="2500" dirty="0">
                          <a:effectLst/>
                        </a:rPr>
                        <a:t>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315197531"/>
                  </a:ext>
                </a:extLst>
              </a:tr>
              <a:tr h="8066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5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Enter valid Email id, valid password and click on “</a:t>
                      </a:r>
                      <a:r>
                        <a:rPr lang="en-US" sz="2500" b="1" dirty="0">
                          <a:effectLst/>
                        </a:rPr>
                        <a:t>LOGIN”</a:t>
                      </a:r>
                      <a:r>
                        <a:rPr lang="en-US" sz="2500" dirty="0">
                          <a:effectLst/>
                        </a:rPr>
                        <a:t>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b="1" dirty="0">
                          <a:effectLst/>
                        </a:rPr>
                        <a:t>'Successfully logged in</a:t>
                      </a:r>
                      <a:r>
                        <a:rPr lang="en-US" sz="2500" dirty="0">
                          <a:effectLst/>
                        </a:rPr>
                        <a:t>' toaster message should be displayed in Home page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70840554"/>
                  </a:ext>
                </a:extLst>
              </a:tr>
              <a:tr h="68779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5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Click on “</a:t>
                      </a:r>
                      <a:r>
                        <a:rPr lang="en-US" sz="2500" b="1" dirty="0">
                          <a:effectLst/>
                        </a:rPr>
                        <a:t>Search”</a:t>
                      </a:r>
                      <a:r>
                        <a:rPr lang="en-US" sz="2500" dirty="0">
                          <a:effectLst/>
                        </a:rPr>
                        <a:t> text field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'Cursor' should be blinking in the search text field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99400836"/>
                  </a:ext>
                </a:extLst>
              </a:tr>
              <a:tr h="11267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5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Enter product brand in “</a:t>
                      </a:r>
                      <a:r>
                        <a:rPr lang="en-US" sz="2500" b="1" dirty="0">
                          <a:effectLst/>
                        </a:rPr>
                        <a:t>Search</a:t>
                      </a:r>
                      <a:r>
                        <a:rPr lang="en-US" sz="2500" b="0" dirty="0">
                          <a:effectLst/>
                        </a:rPr>
                        <a:t>”</a:t>
                      </a:r>
                      <a:r>
                        <a:rPr lang="en-US" sz="2500" dirty="0">
                          <a:effectLst/>
                        </a:rPr>
                        <a:t> text field </a:t>
                      </a:r>
                      <a:br>
                        <a:rPr lang="en-US" sz="2500" dirty="0">
                          <a:effectLst/>
                        </a:rPr>
                      </a:br>
                      <a:r>
                        <a:rPr lang="en-US" sz="2500" dirty="0">
                          <a:effectLst/>
                        </a:rPr>
                        <a:t>&amp; Click on “</a:t>
                      </a:r>
                      <a:r>
                        <a:rPr lang="en-US" sz="2500" b="1" dirty="0">
                          <a:effectLst/>
                        </a:rPr>
                        <a:t>Search</a:t>
                      </a:r>
                      <a:r>
                        <a:rPr lang="en-US" sz="2500" b="0" dirty="0">
                          <a:effectLst/>
                        </a:rPr>
                        <a:t>”</a:t>
                      </a:r>
                      <a:r>
                        <a:rPr lang="en-US" sz="2500" dirty="0">
                          <a:effectLst/>
                        </a:rPr>
                        <a:t> icon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• “</a:t>
                      </a:r>
                      <a:r>
                        <a:rPr lang="en-US" sz="2500" b="1" dirty="0">
                          <a:effectLst/>
                        </a:rPr>
                        <a:t>Search Product”</a:t>
                      </a:r>
                      <a:r>
                        <a:rPr lang="en-US" sz="2500" dirty="0">
                          <a:effectLst/>
                        </a:rPr>
                        <a:t> page should be displayed</a:t>
                      </a:r>
                      <a:br>
                        <a:rPr lang="en-US" sz="2500" dirty="0">
                          <a:effectLst/>
                        </a:rPr>
                      </a:br>
                      <a:r>
                        <a:rPr lang="en-US" sz="2500" dirty="0">
                          <a:effectLst/>
                        </a:rPr>
                        <a:t>• Searched product should be displayed in 'bread crumb'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560183048"/>
                  </a:ext>
                </a:extLst>
              </a:tr>
              <a:tr h="687796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5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dirty="0">
                          <a:effectLst/>
                        </a:rPr>
                        <a:t>Click on “</a:t>
                      </a:r>
                      <a:r>
                        <a:rPr lang="en-US" sz="2500" b="1" dirty="0">
                          <a:effectLst/>
                        </a:rPr>
                        <a:t>Account settings”</a:t>
                      </a:r>
                      <a:r>
                        <a:rPr lang="en-US" sz="2500" dirty="0">
                          <a:effectLst/>
                        </a:rPr>
                        <a:t> icon and click on “</a:t>
                      </a:r>
                      <a:r>
                        <a:rPr lang="en-US" sz="2500" b="1" dirty="0">
                          <a:effectLst/>
                        </a:rPr>
                        <a:t>Logout</a:t>
                      </a:r>
                      <a:r>
                        <a:rPr lang="en-US" sz="2500" b="0" dirty="0">
                          <a:effectLst/>
                        </a:rPr>
                        <a:t>”</a:t>
                      </a:r>
                      <a:r>
                        <a:rPr lang="en-US" sz="2500" dirty="0">
                          <a:effectLst/>
                        </a:rPr>
                        <a:t> link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500" b="1" dirty="0">
                          <a:effectLst/>
                        </a:rPr>
                        <a:t>“Logged out successfully</a:t>
                      </a:r>
                      <a:r>
                        <a:rPr lang="en-US" sz="2500" b="0" dirty="0">
                          <a:effectLst/>
                        </a:rPr>
                        <a:t>”</a:t>
                      </a:r>
                      <a:r>
                        <a:rPr lang="en-US" sz="2500" dirty="0">
                          <a:effectLst/>
                        </a:rPr>
                        <a:t> toaster message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63038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242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716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Manual Testcase to add a product to Wishlist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7897"/>
              </p:ext>
            </p:extLst>
          </p:nvPr>
        </p:nvGraphicFramePr>
        <p:xfrm>
          <a:off x="81560" y="818048"/>
          <a:ext cx="12007367" cy="53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66">
                  <a:extLst>
                    <a:ext uri="{9D8B030D-6E8A-4147-A177-3AD203B41FA5}">
                      <a16:colId xmlns:a16="http://schemas.microsoft.com/office/drawing/2014/main" val="476836310"/>
                    </a:ext>
                  </a:extLst>
                </a:gridCol>
                <a:gridCol w="4592529">
                  <a:extLst>
                    <a:ext uri="{9D8B030D-6E8A-4147-A177-3AD203B41FA5}">
                      <a16:colId xmlns:a16="http://schemas.microsoft.com/office/drawing/2014/main" val="737304586"/>
                    </a:ext>
                  </a:extLst>
                </a:gridCol>
                <a:gridCol w="6190272">
                  <a:extLst>
                    <a:ext uri="{9D8B030D-6E8A-4147-A177-3AD203B41FA5}">
                      <a16:colId xmlns:a16="http://schemas.microsoft.com/office/drawing/2014/main" val="3694335091"/>
                    </a:ext>
                  </a:extLst>
                </a:gridCol>
              </a:tblGrid>
              <a:tr h="398691">
                <a:tc>
                  <a:txBody>
                    <a:bodyPr/>
                    <a:lstStyle/>
                    <a:p>
                      <a:pPr rtl="0" fontAlgn="t"/>
                      <a:r>
                        <a:rPr lang="en-IN" sz="2400" dirty="0">
                          <a:effectLst/>
                        </a:rPr>
                        <a:t>Step no:</a:t>
                      </a:r>
                      <a:endParaRPr lang="en-IN" sz="24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400" dirty="0">
                          <a:effectLst/>
                        </a:rPr>
                        <a:t>Test steps:</a:t>
                      </a:r>
                      <a:endParaRPr lang="en-IN" sz="24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400" dirty="0">
                          <a:effectLst/>
                        </a:rPr>
                        <a:t>Expected results:</a:t>
                      </a:r>
                      <a:endParaRPr lang="en-IN" sz="2400" b="1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851770698"/>
                  </a:ext>
                </a:extLst>
              </a:tr>
              <a:tr h="506880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Open browser and enter the test </a:t>
                      </a:r>
                      <a:r>
                        <a:rPr lang="en-US" sz="2400" dirty="0" err="1">
                          <a:effectLst/>
                        </a:rPr>
                        <a:t>Url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b="0" dirty="0">
                          <a:effectLst/>
                        </a:rPr>
                        <a:t>“</a:t>
                      </a:r>
                      <a:r>
                        <a:rPr lang="en-US" sz="2400" b="1" dirty="0">
                          <a:effectLst/>
                        </a:rPr>
                        <a:t>Welcome to Firelawn</a:t>
                      </a:r>
                      <a:r>
                        <a:rPr lang="en-US" sz="2400" dirty="0">
                          <a:effectLst/>
                        </a:rPr>
                        <a:t>” page should be displayed 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107973379"/>
                  </a:ext>
                </a:extLst>
              </a:tr>
              <a:tr h="3986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2400" dirty="0">
                          <a:effectLst/>
                        </a:rPr>
                        <a:t>Click on “</a:t>
                      </a:r>
                      <a:r>
                        <a:rPr lang="en-IN" sz="2400" b="1" dirty="0">
                          <a:effectLst/>
                        </a:rPr>
                        <a:t>Login</a:t>
                      </a:r>
                      <a:r>
                        <a:rPr lang="en-IN" sz="2400" dirty="0">
                          <a:effectLst/>
                        </a:rPr>
                        <a:t>”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b="0" dirty="0">
                          <a:effectLst/>
                        </a:rPr>
                        <a:t>“</a:t>
                      </a:r>
                      <a:r>
                        <a:rPr lang="en-US" sz="2400" b="1" dirty="0">
                          <a:effectLst/>
                        </a:rPr>
                        <a:t>Shopper Login</a:t>
                      </a:r>
                      <a:r>
                        <a:rPr lang="en-US" sz="2400" dirty="0">
                          <a:effectLst/>
                        </a:rPr>
                        <a:t>”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035463018"/>
                  </a:ext>
                </a:extLst>
              </a:tr>
              <a:tr h="819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Enter valid Email id, valid password and click on </a:t>
                      </a:r>
                      <a:r>
                        <a:rPr lang="en-US" sz="2800" dirty="0">
                          <a:effectLst/>
                        </a:rPr>
                        <a:t>“</a:t>
                      </a:r>
                      <a:r>
                        <a:rPr lang="en-US" sz="2800" b="1" dirty="0">
                          <a:effectLst/>
                        </a:rPr>
                        <a:t>LOGIN”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800" b="1" dirty="0">
                          <a:effectLst/>
                        </a:rPr>
                        <a:t>'Successfully logged in</a:t>
                      </a:r>
                      <a:r>
                        <a:rPr lang="en-US" sz="2800" dirty="0">
                          <a:effectLst/>
                        </a:rPr>
                        <a:t>' </a:t>
                      </a:r>
                      <a:r>
                        <a:rPr lang="en-US" sz="2400" dirty="0">
                          <a:effectLst/>
                        </a:rPr>
                        <a:t>toaster message should be displayed in Home page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22057073"/>
                  </a:ext>
                </a:extLst>
              </a:tr>
              <a:tr h="759770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Click on '</a:t>
                      </a:r>
                      <a:r>
                        <a:rPr lang="en-US" sz="2400" b="1" dirty="0">
                          <a:effectLst/>
                        </a:rPr>
                        <a:t>WOMEN</a:t>
                      </a:r>
                      <a:r>
                        <a:rPr lang="en-US" sz="2400" dirty="0">
                          <a:effectLst/>
                        </a:rPr>
                        <a:t>' category and click on '</a:t>
                      </a:r>
                      <a:r>
                        <a:rPr lang="en-US" sz="2400" b="1" dirty="0">
                          <a:effectLst/>
                        </a:rPr>
                        <a:t>TSHIRTS</a:t>
                      </a:r>
                      <a:r>
                        <a:rPr lang="en-US" sz="2400" dirty="0">
                          <a:effectLst/>
                        </a:rPr>
                        <a:t>' subcategory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'</a:t>
                      </a:r>
                      <a:r>
                        <a:rPr lang="en-US" sz="2400" b="1" dirty="0">
                          <a:effectLst/>
                        </a:rPr>
                        <a:t>Product list</a:t>
                      </a:r>
                      <a:r>
                        <a:rPr lang="en-US" sz="2400" dirty="0">
                          <a:effectLst/>
                        </a:rPr>
                        <a:t>'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70840554"/>
                  </a:ext>
                </a:extLst>
              </a:tr>
              <a:tr h="3986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Click on first item's “</a:t>
                      </a:r>
                      <a:r>
                        <a:rPr lang="en-US" sz="2400" b="1" dirty="0">
                          <a:effectLst/>
                        </a:rPr>
                        <a:t>Heart”</a:t>
                      </a:r>
                      <a:r>
                        <a:rPr lang="en-US" sz="2400" dirty="0">
                          <a:effectLst/>
                        </a:rPr>
                        <a:t> icon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Icon color should be changed to 'red' </a:t>
                      </a:r>
                      <a:r>
                        <a:rPr lang="en-US" sz="2400" dirty="0" err="1">
                          <a:effectLst/>
                        </a:rPr>
                        <a:t>colour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99400836"/>
                  </a:ext>
                </a:extLst>
              </a:tr>
              <a:tr h="470498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Click on "</a:t>
                      </a:r>
                      <a:r>
                        <a:rPr lang="en-US" sz="2400" b="1" dirty="0">
                          <a:effectLst/>
                        </a:rPr>
                        <a:t>Account settings</a:t>
                      </a:r>
                      <a:r>
                        <a:rPr lang="en-US" sz="2400" dirty="0">
                          <a:effectLst/>
                        </a:rPr>
                        <a:t>" icon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'</a:t>
                      </a:r>
                      <a:r>
                        <a:rPr lang="en-US" sz="2400" b="1" dirty="0">
                          <a:effectLst/>
                        </a:rPr>
                        <a:t>Account setting</a:t>
                      </a:r>
                      <a:r>
                        <a:rPr lang="en-US" sz="2400" dirty="0">
                          <a:effectLst/>
                        </a:rPr>
                        <a:t>' dropdown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560183048"/>
                  </a:ext>
                </a:extLst>
              </a:tr>
              <a:tr h="759770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Click on “</a:t>
                      </a:r>
                      <a:r>
                        <a:rPr lang="en-US" sz="2400" b="1" dirty="0">
                          <a:effectLst/>
                        </a:rPr>
                        <a:t>Wish List</a:t>
                      </a:r>
                      <a:r>
                        <a:rPr lang="en-US" sz="2400" b="0" dirty="0">
                          <a:effectLst/>
                        </a:rPr>
                        <a:t>”</a:t>
                      </a:r>
                      <a:r>
                        <a:rPr lang="en-US" sz="2400" dirty="0">
                          <a:effectLst/>
                        </a:rPr>
                        <a:t> link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• “</a:t>
                      </a:r>
                      <a:r>
                        <a:rPr lang="en-US" sz="2400" b="1" dirty="0">
                          <a:effectLst/>
                        </a:rPr>
                        <a:t>Wishlist</a:t>
                      </a:r>
                      <a:r>
                        <a:rPr lang="en-US" sz="2400" b="0" dirty="0">
                          <a:effectLst/>
                        </a:rPr>
                        <a:t>”</a:t>
                      </a:r>
                      <a:r>
                        <a:rPr lang="en-US" sz="2400" dirty="0">
                          <a:effectLst/>
                        </a:rPr>
                        <a:t> page should be displayed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• '</a:t>
                      </a:r>
                      <a:r>
                        <a:rPr lang="en-US" sz="2400" dirty="0" err="1">
                          <a:effectLst/>
                        </a:rPr>
                        <a:t>Wishlisted</a:t>
                      </a:r>
                      <a:r>
                        <a:rPr lang="en-US" sz="2400" dirty="0">
                          <a:effectLst/>
                        </a:rPr>
                        <a:t>' product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765403767"/>
                  </a:ext>
                </a:extLst>
              </a:tr>
              <a:tr h="759770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Click on “</a:t>
                      </a:r>
                      <a:r>
                        <a:rPr lang="en-US" sz="2400" b="1" dirty="0">
                          <a:effectLst/>
                        </a:rPr>
                        <a:t>Account settings”</a:t>
                      </a:r>
                      <a:r>
                        <a:rPr lang="en-US" sz="2400" dirty="0">
                          <a:effectLst/>
                        </a:rPr>
                        <a:t> icon and click on “</a:t>
                      </a:r>
                      <a:r>
                        <a:rPr lang="en-US" sz="2400" b="1" dirty="0">
                          <a:effectLst/>
                        </a:rPr>
                        <a:t>Logout”</a:t>
                      </a:r>
                      <a:r>
                        <a:rPr lang="en-US" sz="2400" dirty="0">
                          <a:effectLst/>
                        </a:rPr>
                        <a:t> link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dirty="0">
                          <a:effectLst/>
                        </a:rPr>
                        <a:t>'</a:t>
                      </a:r>
                      <a:r>
                        <a:rPr lang="en-US" sz="2400" b="1" dirty="0">
                          <a:effectLst/>
                        </a:rPr>
                        <a:t>Logged out successfully</a:t>
                      </a:r>
                      <a:r>
                        <a:rPr lang="en-US" sz="2400" dirty="0">
                          <a:effectLst/>
                        </a:rPr>
                        <a:t>' toaster message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63038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64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43088" y="916011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Manual test cases of a project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28725" y="1889594"/>
            <a:ext cx="2650838" cy="4339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 flipH="1">
            <a:off x="1843088" y="1473082"/>
            <a:ext cx="189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Module-1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5228788" y="1491251"/>
            <a:ext cx="168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Module-2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8588732" y="1445248"/>
            <a:ext cx="168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Module-3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913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0287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9914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85913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00287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9914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85913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0287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19914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52962" y="1889594"/>
            <a:ext cx="2650838" cy="4339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010150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24524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4151" y="231457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10150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24524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44151" y="332366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10150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24524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44151" y="442827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12906" y="1842414"/>
            <a:ext cx="2650838" cy="4386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370094" y="226739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84468" y="226739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04095" y="226739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70094" y="327648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84468" y="327648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804095" y="3276485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70094" y="438109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084468" y="438109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04095" y="4381094"/>
            <a:ext cx="467706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--------</a:t>
            </a:r>
          </a:p>
          <a:p>
            <a:pPr algn="ctr"/>
            <a:r>
              <a:rPr lang="en-IN" dirty="0"/>
              <a:t>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5913" y="5572347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- - - - - - - - - - - - - -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7320" y="5569567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- - - - - - - - - - - - - -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15353" y="5521210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- - - - - - - - - - - - - - </a:t>
            </a:r>
          </a:p>
        </p:txBody>
      </p:sp>
    </p:spTree>
    <p:extLst>
      <p:ext uri="{BB962C8B-B14F-4D97-AF65-F5344CB8AC3E}">
        <p14:creationId xmlns:p14="http://schemas.microsoft.com/office/powerpoint/2010/main" val="830897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2" grpId="0"/>
      <p:bldP spid="13" grpId="0"/>
      <p:bldP spid="7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57913" y="1757363"/>
            <a:ext cx="5676900" cy="44012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“</a:t>
            </a:r>
            <a:r>
              <a:rPr lang="en-US" sz="2000" b="1" dirty="0">
                <a:effectLst/>
              </a:rPr>
              <a:t>https://www.Firelawn.com/”</a:t>
            </a:r>
            <a:endParaRPr lang="en-US" sz="20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“</a:t>
            </a:r>
            <a:r>
              <a:rPr lang="en-US" sz="2000" b="1" dirty="0"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latin typeface="Montserrat" panose="00000500000000000000" pitchFamily="50" charset="0"/>
              </a:rPr>
              <a:t>”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“</a:t>
            </a:r>
            <a:r>
              <a:rPr lang="en-US" sz="2000" b="1" dirty="0"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latin typeface="Montserrat" panose="00000500000000000000" pitchFamily="50" charset="0"/>
              </a:rPr>
              <a:t>” 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Automation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4607" y="1115261"/>
            <a:ext cx="5186362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/>
                </a:solidFill>
              </a:rPr>
              <a:t>Automation steps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97036"/>
              </p:ext>
            </p:extLst>
          </p:nvPr>
        </p:nvGraphicFramePr>
        <p:xfrm>
          <a:off x="107157" y="1485901"/>
          <a:ext cx="5550693" cy="489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52">
                  <a:extLst>
                    <a:ext uri="{9D8B030D-6E8A-4147-A177-3AD203B41FA5}">
                      <a16:colId xmlns:a16="http://schemas.microsoft.com/office/drawing/2014/main" val="476836310"/>
                    </a:ext>
                  </a:extLst>
                </a:gridCol>
                <a:gridCol w="2021515">
                  <a:extLst>
                    <a:ext uri="{9D8B030D-6E8A-4147-A177-3AD203B41FA5}">
                      <a16:colId xmlns:a16="http://schemas.microsoft.com/office/drawing/2014/main" val="737304586"/>
                    </a:ext>
                  </a:extLst>
                </a:gridCol>
                <a:gridCol w="2680326">
                  <a:extLst>
                    <a:ext uri="{9D8B030D-6E8A-4147-A177-3AD203B41FA5}">
                      <a16:colId xmlns:a16="http://schemas.microsoft.com/office/drawing/2014/main" val="3694335091"/>
                    </a:ext>
                  </a:extLst>
                </a:gridCol>
              </a:tblGrid>
              <a:tr h="592955"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dirty="0">
                          <a:effectLst/>
                        </a:rPr>
                        <a:t>Step no:</a:t>
                      </a:r>
                      <a:endParaRPr lang="en-IN" sz="1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dirty="0">
                          <a:effectLst/>
                        </a:rPr>
                        <a:t>Test steps:</a:t>
                      </a:r>
                      <a:endParaRPr lang="en-IN" sz="1800" b="1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dirty="0">
                          <a:effectLst/>
                        </a:rPr>
                        <a:t>Expected results:</a:t>
                      </a:r>
                      <a:endParaRPr lang="en-IN" sz="1800" b="1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851770698"/>
                  </a:ext>
                </a:extLst>
              </a:tr>
              <a:tr h="101375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effectLst/>
                        </a:rPr>
                        <a:t>Open the browser and enter</a:t>
                      </a:r>
                      <a:r>
                        <a:rPr lang="en-US" sz="1800" baseline="0" dirty="0">
                          <a:effectLst/>
                        </a:rPr>
                        <a:t> “</a:t>
                      </a:r>
                      <a:r>
                        <a:rPr lang="en-US" sz="1800" b="1" baseline="0" dirty="0">
                          <a:effectLst/>
                        </a:rPr>
                        <a:t>https://www.Firelawn.com/</a:t>
                      </a:r>
                      <a:r>
                        <a:rPr lang="en-US" sz="1800" baseline="0" dirty="0">
                          <a:effectLst/>
                        </a:rPr>
                        <a:t>”</a:t>
                      </a:r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US" sz="1800" b="1" dirty="0">
                          <a:effectLst/>
                        </a:rPr>
                        <a:t>Welcome page</a:t>
                      </a:r>
                      <a:r>
                        <a:rPr lang="en-US" sz="1800" dirty="0">
                          <a:effectLst/>
                        </a:rPr>
                        <a:t>” should be displayed 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107973379"/>
                  </a:ext>
                </a:extLst>
              </a:tr>
              <a:tr h="5238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dirty="0">
                          <a:effectLst/>
                        </a:rPr>
                        <a:t>Click on “</a:t>
                      </a:r>
                      <a:r>
                        <a:rPr lang="en-IN" sz="1800" b="1" dirty="0">
                          <a:effectLst/>
                        </a:rPr>
                        <a:t>Login</a:t>
                      </a:r>
                      <a:r>
                        <a:rPr lang="en-IN" sz="1800" dirty="0">
                          <a:effectLst/>
                        </a:rPr>
                        <a:t>” button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US" sz="1800" b="1" dirty="0">
                          <a:effectLst/>
                        </a:rPr>
                        <a:t>Shopper Login</a:t>
                      </a:r>
                      <a:r>
                        <a:rPr lang="en-US" sz="1800" dirty="0">
                          <a:effectLst/>
                        </a:rPr>
                        <a:t>”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70840554"/>
                  </a:ext>
                </a:extLst>
              </a:tr>
              <a:tr h="101375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kern="1200" dirty="0">
                          <a:effectLst/>
                        </a:rPr>
                        <a:t>Enter </a:t>
                      </a:r>
                      <a:r>
                        <a:rPr lang="en-US" sz="1800" kern="1200" dirty="0">
                          <a:effectLst/>
                          <a:hlinkClick r:id="rId3"/>
                        </a:rPr>
                        <a:t>“</a:t>
                      </a:r>
                      <a:r>
                        <a:rPr lang="en-US" sz="1800" b="1" kern="1200" dirty="0">
                          <a:effectLst/>
                          <a:hlinkClick r:id="rId3"/>
                        </a:rPr>
                        <a:t>testyantra@vistaemail.com</a:t>
                      </a:r>
                      <a:r>
                        <a:rPr lang="en-US" sz="1800" kern="1200" dirty="0">
                          <a:effectLst/>
                        </a:rPr>
                        <a:t>”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effectLst/>
                        </a:rPr>
                        <a:t> in</a:t>
                      </a:r>
                      <a:r>
                        <a:rPr lang="en-US" sz="1800" kern="1200" baseline="0" dirty="0">
                          <a:effectLst/>
                        </a:rPr>
                        <a:t> “</a:t>
                      </a:r>
                      <a:r>
                        <a:rPr lang="en-US" sz="1800" b="1" kern="1200" baseline="0" dirty="0">
                          <a:effectLst/>
                        </a:rPr>
                        <a:t>email ID</a:t>
                      </a:r>
                      <a:r>
                        <a:rPr lang="en-US" sz="1800" kern="1200" baseline="0" dirty="0">
                          <a:effectLst/>
                        </a:rPr>
                        <a:t>”</a:t>
                      </a:r>
                      <a:r>
                        <a:rPr lang="en-US" sz="1800" kern="1200" dirty="0">
                          <a:effectLst/>
                        </a:rPr>
                        <a:t> textfield 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99400836"/>
                  </a:ext>
                </a:extLst>
              </a:tr>
              <a:tr h="8589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kern="1200" dirty="0">
                          <a:effectLst/>
                        </a:rPr>
                        <a:t>Enter</a:t>
                      </a:r>
                      <a:r>
                        <a:rPr lang="en-IN" sz="1800" kern="1200" baseline="0" dirty="0">
                          <a:effectLst/>
                        </a:rPr>
                        <a:t> “</a:t>
                      </a:r>
                      <a:r>
                        <a:rPr lang="en-IN" sz="1800" b="1" kern="1200" baseline="0" dirty="0">
                          <a:effectLst/>
                        </a:rPr>
                        <a:t>Password@123</a:t>
                      </a:r>
                      <a:r>
                        <a:rPr lang="en-IN" sz="1800" kern="1200" baseline="0" dirty="0">
                          <a:effectLst/>
                        </a:rPr>
                        <a:t>”</a:t>
                      </a:r>
                      <a:r>
                        <a:rPr lang="en-IN" sz="1800" kern="1200" dirty="0">
                          <a:effectLst/>
                        </a:rPr>
                        <a:t> in “</a:t>
                      </a:r>
                      <a:r>
                        <a:rPr lang="en-IN" sz="1800" b="1" kern="1200" dirty="0">
                          <a:effectLst/>
                        </a:rPr>
                        <a:t>Password</a:t>
                      </a:r>
                      <a:r>
                        <a:rPr lang="en-IN" sz="1800" kern="1200" dirty="0">
                          <a:effectLst/>
                        </a:rPr>
                        <a:t>”</a:t>
                      </a:r>
                      <a:r>
                        <a:rPr lang="en-IN" sz="1800" kern="1200" baseline="0" dirty="0">
                          <a:effectLst/>
                        </a:rPr>
                        <a:t> </a:t>
                      </a:r>
                      <a:r>
                        <a:rPr lang="en-IN" sz="1800" kern="1200" dirty="0">
                          <a:effectLst/>
                        </a:rPr>
                        <a:t>textfield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560183048"/>
                  </a:ext>
                </a:extLst>
              </a:tr>
              <a:tr h="52580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800" kern="1200" dirty="0">
                          <a:effectLst/>
                        </a:rPr>
                        <a:t>Click on “</a:t>
                      </a:r>
                      <a:r>
                        <a:rPr lang="en-IN" sz="1800" b="1" kern="1200" dirty="0">
                          <a:effectLst/>
                        </a:rPr>
                        <a:t>Submit</a:t>
                      </a:r>
                      <a:r>
                        <a:rPr lang="en-IN" sz="1800" kern="1200" dirty="0">
                          <a:effectLst/>
                        </a:rPr>
                        <a:t>” button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US" sz="1800" b="1" dirty="0">
                          <a:effectLst/>
                        </a:rPr>
                        <a:t>Home</a:t>
                      </a:r>
                      <a:r>
                        <a:rPr lang="en-US" sz="1800" dirty="0">
                          <a:effectLst/>
                        </a:rPr>
                        <a:t>” page should be displayed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2630387091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35832" y="915236"/>
            <a:ext cx="3686174" cy="457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Manual test case</a:t>
            </a:r>
          </a:p>
        </p:txBody>
      </p:sp>
    </p:spTree>
    <p:extLst>
      <p:ext uri="{BB962C8B-B14F-4D97-AF65-F5344CB8AC3E}">
        <p14:creationId xmlns:p14="http://schemas.microsoft.com/office/powerpoint/2010/main" val="18933812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&quot;No&quot; Symbol 7"/>
          <p:cNvSpPr/>
          <p:nvPr/>
        </p:nvSpPr>
        <p:spPr>
          <a:xfrm>
            <a:off x="5211854" y="2073680"/>
            <a:ext cx="1150764" cy="939906"/>
          </a:xfrm>
          <a:custGeom>
            <a:avLst/>
            <a:gdLst>
              <a:gd name="connsiteX0" fmla="*/ 0 w 1150764"/>
              <a:gd name="connsiteY0" fmla="*/ 469953 h 939906"/>
              <a:gd name="connsiteX1" fmla="*/ 575382 w 1150764"/>
              <a:gd name="connsiteY1" fmla="*/ 0 h 939906"/>
              <a:gd name="connsiteX2" fmla="*/ 1150764 w 1150764"/>
              <a:gd name="connsiteY2" fmla="*/ 469953 h 939906"/>
              <a:gd name="connsiteX3" fmla="*/ 575382 w 1150764"/>
              <a:gd name="connsiteY3" fmla="*/ 939906 h 939906"/>
              <a:gd name="connsiteX4" fmla="*/ 0 w 1150764"/>
              <a:gd name="connsiteY4" fmla="*/ 469953 h 939906"/>
              <a:gd name="connsiteX5" fmla="*/ 912925 w 1150764"/>
              <a:gd name="connsiteY5" fmla="*/ 626720 h 939906"/>
              <a:gd name="connsiteX6" fmla="*/ 781002 w 1150764"/>
              <a:gd name="connsiteY6" fmla="*/ 218204 h 939906"/>
              <a:gd name="connsiteX7" fmla="*/ 384878 w 1150764"/>
              <a:gd name="connsiteY7" fmla="*/ 211844 h 939906"/>
              <a:gd name="connsiteX8" fmla="*/ 912925 w 1150764"/>
              <a:gd name="connsiteY8" fmla="*/ 626720 h 939906"/>
              <a:gd name="connsiteX9" fmla="*/ 237839 w 1150764"/>
              <a:gd name="connsiteY9" fmla="*/ 313186 h 939906"/>
              <a:gd name="connsiteX10" fmla="*/ 369762 w 1150764"/>
              <a:gd name="connsiteY10" fmla="*/ 721702 h 939906"/>
              <a:gd name="connsiteX11" fmla="*/ 765886 w 1150764"/>
              <a:gd name="connsiteY11" fmla="*/ 728062 h 939906"/>
              <a:gd name="connsiteX12" fmla="*/ 237839 w 1150764"/>
              <a:gd name="connsiteY12" fmla="*/ 313186 h 939906"/>
              <a:gd name="connsiteX0" fmla="*/ 0 w 1150764"/>
              <a:gd name="connsiteY0" fmla="*/ 469953 h 939906"/>
              <a:gd name="connsiteX1" fmla="*/ 575382 w 1150764"/>
              <a:gd name="connsiteY1" fmla="*/ 0 h 939906"/>
              <a:gd name="connsiteX2" fmla="*/ 1150764 w 1150764"/>
              <a:gd name="connsiteY2" fmla="*/ 469953 h 939906"/>
              <a:gd name="connsiteX3" fmla="*/ 575382 w 1150764"/>
              <a:gd name="connsiteY3" fmla="*/ 939906 h 939906"/>
              <a:gd name="connsiteX4" fmla="*/ 0 w 1150764"/>
              <a:gd name="connsiteY4" fmla="*/ 469953 h 939906"/>
              <a:gd name="connsiteX5" fmla="*/ 912925 w 1150764"/>
              <a:gd name="connsiteY5" fmla="*/ 626720 h 939906"/>
              <a:gd name="connsiteX6" fmla="*/ 781002 w 1150764"/>
              <a:gd name="connsiteY6" fmla="*/ 218204 h 939906"/>
              <a:gd name="connsiteX7" fmla="*/ 384878 w 1150764"/>
              <a:gd name="connsiteY7" fmla="*/ 211844 h 939906"/>
              <a:gd name="connsiteX8" fmla="*/ 912925 w 1150764"/>
              <a:gd name="connsiteY8" fmla="*/ 626720 h 939906"/>
              <a:gd name="connsiteX9" fmla="*/ 237839 w 1150764"/>
              <a:gd name="connsiteY9" fmla="*/ 313186 h 939906"/>
              <a:gd name="connsiteX10" fmla="*/ 369762 w 1150764"/>
              <a:gd name="connsiteY10" fmla="*/ 721702 h 939906"/>
              <a:gd name="connsiteX11" fmla="*/ 765886 w 1150764"/>
              <a:gd name="connsiteY11" fmla="*/ 728062 h 939906"/>
              <a:gd name="connsiteX12" fmla="*/ 237839 w 1150764"/>
              <a:gd name="connsiteY12" fmla="*/ 313186 h 9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764" h="939906">
                <a:moveTo>
                  <a:pt x="0" y="469953"/>
                </a:moveTo>
                <a:cubicBezTo>
                  <a:pt x="0" y="210405"/>
                  <a:pt x="257607" y="0"/>
                  <a:pt x="575382" y="0"/>
                </a:cubicBezTo>
                <a:cubicBezTo>
                  <a:pt x="893157" y="0"/>
                  <a:pt x="1150764" y="210405"/>
                  <a:pt x="1150764" y="469953"/>
                </a:cubicBezTo>
                <a:cubicBezTo>
                  <a:pt x="1150764" y="729501"/>
                  <a:pt x="893157" y="939906"/>
                  <a:pt x="575382" y="939906"/>
                </a:cubicBezTo>
                <a:cubicBezTo>
                  <a:pt x="257607" y="939906"/>
                  <a:pt x="0" y="729501"/>
                  <a:pt x="0" y="469953"/>
                </a:cubicBezTo>
                <a:close/>
                <a:moveTo>
                  <a:pt x="912925" y="626720"/>
                </a:moveTo>
                <a:cubicBezTo>
                  <a:pt x="1032402" y="487418"/>
                  <a:pt x="869010" y="287350"/>
                  <a:pt x="781002" y="218204"/>
                </a:cubicBezTo>
                <a:cubicBezTo>
                  <a:pt x="692994" y="149058"/>
                  <a:pt x="509129" y="162185"/>
                  <a:pt x="384878" y="211844"/>
                </a:cubicBezTo>
                <a:lnTo>
                  <a:pt x="912925" y="626720"/>
                </a:lnTo>
                <a:close/>
                <a:moveTo>
                  <a:pt x="237839" y="313186"/>
                </a:moveTo>
                <a:cubicBezTo>
                  <a:pt x="118362" y="452488"/>
                  <a:pt x="177896" y="636844"/>
                  <a:pt x="369762" y="721702"/>
                </a:cubicBezTo>
                <a:cubicBezTo>
                  <a:pt x="490952" y="775302"/>
                  <a:pt x="641635" y="777721"/>
                  <a:pt x="765886" y="728062"/>
                </a:cubicBezTo>
                <a:lnTo>
                  <a:pt x="237839" y="313186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72088" y="1371600"/>
            <a:ext cx="547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Element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1" y="1591153"/>
            <a:ext cx="3829049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Navigate to “</a:t>
            </a:r>
            <a:r>
              <a:rPr lang="en-US" b="1" dirty="0">
                <a:effectLst/>
              </a:rPr>
              <a:t>https://www.Firelawn.com/”</a:t>
            </a:r>
            <a:endParaRPr lang="en-US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Welcome page”</a:t>
            </a:r>
            <a:r>
              <a:rPr lang="en-US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Shopper Login”</a:t>
            </a:r>
            <a:r>
              <a:rPr lang="en-US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“</a:t>
            </a:r>
            <a:r>
              <a:rPr lang="en-US" b="1" dirty="0">
                <a:latin typeface="Montserrat" panose="00000500000000000000" pitchFamily="50" charset="0"/>
              </a:rPr>
              <a:t>testyantra@vistaemail.com</a:t>
            </a:r>
            <a:r>
              <a:rPr lang="en-US" dirty="0">
                <a:latin typeface="Montserrat" panose="00000500000000000000" pitchFamily="50" charset="0"/>
              </a:rPr>
              <a:t>” into “</a:t>
            </a:r>
            <a:r>
              <a:rPr lang="en-US" b="1" dirty="0">
                <a:latin typeface="Montserrat" panose="00000500000000000000" pitchFamily="50" charset="0"/>
              </a:rPr>
              <a:t>mail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Enter “</a:t>
            </a:r>
            <a:r>
              <a:rPr lang="en-US" b="1" dirty="0">
                <a:latin typeface="Montserrat" panose="00000500000000000000" pitchFamily="50" charset="0"/>
              </a:rPr>
              <a:t>Password@123</a:t>
            </a:r>
            <a:r>
              <a:rPr lang="en-US" dirty="0">
                <a:latin typeface="Montserrat" panose="00000500000000000000" pitchFamily="50" charset="0"/>
              </a:rPr>
              <a:t>” into “</a:t>
            </a:r>
            <a:r>
              <a:rPr lang="en-US" b="1" dirty="0">
                <a:latin typeface="Montserrat" panose="00000500000000000000" pitchFamily="50" charset="0"/>
              </a:rPr>
              <a:t>Password</a:t>
            </a:r>
            <a:r>
              <a:rPr lang="en-US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 Click on “</a:t>
            </a:r>
            <a:r>
              <a:rPr lang="en-US" b="1" dirty="0">
                <a:latin typeface="Montserrat" panose="00000500000000000000" pitchFamily="50" charset="0"/>
              </a:rPr>
              <a:t>LOGIN</a:t>
            </a:r>
            <a:r>
              <a:rPr lang="en-US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Montserrat" panose="00000500000000000000" pitchFamily="50" charset="0"/>
              </a:rPr>
              <a:t>Verify if “</a:t>
            </a:r>
            <a:r>
              <a:rPr lang="en-US" b="1" dirty="0">
                <a:latin typeface="Montserrat" panose="00000500000000000000" pitchFamily="50" charset="0"/>
              </a:rPr>
              <a:t>Home”</a:t>
            </a:r>
            <a:r>
              <a:rPr lang="en-US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3" name="Rectangle 2"/>
          <p:cNvSpPr/>
          <p:nvPr/>
        </p:nvSpPr>
        <p:spPr>
          <a:xfrm>
            <a:off x="6804759" y="1257300"/>
            <a:ext cx="1685925" cy="20288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IN" dirty="0"/>
              <a:t>Welcome page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57488" y="1957388"/>
            <a:ext cx="4047271" cy="123668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2301" y="4314825"/>
            <a:ext cx="3651737" cy="214675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6167987" y="3716836"/>
            <a:ext cx="2900363" cy="528637"/>
          </a:xfrm>
          <a:prstGeom prst="round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ELEMENT REPOSITORY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36854" y="4929652"/>
            <a:ext cx="2362628" cy="12430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Type: Button</a:t>
            </a:r>
          </a:p>
          <a:p>
            <a:pPr algn="ctr"/>
            <a:r>
              <a:rPr lang="en-IN" b="1" dirty="0">
                <a:solidFill>
                  <a:srgbClr val="0070C0"/>
                </a:solidFill>
              </a:rPr>
              <a:t>Label: 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44419" y="4469639"/>
            <a:ext cx="963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57488" y="3196112"/>
            <a:ext cx="4286931" cy="153513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010905" y="1106688"/>
            <a:ext cx="2063065" cy="22860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IN" b="1" dirty="0"/>
              <a:t>HTML Source code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&lt;html&gt;</a:t>
            </a:r>
          </a:p>
          <a:p>
            <a:pPr algn="just"/>
            <a:r>
              <a:rPr lang="en-IN" dirty="0"/>
              <a:t>- - -  - - - </a:t>
            </a:r>
          </a:p>
          <a:p>
            <a:pPr algn="just"/>
            <a:r>
              <a:rPr lang="en-IN" dirty="0"/>
              <a:t>&lt;button&gt;Login</a:t>
            </a:r>
          </a:p>
          <a:p>
            <a:pPr algn="just"/>
            <a:r>
              <a:rPr lang="en-IN" dirty="0"/>
              <a:t>&lt;/button&gt;</a:t>
            </a:r>
          </a:p>
          <a:p>
            <a:pPr algn="just"/>
            <a:r>
              <a:rPr lang="en-IN" dirty="0"/>
              <a:t>- - - - - </a:t>
            </a:r>
          </a:p>
          <a:p>
            <a:pPr algn="just"/>
            <a:r>
              <a:rPr lang="en-IN" dirty="0"/>
              <a:t>&lt;/html&gt;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997775" y="2271712"/>
            <a:ext cx="2025580" cy="1842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02243" y="2049634"/>
            <a:ext cx="94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</a:rPr>
              <a:t>Login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8799482" y="5551158"/>
            <a:ext cx="98745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9786938" y="3286124"/>
            <a:ext cx="0" cy="226503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490684" y="3286124"/>
            <a:ext cx="129625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490684" y="2786063"/>
            <a:ext cx="1532671" cy="413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60592" y="2406220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3" name="Oval 82"/>
          <p:cNvSpPr/>
          <p:nvPr/>
        </p:nvSpPr>
        <p:spPr>
          <a:xfrm>
            <a:off x="4482061" y="3680254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4" name="Oval 83"/>
          <p:cNvSpPr/>
          <p:nvPr/>
        </p:nvSpPr>
        <p:spPr>
          <a:xfrm>
            <a:off x="7922759" y="4515314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85" name="Oval 84"/>
          <p:cNvSpPr/>
          <p:nvPr/>
        </p:nvSpPr>
        <p:spPr>
          <a:xfrm>
            <a:off x="9465469" y="3887423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6" name="Oval 85"/>
          <p:cNvSpPr/>
          <p:nvPr/>
        </p:nvSpPr>
        <p:spPr>
          <a:xfrm>
            <a:off x="8860141" y="2599248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8860141" y="2027602"/>
            <a:ext cx="642938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0" t="28279" r="12225" b="37446"/>
          <a:stretch/>
        </p:blipFill>
        <p:spPr>
          <a:xfrm>
            <a:off x="5413828" y="2365829"/>
            <a:ext cx="696685" cy="348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6590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  <p:bldP spid="11" grpId="0" animBg="1"/>
      <p:bldP spid="13" grpId="0" animBg="1"/>
      <p:bldP spid="14" grpId="0" animBg="1"/>
      <p:bldP spid="15" grpId="0"/>
      <p:bldP spid="36" grpId="0" animBg="1"/>
      <p:bldP spid="46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39CCF28-7C97-464E-B991-497BDA601560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241511" y="6461578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72088" y="1371600"/>
            <a:ext cx="547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endParaRPr lang="en-US" sz="1600" b="1" dirty="0"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7400" y="125028"/>
            <a:ext cx="2411527" cy="41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84" y="176417"/>
            <a:ext cx="2369345" cy="48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31047"/>
            <a:ext cx="6730423" cy="38779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Element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246" y="1197292"/>
            <a:ext cx="4563837" cy="50167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Open Browser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Navigate to “</a:t>
            </a:r>
            <a:r>
              <a:rPr lang="en-US" sz="2000" b="1" dirty="0">
                <a:effectLst/>
              </a:rPr>
              <a:t>https://www.Firelawn.com/”</a:t>
            </a:r>
            <a:endParaRPr lang="en-US" sz="2000" b="1" dirty="0">
              <a:latin typeface="Montserrat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Welcome page”</a:t>
            </a:r>
            <a:r>
              <a:rPr lang="en-US" sz="2000" dirty="0">
                <a:latin typeface="Montserrat" panose="00000500000000000000" pitchFamily="50" charset="0"/>
              </a:rPr>
              <a:t> is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Shopper Login”</a:t>
            </a:r>
            <a:r>
              <a:rPr lang="en-US" sz="2000" dirty="0">
                <a:latin typeface="Montserrat" panose="00000500000000000000" pitchFamily="50" charset="0"/>
              </a:rPr>
              <a:t> page in displayed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“</a:t>
            </a:r>
            <a:r>
              <a:rPr lang="en-US" sz="2000" b="1" dirty="0">
                <a:latin typeface="Montserrat" panose="00000500000000000000" pitchFamily="50" charset="0"/>
              </a:rPr>
              <a:t>testyantra@vistaemail.com</a:t>
            </a:r>
            <a:r>
              <a:rPr lang="en-US" sz="2000" dirty="0">
                <a:latin typeface="Montserrat" panose="00000500000000000000" pitchFamily="50" charset="0"/>
              </a:rPr>
              <a:t>” into “</a:t>
            </a:r>
            <a:r>
              <a:rPr lang="en-US" sz="2000" b="1" dirty="0">
                <a:latin typeface="Montserrat" panose="00000500000000000000" pitchFamily="50" charset="0"/>
              </a:rPr>
              <a:t>mail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Enter “</a:t>
            </a:r>
            <a:r>
              <a:rPr lang="en-US" sz="2000" b="1" dirty="0">
                <a:latin typeface="Montserrat" panose="00000500000000000000" pitchFamily="50" charset="0"/>
              </a:rPr>
              <a:t>Password@123</a:t>
            </a:r>
            <a:r>
              <a:rPr lang="en-US" sz="2000" dirty="0">
                <a:latin typeface="Montserrat" panose="00000500000000000000" pitchFamily="50" charset="0"/>
              </a:rPr>
              <a:t>” into “</a:t>
            </a:r>
            <a:r>
              <a:rPr lang="en-US" sz="2000" b="1" dirty="0">
                <a:latin typeface="Montserrat" panose="00000500000000000000" pitchFamily="50" charset="0"/>
              </a:rPr>
              <a:t>Password</a:t>
            </a:r>
            <a:r>
              <a:rPr lang="en-US" sz="2000" dirty="0">
                <a:latin typeface="Montserrat" panose="00000500000000000000" pitchFamily="50" charset="0"/>
              </a:rPr>
              <a:t>” textfield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 Click on “</a:t>
            </a:r>
            <a:r>
              <a:rPr lang="en-US" sz="2000" b="1" dirty="0">
                <a:latin typeface="Montserrat" panose="00000500000000000000" pitchFamily="50" charset="0"/>
              </a:rPr>
              <a:t>LOGIN</a:t>
            </a:r>
            <a:r>
              <a:rPr lang="en-US" sz="2000" dirty="0">
                <a:latin typeface="Montserrat" panose="00000500000000000000" pitchFamily="50" charset="0"/>
              </a:rPr>
              <a:t>” button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Verify if “</a:t>
            </a:r>
            <a:r>
              <a:rPr lang="en-US" sz="2000" b="1" dirty="0">
                <a:latin typeface="Montserrat" panose="00000500000000000000" pitchFamily="50" charset="0"/>
              </a:rPr>
              <a:t>Home”</a:t>
            </a:r>
            <a:r>
              <a:rPr lang="en-US" sz="2000" dirty="0">
                <a:latin typeface="Montserrat" panose="00000500000000000000" pitchFamily="50" charset="0"/>
              </a:rPr>
              <a:t> page is displayed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2088" y="1591153"/>
            <a:ext cx="6572250" cy="45096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86439" y="2299039"/>
            <a:ext cx="2031472" cy="8271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Type: Button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</a:rPr>
              <a:t>Label: Login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7182" y="1850722"/>
            <a:ext cx="963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9285" y="2281285"/>
            <a:ext cx="118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Id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0393" y="3769144"/>
            <a:ext cx="1566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39396" y="4338789"/>
            <a:ext cx="11129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32776" y="2754203"/>
            <a:ext cx="3326174" cy="8271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Type: Textfield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</a:rPr>
              <a:t>Placeholder: Mail 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20935" y="4338789"/>
            <a:ext cx="3326174" cy="8271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Type: Textfield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</a:rPr>
              <a:t>Placeholder: Password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59285" y="4890471"/>
            <a:ext cx="2031472" cy="8271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Type: Button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</a:rPr>
              <a:t>Label: LOGIN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14625" y="2381493"/>
            <a:ext cx="3071814" cy="429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2487436" y="3167791"/>
            <a:ext cx="5945340" cy="1220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2043113" y="4752377"/>
            <a:ext cx="3377822" cy="240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00375" y="5463362"/>
            <a:ext cx="6275109" cy="67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702944" y="806230"/>
            <a:ext cx="322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Automation Script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639033" y="846336"/>
            <a:ext cx="3808398" cy="621270"/>
          </a:xfrm>
          <a:prstGeom prst="round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ELEMENT REPOSITORY</a:t>
            </a:r>
          </a:p>
        </p:txBody>
      </p:sp>
    </p:spTree>
    <p:extLst>
      <p:ext uri="{BB962C8B-B14F-4D97-AF65-F5344CB8AC3E}">
        <p14:creationId xmlns:p14="http://schemas.microsoft.com/office/powerpoint/2010/main" val="1332936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" grpId="0" animBg="1"/>
      <p:bldP spid="11" grpId="0" animBg="1"/>
      <p:bldP spid="12" grpId="0"/>
      <p:bldP spid="14" grpId="0"/>
      <p:bldP spid="16" grpId="0"/>
      <p:bldP spid="18" grpId="0"/>
      <p:bldP spid="19" grpId="0" animBg="1"/>
      <p:bldP spid="21" grpId="0" animBg="1"/>
      <p:bldP spid="22" grpId="0" animBg="1"/>
      <p:bldP spid="31" grpId="0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2582</Words>
  <Application>Microsoft Office PowerPoint</Application>
  <PresentationFormat>Widescreen</PresentationFormat>
  <Paragraphs>593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Arvo</vt:lpstr>
      <vt:lpstr>Calibri</vt:lpstr>
      <vt:lpstr>Calibri Light</vt:lpstr>
      <vt:lpstr>Google Sans</vt:lpstr>
      <vt:lpstr>Montserrat</vt:lpstr>
      <vt:lpstr>Wingdings</vt:lpstr>
      <vt:lpstr>Office Theme</vt:lpstr>
      <vt:lpstr>PowerPoint Presentation</vt:lpstr>
      <vt:lpstr>Regression Testing</vt:lpstr>
      <vt:lpstr>Manual Test case for shopper login</vt:lpstr>
      <vt:lpstr>Manual Test case to Search a product</vt:lpstr>
      <vt:lpstr>Manual Testcase to add a product to Wishlist</vt:lpstr>
      <vt:lpstr>Manual test cases of a project</vt:lpstr>
      <vt:lpstr>Automation Steps</vt:lpstr>
      <vt:lpstr>Element Repository</vt:lpstr>
      <vt:lpstr>Element Repository</vt:lpstr>
      <vt:lpstr>PowerPoint Presentation</vt:lpstr>
      <vt:lpstr>Element Tree Structure</vt:lpstr>
      <vt:lpstr>Variables</vt:lpstr>
      <vt:lpstr>Global-variables</vt:lpstr>
      <vt:lpstr>Variables</vt:lpstr>
      <vt:lpstr>Global-variables</vt:lpstr>
      <vt:lpstr>Global-variables</vt:lpstr>
      <vt:lpstr>Local-variables</vt:lpstr>
      <vt:lpstr>Test Data</vt:lpstr>
      <vt:lpstr>StepGroup</vt:lpstr>
      <vt:lpstr>StepGroup</vt:lpstr>
      <vt:lpstr>StepGroup</vt:lpstr>
      <vt:lpstr>Automation Framework</vt:lpstr>
      <vt:lpstr>Pre-Post Condition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Kumar</dc:creator>
  <cp:lastModifiedBy>bharani.gr@qspiders.in</cp:lastModifiedBy>
  <cp:revision>84</cp:revision>
  <dcterms:created xsi:type="dcterms:W3CDTF">2022-11-18T11:22:21Z</dcterms:created>
  <dcterms:modified xsi:type="dcterms:W3CDTF">2022-11-29T14:55:51Z</dcterms:modified>
</cp:coreProperties>
</file>