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3093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164383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25F70E-361E-4001-B5B4-B307D64B3C2B}"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17157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2163211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628156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126703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2040336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47212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167595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46159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297533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167243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2593319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90968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387793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pPr/>
              <a:t>30-08-2025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297722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A296F9-EC93-4C34-94B1-080AB82A2ADB}" type="datetimeFigureOut">
              <a:rPr lang="en-IN" smtClean="0"/>
              <a:pPr/>
              <a:t>30-08-2025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025F70E-361E-4001-B5B4-B307D64B3C2B}" type="slidenum">
              <a:rPr lang="en-IN" smtClean="0"/>
              <a:pPr/>
              <a:t>‹#›</a:t>
            </a:fld>
            <a:endParaRPr lang="en-IN"/>
          </a:p>
        </p:txBody>
      </p:sp>
    </p:spTree>
    <p:extLst>
      <p:ext uri="{BB962C8B-B14F-4D97-AF65-F5344CB8AC3E}">
        <p14:creationId xmlns:p14="http://schemas.microsoft.com/office/powerpoint/2010/main" xmlns="" val="3406493524"/>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search?sca_esv=6b693d07bb019c16&amp;q=Snipping+Tool&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E&amp;biw=1366&amp;bih=641&amp;dpr=1&amp;mstk=AUtExfA094ifh2haEO0Mpet7G4IHTJMYLDMd4vz7RwWwyaOzErM2JdC6p-Qbh97G-kxhxWr8dhT3nC3Wekn-fiJyphxjxZzfcQTGsInt_Eu-_D9PvCWftsI7I5p5ftRu9lqpR9I&amp;csui=3"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www.google.com/search?sca_esv=6b693d07bb019c16&amp;q=screenshot+testing&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G&amp;biw=1366&amp;bih=641&amp;dpr=1&amp;mstk=AUtExfA094ifh2haEO0Mpet7G4IHTJMYLDMd4vz7RwWwyaOzErM2JdC6p-Qbh97G-kxhxWr8dhT3nC3Wekn-fiJyphxjxZzfcQTGsInt_Eu-_D9PvCWftsI7I5p5ftRu9lqpR9I&amp;csui=3" TargetMode="External"/><Relationship Id="rId4" Type="http://schemas.openxmlformats.org/officeDocument/2006/relationships/hyperlink" Target="https://www.google.com/search?sca_esv=6b693d07bb019c16&amp;q=Selenium&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F&amp;biw=1366&amp;bih=641&amp;dpr=1&amp;mstk=AUtExfA094ifh2haEO0Mpet7G4IHTJMYLDMd4vz7RwWwyaOzErM2JdC6p-Qbh97G-kxhxWr8dhT3nC3Wekn-fiJyphxjxZzfcQTGsInt_Eu-_D9PvCWftsI7I5p5ftRu9lqpR9I&amp;csui=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590" y="798490"/>
            <a:ext cx="8409904" cy="4340181"/>
          </a:xfrm>
        </p:spPr>
        <p:txBody>
          <a:bodyPr>
            <a:normAutofit fontScale="90000"/>
          </a:bodyPr>
          <a:lstStyle/>
          <a:p>
            <a:r>
              <a:rPr lang="en-US" dirty="0">
                <a:solidFill>
                  <a:schemeClr val="accent3">
                    <a:lumMod val="75000"/>
                  </a:schemeClr>
                </a:solidFill>
                <a:latin typeface="Algerian" pitchFamily="82" charset="0"/>
              </a:rPr>
              <a:t>STUDENT </a:t>
            </a:r>
            <a:r>
              <a:rPr lang="en-US" dirty="0">
                <a:latin typeface="Algerian" pitchFamily="82" charset="0"/>
              </a:rPr>
              <a:t> : </a:t>
            </a:r>
            <a:r>
              <a:rPr lang="en-US" dirty="0" smtClean="0">
                <a:solidFill>
                  <a:schemeClr val="tx1"/>
                </a:solidFill>
                <a:latin typeface="Algerian" pitchFamily="82" charset="0"/>
              </a:rPr>
              <a:t>BHARANI.M</a:t>
            </a:r>
            <a:r>
              <a:rPr lang="en-US" dirty="0">
                <a:latin typeface="Algerian" pitchFamily="82" charset="0"/>
              </a:rPr>
              <a:t/>
            </a:r>
            <a:br>
              <a:rPr lang="en-US" dirty="0">
                <a:latin typeface="Algerian" pitchFamily="82" charset="0"/>
              </a:rPr>
            </a:br>
            <a:r>
              <a:rPr lang="en-US" dirty="0">
                <a:solidFill>
                  <a:srgbClr val="C00000"/>
                </a:solidFill>
                <a:latin typeface="Algerian" pitchFamily="82" charset="0"/>
              </a:rPr>
              <a:t>REGISTER </a:t>
            </a:r>
            <a:r>
              <a:rPr lang="en-US" dirty="0">
                <a:latin typeface="Algerian" pitchFamily="82" charset="0"/>
              </a:rPr>
              <a:t> : </a:t>
            </a:r>
            <a:r>
              <a:rPr lang="en-US" dirty="0" smtClean="0">
                <a:solidFill>
                  <a:schemeClr val="tx1"/>
                </a:solidFill>
                <a:latin typeface="Algerian" pitchFamily="82" charset="0"/>
              </a:rPr>
              <a:t>2422K1739</a:t>
            </a:r>
            <a:r>
              <a:rPr lang="en-US" dirty="0">
                <a:latin typeface="Algerian" pitchFamily="82" charset="0"/>
              </a:rPr>
              <a:t/>
            </a:r>
            <a:br>
              <a:rPr lang="en-US" dirty="0">
                <a:latin typeface="Algerian" pitchFamily="82" charset="0"/>
              </a:rPr>
            </a:br>
            <a:r>
              <a:rPr lang="en-US" dirty="0">
                <a:solidFill>
                  <a:srgbClr val="C00000"/>
                </a:solidFill>
                <a:latin typeface="Algerian" pitchFamily="82" charset="0"/>
              </a:rPr>
              <a:t>NM ID </a:t>
            </a:r>
            <a:r>
              <a:rPr lang="en-US" dirty="0">
                <a:latin typeface="Algerian" pitchFamily="82" charset="0"/>
              </a:rPr>
              <a:t>      : </a:t>
            </a:r>
            <a:r>
              <a:rPr lang="en-US" dirty="0" smtClean="0">
                <a:solidFill>
                  <a:schemeClr val="tx1"/>
                </a:solidFill>
                <a:latin typeface="Algerian" pitchFamily="82" charset="0"/>
              </a:rPr>
              <a:t>autbru5h2422K1739</a:t>
            </a:r>
            <a:r>
              <a:rPr lang="en-US" dirty="0">
                <a:latin typeface="Algerian" pitchFamily="82" charset="0"/>
              </a:rPr>
              <a:t/>
            </a:r>
            <a:br>
              <a:rPr lang="en-US" dirty="0">
                <a:latin typeface="Algerian" pitchFamily="82" charset="0"/>
              </a:rPr>
            </a:br>
            <a:r>
              <a:rPr lang="en-US" dirty="0">
                <a:solidFill>
                  <a:srgbClr val="C00000"/>
                </a:solidFill>
                <a:latin typeface="Algerian" pitchFamily="82" charset="0"/>
              </a:rPr>
              <a:t>DEGREE</a:t>
            </a:r>
            <a:r>
              <a:rPr lang="en-US" dirty="0">
                <a:latin typeface="Algerian" pitchFamily="82" charset="0"/>
              </a:rPr>
              <a:t>    : </a:t>
            </a:r>
            <a:r>
              <a:rPr lang="en-US" dirty="0" err="1">
                <a:solidFill>
                  <a:schemeClr val="tx1"/>
                </a:solidFill>
                <a:latin typeface="Algerian" pitchFamily="82" charset="0"/>
              </a:rPr>
              <a:t>B.Sc</a:t>
            </a:r>
            <a:r>
              <a:rPr lang="en-US" dirty="0">
                <a:solidFill>
                  <a:schemeClr val="tx1"/>
                </a:solidFill>
                <a:latin typeface="Algerian" pitchFamily="82" charset="0"/>
              </a:rPr>
              <a:t> Computer Science</a:t>
            </a:r>
            <a:r>
              <a:rPr lang="en-US" dirty="0">
                <a:latin typeface="Algerian" pitchFamily="82" charset="0"/>
              </a:rPr>
              <a:t/>
            </a:r>
            <a:br>
              <a:rPr lang="en-US" dirty="0">
                <a:latin typeface="Algerian" pitchFamily="82" charset="0"/>
              </a:rPr>
            </a:br>
            <a:r>
              <a:rPr lang="en-US" dirty="0">
                <a:solidFill>
                  <a:srgbClr val="C00000"/>
                </a:solidFill>
                <a:latin typeface="Algerian" pitchFamily="82" charset="0"/>
              </a:rPr>
              <a:t>COLLEGE /UNIVERSITY</a:t>
            </a:r>
            <a:r>
              <a:rPr lang="en-US" dirty="0">
                <a:latin typeface="Algerian" pitchFamily="82" charset="0"/>
              </a:rPr>
              <a:t> : </a:t>
            </a:r>
            <a:r>
              <a:rPr lang="en-US" dirty="0">
                <a:solidFill>
                  <a:schemeClr val="tx1"/>
                </a:solidFill>
                <a:latin typeface="Algerian" pitchFamily="82" charset="0"/>
              </a:rPr>
              <a:t> </a:t>
            </a:r>
            <a:r>
              <a:rPr lang="en-US" dirty="0" err="1">
                <a:solidFill>
                  <a:schemeClr val="tx1"/>
                </a:solidFill>
                <a:latin typeface="Algerian" pitchFamily="82" charset="0"/>
              </a:rPr>
              <a:t>Adharsh</a:t>
            </a:r>
            <a:r>
              <a:rPr lang="en-US" dirty="0">
                <a:solidFill>
                  <a:schemeClr val="tx1"/>
                </a:solidFill>
                <a:latin typeface="Algerian" pitchFamily="82" charset="0"/>
              </a:rPr>
              <a:t> </a:t>
            </a:r>
            <a:r>
              <a:rPr lang="en-US" dirty="0" err="1">
                <a:solidFill>
                  <a:schemeClr val="tx1"/>
                </a:solidFill>
                <a:latin typeface="Algerian" pitchFamily="82" charset="0"/>
              </a:rPr>
              <a:t>Vidhyalaya</a:t>
            </a:r>
            <a:r>
              <a:rPr lang="en-US" dirty="0">
                <a:solidFill>
                  <a:schemeClr val="tx1"/>
                </a:solidFill>
                <a:latin typeface="Algerian" pitchFamily="82" charset="0"/>
              </a:rPr>
              <a:t> College Of Arts And Science For Women/</a:t>
            </a:r>
            <a:r>
              <a:rPr lang="en-US" dirty="0" err="1">
                <a:solidFill>
                  <a:schemeClr val="tx1"/>
                </a:solidFill>
                <a:latin typeface="Algerian" pitchFamily="82" charset="0"/>
              </a:rPr>
              <a:t>Bharathiyar</a:t>
            </a:r>
            <a:r>
              <a:rPr lang="en-US" dirty="0">
                <a:solidFill>
                  <a:schemeClr val="tx1"/>
                </a:solidFill>
                <a:latin typeface="Algerian" pitchFamily="82" charset="0"/>
              </a:rPr>
              <a:t> University</a:t>
            </a:r>
            <a:r>
              <a:rPr lang="en-US" dirty="0">
                <a:latin typeface="Algerian" pitchFamily="82" charset="0"/>
              </a:rPr>
              <a:t/>
            </a:r>
            <a:br>
              <a:rPr lang="en-US" dirty="0">
                <a:latin typeface="Algerian" pitchFamily="82" charset="0"/>
              </a:rPr>
            </a:br>
            <a:r>
              <a:rPr lang="en-US" dirty="0">
                <a:latin typeface="Algerian" pitchFamily="82" charset="0"/>
              </a:rPr>
              <a:t>                           </a:t>
            </a:r>
            <a:r>
              <a:rPr lang="en-US" sz="3200" dirty="0" smtClean="0">
                <a:solidFill>
                  <a:schemeClr val="tx1"/>
                </a:solidFill>
                <a:latin typeface="Algerian" pitchFamily="82" charset="0"/>
              </a:rPr>
              <a:t/>
            </a:r>
            <a:br>
              <a:rPr lang="en-US" sz="3200" dirty="0" smtClean="0">
                <a:solidFill>
                  <a:schemeClr val="tx1"/>
                </a:solidFill>
                <a:latin typeface="Algerian" pitchFamily="82" charset="0"/>
              </a:rPr>
            </a:br>
            <a:r>
              <a:rPr lang="en-US" sz="3200" dirty="0" smtClean="0">
                <a:solidFill>
                  <a:schemeClr val="tx1"/>
                </a:solidFill>
                <a:latin typeface="Algerian" pitchFamily="82" charset="0"/>
              </a:rPr>
              <a:t>                         </a:t>
            </a:r>
            <a:endParaRPr lang="en-IN" sz="3200" dirty="0">
              <a:solidFill>
                <a:schemeClr val="tx1"/>
              </a:solidFill>
              <a:latin typeface="Algerian" pitchFamily="82" charset="0"/>
            </a:endParaRPr>
          </a:p>
        </p:txBody>
      </p:sp>
    </p:spTree>
    <p:extLst>
      <p:ext uri="{BB962C8B-B14F-4D97-AF65-F5344CB8AC3E}">
        <p14:creationId xmlns:p14="http://schemas.microsoft.com/office/powerpoint/2010/main" xmlns="" val="270923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73" y="829547"/>
            <a:ext cx="8596668" cy="2339662"/>
          </a:xfrm>
        </p:spPr>
        <p:txBody>
          <a:bodyPr/>
          <a:lstStyle/>
          <a:p>
            <a:r>
              <a:rPr lang="en-US" dirty="0" smtClean="0">
                <a:latin typeface="Algerian" pitchFamily="82" charset="0"/>
              </a:rPr>
              <a:t>7.Results and Screenshot</a:t>
            </a:r>
            <a:endParaRPr lang="en-IN" dirty="0">
              <a:latin typeface="Algerian" pitchFamily="82" charset="0"/>
            </a:endParaRPr>
          </a:p>
        </p:txBody>
      </p:sp>
      <p:pic>
        <p:nvPicPr>
          <p:cNvPr id="7" name="Content Placeholder 6"/>
          <p:cNvPicPr>
            <a:picLocks noGrp="1" noChangeAspect="1"/>
          </p:cNvPicPr>
          <p:nvPr>
            <p:ph idx="1"/>
          </p:nvPr>
        </p:nvPicPr>
        <p:blipFill>
          <a:blip r:embed="rId2"/>
          <a:stretch>
            <a:fillRect/>
          </a:stretch>
        </p:blipFill>
        <p:spPr>
          <a:xfrm>
            <a:off x="4007028" y="3471550"/>
            <a:ext cx="5009321" cy="2453146"/>
          </a:xfrm>
          <a:prstGeom prst="rect">
            <a:avLst/>
          </a:prstGeom>
        </p:spPr>
      </p:pic>
      <p:sp>
        <p:nvSpPr>
          <p:cNvPr id="4" name="Rectangle 1"/>
          <p:cNvSpPr>
            <a:spLocks noChangeArrowheads="1"/>
          </p:cNvSpPr>
          <p:nvPr/>
        </p:nvSpPr>
        <p:spPr bwMode="auto">
          <a:xfrm>
            <a:off x="0" y="-220050"/>
            <a:ext cx="65" cy="440099"/>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1D35"/>
                </a:solidFill>
                <a:effectLst/>
                <a:latin typeface="Google Sans"/>
              </a:rPr>
              <a:t>To get </a:t>
            </a:r>
            <a:r>
              <a:rPr kumimoji="0" lang="en-US" sz="1300" b="1" i="0" u="none" strike="noStrike" cap="none" normalizeH="0" baseline="0" smtClean="0">
                <a:ln>
                  <a:noFill/>
                </a:ln>
                <a:solidFill>
                  <a:srgbClr val="001D35"/>
                </a:solidFill>
                <a:effectLst/>
                <a:latin typeface="Google Sans"/>
              </a:rPr>
              <a:t>"results and screenshot,"</a:t>
            </a:r>
            <a:r>
              <a:rPr kumimoji="0" lang="en-US" sz="1300" b="0" i="0" u="none" strike="noStrike" cap="none" normalizeH="0" baseline="0" smtClean="0">
                <a:ln>
                  <a:noFill/>
                </a:ln>
                <a:solidFill>
                  <a:srgbClr val="001D35"/>
                </a:solidFill>
                <a:effectLst/>
                <a:latin typeface="Google Sans"/>
              </a:rPr>
              <a:t> use the built-in features of your operating system or a third-party tool to capture an image of your screen and then view the results of a process, such as test results, by finding them in a test report or by running a screenshot test. On Android, press the </a:t>
            </a:r>
            <a:r>
              <a:rPr kumimoji="0" lang="en-US" sz="1300" b="1" i="0" u="none" strike="noStrike" cap="none" normalizeH="0" baseline="0" smtClean="0">
                <a:ln>
                  <a:noFill/>
                </a:ln>
                <a:solidFill>
                  <a:srgbClr val="001D35"/>
                </a:solidFill>
                <a:effectLst/>
                <a:latin typeface="Google Sans"/>
              </a:rPr>
              <a:t>Power and Volume Down</a:t>
            </a:r>
            <a:r>
              <a:rPr kumimoji="0" lang="en-US" sz="1300" b="0" i="0" u="none" strike="noStrike" cap="none" normalizeH="0" baseline="0" smtClean="0">
                <a:ln>
                  <a:noFill/>
                </a:ln>
                <a:solidFill>
                  <a:srgbClr val="001D35"/>
                </a:solidFill>
                <a:effectLst/>
                <a:latin typeface="Google Sans"/>
              </a:rPr>
              <a:t> buttons. On Windows, press </a:t>
            </a:r>
            <a:r>
              <a:rPr kumimoji="0" lang="en-US" sz="1300" b="1" i="0" u="none" strike="noStrike" cap="none" normalizeH="0" baseline="0" smtClean="0">
                <a:ln>
                  <a:noFill/>
                </a:ln>
                <a:solidFill>
                  <a:srgbClr val="001D35"/>
                </a:solidFill>
                <a:effectLst/>
                <a:latin typeface="Google Sans"/>
              </a:rPr>
              <a:t>Windows key + Shift + S</a:t>
            </a:r>
            <a:r>
              <a:rPr kumimoji="0" lang="en-US" sz="1300" b="0" i="0" u="none" strike="noStrike" cap="none" normalizeH="0" baseline="0" smtClean="0">
                <a:ln>
                  <a:noFill/>
                </a:ln>
                <a:solidFill>
                  <a:srgbClr val="001D35"/>
                </a:solidFill>
                <a:effectLst/>
                <a:latin typeface="Google Sans"/>
              </a:rPr>
              <a:t> to open the </a:t>
            </a:r>
            <a:r>
              <a:rPr kumimoji="0" lang="en-US" sz="1300" b="0" i="0" u="none" strike="noStrike" cap="none" normalizeH="0" baseline="0" smtClean="0">
                <a:ln>
                  <a:noFill/>
                </a:ln>
                <a:solidFill>
                  <a:srgbClr val="001D35"/>
                </a:solidFill>
                <a:effectLst/>
                <a:latin typeface="Google Sans"/>
                <a:hlinkClick r:id="rId3"/>
              </a:rPr>
              <a:t>Snipping Tool</a:t>
            </a:r>
            <a:r>
              <a:rPr kumimoji="0" lang="en-US" sz="1300" b="0" i="0" u="none" strike="noStrike" cap="none" normalizeH="0" baseline="0" smtClean="0">
                <a:ln>
                  <a:noFill/>
                </a:ln>
                <a:solidFill>
                  <a:srgbClr val="001D35"/>
                </a:solidFill>
                <a:effectLst/>
                <a:latin typeface="Google Sans"/>
              </a:rPr>
              <a:t>. For automated testing, you can use tools like </a:t>
            </a:r>
            <a:r>
              <a:rPr kumimoji="0" lang="en-US" sz="1300" b="0" i="0" u="none" strike="noStrike" cap="none" normalizeH="0" baseline="0" smtClean="0">
                <a:ln>
                  <a:noFill/>
                </a:ln>
                <a:solidFill>
                  <a:srgbClr val="001D35"/>
                </a:solidFill>
                <a:effectLst/>
                <a:latin typeface="Google Sans"/>
                <a:hlinkClick r:id="rId4"/>
              </a:rPr>
              <a:t>Selenium</a:t>
            </a:r>
            <a:r>
              <a:rPr kumimoji="0" lang="en-US" sz="1300" b="0" i="0" u="none" strike="noStrike" cap="none" normalizeH="0" baseline="0" smtClean="0">
                <a:ln>
                  <a:noFill/>
                </a:ln>
                <a:solidFill>
                  <a:srgbClr val="001D35"/>
                </a:solidFill>
                <a:effectLst/>
                <a:latin typeface="Google Sans"/>
              </a:rPr>
              <a:t> to take screenshots of web pages, or use </a:t>
            </a:r>
            <a:r>
              <a:rPr kumimoji="0" lang="en-US" sz="1300" b="0" i="0" u="none" strike="noStrike" cap="none" normalizeH="0" baseline="0" smtClean="0">
                <a:ln>
                  <a:noFill/>
                </a:ln>
                <a:solidFill>
                  <a:srgbClr val="001D35"/>
                </a:solidFill>
                <a:effectLst/>
                <a:latin typeface="Google Sans"/>
                <a:hlinkClick r:id="rId5"/>
              </a:rPr>
              <a:t>screenshot testing</a:t>
            </a:r>
            <a:r>
              <a:rPr kumimoji="0" lang="en-US" sz="1300" b="0" i="0" u="none" strike="noStrike" cap="none" normalizeH="0" baseline="0" smtClean="0">
                <a:ln>
                  <a:noFill/>
                </a:ln>
                <a:solidFill>
                  <a:srgbClr val="001D35"/>
                </a:solidFill>
                <a:effectLst/>
                <a:latin typeface="Google Sans"/>
              </a:rPr>
              <a:t> to compare UI components against reference images.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2596820" y="1593153"/>
            <a:ext cx="8097078" cy="1323439"/>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To get </a:t>
            </a:r>
            <a:r>
              <a:rPr lang="en-US" sz="2000" b="1" i="0" dirty="0" smtClean="0">
                <a:solidFill>
                  <a:srgbClr val="001D35"/>
                </a:solidFill>
                <a:effectLst/>
                <a:latin typeface="Modern No. 20" panose="02070704070505020303" pitchFamily="18" charset="0"/>
              </a:rPr>
              <a:t>"results and screenshot,"</a:t>
            </a:r>
            <a:r>
              <a:rPr lang="en-US" sz="2000" b="0" i="0" dirty="0" smtClean="0">
                <a:solidFill>
                  <a:srgbClr val="001D35"/>
                </a:solidFill>
                <a:effectLst/>
                <a:latin typeface="Modern No. 20" panose="02070704070505020303" pitchFamily="18" charset="0"/>
              </a:rPr>
              <a:t> </a:t>
            </a:r>
            <a:r>
              <a:rPr lang="en-US" sz="2000" dirty="0" smtClean="0">
                <a:latin typeface="Modern No. 20" panose="02070704070505020303" pitchFamily="18" charset="0"/>
              </a:rPr>
              <a:t>use the built-in features of your operating system or a third-party tool to capture an image of your screen and then view the results of a process, such as test results, by finding them in a test report or by running a screenshot test  </a:t>
            </a:r>
            <a:endParaRPr lang="en-IN" sz="2000" dirty="0">
              <a:latin typeface="Modern No. 20" panose="02070704070505020303" pitchFamily="18" charset="0"/>
            </a:endParaRPr>
          </a:p>
        </p:txBody>
      </p:sp>
    </p:spTree>
    <p:extLst>
      <p:ext uri="{BB962C8B-B14F-4D97-AF65-F5344CB8AC3E}">
        <p14:creationId xmlns:p14="http://schemas.microsoft.com/office/powerpoint/2010/main" xmlns="" val="303620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050" y="699749"/>
            <a:ext cx="8596668" cy="4013917"/>
          </a:xfrm>
        </p:spPr>
        <p:txBody>
          <a:bodyPr/>
          <a:lstStyle/>
          <a:p>
            <a:r>
              <a:rPr lang="en-US" dirty="0" smtClean="0">
                <a:latin typeface="Algerian" pitchFamily="82" charset="0"/>
              </a:rPr>
              <a:t>8.Conclusion</a:t>
            </a:r>
            <a:r>
              <a:rPr lang="en-US" dirty="0" smtClean="0">
                <a:latin typeface="Harlow Solid Italic" panose="04030604020F02020D02" pitchFamily="82" charset="0"/>
              </a:rPr>
              <a:t/>
            </a:r>
            <a:br>
              <a:rPr lang="en-US" dirty="0" smtClean="0">
                <a:latin typeface="Harlow Solid Italic" panose="04030604020F02020D02" pitchFamily="82" charset="0"/>
              </a:rPr>
            </a:br>
            <a:r>
              <a:rPr lang="en-US" dirty="0">
                <a:latin typeface="Harlow Solid Italic" panose="04030604020F02020D02" pitchFamily="82" charset="0"/>
              </a:rPr>
              <a:t> </a:t>
            </a:r>
            <a:r>
              <a:rPr lang="en-US" dirty="0" smtClean="0">
                <a:latin typeface="Harlow Solid Italic" panose="04030604020F02020D02" pitchFamily="82" charset="0"/>
              </a:rPr>
              <a:t>         </a:t>
            </a:r>
            <a:endParaRPr lang="en-IN" dirty="0"/>
          </a:p>
        </p:txBody>
      </p:sp>
      <p:sp>
        <p:nvSpPr>
          <p:cNvPr id="3" name="Content Placeholder 2"/>
          <p:cNvSpPr>
            <a:spLocks noGrp="1"/>
          </p:cNvSpPr>
          <p:nvPr>
            <p:ph idx="1"/>
          </p:nvPr>
        </p:nvSpPr>
        <p:spPr>
          <a:xfrm>
            <a:off x="7263684" y="7920507"/>
            <a:ext cx="5758069" cy="1353453"/>
          </a:xfrm>
        </p:spPr>
        <p:txBody>
          <a:bodyPr/>
          <a:lstStyle/>
          <a:p>
            <a:endParaRPr lang="en-IN" dirty="0"/>
          </a:p>
        </p:txBody>
      </p:sp>
      <p:sp>
        <p:nvSpPr>
          <p:cNvPr id="4" name="Rectangle 3"/>
          <p:cNvSpPr/>
          <p:nvPr/>
        </p:nvSpPr>
        <p:spPr>
          <a:xfrm>
            <a:off x="2064305" y="1482041"/>
            <a:ext cx="8358389" cy="2031325"/>
          </a:xfrm>
          <a:prstGeom prst="rect">
            <a:avLst/>
          </a:prstGeom>
        </p:spPr>
        <p:txBody>
          <a:bodyPr wrap="square">
            <a:spAutoFit/>
          </a:bodyPr>
          <a:lstStyle/>
          <a:p>
            <a:pPr fontAlgn="ctr"/>
            <a:r>
              <a:rPr lang="en-US" b="0" i="0" dirty="0" smtClean="0">
                <a:solidFill>
                  <a:srgbClr val="001D35"/>
                </a:solidFill>
                <a:effectLst/>
                <a:latin typeface="Google Sans"/>
              </a:rPr>
              <a:t>         The conclusion of creating an interactive digital portfolio using front-end web development emphasizes its crucial role in showcasing skills and attracting opportunities. It is a dynamic and evolving representation of a developer's capabilities, going beyond a static resume to offer an immersive experience of their work.</a:t>
            </a:r>
            <a:endParaRPr lang="en-US" b="0" i="0" dirty="0" smtClean="0">
              <a:solidFill>
                <a:srgbClr val="0B57D0"/>
              </a:solidFill>
              <a:effectLst/>
              <a:latin typeface="Google Sans"/>
            </a:endParaRPr>
          </a:p>
          <a:p>
            <a:r>
              <a:rPr lang="en-US" b="0" i="0" dirty="0" smtClean="0">
                <a:solidFill>
                  <a:srgbClr val="001D35"/>
                </a:solidFill>
                <a:effectLst/>
                <a:latin typeface="Google Sans"/>
              </a:rPr>
              <a:t/>
            </a:r>
            <a:br>
              <a:rPr lang="en-US" b="0" i="0" dirty="0" smtClean="0">
                <a:solidFill>
                  <a:srgbClr val="001D35"/>
                </a:solidFill>
                <a:effectLst/>
                <a:latin typeface="Google Sans"/>
              </a:rPr>
            </a:br>
            <a:r>
              <a:rPr lang="en-US" b="0" i="0" dirty="0" smtClean="0">
                <a:solidFill>
                  <a:srgbClr val="001D35"/>
                </a:solidFill>
                <a:effectLst/>
                <a:latin typeface="Google Sans"/>
              </a:rPr>
              <a:t>  </a:t>
            </a:r>
            <a:endParaRPr lang="en-IN" dirty="0"/>
          </a:p>
        </p:txBody>
      </p:sp>
    </p:spTree>
    <p:extLst>
      <p:ext uri="{BB962C8B-B14F-4D97-AF65-F5344CB8AC3E}">
        <p14:creationId xmlns:p14="http://schemas.microsoft.com/office/powerpoint/2010/main" xmlns="" val="2392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269" y="870672"/>
            <a:ext cx="8596668" cy="1979055"/>
          </a:xfrm>
        </p:spPr>
        <p:txBody>
          <a:bodyPr>
            <a:normAutofit/>
          </a:bodyPr>
          <a:lstStyle/>
          <a:p>
            <a:r>
              <a:rPr lang="en-US" sz="3200" i="1" dirty="0" smtClean="0">
                <a:solidFill>
                  <a:schemeClr val="tx1"/>
                </a:solidFill>
                <a:latin typeface="Algerian" pitchFamily="82" charset="0"/>
              </a:rPr>
              <a:t>INTERACTIVE DIGITAL PORTFOLIO USING FRONT AND END DEVELOPMENT</a:t>
            </a:r>
            <a:endParaRPr lang="en-IN" sz="3200" i="1" dirty="0">
              <a:solidFill>
                <a:schemeClr val="tx1"/>
              </a:solidFill>
              <a:latin typeface="Algerian" pitchFamily="82" charset="0"/>
            </a:endParaRPr>
          </a:p>
        </p:txBody>
      </p:sp>
    </p:spTree>
    <p:extLst>
      <p:ext uri="{BB962C8B-B14F-4D97-AF65-F5344CB8AC3E}">
        <p14:creationId xmlns:p14="http://schemas.microsoft.com/office/powerpoint/2010/main" xmlns="" val="65756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340" y="596721"/>
            <a:ext cx="8596668" cy="1320800"/>
          </a:xfrm>
        </p:spPr>
        <p:txBody>
          <a:bodyPr/>
          <a:lstStyle/>
          <a:p>
            <a:r>
              <a:rPr lang="en-US" dirty="0">
                <a:solidFill>
                  <a:srgbClr val="FF0000"/>
                </a:solidFill>
                <a:latin typeface="Algerian" pitchFamily="82" charset="0"/>
              </a:rPr>
              <a:t>AGENDA</a:t>
            </a:r>
            <a:endParaRPr lang="en-IN" dirty="0">
              <a:solidFill>
                <a:srgbClr val="FF0000"/>
              </a:solidFill>
              <a:latin typeface="Algerian" pitchFamily="82" charset="0"/>
            </a:endParaRPr>
          </a:p>
        </p:txBody>
      </p:sp>
      <p:sp>
        <p:nvSpPr>
          <p:cNvPr id="3" name="Content Placeholder 2"/>
          <p:cNvSpPr>
            <a:spLocks noGrp="1"/>
          </p:cNvSpPr>
          <p:nvPr>
            <p:ph idx="1"/>
          </p:nvPr>
        </p:nvSpPr>
        <p:spPr>
          <a:xfrm>
            <a:off x="1434979" y="1657762"/>
            <a:ext cx="8596668" cy="3880773"/>
          </a:xfrm>
        </p:spPr>
        <p:txBody>
          <a:bodyPr/>
          <a:lstStyle/>
          <a:p>
            <a:r>
              <a:rPr lang="en-US" sz="2000" dirty="0" smtClean="0">
                <a:solidFill>
                  <a:schemeClr val="tx1"/>
                </a:solidFill>
                <a:latin typeface="Constantia" panose="02030602050306030303" pitchFamily="18" charset="0"/>
              </a:rPr>
              <a:t>Problem Statement</a:t>
            </a:r>
          </a:p>
          <a:p>
            <a:r>
              <a:rPr lang="en-US" sz="2000" dirty="0" smtClean="0">
                <a:latin typeface="Constantia" panose="02030602050306030303" pitchFamily="18" charset="0"/>
              </a:rPr>
              <a:t>Project Overview</a:t>
            </a:r>
          </a:p>
          <a:p>
            <a:r>
              <a:rPr lang="en-US" sz="2000" dirty="0" smtClean="0">
                <a:latin typeface="Constantia" panose="02030602050306030303" pitchFamily="18" charset="0"/>
              </a:rPr>
              <a:t>End Users</a:t>
            </a:r>
          </a:p>
          <a:p>
            <a:r>
              <a:rPr lang="en-US" sz="2000" dirty="0" smtClean="0">
                <a:latin typeface="Constantia" panose="02030602050306030303" pitchFamily="18" charset="0"/>
              </a:rPr>
              <a:t>Tools And Technologies</a:t>
            </a:r>
          </a:p>
          <a:p>
            <a:r>
              <a:rPr lang="en-US" sz="2000" dirty="0" smtClean="0">
                <a:latin typeface="Constantia" panose="02030602050306030303" pitchFamily="18" charset="0"/>
              </a:rPr>
              <a:t>Portfolio Design And Layout</a:t>
            </a:r>
          </a:p>
          <a:p>
            <a:r>
              <a:rPr lang="en-US" sz="2000" dirty="0" smtClean="0">
                <a:latin typeface="Constantia" panose="02030602050306030303" pitchFamily="18" charset="0"/>
              </a:rPr>
              <a:t>Features  And  Functionality</a:t>
            </a:r>
          </a:p>
          <a:p>
            <a:r>
              <a:rPr lang="en-US" sz="2000" dirty="0" smtClean="0">
                <a:latin typeface="Constantia" panose="02030602050306030303" pitchFamily="18" charset="0"/>
              </a:rPr>
              <a:t>Results  And  Screenshot</a:t>
            </a:r>
          </a:p>
          <a:p>
            <a:r>
              <a:rPr lang="en-US" sz="2000" dirty="0" smtClean="0">
                <a:latin typeface="Constantia" panose="02030602050306030303" pitchFamily="18" charset="0"/>
              </a:rPr>
              <a:t>Conclusion</a:t>
            </a:r>
            <a:endParaRPr lang="en-IN" sz="2000" dirty="0">
              <a:latin typeface="Constantia" panose="02030602050306030303" pitchFamily="18" charset="0"/>
            </a:endParaRPr>
          </a:p>
        </p:txBody>
      </p:sp>
    </p:spTree>
    <p:extLst>
      <p:ext uri="{BB962C8B-B14F-4D97-AF65-F5344CB8AC3E}">
        <p14:creationId xmlns:p14="http://schemas.microsoft.com/office/powerpoint/2010/main" xmlns="" val="415733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735" y="624686"/>
            <a:ext cx="8595455" cy="2133601"/>
          </a:xfrm>
        </p:spPr>
        <p:txBody>
          <a:bodyPr>
            <a:normAutofit fontScale="90000"/>
          </a:bodyPr>
          <a:lstStyle/>
          <a:p>
            <a:pPr fontAlgn="ctr"/>
            <a:r>
              <a:rPr lang="en-US" sz="3200" dirty="0" smtClean="0">
                <a:latin typeface="Algerian" pitchFamily="82" charset="0"/>
              </a:rPr>
              <a:t>1.Problem Statement:</a:t>
            </a:r>
            <a:br>
              <a:rPr lang="en-US" sz="3200" dirty="0" smtClean="0">
                <a:latin typeface="Algerian" pitchFamily="82" charset="0"/>
              </a:rPr>
            </a:br>
            <a:r>
              <a:rPr lang="en-US" sz="3200" dirty="0">
                <a:latin typeface="Harlow Solid Italic" panose="04030604020F02020D02" pitchFamily="82" charset="0"/>
              </a:rPr>
              <a:t> </a:t>
            </a:r>
            <a:r>
              <a:rPr lang="en-US" sz="3200" dirty="0" smtClean="0">
                <a:latin typeface="Harlow Solid Italic" panose="04030604020F02020D02" pitchFamily="82" charset="0"/>
              </a:rPr>
              <a:t>       </a:t>
            </a:r>
            <a:r>
              <a:rPr lang="en-US" sz="2000" dirty="0" smtClean="0">
                <a:solidFill>
                  <a:schemeClr val="tx1"/>
                </a:solidFill>
              </a:rPr>
              <a:t>Aspiring </a:t>
            </a:r>
            <a:r>
              <a:rPr lang="en-US" sz="2000" dirty="0">
                <a:solidFill>
                  <a:schemeClr val="tx1"/>
                </a:solidFill>
              </a:rPr>
              <a:t>and established front-end web developers require an effective and engaging method to showcase their skills, projects, and professional experience to potential employers or clients. </a:t>
            </a:r>
            <a:r>
              <a:rPr lang="en-US" sz="2000" dirty="0" smtClean="0">
                <a:solidFill>
                  <a:schemeClr val="tx1"/>
                </a:solidFill>
              </a:rPr>
              <a:t/>
            </a:r>
            <a:br>
              <a:rPr lang="en-US" sz="2000" dirty="0" smtClean="0">
                <a:solidFill>
                  <a:schemeClr val="tx1"/>
                </a:solidFill>
              </a:rPr>
            </a:br>
            <a:r>
              <a:rPr lang="en-US" sz="2000" dirty="0">
                <a:solidFill>
                  <a:schemeClr val="tx1"/>
                </a:solidFill>
              </a:rPr>
              <a:t> </a:t>
            </a:r>
            <a:r>
              <a:rPr lang="en-US" sz="2000" dirty="0" smtClean="0">
                <a:solidFill>
                  <a:schemeClr val="tx1"/>
                </a:solidFill>
              </a:rPr>
              <a:t>          Traditional </a:t>
            </a:r>
            <a:r>
              <a:rPr lang="en-US" sz="2000" dirty="0">
                <a:solidFill>
                  <a:schemeClr val="tx1"/>
                </a:solidFill>
              </a:rPr>
              <a:t>resumes and static online portfolios often lack the dynamic and interactive elements necessary to fully demonstrate a developer's proficiency in front-end technologies and user experience design</a:t>
            </a:r>
            <a:r>
              <a:rPr lang="en-US" sz="2000" dirty="0" smtClean="0">
                <a:solidFill>
                  <a:schemeClr val="tx1"/>
                </a:solidFill>
              </a:rPr>
              <a:t>.</a:t>
            </a:r>
            <a:r>
              <a:rPr lang="en-US" sz="2000" dirty="0">
                <a:solidFill>
                  <a:schemeClr val="tx1"/>
                </a:solidFill>
              </a:rPr>
              <a:t> </a:t>
            </a:r>
            <a:br>
              <a:rPr lang="en-US" sz="2000" dirty="0">
                <a:solidFill>
                  <a:schemeClr val="tx1"/>
                </a:solidFill>
              </a:rPr>
            </a:br>
            <a:r>
              <a:rPr lang="en-US" sz="2200" dirty="0" smtClean="0">
                <a:solidFill>
                  <a:schemeClr val="tx1"/>
                </a:solidFill>
                <a:latin typeface="Modern No. 20" panose="02070704070505020303" pitchFamily="18" charset="0"/>
              </a:rPr>
              <a:t/>
            </a:r>
            <a:br>
              <a:rPr lang="en-US" sz="2200" dirty="0" smtClean="0">
                <a:solidFill>
                  <a:schemeClr val="tx1"/>
                </a:solidFill>
                <a:latin typeface="Modern No. 20" panose="02070704070505020303" pitchFamily="18" charset="0"/>
              </a:rPr>
            </a:br>
            <a:r>
              <a:rPr lang="en-US" sz="2200" dirty="0" smtClean="0">
                <a:solidFill>
                  <a:schemeClr val="tx1"/>
                </a:solidFill>
                <a:latin typeface="Modern No. 20" panose="02070704070505020303" pitchFamily="18" charset="0"/>
              </a:rPr>
              <a:t> </a:t>
            </a:r>
            <a:endParaRPr lang="en-IN" sz="2200" dirty="0">
              <a:solidFill>
                <a:schemeClr val="tx1"/>
              </a:solidFill>
              <a:latin typeface="Modern No. 20" panose="02070704070505020303" pitchFamily="18" charset="0"/>
            </a:endParaRPr>
          </a:p>
        </p:txBody>
      </p:sp>
      <p:sp>
        <p:nvSpPr>
          <p:cNvPr id="3" name="Content Placeholder 2"/>
          <p:cNvSpPr>
            <a:spLocks noGrp="1"/>
          </p:cNvSpPr>
          <p:nvPr>
            <p:ph idx="1"/>
          </p:nvPr>
        </p:nvSpPr>
        <p:spPr>
          <a:xfrm>
            <a:off x="740515" y="2758287"/>
            <a:ext cx="8596668" cy="3880773"/>
          </a:xfrm>
        </p:spPr>
        <p:txBody>
          <a:bodyPr/>
          <a:lstStyle/>
          <a:p>
            <a:pPr marL="0" indent="0">
              <a:buNone/>
            </a:pPr>
            <a:r>
              <a:rPr lang="en-US" dirty="0">
                <a:latin typeface="Lucida Handwriting" panose="03010101010101010101" pitchFamily="66" charset="0"/>
              </a:rPr>
              <a:t> </a:t>
            </a:r>
            <a:r>
              <a:rPr lang="en-US" dirty="0" smtClean="0">
                <a:latin typeface="Lucida Handwriting" panose="03010101010101010101" pitchFamily="66" charset="0"/>
              </a:rPr>
              <a:t> </a:t>
            </a:r>
          </a:p>
          <a:p>
            <a:pPr marL="0" indent="0">
              <a:buNone/>
            </a:pPr>
            <a:endParaRPr lang="en-US" dirty="0">
              <a:latin typeface="Lucida Handwriting" panose="03010101010101010101" pitchFamily="66" charset="0"/>
            </a:endParaRPr>
          </a:p>
          <a:p>
            <a:pPr marL="0" indent="0">
              <a:buNone/>
            </a:pPr>
            <a:r>
              <a:rPr lang="en-US" dirty="0" smtClean="0">
                <a:latin typeface="Lucida Handwriting" panose="03010101010101010101" pitchFamily="66" charset="0"/>
              </a:rPr>
              <a:t>                              </a:t>
            </a:r>
            <a:endParaRPr lang="en-US" sz="2400" dirty="0" smtClean="0">
              <a:latin typeface="Lucida Handwriting" panose="03010101010101010101" pitchFamily="66" charset="0"/>
            </a:endParaRPr>
          </a:p>
        </p:txBody>
      </p:sp>
      <p:sp>
        <p:nvSpPr>
          <p:cNvPr id="5" name="Rectangle 4"/>
          <p:cNvSpPr/>
          <p:nvPr/>
        </p:nvSpPr>
        <p:spPr>
          <a:xfrm>
            <a:off x="3048000" y="2136339"/>
            <a:ext cx="6096000" cy="369332"/>
          </a:xfrm>
          <a:prstGeom prst="rect">
            <a:avLst/>
          </a:prstGeom>
        </p:spPr>
        <p:txBody>
          <a:bodyPr>
            <a:spAutoFit/>
          </a:bodyPr>
          <a:lstStyle/>
          <a:p>
            <a:pPr fontAlgn="ctr"/>
            <a:endParaRPr lang="en-US" b="0" i="0" dirty="0">
              <a:solidFill>
                <a:srgbClr val="001D35"/>
              </a:solidFill>
              <a:effectLst/>
              <a:latin typeface="Google Sans"/>
            </a:endParaRPr>
          </a:p>
        </p:txBody>
      </p:sp>
      <p:sp>
        <p:nvSpPr>
          <p:cNvPr id="4" name="AutoShape 2" descr="Problem Statement Keynote Templat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descr="Problem statement in research in writing a problem statement"/>
          <p:cNvPicPr>
            <a:picLocks noChangeAspect="1" noChangeArrowheads="1"/>
          </p:cNvPicPr>
          <p:nvPr/>
        </p:nvPicPr>
        <p:blipFill>
          <a:blip r:embed="rId2"/>
          <a:srcRect/>
          <a:stretch>
            <a:fillRect/>
          </a:stretch>
        </p:blipFill>
        <p:spPr bwMode="auto">
          <a:xfrm>
            <a:off x="2952206" y="3670663"/>
            <a:ext cx="6662057" cy="2795451"/>
          </a:xfrm>
          <a:prstGeom prst="rect">
            <a:avLst/>
          </a:prstGeom>
          <a:noFill/>
        </p:spPr>
      </p:pic>
    </p:spTree>
    <p:extLst>
      <p:ext uri="{BB962C8B-B14F-4D97-AF65-F5344CB8AC3E}">
        <p14:creationId xmlns:p14="http://schemas.microsoft.com/office/powerpoint/2010/main" xmlns="" val="200524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097" y="604735"/>
            <a:ext cx="8596668" cy="2133602"/>
          </a:xfrm>
        </p:spPr>
        <p:txBody>
          <a:bodyPr>
            <a:normAutofit fontScale="90000"/>
          </a:bodyPr>
          <a:lstStyle/>
          <a:p>
            <a:pPr fontAlgn="ctr"/>
            <a:r>
              <a:rPr lang="en-US" sz="3100" dirty="0" smtClean="0">
                <a:latin typeface="Algerian" pitchFamily="82" charset="0"/>
              </a:rPr>
              <a:t>2.Project overview: </a:t>
            </a:r>
            <a:r>
              <a:rPr lang="en-US" dirty="0" smtClean="0">
                <a:latin typeface="Algerian" pitchFamily="82" charset="0"/>
              </a:rPr>
              <a:t>    </a:t>
            </a:r>
            <a:r>
              <a:rPr lang="en-US" dirty="0" smtClean="0">
                <a:latin typeface="Modern No. 20" panose="02070704070505020303" pitchFamily="18" charset="0"/>
              </a:rPr>
              <a:t/>
            </a:r>
            <a:br>
              <a:rPr lang="en-US" dirty="0" smtClean="0">
                <a:latin typeface="Modern No. 20" panose="02070704070505020303" pitchFamily="18" charset="0"/>
              </a:rPr>
            </a:br>
            <a:r>
              <a:rPr lang="en-US" dirty="0">
                <a:latin typeface="Modern No. 20" panose="02070704070505020303" pitchFamily="18" charset="0"/>
              </a:rPr>
              <a:t> </a:t>
            </a:r>
            <a:r>
              <a:rPr lang="en-US" dirty="0" smtClean="0">
                <a:latin typeface="Modern No. 20" panose="02070704070505020303" pitchFamily="18" charset="0"/>
              </a:rPr>
              <a:t>              </a:t>
            </a:r>
            <a:r>
              <a:rPr lang="en-US" sz="2200" dirty="0" smtClean="0">
                <a:solidFill>
                  <a:schemeClr val="tx1"/>
                </a:solidFill>
                <a:latin typeface="Modern No. 20" panose="02070704070505020303" pitchFamily="18" charset="0"/>
              </a:rPr>
              <a:t>A summary </a:t>
            </a:r>
            <a:r>
              <a:rPr lang="en-US" sz="2200" dirty="0">
                <a:solidFill>
                  <a:schemeClr val="tx1"/>
                </a:solidFill>
                <a:latin typeface="Modern No. 20" panose="02070704070505020303" pitchFamily="18" charset="0"/>
              </a:rPr>
              <a:t>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a:t>
            </a:r>
            <a:r>
              <a:rPr lang="en-US" sz="2200" dirty="0" smtClean="0">
                <a:solidFill>
                  <a:schemeClr val="tx1"/>
                </a:solidFill>
                <a:latin typeface="Modern No. 20" panose="02070704070505020303" pitchFamily="18" charset="0"/>
              </a:rPr>
              <a:t>project </a:t>
            </a:r>
            <a:r>
              <a:rPr lang="en-US" sz="2200" dirty="0">
                <a:solidFill>
                  <a:schemeClr val="tx1"/>
                </a:solidFill>
                <a:latin typeface="Modern No. 20" panose="02070704070505020303" pitchFamily="18" charset="0"/>
              </a:rPr>
              <a:t>initiation phase to gain support </a:t>
            </a:r>
            <a:r>
              <a:rPr lang="en-US" sz="2200" dirty="0" smtClean="0">
                <a:solidFill>
                  <a:schemeClr val="tx1"/>
                </a:solidFill>
                <a:latin typeface="Modern No. 20" panose="02070704070505020303" pitchFamily="18" charset="0"/>
              </a:rPr>
              <a:t>and outcomes</a:t>
            </a:r>
            <a:r>
              <a:rPr lang="en-US" sz="2200" dirty="0">
                <a:solidFill>
                  <a:schemeClr val="tx1"/>
                </a:solidFill>
                <a:latin typeface="Modern No. 20" panose="02070704070505020303" pitchFamily="18" charset="0"/>
              </a:rPr>
              <a:t> </a:t>
            </a:r>
            <a:br>
              <a:rPr lang="en-US" sz="2200" dirty="0">
                <a:solidFill>
                  <a:schemeClr val="tx1"/>
                </a:solidFill>
                <a:latin typeface="Modern No. 20" panose="02070704070505020303" pitchFamily="18" charset="0"/>
              </a:rPr>
            </a:br>
            <a:r>
              <a:rPr lang="en-US" sz="2000" dirty="0">
                <a:latin typeface="Modern No. 20" panose="02070704070505020303" pitchFamily="18" charset="0"/>
              </a:rPr>
              <a:t/>
            </a:r>
            <a:br>
              <a:rPr lang="en-US" sz="2000" dirty="0">
                <a:latin typeface="Modern No. 20" panose="02070704070505020303" pitchFamily="18" charset="0"/>
              </a:rPr>
            </a:br>
            <a:endParaRPr lang="en-IN" sz="2000" dirty="0">
              <a:latin typeface="Modern No. 20" panose="02070704070505020303" pitchFamily="18" charset="0"/>
            </a:endParaRPr>
          </a:p>
        </p:txBody>
      </p:sp>
      <p:sp>
        <p:nvSpPr>
          <p:cNvPr id="3" name="Content Placeholder 2"/>
          <p:cNvSpPr>
            <a:spLocks noGrp="1"/>
          </p:cNvSpPr>
          <p:nvPr>
            <p:ph idx="1"/>
          </p:nvPr>
        </p:nvSpPr>
        <p:spPr>
          <a:xfrm>
            <a:off x="677334" y="2949262"/>
            <a:ext cx="8596668" cy="3092100"/>
          </a:xfrm>
        </p:spPr>
        <p:txBody>
          <a:bodyPr/>
          <a:lstStyle/>
          <a:p>
            <a:endParaRPr lang="en-US" dirty="0" smtClean="0"/>
          </a:p>
          <a:p>
            <a:endParaRPr lang="en-IN" dirty="0"/>
          </a:p>
        </p:txBody>
      </p:sp>
      <p:pic>
        <p:nvPicPr>
          <p:cNvPr id="7170" name="Picture 2" descr="Project Overview animated PowerPoint Template"/>
          <p:cNvPicPr>
            <a:picLocks noChangeAspect="1" noChangeArrowheads="1"/>
          </p:cNvPicPr>
          <p:nvPr/>
        </p:nvPicPr>
        <p:blipFill>
          <a:blip r:embed="rId2"/>
          <a:srcRect/>
          <a:stretch>
            <a:fillRect/>
          </a:stretch>
        </p:blipFill>
        <p:spPr bwMode="auto">
          <a:xfrm>
            <a:off x="2377440" y="3108007"/>
            <a:ext cx="7811589" cy="3749993"/>
          </a:xfrm>
          <a:prstGeom prst="rect">
            <a:avLst/>
          </a:prstGeom>
          <a:noFill/>
        </p:spPr>
      </p:pic>
    </p:spTree>
    <p:extLst>
      <p:ext uri="{BB962C8B-B14F-4D97-AF65-F5344CB8AC3E}">
        <p14:creationId xmlns:p14="http://schemas.microsoft.com/office/powerpoint/2010/main" xmlns="" val="67782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4461" y="673994"/>
            <a:ext cx="8596668" cy="1320800"/>
          </a:xfrm>
        </p:spPr>
        <p:txBody>
          <a:bodyPr>
            <a:normAutofit/>
          </a:bodyPr>
          <a:lstStyle/>
          <a:p>
            <a:r>
              <a:rPr lang="en-US" dirty="0" smtClean="0">
                <a:latin typeface="Algerian" pitchFamily="82" charset="0"/>
              </a:rPr>
              <a:t>3.End users</a:t>
            </a:r>
            <a:endParaRPr lang="en-IN" dirty="0">
              <a:latin typeface="Algerian" pitchFamily="82" charset="0"/>
            </a:endParaRPr>
          </a:p>
        </p:txBody>
      </p:sp>
      <p:sp>
        <p:nvSpPr>
          <p:cNvPr id="4" name="Rectangle 3"/>
          <p:cNvSpPr/>
          <p:nvPr/>
        </p:nvSpPr>
        <p:spPr>
          <a:xfrm>
            <a:off x="1553192" y="1242263"/>
            <a:ext cx="7804597" cy="1015663"/>
          </a:xfrm>
          <a:prstGeom prst="rect">
            <a:avLst/>
          </a:prstGeom>
        </p:spPr>
        <p:txBody>
          <a:bodyPr wrap="square">
            <a:spAutoFit/>
          </a:bodyPr>
          <a:lstStyle/>
          <a:p>
            <a:r>
              <a:rPr lang="en-US" sz="2000" b="0" i="0" dirty="0" smtClean="0">
                <a:solidFill>
                  <a:srgbClr val="111111"/>
                </a:solidFill>
                <a:effectLst/>
                <a:latin typeface="Modern No. 20" panose="02070704070505020303" pitchFamily="18" charset="0"/>
              </a:rPr>
              <a:t>      In a literal sense, the term is used to distinguish the person who purchases and uses the good or service from individuals who are involved in the stages of its design, development, and production</a:t>
            </a:r>
            <a:r>
              <a:rPr lang="en-US" b="0" i="0" dirty="0" smtClean="0">
                <a:solidFill>
                  <a:srgbClr val="111111"/>
                </a:solidFill>
                <a:effectLst/>
                <a:latin typeface="Constantia" panose="02030602050306030303" pitchFamily="18" charset="0"/>
              </a:rPr>
              <a:t>.</a:t>
            </a:r>
          </a:p>
        </p:txBody>
      </p:sp>
      <p:pic>
        <p:nvPicPr>
          <p:cNvPr id="6146" name="Picture 2" descr="End-User Approach to System Development"/>
          <p:cNvPicPr>
            <a:picLocks noGrp="1" noChangeAspect="1" noChangeArrowheads="1"/>
          </p:cNvPicPr>
          <p:nvPr>
            <p:ph idx="1"/>
          </p:nvPr>
        </p:nvPicPr>
        <p:blipFill>
          <a:blip r:embed="rId2"/>
          <a:srcRect/>
          <a:stretch>
            <a:fillRect/>
          </a:stretch>
        </p:blipFill>
        <p:spPr bwMode="auto">
          <a:xfrm>
            <a:off x="2695691" y="2508069"/>
            <a:ext cx="6716889" cy="3416844"/>
          </a:xfrm>
          <a:prstGeom prst="rect">
            <a:avLst/>
          </a:prstGeom>
          <a:noFill/>
        </p:spPr>
      </p:pic>
    </p:spTree>
    <p:extLst>
      <p:ext uri="{BB962C8B-B14F-4D97-AF65-F5344CB8AC3E}">
        <p14:creationId xmlns:p14="http://schemas.microsoft.com/office/powerpoint/2010/main" xmlns="" val="38397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637" y="661116"/>
            <a:ext cx="8596668" cy="2584362"/>
          </a:xfrm>
        </p:spPr>
        <p:txBody>
          <a:bodyPr/>
          <a:lstStyle/>
          <a:p>
            <a:r>
              <a:rPr lang="en-US" dirty="0" smtClean="0">
                <a:latin typeface="Algerian" pitchFamily="82" charset="0"/>
              </a:rPr>
              <a:t>4.Tools and technologies</a:t>
            </a:r>
            <a:endParaRPr lang="en-IN" dirty="0">
              <a:latin typeface="Algerian" pitchFamily="82" charset="0"/>
            </a:endParaRPr>
          </a:p>
        </p:txBody>
      </p:sp>
      <p:sp>
        <p:nvSpPr>
          <p:cNvPr id="4" name="Rectangle 3"/>
          <p:cNvSpPr/>
          <p:nvPr/>
        </p:nvSpPr>
        <p:spPr>
          <a:xfrm>
            <a:off x="1026016" y="1302586"/>
            <a:ext cx="8247985"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the knowledge, processes, systems, and </a:t>
            </a:r>
            <a:r>
              <a:rPr lang="en-US" sz="2000" b="0" i="0" dirty="0" err="1" smtClean="0">
                <a:solidFill>
                  <a:srgbClr val="001D35"/>
                </a:solidFill>
                <a:effectLst/>
                <a:latin typeface="Modern No. 20" panose="02070704070505020303" pitchFamily="18" charset="0"/>
              </a:rPr>
              <a:t>applicaa</a:t>
            </a:r>
            <a:r>
              <a:rPr lang="en-US" sz="2000" b="0" i="0" dirty="0" smtClean="0">
                <a:solidFill>
                  <a:srgbClr val="001D35"/>
                </a:solidFill>
                <a:effectLst/>
                <a:latin typeface="Modern No. 20" panose="02070704070505020303" pitchFamily="18" charset="0"/>
              </a:rPr>
              <a:t> tool is a specific device, implement, or software that performs a particular task, while technology is a broader concept encompassing </a:t>
            </a:r>
            <a:r>
              <a:rPr lang="en-US" sz="2000" b="0" i="0" dirty="0" err="1" smtClean="0">
                <a:solidFill>
                  <a:srgbClr val="001D35"/>
                </a:solidFill>
                <a:effectLst/>
                <a:latin typeface="Modern No. 20" panose="02070704070505020303" pitchFamily="18" charset="0"/>
              </a:rPr>
              <a:t>tions</a:t>
            </a:r>
            <a:r>
              <a:rPr lang="en-US" sz="2000" b="0" i="0" dirty="0" smtClean="0">
                <a:solidFill>
                  <a:srgbClr val="001D35"/>
                </a:solidFill>
                <a:effectLst/>
                <a:latin typeface="Modern No. 20" panose="02070704070505020303" pitchFamily="18" charset="0"/>
              </a:rPr>
              <a:t> that allow us to solve problems or achieve goals, often by combining various tools. For example, a hammer is a tool for building </a:t>
            </a:r>
            <a:endParaRPr lang="en-IN" sz="2000" dirty="0">
              <a:latin typeface="Modern No. 20" panose="02070704070505020303" pitchFamily="18" charset="0"/>
            </a:endParaRPr>
          </a:p>
        </p:txBody>
      </p:sp>
      <p:pic>
        <p:nvPicPr>
          <p:cNvPr id="5122" name="Picture 2" descr="Main 5 Tools and Technologies List"/>
          <p:cNvPicPr>
            <a:picLocks noGrp="1" noChangeAspect="1" noChangeArrowheads="1"/>
          </p:cNvPicPr>
          <p:nvPr>
            <p:ph idx="1"/>
          </p:nvPr>
        </p:nvPicPr>
        <p:blipFill>
          <a:blip r:embed="rId2"/>
          <a:srcRect/>
          <a:stretch>
            <a:fillRect/>
          </a:stretch>
        </p:blipFill>
        <p:spPr bwMode="auto">
          <a:xfrm>
            <a:off x="3513909" y="3592286"/>
            <a:ext cx="3674167" cy="2338251"/>
          </a:xfrm>
          <a:prstGeom prst="rect">
            <a:avLst/>
          </a:prstGeom>
          <a:noFill/>
        </p:spPr>
      </p:pic>
    </p:spTree>
    <p:extLst>
      <p:ext uri="{BB962C8B-B14F-4D97-AF65-F5344CB8AC3E}">
        <p14:creationId xmlns:p14="http://schemas.microsoft.com/office/powerpoint/2010/main" xmlns="" val="15329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582" y="725510"/>
            <a:ext cx="8596668" cy="2404056"/>
          </a:xfrm>
        </p:spPr>
        <p:txBody>
          <a:bodyPr/>
          <a:lstStyle/>
          <a:p>
            <a:r>
              <a:rPr lang="en-US" dirty="0" smtClean="0">
                <a:latin typeface="Algerian" pitchFamily="82" charset="0"/>
              </a:rPr>
              <a:t>5.Portfolio Design and layout</a:t>
            </a:r>
            <a:endParaRPr lang="en-IN" dirty="0">
              <a:latin typeface="Algerian" pitchFamily="82" charset="0"/>
            </a:endParaRPr>
          </a:p>
        </p:txBody>
      </p:sp>
      <p:pic>
        <p:nvPicPr>
          <p:cNvPr id="5" name="Content Placeholder 4"/>
          <p:cNvPicPr>
            <a:picLocks noGrp="1" noChangeAspect="1"/>
          </p:cNvPicPr>
          <p:nvPr>
            <p:ph idx="1"/>
          </p:nvPr>
        </p:nvPicPr>
        <p:blipFill>
          <a:blip r:embed="rId2"/>
          <a:stretch>
            <a:fillRect/>
          </a:stretch>
        </p:blipFill>
        <p:spPr>
          <a:xfrm>
            <a:off x="1841680" y="3515932"/>
            <a:ext cx="4803820" cy="3039413"/>
          </a:xfrm>
          <a:prstGeom prst="rect">
            <a:avLst/>
          </a:prstGeom>
        </p:spPr>
      </p:pic>
      <p:sp>
        <p:nvSpPr>
          <p:cNvPr id="4" name="Rectangle 3"/>
          <p:cNvSpPr/>
          <p:nvPr/>
        </p:nvSpPr>
        <p:spPr>
          <a:xfrm>
            <a:off x="1653368" y="1369377"/>
            <a:ext cx="8339091"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Portfolio </a:t>
            </a:r>
            <a:r>
              <a:rPr lang="en-US" sz="2000" b="1" i="0" dirty="0" smtClean="0">
                <a:solidFill>
                  <a:srgbClr val="001D35"/>
                </a:solidFill>
                <a:effectLst/>
                <a:latin typeface="Modern No. 20" panose="02070704070505020303" pitchFamily="18" charset="0"/>
              </a:rPr>
              <a:t>design</a:t>
            </a:r>
            <a:r>
              <a:rPr lang="en-US" sz="2000" b="0" i="0" dirty="0" smtClean="0">
                <a:solidFill>
                  <a:srgbClr val="001D35"/>
                </a:solidFill>
                <a:effectLst/>
                <a:latin typeface="Modern No. 20" panose="02070704070505020303" pitchFamily="18" charset="0"/>
              </a:rPr>
              <a:t> refers to the overarching visual style, branding, and storytelling of your professional presentation, while the </a:t>
            </a:r>
            <a:r>
              <a:rPr lang="en-US" sz="2000" b="1" i="0" dirty="0" smtClean="0">
                <a:solidFill>
                  <a:srgbClr val="001D35"/>
                </a:solidFill>
                <a:effectLst/>
                <a:latin typeface="Modern No. 20" panose="02070704070505020303" pitchFamily="18" charset="0"/>
              </a:rPr>
              <a:t>layout</a:t>
            </a:r>
            <a:r>
              <a:rPr lang="en-US" sz="2000" b="0" i="0" dirty="0" smtClean="0">
                <a:solidFill>
                  <a:srgbClr val="001D35"/>
                </a:solidFill>
                <a:effectLst/>
                <a:latin typeface="Modern No. 20" panose="02070704070505020303" pitchFamily="18" charset="0"/>
              </a:rPr>
              <a:t> is the specific arrangement of elements (like images, text, and case studies) on a page or screen to guide the viewer's experience and effectively showcase your work and problem-solving </a:t>
            </a:r>
            <a:endParaRPr lang="en-IN" sz="2000" dirty="0">
              <a:latin typeface="Modern No. 20" panose="02070704070505020303" pitchFamily="18" charset="0"/>
            </a:endParaRPr>
          </a:p>
        </p:txBody>
      </p:sp>
    </p:spTree>
    <p:extLst>
      <p:ext uri="{BB962C8B-B14F-4D97-AF65-F5344CB8AC3E}">
        <p14:creationId xmlns:p14="http://schemas.microsoft.com/office/powerpoint/2010/main" xmlns="" val="329068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098" y="653133"/>
            <a:ext cx="8596668" cy="2275268"/>
          </a:xfrm>
        </p:spPr>
        <p:txBody>
          <a:bodyPr/>
          <a:lstStyle/>
          <a:p>
            <a:r>
              <a:rPr lang="en-US" dirty="0" smtClean="0">
                <a:latin typeface="Algerian" pitchFamily="82" charset="0"/>
              </a:rPr>
              <a:t>6.Features and Functionality</a:t>
            </a:r>
            <a:endParaRPr lang="en-IN" dirty="0">
              <a:latin typeface="Algerian" pitchFamily="82" charset="0"/>
            </a:endParaRPr>
          </a:p>
        </p:txBody>
      </p:sp>
      <p:sp>
        <p:nvSpPr>
          <p:cNvPr id="4" name="Rectangle 3"/>
          <p:cNvSpPr/>
          <p:nvPr/>
        </p:nvSpPr>
        <p:spPr>
          <a:xfrm>
            <a:off x="1934040" y="1300031"/>
            <a:ext cx="8551572" cy="1323439"/>
          </a:xfrm>
          <a:prstGeom prst="rect">
            <a:avLst/>
          </a:prstGeom>
        </p:spPr>
        <p:txBody>
          <a:bodyPr wrap="square">
            <a:spAutoFit/>
          </a:bodyPr>
          <a:lstStyle/>
          <a:p>
            <a:r>
              <a:rPr lang="en-US" b="0" i="0" dirty="0" smtClean="0">
                <a:solidFill>
                  <a:srgbClr val="001D35"/>
                </a:solidFill>
                <a:effectLst/>
                <a:latin typeface="Google Sans"/>
              </a:rPr>
              <a:t>        </a:t>
            </a:r>
            <a:r>
              <a:rPr lang="en-US" sz="2000" b="0" i="0" dirty="0" smtClean="0">
                <a:solidFill>
                  <a:srgbClr val="001D35"/>
                </a:solidFill>
                <a:effectLst/>
                <a:latin typeface="Modern No. 20" panose="02070704070505020303" pitchFamily="18" charset="0"/>
              </a:rPr>
              <a:t>Features are the tangible attributes or components of a product or service, such as a smartphone's camera or a software's user interface. Functionality describes the actions and overall capabilities of the product or </a:t>
            </a:r>
            <a:r>
              <a:rPr lang="en-US" sz="2000" b="0" i="0" dirty="0" err="1" smtClean="0">
                <a:solidFill>
                  <a:srgbClr val="001D35"/>
                </a:solidFill>
                <a:effectLst/>
                <a:latin typeface="Modern No. 20" panose="02070704070505020303" pitchFamily="18" charset="0"/>
              </a:rPr>
              <a:t>servicefulfill</a:t>
            </a:r>
            <a:r>
              <a:rPr lang="en-US" sz="2000" b="0" i="0" dirty="0" smtClean="0">
                <a:solidFill>
                  <a:srgbClr val="001D35"/>
                </a:solidFill>
                <a:effectLst/>
                <a:latin typeface="Modern No. 20" panose="02070704070505020303" pitchFamily="18" charset="0"/>
              </a:rPr>
              <a:t> user needs and provide , including how well it performs its tasks to value</a:t>
            </a:r>
            <a:r>
              <a:rPr lang="en-US" b="0" i="0" dirty="0" smtClean="0">
                <a:solidFill>
                  <a:srgbClr val="001D35"/>
                </a:solidFill>
                <a:effectLst/>
                <a:latin typeface="Google Sans"/>
              </a:rPr>
              <a:t>. </a:t>
            </a:r>
            <a:endParaRPr lang="en-IN" dirty="0"/>
          </a:p>
        </p:txBody>
      </p:sp>
      <p:sp>
        <p:nvSpPr>
          <p:cNvPr id="7" name="Content Placeholder 6"/>
          <p:cNvSpPr>
            <a:spLocks noGrp="1"/>
          </p:cNvSpPr>
          <p:nvPr>
            <p:ph idx="1"/>
          </p:nvPr>
        </p:nvSpPr>
        <p:spPr>
          <a:xfrm flipH="1" flipV="1">
            <a:off x="8843555" y="5342708"/>
            <a:ext cx="483325" cy="91717"/>
          </a:xfrm>
        </p:spPr>
        <p:txBody>
          <a:bodyPr>
            <a:normAutofit fontScale="25000" lnSpcReduction="20000"/>
          </a:bodyPr>
          <a:lstStyle/>
          <a:p>
            <a:endParaRPr lang="en-US" dirty="0"/>
          </a:p>
        </p:txBody>
      </p:sp>
      <p:pic>
        <p:nvPicPr>
          <p:cNvPr id="3074" name="Picture 2" descr="Top 15 CRM Features &amp; Functionality Small Businesses Need"/>
          <p:cNvPicPr>
            <a:picLocks noChangeAspect="1" noChangeArrowheads="1"/>
          </p:cNvPicPr>
          <p:nvPr/>
        </p:nvPicPr>
        <p:blipFill>
          <a:blip r:embed="rId2"/>
          <a:srcRect/>
          <a:stretch>
            <a:fillRect/>
          </a:stretch>
        </p:blipFill>
        <p:spPr bwMode="auto">
          <a:xfrm>
            <a:off x="3930740" y="2836681"/>
            <a:ext cx="5579019" cy="3028542"/>
          </a:xfrm>
          <a:prstGeom prst="rect">
            <a:avLst/>
          </a:prstGeom>
          <a:noFill/>
        </p:spPr>
      </p:pic>
    </p:spTree>
    <p:extLst>
      <p:ext uri="{BB962C8B-B14F-4D97-AF65-F5344CB8AC3E}">
        <p14:creationId xmlns:p14="http://schemas.microsoft.com/office/powerpoint/2010/main" xmlns="" val="214359110"/>
      </p:ext>
    </p:extLst>
  </p:cSld>
  <p:clrMapOvr>
    <a:masterClrMapping/>
  </p:clrMapOvr>
</p:sld>
</file>

<file path=ppt/theme/theme1.xml><?xml version="1.0" encoding="utf-8"?>
<a:theme xmlns:a="http://schemas.openxmlformats.org/drawingml/2006/main" name="Wi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395</TotalTime>
  <Words>201</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STUDENT  : BHARANI.M REGISTER  : 2422K1739 NM ID       : autbru5h2422K1739 DEGREE    : B.Sc Computer Science COLLEGE /UNIVERSITY :  Adharsh Vidhyalaya College Of Arts And Science For Women/Bharathiyar University                                                      </vt:lpstr>
      <vt:lpstr>INTERACTIVE DIGITAL PORTFOLIO USING FRONT AND END DEVELOPMENT</vt:lpstr>
      <vt:lpstr>AGENDA</vt:lpstr>
      <vt:lpstr>1.Problem Statement:         Aspiring and established front-end web developers require an effective and engaging method to showcase their skills, projects, and professional experience to potential employers or clients.             Traditional resumes and static online portfolios often lack the dynamic and interactive elements necessary to fully demonstrate a developer's proficiency in front-end technologies and user experience design.    </vt:lpstr>
      <vt:lpstr>2.Project overview:                     A summary 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project initiation phase to gain support and outcomes   </vt:lpstr>
      <vt:lpstr>3.End users</vt:lpstr>
      <vt:lpstr>4.Tools and technologies</vt:lpstr>
      <vt:lpstr>5.Portfolio Design and layout</vt:lpstr>
      <vt:lpstr>6.Features and Functionality</vt:lpstr>
      <vt:lpstr>7.Results and Screenshot</vt:lpstr>
      <vt:lpstr>8.Conclusion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   Akila.s REGISTER  : 2422K1737 NM ID       :  DEGREE    : B.SC.C COLLEGE  :</dc:title>
  <dc:creator>Admin</dc:creator>
  <cp:lastModifiedBy>Bioz</cp:lastModifiedBy>
  <cp:revision>32</cp:revision>
  <dcterms:created xsi:type="dcterms:W3CDTF">2025-08-28T04:15:14Z</dcterms:created>
  <dcterms:modified xsi:type="dcterms:W3CDTF">2025-08-30T12:42:47Z</dcterms:modified>
</cp:coreProperties>
</file>