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41"/>
  </p:notesMasterIdLst>
  <p:sldIdLst>
    <p:sldId id="257" r:id="rId2"/>
    <p:sldId id="260" r:id="rId3"/>
    <p:sldId id="261" r:id="rId4"/>
    <p:sldId id="258" r:id="rId5"/>
    <p:sldId id="275" r:id="rId6"/>
    <p:sldId id="262" r:id="rId7"/>
    <p:sldId id="270" r:id="rId8"/>
    <p:sldId id="263" r:id="rId9"/>
    <p:sldId id="278" r:id="rId10"/>
    <p:sldId id="279" r:id="rId11"/>
    <p:sldId id="280" r:id="rId12"/>
    <p:sldId id="281" r:id="rId13"/>
    <p:sldId id="282" r:id="rId14"/>
    <p:sldId id="283" r:id="rId15"/>
    <p:sldId id="284" r:id="rId16"/>
    <p:sldId id="274" r:id="rId17"/>
    <p:sldId id="286" r:id="rId18"/>
    <p:sldId id="287" r:id="rId19"/>
    <p:sldId id="288" r:id="rId20"/>
    <p:sldId id="289" r:id="rId21"/>
    <p:sldId id="290" r:id="rId22"/>
    <p:sldId id="291" r:id="rId23"/>
    <p:sldId id="292" r:id="rId24"/>
    <p:sldId id="293" r:id="rId25"/>
    <p:sldId id="294" r:id="rId26"/>
    <p:sldId id="299" r:id="rId27"/>
    <p:sldId id="295" r:id="rId28"/>
    <p:sldId id="296" r:id="rId29"/>
    <p:sldId id="259" r:id="rId30"/>
    <p:sldId id="297" r:id="rId31"/>
    <p:sldId id="298" r:id="rId32"/>
    <p:sldId id="267" r:id="rId33"/>
    <p:sldId id="264" r:id="rId34"/>
    <p:sldId id="271" r:id="rId35"/>
    <p:sldId id="272" r:id="rId36"/>
    <p:sldId id="273" r:id="rId37"/>
    <p:sldId id="268" r:id="rId38"/>
    <p:sldId id="269" r:id="rId39"/>
    <p:sldId id="26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79" autoAdjust="0"/>
    <p:restoredTop sz="94660"/>
  </p:normalViewPr>
  <p:slideViewPr>
    <p:cSldViewPr>
      <p:cViewPr varScale="1">
        <p:scale>
          <a:sx n="68" d="100"/>
          <a:sy n="68" d="100"/>
        </p:scale>
        <p:origin x="-141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59DA92-EF0A-4E86-835D-52FB6104F858}" type="datetimeFigureOut">
              <a:rPr lang="en-US" smtClean="0"/>
              <a:pPr/>
              <a:t>7/23/2017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5BA82D-36AF-41AE-8551-C9691D1839E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F60B2FB-891A-484B-862E-CA993007DEF4}" type="datetime1">
              <a:rPr lang="en-US" smtClean="0"/>
              <a:pPr/>
              <a:t>7/23/2017</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B5FB578-3B3D-4260-9C11-8F59A2DA350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A14C6F3-266F-47D7-B33B-4400E6789CB1}" type="datetime1">
              <a:rPr lang="en-US" smtClean="0"/>
              <a:pPr/>
              <a:t>7/23/2017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B5FB578-3B3D-4260-9C11-8F59A2DA350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61C290-3A9B-4195-8B51-DB0E3B763E5C}" type="datetime1">
              <a:rPr lang="en-US" smtClean="0"/>
              <a:pPr/>
              <a:t>7/23/2017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B5FB578-3B3D-4260-9C11-8F59A2DA350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891747E-61D5-49F9-8813-34539FEA8E76}" type="datetime1">
              <a:rPr lang="en-US" smtClean="0"/>
              <a:pPr/>
              <a:t>7/23/2017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B5FB578-3B3D-4260-9C11-8F59A2DA350A}"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ECF7E4F-DFD8-47C2-9913-F35D9712B1D7}" type="datetime1">
              <a:rPr lang="en-US" smtClean="0"/>
              <a:pPr/>
              <a:t>7/23/2017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B5FB578-3B3D-4260-9C11-8F59A2DA350A}"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BC39D3B-4DF0-4CEF-85B1-6BCCDEE78A76}" type="datetime1">
              <a:rPr lang="en-US" smtClean="0"/>
              <a:pPr/>
              <a:t>7/23/2017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B5FB578-3B3D-4260-9C11-8F59A2DA350A}"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ED281BF-6A71-447C-9C8F-EC7A38A38953}" type="datetime1">
              <a:rPr lang="en-US" smtClean="0"/>
              <a:pPr/>
              <a:t>7/23/2017</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EB5FB578-3B3D-4260-9C11-8F59A2DA350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F1CA552-8E60-4F82-817E-3FC5F3250A7E}" type="datetime1">
              <a:rPr lang="en-US" smtClean="0"/>
              <a:pPr/>
              <a:t>7/23/2017</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EB5FB578-3B3D-4260-9C11-8F59A2DA350A}"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7754C67-5DFB-4BD2-A1D7-BFFE132B9117}" type="datetime1">
              <a:rPr lang="en-US" smtClean="0"/>
              <a:pPr/>
              <a:t>7/23/2017</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EB5FB578-3B3D-4260-9C11-8F59A2DA350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F4BE79A-E2F6-4EE5-B6D1-3F4A4C696C9B}" type="datetime1">
              <a:rPr lang="en-US" smtClean="0"/>
              <a:pPr/>
              <a:t>7/23/2017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B5FB578-3B3D-4260-9C11-8F59A2DA350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F561FBC-3D3F-4885-8EAE-EFAD4B8FDF30}" type="datetime1">
              <a:rPr lang="en-US" smtClean="0"/>
              <a:pPr/>
              <a:t>7/23/2017</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B5FB578-3B3D-4260-9C11-8F59A2DA350A}"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8C56297-27A5-46BE-B717-636D3D153B33}" type="datetime1">
              <a:rPr lang="en-US" smtClean="0"/>
              <a:pPr/>
              <a:t>7/23/2017</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B5FB578-3B3D-4260-9C11-8F59A2DA350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http://hostname-mysql.hostinger.i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www.encashea.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www.myscrapkart.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571480"/>
            <a:ext cx="8103274" cy="1000132"/>
          </a:xfrm>
        </p:spPr>
        <p:txBody>
          <a:bodyPr>
            <a:normAutofit fontScale="90000"/>
          </a:bodyPr>
          <a:lstStyle/>
          <a:p>
            <a:pPr algn="ctr"/>
            <a:r>
              <a:rPr lang="en-IN" sz="4000" dirty="0" smtClean="0">
                <a:latin typeface="Times New Roman" pitchFamily="18" charset="0"/>
                <a:cs typeface="Times New Roman" pitchFamily="18" charset="0"/>
              </a:rPr>
              <a:t>My Scrap Kart</a:t>
            </a:r>
            <a:r>
              <a:rPr lang="en-IN" sz="3600" dirty="0" smtClean="0">
                <a:latin typeface="Times New Roman" pitchFamily="18" charset="0"/>
                <a:cs typeface="Times New Roman" pitchFamily="18" charset="0"/>
              </a:rPr>
              <a:t/>
            </a:r>
            <a:br>
              <a:rPr lang="en-IN" sz="3600" dirty="0" smtClean="0">
                <a:latin typeface="Times New Roman" pitchFamily="18" charset="0"/>
                <a:cs typeface="Times New Roman" pitchFamily="18" charset="0"/>
              </a:rPr>
            </a:br>
            <a:r>
              <a:rPr lang="en-IN" sz="1800" dirty="0" smtClean="0">
                <a:latin typeface="Times New Roman" pitchFamily="18" charset="0"/>
                <a:cs typeface="Times New Roman" pitchFamily="18" charset="0"/>
              </a:rPr>
              <a:t>                                      </a:t>
            </a:r>
            <a:r>
              <a:rPr lang="en-US" sz="1600" dirty="0" smtClean="0"/>
              <a:t>An Android App</a:t>
            </a:r>
            <a:br>
              <a:rPr lang="en-US" sz="1600" dirty="0" smtClean="0"/>
            </a:br>
            <a:endParaRPr lang="en-IN" sz="1600" dirty="0">
              <a:latin typeface="Times New Roman" pitchFamily="18" charset="0"/>
              <a:cs typeface="Times New Roman" pitchFamily="18" charset="0"/>
            </a:endParaRPr>
          </a:p>
        </p:txBody>
      </p:sp>
      <p:sp>
        <p:nvSpPr>
          <p:cNvPr id="3" name="Content Placeholder 2"/>
          <p:cNvSpPr>
            <a:spLocks noGrp="1"/>
          </p:cNvSpPr>
          <p:nvPr>
            <p:ph type="subTitle" idx="1"/>
          </p:nvPr>
        </p:nvSpPr>
        <p:spPr>
          <a:xfrm>
            <a:off x="642910" y="1571612"/>
            <a:ext cx="7772400" cy="3929090"/>
          </a:xfrm>
        </p:spPr>
        <p:txBody>
          <a:bodyPr>
            <a:normAutofit/>
          </a:bodyPr>
          <a:lstStyle/>
          <a:p>
            <a:pPr algn="l"/>
            <a:r>
              <a:rPr lang="en-IN" sz="2800" b="1" dirty="0" smtClean="0">
                <a:latin typeface="Times New Roman" pitchFamily="18" charset="0"/>
                <a:cs typeface="Times New Roman" pitchFamily="18" charset="0"/>
              </a:rPr>
              <a:t>Team Members</a:t>
            </a:r>
            <a:r>
              <a:rPr lang="en-IN" sz="2800" b="1" dirty="0" smtClean="0">
                <a:latin typeface="Times New Roman" pitchFamily="18" charset="0"/>
                <a:cs typeface="Times New Roman" pitchFamily="18" charset="0"/>
              </a:rPr>
              <a:t>:</a:t>
            </a:r>
          </a:p>
          <a:p>
            <a:pPr algn="l"/>
            <a:r>
              <a:rPr lang="en-IN" sz="2800" dirty="0" smtClean="0">
                <a:latin typeface="Times New Roman" pitchFamily="18" charset="0"/>
                <a:cs typeface="Times New Roman" pitchFamily="18" charset="0"/>
              </a:rPr>
              <a:t>Bharat </a:t>
            </a:r>
            <a:r>
              <a:rPr lang="en-IN" sz="2800" dirty="0" err="1" smtClean="0">
                <a:latin typeface="Times New Roman" pitchFamily="18" charset="0"/>
                <a:cs typeface="Times New Roman" pitchFamily="18" charset="0"/>
              </a:rPr>
              <a:t>Banavalikar</a:t>
            </a:r>
            <a:r>
              <a:rPr lang="en-IN" sz="2800" dirty="0" smtClean="0">
                <a:latin typeface="Times New Roman" pitchFamily="18" charset="0"/>
                <a:cs typeface="Times New Roman" pitchFamily="18" charset="0"/>
              </a:rPr>
              <a:t> : 2BV14IS032</a:t>
            </a:r>
          </a:p>
          <a:p>
            <a:pPr algn="l"/>
            <a:r>
              <a:rPr lang="en-IN" sz="2400" dirty="0" err="1" smtClean="0">
                <a:latin typeface="Times New Roman" pitchFamily="18" charset="0"/>
                <a:cs typeface="Times New Roman" pitchFamily="18" charset="0"/>
              </a:rPr>
              <a:t>Anvita</a:t>
            </a: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Bhat  : 2BV14IS021</a:t>
            </a:r>
          </a:p>
          <a:p>
            <a:pPr algn="l"/>
            <a:r>
              <a:rPr lang="en-IN" sz="2400" dirty="0" err="1" smtClean="0">
                <a:latin typeface="Times New Roman" pitchFamily="18" charset="0"/>
                <a:cs typeface="Times New Roman" pitchFamily="18" charset="0"/>
              </a:rPr>
              <a:t>Apoorva</a:t>
            </a: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Joshi : 2BV14IS022</a:t>
            </a:r>
          </a:p>
          <a:p>
            <a:pPr algn="l"/>
            <a:r>
              <a:rPr lang="en-IN" sz="2400" dirty="0" smtClean="0">
                <a:latin typeface="Times New Roman" pitchFamily="18" charset="0"/>
                <a:cs typeface="Times New Roman" pitchFamily="18" charset="0"/>
              </a:rPr>
              <a:t>Akshay Rao  : 2BV13IS013</a:t>
            </a:r>
          </a:p>
          <a:p>
            <a:pPr algn="l"/>
            <a:endParaRPr lang="en-IN" sz="2400" dirty="0" smtClean="0">
              <a:latin typeface="Times New Roman" pitchFamily="18" charset="0"/>
              <a:cs typeface="Times New Roman" pitchFamily="18" charset="0"/>
            </a:endParaRPr>
          </a:p>
          <a:p>
            <a:pPr algn="l"/>
            <a:r>
              <a:rPr lang="en-IN" sz="2800" b="1" dirty="0" smtClean="0">
                <a:latin typeface="Times New Roman" pitchFamily="18" charset="0"/>
                <a:cs typeface="Times New Roman" pitchFamily="18" charset="0"/>
              </a:rPr>
              <a:t>Guide:</a:t>
            </a:r>
          </a:p>
          <a:p>
            <a:pPr algn="l"/>
            <a:r>
              <a:rPr lang="en-IN" sz="2400" dirty="0" smtClean="0">
                <a:latin typeface="Times New Roman" pitchFamily="18" charset="0"/>
                <a:cs typeface="Times New Roman" pitchFamily="18" charset="0"/>
              </a:rPr>
              <a:t>Mr . Amit </a:t>
            </a:r>
            <a:r>
              <a:rPr lang="en-US" sz="2400" dirty="0" smtClean="0">
                <a:latin typeface="Times New Roman" pitchFamily="18" charset="0"/>
                <a:cs typeface="Times New Roman" pitchFamily="18" charset="0"/>
              </a:rPr>
              <a:t>Gundad</a:t>
            </a:r>
            <a:endParaRPr lang="en-IN" sz="2400" dirty="0" smtClean="0">
              <a:latin typeface="Times New Roman" pitchFamily="18" charset="0"/>
              <a:cs typeface="Times New Roman" pitchFamily="18" charset="0"/>
            </a:endParaRPr>
          </a:p>
          <a:p>
            <a:pPr algn="l"/>
            <a:endParaRPr lang="en-IN" sz="2600" dirty="0" smtClean="0">
              <a:latin typeface="Times New Roman" pitchFamily="18" charset="0"/>
              <a:cs typeface="Times New Roman" pitchFamily="18" charset="0"/>
            </a:endParaRPr>
          </a:p>
          <a:p>
            <a:pPr algn="l"/>
            <a:endParaRPr lang="en-IN" sz="2600" dirty="0">
              <a:latin typeface="Times New Roman" pitchFamily="18" charset="0"/>
              <a:cs typeface="Times New Roman" pitchFamily="18" charset="0"/>
            </a:endParaRPr>
          </a:p>
        </p:txBody>
      </p:sp>
      <p:pic>
        <p:nvPicPr>
          <p:cNvPr id="2051" name="Picture 3" descr="C:\Users\Bharat\Desktop\android-mascot.png"/>
          <p:cNvPicPr>
            <a:picLocks noChangeAspect="1" noChangeArrowheads="1"/>
          </p:cNvPicPr>
          <p:nvPr/>
        </p:nvPicPr>
        <p:blipFill>
          <a:blip r:embed="rId2" cstate="print"/>
          <a:srcRect/>
          <a:stretch>
            <a:fillRect/>
          </a:stretch>
        </p:blipFill>
        <p:spPr bwMode="auto">
          <a:xfrm>
            <a:off x="7239000" y="2643182"/>
            <a:ext cx="1905000" cy="2260600"/>
          </a:xfrm>
          <a:prstGeom prst="rect">
            <a:avLst/>
          </a:prstGeom>
          <a:noFill/>
        </p:spPr>
      </p:pic>
      <p:sp>
        <p:nvSpPr>
          <p:cNvPr id="6" name="Slide Number Placeholder 5"/>
          <p:cNvSpPr>
            <a:spLocks noGrp="1"/>
          </p:cNvSpPr>
          <p:nvPr>
            <p:ph type="sldNum" sz="quarter" idx="12"/>
          </p:nvPr>
        </p:nvSpPr>
        <p:spPr/>
        <p:txBody>
          <a:bodyPr/>
          <a:lstStyle/>
          <a:p>
            <a:fld id="{EB5FB578-3B3D-4260-9C11-8F59A2DA350A}" type="slidenum">
              <a:rPr lang="en-IN" smtClean="0"/>
              <a:pPr/>
              <a:t>1</a:t>
            </a:fld>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B5FB578-3B3D-4260-9C11-8F59A2DA350A}" type="slidenum">
              <a:rPr lang="en-IN" smtClean="0"/>
              <a:pPr/>
              <a:t>10</a:t>
            </a:fld>
            <a:endParaRPr lang="en-IN"/>
          </a:p>
        </p:txBody>
      </p:sp>
      <p:sp>
        <p:nvSpPr>
          <p:cNvPr id="4" name="Title 3"/>
          <p:cNvSpPr>
            <a:spLocks noGrp="1"/>
          </p:cNvSpPr>
          <p:nvPr>
            <p:ph type="title"/>
          </p:nvPr>
        </p:nvSpPr>
        <p:spPr/>
        <p:txBody>
          <a:bodyPr>
            <a:normAutofit fontScale="90000"/>
          </a:bodyPr>
          <a:lstStyle/>
          <a:p>
            <a:r>
              <a:rPr lang="en-US" dirty="0" smtClean="0"/>
              <a:t>User Classes and Characteristics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643042" y="1643050"/>
            <a:ext cx="6118490" cy="2071702"/>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1214414" y="4000504"/>
            <a:ext cx="6446851" cy="2272515"/>
          </a:xfrm>
          <a:prstGeom prst="rect">
            <a:avLst/>
          </a:prstGeom>
          <a:noFill/>
          <a:ln w="9525">
            <a:noFill/>
            <a:miter lim="800000"/>
            <a:headEnd/>
            <a:tailEnd/>
          </a:ln>
          <a:effectLst/>
        </p:spPr>
      </p:pic>
      <p:sp>
        <p:nvSpPr>
          <p:cNvPr id="7" name="TextBox 6"/>
          <p:cNvSpPr txBox="1"/>
          <p:nvPr/>
        </p:nvSpPr>
        <p:spPr>
          <a:xfrm>
            <a:off x="928662" y="1214422"/>
            <a:ext cx="3738524" cy="369332"/>
          </a:xfrm>
          <a:prstGeom prst="rect">
            <a:avLst/>
          </a:prstGeom>
          <a:noFill/>
        </p:spPr>
        <p:txBody>
          <a:bodyPr wrap="none" rtlCol="0">
            <a:spAutoFit/>
          </a:bodyPr>
          <a:lstStyle/>
          <a:p>
            <a:r>
              <a:rPr lang="en-US" dirty="0" smtClean="0"/>
              <a:t>Step 1: User logs on to the app.</a:t>
            </a:r>
            <a:endParaRPr lang="en-US" dirty="0"/>
          </a:p>
        </p:txBody>
      </p:sp>
      <p:sp>
        <p:nvSpPr>
          <p:cNvPr id="8" name="TextBox 7"/>
          <p:cNvSpPr txBox="1"/>
          <p:nvPr/>
        </p:nvSpPr>
        <p:spPr>
          <a:xfrm>
            <a:off x="1071538" y="3857628"/>
            <a:ext cx="6992620" cy="369332"/>
          </a:xfrm>
          <a:prstGeom prst="rect">
            <a:avLst/>
          </a:prstGeom>
          <a:noFill/>
        </p:spPr>
        <p:txBody>
          <a:bodyPr wrap="none" rtlCol="0">
            <a:spAutoFit/>
          </a:bodyPr>
          <a:lstStyle/>
          <a:p>
            <a:r>
              <a:rPr lang="en-US" dirty="0" smtClean="0"/>
              <a:t>Step 2: User selects or enters his/her address through map.</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B5FB578-3B3D-4260-9C11-8F59A2DA350A}" type="slidenum">
              <a:rPr lang="en-IN" smtClean="0"/>
              <a:pPr/>
              <a:t>11</a:t>
            </a:fld>
            <a:endParaRPr lang="en-IN"/>
          </a:p>
        </p:txBody>
      </p:sp>
      <p:pic>
        <p:nvPicPr>
          <p:cNvPr id="2051" name="Picture 3"/>
          <p:cNvPicPr>
            <a:picLocks noGrp="1" noChangeAspect="1" noChangeArrowheads="1"/>
          </p:cNvPicPr>
          <p:nvPr>
            <p:ph idx="1"/>
          </p:nvPr>
        </p:nvPicPr>
        <p:blipFill>
          <a:blip r:embed="rId2"/>
          <a:srcRect/>
          <a:stretch>
            <a:fillRect/>
          </a:stretch>
        </p:blipFill>
        <p:spPr bwMode="auto">
          <a:xfrm>
            <a:off x="1285852" y="785794"/>
            <a:ext cx="5929354" cy="2181265"/>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1571604" y="3786190"/>
            <a:ext cx="6072230" cy="2233623"/>
          </a:xfrm>
          <a:prstGeom prst="rect">
            <a:avLst/>
          </a:prstGeom>
          <a:noFill/>
          <a:ln w="9525">
            <a:noFill/>
            <a:miter lim="800000"/>
            <a:headEnd/>
            <a:tailEnd/>
          </a:ln>
          <a:effectLst/>
        </p:spPr>
      </p:pic>
      <p:sp>
        <p:nvSpPr>
          <p:cNvPr id="5" name="TextBox 4"/>
          <p:cNvSpPr txBox="1"/>
          <p:nvPr/>
        </p:nvSpPr>
        <p:spPr>
          <a:xfrm>
            <a:off x="642910" y="428604"/>
            <a:ext cx="6567824" cy="369332"/>
          </a:xfrm>
          <a:prstGeom prst="rect">
            <a:avLst/>
          </a:prstGeom>
          <a:noFill/>
        </p:spPr>
        <p:txBody>
          <a:bodyPr wrap="none" rtlCol="0">
            <a:spAutoFit/>
          </a:bodyPr>
          <a:lstStyle/>
          <a:p>
            <a:r>
              <a:rPr lang="en-US" dirty="0" smtClean="0"/>
              <a:t>Step 3: User selects item from the app and press submit.</a:t>
            </a:r>
            <a:endParaRPr lang="en-US" dirty="0"/>
          </a:p>
        </p:txBody>
      </p:sp>
      <p:sp>
        <p:nvSpPr>
          <p:cNvPr id="6" name="TextBox 5"/>
          <p:cNvSpPr txBox="1"/>
          <p:nvPr/>
        </p:nvSpPr>
        <p:spPr>
          <a:xfrm>
            <a:off x="714348" y="3143248"/>
            <a:ext cx="6598281" cy="369332"/>
          </a:xfrm>
          <a:prstGeom prst="rect">
            <a:avLst/>
          </a:prstGeom>
          <a:noFill/>
        </p:spPr>
        <p:txBody>
          <a:bodyPr wrap="none" rtlCol="0">
            <a:spAutoFit/>
          </a:bodyPr>
          <a:lstStyle/>
          <a:p>
            <a:r>
              <a:rPr lang="en-US" dirty="0" smtClean="0"/>
              <a:t>Step 4: Employee collects scrap materials from the users.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B5FB578-3B3D-4260-9C11-8F59A2DA350A}" type="slidenum">
              <a:rPr lang="en-IN" smtClean="0"/>
              <a:pPr/>
              <a:t>12</a:t>
            </a:fld>
            <a:endParaRPr lang="en-IN"/>
          </a:p>
        </p:txBody>
      </p:sp>
      <p:pic>
        <p:nvPicPr>
          <p:cNvPr id="3074" name="Picture 2"/>
          <p:cNvPicPr>
            <a:picLocks noGrp="1" noChangeAspect="1" noChangeArrowheads="1"/>
          </p:cNvPicPr>
          <p:nvPr>
            <p:ph idx="1"/>
          </p:nvPr>
        </p:nvPicPr>
        <p:blipFill>
          <a:blip r:embed="rId2"/>
          <a:srcRect/>
          <a:stretch>
            <a:fillRect/>
          </a:stretch>
        </p:blipFill>
        <p:spPr bwMode="auto">
          <a:xfrm>
            <a:off x="1571604" y="2214554"/>
            <a:ext cx="5786478" cy="2143140"/>
          </a:xfrm>
          <a:prstGeom prst="rect">
            <a:avLst/>
          </a:prstGeom>
          <a:noFill/>
          <a:ln w="9525">
            <a:noFill/>
            <a:miter lim="800000"/>
            <a:headEnd/>
            <a:tailEnd/>
          </a:ln>
          <a:effectLst/>
        </p:spPr>
      </p:pic>
      <p:sp>
        <p:nvSpPr>
          <p:cNvPr id="4" name="TextBox 3"/>
          <p:cNvSpPr txBox="1"/>
          <p:nvPr/>
        </p:nvSpPr>
        <p:spPr>
          <a:xfrm>
            <a:off x="214282" y="1214422"/>
            <a:ext cx="9466888" cy="369332"/>
          </a:xfrm>
          <a:prstGeom prst="rect">
            <a:avLst/>
          </a:prstGeom>
          <a:noFill/>
        </p:spPr>
        <p:txBody>
          <a:bodyPr wrap="square" rtlCol="0">
            <a:spAutoFit/>
          </a:bodyPr>
          <a:lstStyle/>
          <a:p>
            <a:r>
              <a:rPr lang="en-US" dirty="0" smtClean="0"/>
              <a:t>Step 5: Employee sends an email to the user giving details of the transactions.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The main component of the MyScrapKart project is the software application, which will be limited to the Android operating system (specifically Android 4.3 and above). The application is not resource- or graphics-intensive, so there are no practical hardware constraints. </a:t>
            </a:r>
          </a:p>
          <a:p>
            <a:r>
              <a:rPr lang="en-US" dirty="0" smtClean="0"/>
              <a:t>The app will rely on several functionalities built into Android’s Application Programming Interface (API), so ensuring appropriate usage of the API will be a major concern. </a:t>
            </a:r>
          </a:p>
          <a:p>
            <a:r>
              <a:rPr lang="en-US" dirty="0" smtClean="0"/>
              <a:t>Beyond that, the application is a self-contained unit and will not rely on any other Android-related software components.</a:t>
            </a:r>
            <a:endParaRPr lang="en-US" i="1" dirty="0" smtClean="0"/>
          </a:p>
          <a:p>
            <a:r>
              <a:rPr lang="en-US" dirty="0" smtClean="0"/>
              <a:t>The database for the </a:t>
            </a:r>
            <a:r>
              <a:rPr lang="en-US" dirty="0" err="1" smtClean="0"/>
              <a:t>MyScrapKart</a:t>
            </a:r>
            <a:r>
              <a:rPr lang="en-US" dirty="0" smtClean="0"/>
              <a:t> application is hosted by the company using </a:t>
            </a:r>
            <a:r>
              <a:rPr lang="en-US" dirty="0" err="1" smtClean="0"/>
              <a:t>MySQL</a:t>
            </a:r>
            <a:r>
              <a:rPr lang="en-US" dirty="0" smtClean="0"/>
              <a:t> and is interfaced with a wrapper written in PHP 5.	 </a:t>
            </a:r>
            <a:endParaRPr lang="en-US" i="1" dirty="0" smtClean="0"/>
          </a:p>
          <a:p>
            <a:endParaRPr lang="en-US" dirty="0"/>
          </a:p>
        </p:txBody>
      </p:sp>
      <p:sp>
        <p:nvSpPr>
          <p:cNvPr id="3" name="Slide Number Placeholder 2"/>
          <p:cNvSpPr>
            <a:spLocks noGrp="1"/>
          </p:cNvSpPr>
          <p:nvPr>
            <p:ph type="sldNum" sz="quarter" idx="12"/>
          </p:nvPr>
        </p:nvSpPr>
        <p:spPr/>
        <p:txBody>
          <a:bodyPr/>
          <a:lstStyle/>
          <a:p>
            <a:fld id="{EB5FB578-3B3D-4260-9C11-8F59A2DA350A}" type="slidenum">
              <a:rPr lang="en-IN" smtClean="0"/>
              <a:pPr/>
              <a:t>13</a:t>
            </a:fld>
            <a:endParaRPr lang="en-IN"/>
          </a:p>
        </p:txBody>
      </p:sp>
      <p:sp>
        <p:nvSpPr>
          <p:cNvPr id="4" name="Title 3"/>
          <p:cNvSpPr>
            <a:spLocks noGrp="1"/>
          </p:cNvSpPr>
          <p:nvPr>
            <p:ph type="title"/>
          </p:nvPr>
        </p:nvSpPr>
        <p:spPr/>
        <p:txBody>
          <a:bodyPr>
            <a:normAutofit/>
          </a:bodyPr>
          <a:lstStyle/>
          <a:p>
            <a:r>
              <a:rPr lang="en-US" dirty="0" smtClean="0"/>
              <a:t>Operating Environment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  The primary design constraint is the mobile platform. Since the application is designated for mobile handsets, limited screen size and resolution will be a major design consideration.</a:t>
            </a:r>
          </a:p>
          <a:p>
            <a:r>
              <a:rPr lang="en-US" dirty="0" smtClean="0"/>
              <a:t>Creating a user interface which is both effective and easily navigable will pose a difficult challenge. </a:t>
            </a:r>
          </a:p>
          <a:p>
            <a:r>
              <a:rPr lang="en-US" dirty="0" smtClean="0"/>
              <a:t>Constraints such as limited memory and processing power are also worth considering.</a:t>
            </a:r>
          </a:p>
          <a:p>
            <a:r>
              <a:rPr lang="en-US" dirty="0" smtClean="0"/>
              <a:t> MyScrapKart is meant to be quick and responsive, so each feature must be designed and implemented with efficiency in mind.</a:t>
            </a:r>
          </a:p>
        </p:txBody>
      </p:sp>
      <p:sp>
        <p:nvSpPr>
          <p:cNvPr id="3" name="Slide Number Placeholder 2"/>
          <p:cNvSpPr>
            <a:spLocks noGrp="1"/>
          </p:cNvSpPr>
          <p:nvPr>
            <p:ph type="sldNum" sz="quarter" idx="12"/>
          </p:nvPr>
        </p:nvSpPr>
        <p:spPr/>
        <p:txBody>
          <a:bodyPr/>
          <a:lstStyle/>
          <a:p>
            <a:fld id="{EB5FB578-3B3D-4260-9C11-8F59A2DA350A}" type="slidenum">
              <a:rPr lang="en-IN" smtClean="0"/>
              <a:pPr/>
              <a:t>14</a:t>
            </a:fld>
            <a:endParaRPr lang="en-IN"/>
          </a:p>
        </p:txBody>
      </p:sp>
      <p:sp>
        <p:nvSpPr>
          <p:cNvPr id="4" name="Title 3"/>
          <p:cNvSpPr>
            <a:spLocks noGrp="1"/>
          </p:cNvSpPr>
          <p:nvPr>
            <p:ph type="title"/>
          </p:nvPr>
        </p:nvSpPr>
        <p:spPr/>
        <p:txBody>
          <a:bodyPr>
            <a:normAutofit fontScale="90000"/>
          </a:bodyPr>
          <a:lstStyle/>
          <a:p>
            <a:r>
              <a:rPr lang="en-US" dirty="0" smtClean="0"/>
              <a:t>Design and Implementation Constraints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primary goal of MyScrapKart is to facilitate MyscrapKart company’s customers to sell their scrap.</a:t>
            </a:r>
          </a:p>
          <a:p>
            <a:r>
              <a:rPr lang="en-US" dirty="0" smtClean="0"/>
              <a:t> Consequently, the application will be designed to be as simple to use as possible. Nonetheless, users may still require some supplementary information about each component of the MyScrapKart application.</a:t>
            </a:r>
          </a:p>
          <a:p>
            <a:r>
              <a:rPr lang="en-US" dirty="0" smtClean="0"/>
              <a:t>So we are providing with the readme manual which will guide the user with our app.</a:t>
            </a:r>
          </a:p>
        </p:txBody>
      </p:sp>
      <p:sp>
        <p:nvSpPr>
          <p:cNvPr id="3" name="Slide Number Placeholder 2"/>
          <p:cNvSpPr>
            <a:spLocks noGrp="1"/>
          </p:cNvSpPr>
          <p:nvPr>
            <p:ph type="sldNum" sz="quarter" idx="12"/>
          </p:nvPr>
        </p:nvSpPr>
        <p:spPr/>
        <p:txBody>
          <a:bodyPr/>
          <a:lstStyle/>
          <a:p>
            <a:fld id="{EB5FB578-3B3D-4260-9C11-8F59A2DA350A}" type="slidenum">
              <a:rPr lang="en-IN" smtClean="0"/>
              <a:pPr/>
              <a:t>15</a:t>
            </a:fld>
            <a:endParaRPr lang="en-IN"/>
          </a:p>
        </p:txBody>
      </p:sp>
      <p:sp>
        <p:nvSpPr>
          <p:cNvPr id="4" name="Title 3"/>
          <p:cNvSpPr>
            <a:spLocks noGrp="1"/>
          </p:cNvSpPr>
          <p:nvPr>
            <p:ph type="title"/>
          </p:nvPr>
        </p:nvSpPr>
        <p:spPr/>
        <p:txBody>
          <a:bodyPr>
            <a:normAutofit/>
          </a:bodyPr>
          <a:lstStyle/>
          <a:p>
            <a:r>
              <a:rPr lang="en-US" dirty="0" smtClean="0"/>
              <a:t>User Documentation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Page 1: Splash screen</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dirty="0" smtClean="0"/>
              <a:t>Logo should appear in at center. Duration 3 seconds</a:t>
            </a:r>
          </a:p>
          <a:p>
            <a:endParaRPr lang="en-US" dirty="0"/>
          </a:p>
        </p:txBody>
      </p:sp>
      <p:sp>
        <p:nvSpPr>
          <p:cNvPr id="3" name="Slide Number Placeholder 2"/>
          <p:cNvSpPr>
            <a:spLocks noGrp="1"/>
          </p:cNvSpPr>
          <p:nvPr>
            <p:ph type="sldNum" sz="quarter" idx="12"/>
          </p:nvPr>
        </p:nvSpPr>
        <p:spPr/>
        <p:txBody>
          <a:bodyPr/>
          <a:lstStyle/>
          <a:p>
            <a:fld id="{EB5FB578-3B3D-4260-9C11-8F59A2DA350A}" type="slidenum">
              <a:rPr lang="en-IN" smtClean="0"/>
              <a:pPr/>
              <a:t>16</a:t>
            </a:fld>
            <a:endParaRPr lang="en-IN"/>
          </a:p>
        </p:txBody>
      </p:sp>
      <p:sp>
        <p:nvSpPr>
          <p:cNvPr id="4" name="Title 3"/>
          <p:cNvSpPr>
            <a:spLocks noGrp="1"/>
          </p:cNvSpPr>
          <p:nvPr>
            <p:ph type="title"/>
          </p:nvPr>
        </p:nvSpPr>
        <p:spPr/>
        <p:txBody>
          <a:bodyPr/>
          <a:lstStyle/>
          <a:p>
            <a:r>
              <a:rPr lang="en-US" dirty="0" smtClean="0"/>
              <a:t>User Interface</a:t>
            </a:r>
            <a:endParaRPr lang="en-US" dirty="0"/>
          </a:p>
        </p:txBody>
      </p:sp>
      <p:pic>
        <p:nvPicPr>
          <p:cNvPr id="5" name="Picture 4" descr="D:\Naveen\Startup\Till July 2016\1X4-01.png"/>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2143108" y="2500306"/>
            <a:ext cx="4000528" cy="142876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00042"/>
            <a:ext cx="8229600" cy="5507249"/>
          </a:xfrm>
        </p:spPr>
        <p:txBody>
          <a:bodyPr/>
          <a:lstStyle/>
          <a:p>
            <a:r>
              <a:rPr lang="en-US" dirty="0" smtClean="0"/>
              <a:t>Sign up/</a:t>
            </a:r>
            <a:r>
              <a:rPr lang="en-US" dirty="0" err="1" smtClean="0"/>
              <a:t>LogIn</a:t>
            </a:r>
            <a:endParaRPr lang="en-US" dirty="0" smtClean="0"/>
          </a:p>
          <a:p>
            <a:pPr>
              <a:buNone/>
            </a:pPr>
            <a:endParaRPr lang="en-US" dirty="0"/>
          </a:p>
        </p:txBody>
      </p:sp>
      <p:sp>
        <p:nvSpPr>
          <p:cNvPr id="3" name="Slide Number Placeholder 2"/>
          <p:cNvSpPr>
            <a:spLocks noGrp="1"/>
          </p:cNvSpPr>
          <p:nvPr>
            <p:ph type="sldNum" sz="quarter" idx="12"/>
          </p:nvPr>
        </p:nvSpPr>
        <p:spPr/>
        <p:txBody>
          <a:bodyPr/>
          <a:lstStyle/>
          <a:p>
            <a:fld id="{EB5FB578-3B3D-4260-9C11-8F59A2DA350A}" type="slidenum">
              <a:rPr lang="en-IN" smtClean="0"/>
              <a:pPr/>
              <a:t>17</a:t>
            </a:fld>
            <a:endParaRPr lang="en-IN"/>
          </a:p>
        </p:txBody>
      </p:sp>
      <p:pic>
        <p:nvPicPr>
          <p:cNvPr id="5" name="Picture 4" descr="C:\Users\Bharat\Desktop\loginG+.png"/>
          <p:cNvPicPr/>
          <p:nvPr/>
        </p:nvPicPr>
        <p:blipFill>
          <a:blip r:embed="rId2"/>
          <a:srcRect/>
          <a:stretch>
            <a:fillRect/>
          </a:stretch>
        </p:blipFill>
        <p:spPr bwMode="auto">
          <a:xfrm>
            <a:off x="1071538" y="1357298"/>
            <a:ext cx="3357586" cy="4500594"/>
          </a:xfrm>
          <a:prstGeom prst="rect">
            <a:avLst/>
          </a:prstGeom>
          <a:noFill/>
          <a:ln w="9525">
            <a:noFill/>
            <a:miter lim="800000"/>
            <a:headEnd/>
            <a:tailEnd/>
          </a:ln>
        </p:spPr>
      </p:pic>
      <p:pic>
        <p:nvPicPr>
          <p:cNvPr id="6" name="Picture 5" descr="C:\Users\Bharat\Desktop\login.png"/>
          <p:cNvPicPr/>
          <p:nvPr/>
        </p:nvPicPr>
        <p:blipFill>
          <a:blip r:embed="rId3"/>
          <a:srcRect/>
          <a:stretch>
            <a:fillRect/>
          </a:stretch>
        </p:blipFill>
        <p:spPr bwMode="auto">
          <a:xfrm>
            <a:off x="5286380" y="1357298"/>
            <a:ext cx="3286148" cy="44291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B5FB578-3B3D-4260-9C11-8F59A2DA350A}" type="slidenum">
              <a:rPr lang="en-IN" smtClean="0"/>
              <a:pPr/>
              <a:t>18</a:t>
            </a:fld>
            <a:endParaRPr lang="en-IN"/>
          </a:p>
        </p:txBody>
      </p:sp>
      <p:sp>
        <p:nvSpPr>
          <p:cNvPr id="4" name="Title 3"/>
          <p:cNvSpPr>
            <a:spLocks noGrp="1"/>
          </p:cNvSpPr>
          <p:nvPr>
            <p:ph type="title"/>
          </p:nvPr>
        </p:nvSpPr>
        <p:spPr/>
        <p:txBody>
          <a:bodyPr>
            <a:normAutofit/>
          </a:bodyPr>
          <a:lstStyle/>
          <a:p>
            <a:r>
              <a:rPr lang="en-US" dirty="0" smtClean="0"/>
              <a:t>Menu bar</a:t>
            </a:r>
            <a:endParaRPr lang="en-US" dirty="0"/>
          </a:p>
        </p:txBody>
      </p:sp>
      <p:pic>
        <p:nvPicPr>
          <p:cNvPr id="5" name="Content Placeholder 4" descr="C:\Users\Bharat\Desktop\drawer.png"/>
          <p:cNvPicPr>
            <a:picLocks noGrp="1"/>
          </p:cNvPicPr>
          <p:nvPr>
            <p:ph idx="1"/>
          </p:nvPr>
        </p:nvPicPr>
        <p:blipFill>
          <a:blip r:embed="rId2"/>
          <a:srcRect/>
          <a:stretch>
            <a:fillRect/>
          </a:stretch>
        </p:blipFill>
        <p:spPr bwMode="auto">
          <a:xfrm>
            <a:off x="3071802" y="1481138"/>
            <a:ext cx="3214709" cy="48053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B5FB578-3B3D-4260-9C11-8F59A2DA350A}" type="slidenum">
              <a:rPr lang="en-IN" smtClean="0"/>
              <a:pPr/>
              <a:t>19</a:t>
            </a:fld>
            <a:endParaRPr lang="en-IN"/>
          </a:p>
        </p:txBody>
      </p:sp>
      <p:sp>
        <p:nvSpPr>
          <p:cNvPr id="4" name="Title 3"/>
          <p:cNvSpPr>
            <a:spLocks noGrp="1"/>
          </p:cNvSpPr>
          <p:nvPr>
            <p:ph type="title"/>
          </p:nvPr>
        </p:nvSpPr>
        <p:spPr/>
        <p:txBody>
          <a:bodyPr>
            <a:normAutofit/>
          </a:bodyPr>
          <a:lstStyle/>
          <a:p>
            <a:r>
              <a:rPr lang="en-US" dirty="0" smtClean="0"/>
              <a:t>Date and time of pickup</a:t>
            </a:r>
            <a:endParaRPr lang="en-US" dirty="0"/>
          </a:p>
        </p:txBody>
      </p:sp>
      <p:pic>
        <p:nvPicPr>
          <p:cNvPr id="5" name="Content Placeholder 4" descr="C:\Users\Bharat\Desktop\dateTime.png"/>
          <p:cNvPicPr>
            <a:picLocks noGrp="1"/>
          </p:cNvPicPr>
          <p:nvPr>
            <p:ph idx="1"/>
          </p:nvPr>
        </p:nvPicPr>
        <p:blipFill>
          <a:blip r:embed="rId2"/>
          <a:srcRect/>
          <a:stretch>
            <a:fillRect/>
          </a:stretch>
        </p:blipFill>
        <p:spPr bwMode="auto">
          <a:xfrm>
            <a:off x="2714612" y="1481138"/>
            <a:ext cx="3571900" cy="48053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IN" dirty="0" smtClean="0"/>
              <a:t>	</a:t>
            </a:r>
          </a:p>
          <a:p>
            <a:pPr algn="ctr">
              <a:buNone/>
            </a:pPr>
            <a:endParaRPr lang="en-IN" dirty="0" smtClean="0"/>
          </a:p>
          <a:p>
            <a:pPr algn="ctr">
              <a:buNone/>
            </a:pPr>
            <a:r>
              <a:rPr lang="en-IN" sz="2800" dirty="0" smtClean="0"/>
              <a:t>Digitally transformed services in real time from online &amp; mobile platforms</a:t>
            </a:r>
          </a:p>
          <a:p>
            <a:pPr algn="ctr">
              <a:buNone/>
            </a:pPr>
            <a:r>
              <a:rPr lang="en-IN" dirty="0" smtClean="0"/>
              <a:t>     </a:t>
            </a:r>
          </a:p>
          <a:p>
            <a:pPr>
              <a:buNone/>
            </a:pPr>
            <a:endParaRPr lang="en-IN" dirty="0"/>
          </a:p>
          <a:p>
            <a:pPr>
              <a:buNone/>
            </a:pPr>
            <a:endParaRPr lang="en-IN" dirty="0"/>
          </a:p>
        </p:txBody>
      </p:sp>
      <p:sp>
        <p:nvSpPr>
          <p:cNvPr id="2" name="Title 1"/>
          <p:cNvSpPr>
            <a:spLocks noGrp="1"/>
          </p:cNvSpPr>
          <p:nvPr>
            <p:ph type="title"/>
          </p:nvPr>
        </p:nvSpPr>
        <p:spPr/>
        <p:txBody>
          <a:bodyPr>
            <a:normAutofit/>
          </a:bodyPr>
          <a:lstStyle/>
          <a:p>
            <a:pPr algn="ctr"/>
            <a:r>
              <a:rPr lang="en-IN" sz="3600" dirty="0" smtClean="0">
                <a:latin typeface="Times New Roman" pitchFamily="18" charset="0"/>
                <a:cs typeface="Times New Roman" pitchFamily="18" charset="0"/>
              </a:rPr>
              <a:t>Theme</a:t>
            </a:r>
            <a:endParaRPr lang="en-IN" sz="3600" dirty="0">
              <a:latin typeface="Times New Roman" pitchFamily="18" charset="0"/>
              <a:cs typeface="Times New Roman" pitchFamily="18" charset="0"/>
            </a:endParaRPr>
          </a:p>
        </p:txBody>
      </p:sp>
      <p:pic>
        <p:nvPicPr>
          <p:cNvPr id="7171" name="Picture 3" descr="C:\Users\Bharat\Desktop\digital-tree-icon-logo-template-concept-vector-image-eps-38493425.jpg"/>
          <p:cNvPicPr>
            <a:picLocks noChangeAspect="1" noChangeArrowheads="1"/>
          </p:cNvPicPr>
          <p:nvPr/>
        </p:nvPicPr>
        <p:blipFill>
          <a:blip r:embed="rId2" cstate="print">
            <a:lum bright="25000"/>
          </a:blip>
          <a:srcRect/>
          <a:stretch>
            <a:fillRect/>
          </a:stretch>
        </p:blipFill>
        <p:spPr bwMode="auto">
          <a:xfrm>
            <a:off x="5357818" y="3500438"/>
            <a:ext cx="3286148" cy="3357562"/>
          </a:xfrm>
          <a:prstGeom prst="rect">
            <a:avLst/>
          </a:prstGeom>
          <a:noFill/>
        </p:spPr>
      </p:pic>
      <p:sp>
        <p:nvSpPr>
          <p:cNvPr id="6" name="Slide Number Placeholder 5"/>
          <p:cNvSpPr>
            <a:spLocks noGrp="1"/>
          </p:cNvSpPr>
          <p:nvPr>
            <p:ph type="sldNum" sz="quarter" idx="12"/>
          </p:nvPr>
        </p:nvSpPr>
        <p:spPr/>
        <p:txBody>
          <a:bodyPr/>
          <a:lstStyle/>
          <a:p>
            <a:fld id="{EB5FB578-3B3D-4260-9C11-8F59A2DA350A}" type="slidenum">
              <a:rPr lang="en-IN" smtClean="0"/>
              <a:pPr/>
              <a:t>2</a:t>
            </a:fld>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B5FB578-3B3D-4260-9C11-8F59A2DA350A}" type="slidenum">
              <a:rPr lang="en-IN" smtClean="0"/>
              <a:pPr/>
              <a:t>20</a:t>
            </a:fld>
            <a:endParaRPr lang="en-IN"/>
          </a:p>
        </p:txBody>
      </p:sp>
      <p:sp>
        <p:nvSpPr>
          <p:cNvPr id="4" name="Title 3"/>
          <p:cNvSpPr>
            <a:spLocks noGrp="1"/>
          </p:cNvSpPr>
          <p:nvPr>
            <p:ph type="title"/>
          </p:nvPr>
        </p:nvSpPr>
        <p:spPr/>
        <p:txBody>
          <a:bodyPr>
            <a:normAutofit/>
          </a:bodyPr>
          <a:lstStyle/>
          <a:p>
            <a:r>
              <a:rPr lang="en-US" dirty="0" smtClean="0"/>
              <a:t>Update location for pickup</a:t>
            </a:r>
            <a:endParaRPr lang="en-US" dirty="0"/>
          </a:p>
        </p:txBody>
      </p:sp>
      <p:pic>
        <p:nvPicPr>
          <p:cNvPr id="5" name="Content Placeholder 4" descr="C:\Users\Bharat\Desktop\location.png"/>
          <p:cNvPicPr>
            <a:picLocks noGrp="1"/>
          </p:cNvPicPr>
          <p:nvPr>
            <p:ph idx="1"/>
          </p:nvPr>
        </p:nvPicPr>
        <p:blipFill>
          <a:blip r:embed="rId2"/>
          <a:srcRect/>
          <a:stretch>
            <a:fillRect/>
          </a:stretch>
        </p:blipFill>
        <p:spPr bwMode="auto">
          <a:xfrm>
            <a:off x="3000364" y="1481138"/>
            <a:ext cx="3214709" cy="49482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B5FB578-3B3D-4260-9C11-8F59A2DA350A}" type="slidenum">
              <a:rPr lang="en-IN" smtClean="0"/>
              <a:pPr/>
              <a:t>21</a:t>
            </a:fld>
            <a:endParaRPr lang="en-IN"/>
          </a:p>
        </p:txBody>
      </p:sp>
      <p:sp>
        <p:nvSpPr>
          <p:cNvPr id="4" name="Title 3"/>
          <p:cNvSpPr>
            <a:spLocks noGrp="1"/>
          </p:cNvSpPr>
          <p:nvPr>
            <p:ph type="title"/>
          </p:nvPr>
        </p:nvSpPr>
        <p:spPr/>
        <p:txBody>
          <a:bodyPr>
            <a:normAutofit/>
          </a:bodyPr>
          <a:lstStyle/>
          <a:p>
            <a:r>
              <a:rPr lang="en-US" dirty="0" smtClean="0"/>
              <a:t>Submit button details</a:t>
            </a:r>
            <a:endParaRPr lang="en-US" dirty="0"/>
          </a:p>
        </p:txBody>
      </p:sp>
      <p:pic>
        <p:nvPicPr>
          <p:cNvPr id="5" name="Content Placeholder 4" descr="D:\Naveen\Startup\APP\Screenshot_2016-09-17-19-09-08.png"/>
          <p:cNvPicPr>
            <a:picLocks noGrp="1"/>
          </p:cNvPicPr>
          <p:nvPr>
            <p:ph idx="1"/>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071538" y="1857364"/>
            <a:ext cx="2500330" cy="3929090"/>
          </a:xfrm>
          <a:prstGeom prst="rect">
            <a:avLst/>
          </a:prstGeom>
          <a:noFill/>
          <a:ln>
            <a:noFill/>
          </a:ln>
        </p:spPr>
      </p:pic>
      <p:pic>
        <p:nvPicPr>
          <p:cNvPr id="6" name="Picture 5" descr="D:\Naveen\Startup\APP\Screenshot_2016-09-17-19-09-28.png"/>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4429124" y="1857364"/>
            <a:ext cx="2500330" cy="4000528"/>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B5FB578-3B3D-4260-9C11-8F59A2DA350A}" type="slidenum">
              <a:rPr lang="en-IN" smtClean="0"/>
              <a:pPr/>
              <a:t>22</a:t>
            </a:fld>
            <a:endParaRPr lang="en-IN"/>
          </a:p>
        </p:txBody>
      </p:sp>
      <p:sp>
        <p:nvSpPr>
          <p:cNvPr id="4" name="Title 3"/>
          <p:cNvSpPr>
            <a:spLocks noGrp="1"/>
          </p:cNvSpPr>
          <p:nvPr>
            <p:ph type="title"/>
          </p:nvPr>
        </p:nvSpPr>
        <p:spPr/>
        <p:txBody>
          <a:bodyPr/>
          <a:lstStyle/>
          <a:p>
            <a:r>
              <a:rPr lang="en-US" dirty="0" smtClean="0"/>
              <a:t>Quotation page</a:t>
            </a:r>
            <a:endParaRPr lang="en-US" dirty="0"/>
          </a:p>
        </p:txBody>
      </p:sp>
      <p:pic>
        <p:nvPicPr>
          <p:cNvPr id="5" name="Content Placeholder 4" descr="D:\Naveen\Startup\APP\Screenshot_2016-09-17-19-10-12.png"/>
          <p:cNvPicPr>
            <a:picLocks noGrp="1"/>
          </p:cNvPicPr>
          <p:nvPr>
            <p:ph idx="1"/>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928794" y="1571612"/>
            <a:ext cx="2357454" cy="4071966"/>
          </a:xfrm>
          <a:prstGeom prst="rect">
            <a:avLst/>
          </a:prstGeom>
          <a:noFill/>
          <a:ln>
            <a:noFill/>
          </a:ln>
        </p:spPr>
      </p:pic>
      <p:pic>
        <p:nvPicPr>
          <p:cNvPr id="6" name="Picture 5" descr="D:\Naveen\Startup\APP\Screenshot_2016-09-17-19-10-30.png"/>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5143504" y="1571612"/>
            <a:ext cx="2357454" cy="4429156"/>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B5FB578-3B3D-4260-9C11-8F59A2DA350A}" type="slidenum">
              <a:rPr lang="en-IN" smtClean="0"/>
              <a:pPr/>
              <a:t>23</a:t>
            </a:fld>
            <a:endParaRPr lang="en-IN"/>
          </a:p>
        </p:txBody>
      </p:sp>
      <p:sp>
        <p:nvSpPr>
          <p:cNvPr id="4" name="Title 3"/>
          <p:cNvSpPr>
            <a:spLocks noGrp="1"/>
          </p:cNvSpPr>
          <p:nvPr>
            <p:ph type="title"/>
          </p:nvPr>
        </p:nvSpPr>
        <p:spPr/>
        <p:txBody>
          <a:bodyPr/>
          <a:lstStyle/>
          <a:p>
            <a:pPr lvl="1" algn="l" rtl="0">
              <a:spcBef>
                <a:spcPct val="0"/>
              </a:spcBef>
            </a:pPr>
            <a:r>
              <a:rPr lang="en-US" b="1" dirty="0"/>
              <a:t>Hardware </a:t>
            </a:r>
            <a:r>
              <a:rPr lang="en-US" b="1" dirty="0" smtClean="0"/>
              <a:t>Interfaces</a:t>
            </a:r>
            <a:endParaRPr lang="en-US" dirty="0"/>
          </a:p>
        </p:txBody>
      </p:sp>
      <p:pic>
        <p:nvPicPr>
          <p:cNvPr id="5" name="Content Placeholder 4" descr="C:\Users\Bharat\Desktop\and.png"/>
          <p:cNvPicPr>
            <a:picLocks noGrp="1"/>
          </p:cNvPicPr>
          <p:nvPr>
            <p:ph idx="1"/>
          </p:nvPr>
        </p:nvPicPr>
        <p:blipFill>
          <a:blip r:embed="rId2"/>
          <a:srcRect/>
          <a:stretch>
            <a:fillRect/>
          </a:stretch>
        </p:blipFill>
        <p:spPr bwMode="auto">
          <a:xfrm>
            <a:off x="1428728" y="1214422"/>
            <a:ext cx="6143668" cy="46434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B5FB578-3B3D-4260-9C11-8F59A2DA350A}" type="slidenum">
              <a:rPr lang="en-IN" smtClean="0"/>
              <a:pPr/>
              <a:t>24</a:t>
            </a:fld>
            <a:endParaRPr lang="en-IN"/>
          </a:p>
        </p:txBody>
      </p:sp>
      <p:sp>
        <p:nvSpPr>
          <p:cNvPr id="4" name="Title 3"/>
          <p:cNvSpPr>
            <a:spLocks noGrp="1"/>
          </p:cNvSpPr>
          <p:nvPr>
            <p:ph type="title"/>
          </p:nvPr>
        </p:nvSpPr>
        <p:spPr/>
        <p:txBody>
          <a:bodyPr/>
          <a:lstStyle/>
          <a:p>
            <a:r>
              <a:rPr lang="en-US" dirty="0" smtClean="0"/>
              <a:t>Database</a:t>
            </a:r>
            <a:endParaRPr lang="en-US" dirty="0"/>
          </a:p>
        </p:txBody>
      </p:sp>
      <p:pic>
        <p:nvPicPr>
          <p:cNvPr id="5" name="Content Placeholder 4" descr="C:\Users\Bharat\Desktop\json.png"/>
          <p:cNvPicPr>
            <a:picLocks noGrp="1"/>
          </p:cNvPicPr>
          <p:nvPr>
            <p:ph idx="1"/>
          </p:nvPr>
        </p:nvPicPr>
        <p:blipFill>
          <a:blip r:embed="rId2"/>
          <a:srcRect/>
          <a:stretch>
            <a:fillRect/>
          </a:stretch>
        </p:blipFill>
        <p:spPr bwMode="auto">
          <a:xfrm>
            <a:off x="1785918" y="1928802"/>
            <a:ext cx="5857916" cy="37862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Database: Company’s database hosted online.</a:t>
            </a:r>
          </a:p>
          <a:p>
            <a:r>
              <a:rPr lang="en-US" dirty="0" smtClean="0"/>
              <a:t>API details </a:t>
            </a:r>
            <a:br>
              <a:rPr lang="en-US" dirty="0" smtClean="0"/>
            </a:br>
            <a:r>
              <a:rPr lang="en-US" dirty="0" smtClean="0">
                <a:hlinkClick r:id="rId2"/>
              </a:rPr>
              <a:t>hostname - mysql.hostinger.in</a:t>
            </a:r>
            <a:r>
              <a:rPr lang="en-US" dirty="0" smtClean="0"/>
              <a:t/>
            </a:r>
            <a:br>
              <a:rPr lang="en-US" dirty="0" smtClean="0"/>
            </a:br>
            <a:r>
              <a:rPr lang="en-US" dirty="0" smtClean="0"/>
              <a:t>database-u114678071_uat</a:t>
            </a:r>
            <a:br>
              <a:rPr lang="en-US" dirty="0" smtClean="0"/>
            </a:br>
            <a:r>
              <a:rPr lang="en-US" dirty="0" smtClean="0"/>
              <a:t>user-     u114678071_uat</a:t>
            </a:r>
            <a:br>
              <a:rPr lang="en-US" dirty="0" smtClean="0"/>
            </a:br>
            <a:r>
              <a:rPr lang="en-US" dirty="0" smtClean="0"/>
              <a:t>password - root123</a:t>
            </a:r>
          </a:p>
          <a:p>
            <a:pPr>
              <a:buNone/>
            </a:pPr>
            <a:endParaRPr lang="en-US" dirty="0"/>
          </a:p>
        </p:txBody>
      </p:sp>
      <p:sp>
        <p:nvSpPr>
          <p:cNvPr id="3" name="Slide Number Placeholder 2"/>
          <p:cNvSpPr>
            <a:spLocks noGrp="1"/>
          </p:cNvSpPr>
          <p:nvPr>
            <p:ph type="sldNum" sz="quarter" idx="12"/>
          </p:nvPr>
        </p:nvSpPr>
        <p:spPr/>
        <p:txBody>
          <a:bodyPr/>
          <a:lstStyle/>
          <a:p>
            <a:fld id="{EB5FB578-3B3D-4260-9C11-8F59A2DA350A}" type="slidenum">
              <a:rPr lang="en-IN" smtClean="0"/>
              <a:pPr/>
              <a:t>25</a:t>
            </a:fld>
            <a:endParaRPr lang="en-IN"/>
          </a:p>
        </p:txBody>
      </p:sp>
      <p:sp>
        <p:nvSpPr>
          <p:cNvPr id="4" name="Title 3"/>
          <p:cNvSpPr>
            <a:spLocks noGrp="1"/>
          </p:cNvSpPr>
          <p:nvPr>
            <p:ph type="title"/>
          </p:nvPr>
        </p:nvSpPr>
        <p:spPr/>
        <p:txBody>
          <a:bodyPr>
            <a:normAutofit/>
          </a:bodyPr>
          <a:lstStyle/>
          <a:p>
            <a:r>
              <a:rPr lang="en-US" dirty="0" smtClean="0"/>
              <a:t>Software Interfaces</a:t>
            </a:r>
            <a:endParaRPr lang="en-US" dirty="0"/>
          </a:p>
        </p:txBody>
      </p:sp>
      <p:pic>
        <p:nvPicPr>
          <p:cNvPr id="5" name="Picture 2" descr="C:\Users\Bharat\Desktop\ushar.jpg"/>
          <p:cNvPicPr>
            <a:picLocks noChangeAspect="1" noChangeArrowheads="1"/>
          </p:cNvPicPr>
          <p:nvPr/>
        </p:nvPicPr>
        <p:blipFill>
          <a:blip r:embed="rId3" cstate="print"/>
          <a:srcRect/>
          <a:stretch>
            <a:fillRect/>
          </a:stretch>
        </p:blipFill>
        <p:spPr bwMode="auto">
          <a:xfrm>
            <a:off x="5072066" y="3500438"/>
            <a:ext cx="3794124" cy="297974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B5FB578-3B3D-4260-9C11-8F59A2DA350A}" type="slidenum">
              <a:rPr lang="en-IN" smtClean="0"/>
              <a:pPr/>
              <a:t>26</a:t>
            </a:fld>
            <a:endParaRPr lang="en-IN"/>
          </a:p>
        </p:txBody>
      </p:sp>
      <p:graphicFrame>
        <p:nvGraphicFramePr>
          <p:cNvPr id="5" name="Table 4"/>
          <p:cNvGraphicFramePr>
            <a:graphicFrameLocks noGrp="1"/>
          </p:cNvGraphicFramePr>
          <p:nvPr/>
        </p:nvGraphicFramePr>
        <p:xfrm>
          <a:off x="857224" y="500042"/>
          <a:ext cx="7715304" cy="5706862"/>
        </p:xfrm>
        <a:graphic>
          <a:graphicData uri="http://schemas.openxmlformats.org/drawingml/2006/table">
            <a:tbl>
              <a:tblPr/>
              <a:tblGrid>
                <a:gridCol w="2575956"/>
                <a:gridCol w="5139348"/>
              </a:tblGrid>
              <a:tr h="1551225">
                <a:tc>
                  <a:txBody>
                    <a:bodyPr/>
                    <a:lstStyle/>
                    <a:p>
                      <a:pPr marL="0" marR="0">
                        <a:lnSpc>
                          <a:spcPct val="200000"/>
                        </a:lnSpc>
                        <a:spcBef>
                          <a:spcPts val="0"/>
                        </a:spcBef>
                        <a:spcAft>
                          <a:spcPts val="1000"/>
                        </a:spcAft>
                      </a:pPr>
                      <a:r>
                        <a:rPr lang="en-US" sz="2000" b="1" dirty="0">
                          <a:solidFill>
                            <a:srgbClr val="000000"/>
                          </a:solidFill>
                          <a:latin typeface="Times New Roman" pitchFamily="18" charset="0"/>
                          <a:ea typeface="Times New Roman"/>
                          <a:cs typeface="Times New Roman" pitchFamily="18" charset="0"/>
                        </a:rPr>
                        <a:t>Software’s used</a:t>
                      </a:r>
                      <a:endParaRPr lang="en-US" sz="2000" dirty="0">
                        <a:latin typeface="Times New Roman" pitchFamily="18" charset="0"/>
                        <a:ea typeface="Times New Roman"/>
                        <a:cs typeface="Times New Roman" pitchFamily="18" charset="0"/>
                      </a:endParaRPr>
                    </a:p>
                  </a:txBody>
                  <a:tcPr marL="68580" marR="68580" marT="0" marB="0">
                    <a:lnL>
                      <a:noFill/>
                    </a:lnL>
                    <a:lnR w="12700" cap="flat" cmpd="sng" algn="ctr">
                      <a:solidFill>
                        <a:srgbClr val="808080"/>
                      </a:solidFill>
                      <a:prstDash val="solid"/>
                      <a:round/>
                      <a:headEnd type="none" w="med" len="med"/>
                      <a:tailEnd type="none" w="med" len="med"/>
                    </a:lnR>
                    <a:lnT>
                      <a:noFill/>
                    </a:lnT>
                    <a:lnB>
                      <a:noFill/>
                    </a:lnB>
                    <a:solidFill>
                      <a:srgbClr val="C0C0C0"/>
                    </a:solidFill>
                  </a:tcPr>
                </a:tc>
                <a:tc>
                  <a:txBody>
                    <a:bodyPr/>
                    <a:lstStyle/>
                    <a:p>
                      <a:pPr marL="0" marR="0">
                        <a:lnSpc>
                          <a:spcPct val="200000"/>
                        </a:lnSpc>
                        <a:spcBef>
                          <a:spcPts val="0"/>
                        </a:spcBef>
                        <a:spcAft>
                          <a:spcPts val="1000"/>
                        </a:spcAft>
                      </a:pPr>
                      <a:r>
                        <a:rPr lang="en-US" sz="2000" b="1" dirty="0">
                          <a:solidFill>
                            <a:srgbClr val="000000"/>
                          </a:solidFill>
                          <a:latin typeface="Times New Roman" pitchFamily="18" charset="0"/>
                          <a:ea typeface="Times New Roman"/>
                          <a:cs typeface="Times New Roman" pitchFamily="18" charset="0"/>
                        </a:rPr>
                        <a:t>For Android Application Development we have chosen Android Studio(x64)</a:t>
                      </a:r>
                      <a:endParaRPr lang="en-US" sz="2000" dirty="0">
                        <a:latin typeface="Times New Roman" pitchFamily="18" charset="0"/>
                        <a:ea typeface="Times New Roman"/>
                        <a:cs typeface="Times New Roman" pitchFamily="18" charset="0"/>
                      </a:endParaRPr>
                    </a:p>
                  </a:txBody>
                  <a:tcPr marL="68580" marR="68580" marT="0" marB="0">
                    <a:lnL w="12700" cap="flat" cmpd="sng" algn="ctr">
                      <a:solidFill>
                        <a:srgbClr val="808080"/>
                      </a:solidFill>
                      <a:prstDash val="solid"/>
                      <a:round/>
                      <a:headEnd type="none" w="med" len="med"/>
                      <a:tailEnd type="none" w="med" len="med"/>
                    </a:lnL>
                    <a:lnR>
                      <a:noFill/>
                    </a:lnR>
                    <a:lnT>
                      <a:noFill/>
                    </a:lnT>
                    <a:lnB w="12700" cap="flat" cmpd="sng" algn="ctr">
                      <a:solidFill>
                        <a:srgbClr val="808080"/>
                      </a:solidFill>
                      <a:prstDash val="solid"/>
                      <a:round/>
                      <a:headEnd type="none" w="med" len="med"/>
                      <a:tailEnd type="none" w="med" len="med"/>
                    </a:lnB>
                    <a:solidFill>
                      <a:srgbClr val="C0C0C0"/>
                    </a:solidFill>
                  </a:tcPr>
                </a:tc>
              </a:tr>
              <a:tr h="775612">
                <a:tc>
                  <a:txBody>
                    <a:bodyPr/>
                    <a:lstStyle/>
                    <a:p>
                      <a:pPr marL="0" marR="0">
                        <a:lnSpc>
                          <a:spcPct val="200000"/>
                        </a:lnSpc>
                        <a:spcBef>
                          <a:spcPts val="0"/>
                        </a:spcBef>
                        <a:spcAft>
                          <a:spcPts val="1000"/>
                        </a:spcAft>
                      </a:pPr>
                      <a:r>
                        <a:rPr lang="en-US" sz="2000" dirty="0">
                          <a:solidFill>
                            <a:srgbClr val="000000"/>
                          </a:solidFill>
                          <a:latin typeface="Times New Roman" pitchFamily="18" charset="0"/>
                          <a:ea typeface="Times New Roman"/>
                          <a:cs typeface="Times New Roman" pitchFamily="18" charset="0"/>
                        </a:rPr>
                        <a:t>Operating  system</a:t>
                      </a:r>
                      <a:endParaRPr lang="en-US" sz="2000" dirty="0">
                        <a:latin typeface="Times New Roman" pitchFamily="18" charset="0"/>
                        <a:ea typeface="Times New Roman"/>
                        <a:cs typeface="Times New Roman" pitchFamily="18" charset="0"/>
                      </a:endParaRPr>
                    </a:p>
                  </a:txBody>
                  <a:tcPr marL="68580" marR="68580" marT="0" marB="0">
                    <a:lnL>
                      <a:noFill/>
                    </a:lnL>
                    <a:lnR w="12700" cap="flat" cmpd="sng" algn="ctr">
                      <a:solidFill>
                        <a:srgbClr val="808080"/>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C0C0C0"/>
                    </a:solidFill>
                  </a:tcPr>
                </a:tc>
                <a:tc>
                  <a:txBody>
                    <a:bodyPr/>
                    <a:lstStyle/>
                    <a:p>
                      <a:pPr marL="0" marR="0">
                        <a:lnSpc>
                          <a:spcPct val="200000"/>
                        </a:lnSpc>
                        <a:spcBef>
                          <a:spcPts val="0"/>
                        </a:spcBef>
                        <a:spcAft>
                          <a:spcPts val="1000"/>
                        </a:spcAft>
                      </a:pPr>
                      <a:r>
                        <a:rPr lang="en-US" sz="2000" dirty="0">
                          <a:solidFill>
                            <a:srgbClr val="000000"/>
                          </a:solidFill>
                          <a:latin typeface="Times New Roman" pitchFamily="18" charset="0"/>
                          <a:ea typeface="Times New Roman"/>
                          <a:cs typeface="Times New Roman" pitchFamily="18" charset="0"/>
                        </a:rPr>
                        <a:t>Ubuntu(x64), Linux Mint(x64), Windows 7(x64)</a:t>
                      </a:r>
                      <a:endParaRPr lang="en-US" sz="2000" dirty="0">
                        <a:latin typeface="Times New Roman" pitchFamily="18" charset="0"/>
                        <a:ea typeface="Times New Roman"/>
                        <a:cs typeface="Times New Roman" pitchFamily="18" charset="0"/>
                      </a:endParaRPr>
                    </a:p>
                  </a:txBody>
                  <a:tcPr marL="68580" marR="68580" marT="0" marB="0">
                    <a:lnL w="12700" cap="flat" cmpd="sng" algn="ctr">
                      <a:solidFill>
                        <a:srgbClr val="80808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C0C0"/>
                    </a:solidFill>
                  </a:tcPr>
                </a:tc>
              </a:tr>
              <a:tr h="1551225">
                <a:tc>
                  <a:txBody>
                    <a:bodyPr/>
                    <a:lstStyle/>
                    <a:p>
                      <a:pPr marL="0" marR="0">
                        <a:lnSpc>
                          <a:spcPct val="200000"/>
                        </a:lnSpc>
                        <a:spcBef>
                          <a:spcPts val="0"/>
                        </a:spcBef>
                        <a:spcAft>
                          <a:spcPts val="1000"/>
                        </a:spcAft>
                      </a:pPr>
                      <a:r>
                        <a:rPr lang="en-US" sz="2000">
                          <a:solidFill>
                            <a:srgbClr val="000000"/>
                          </a:solidFill>
                          <a:latin typeface="Times New Roman" pitchFamily="18" charset="0"/>
                          <a:ea typeface="Times New Roman"/>
                          <a:cs typeface="Times New Roman" pitchFamily="18" charset="0"/>
                        </a:rPr>
                        <a:t>Database</a:t>
                      </a:r>
                      <a:endParaRPr lang="en-US" sz="2000">
                        <a:latin typeface="Times New Roman" pitchFamily="18" charset="0"/>
                        <a:ea typeface="Times New Roman"/>
                        <a:cs typeface="Times New Roman" pitchFamily="18" charset="0"/>
                      </a:endParaRPr>
                    </a:p>
                  </a:txBody>
                  <a:tcPr marL="68580" marR="68580" marT="0" marB="0">
                    <a:lnL>
                      <a:noFill/>
                    </a:lnL>
                    <a:lnR w="12700" cap="flat" cmpd="sng" algn="ctr">
                      <a:solidFill>
                        <a:srgbClr val="80808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C0C0C0"/>
                    </a:solidFill>
                  </a:tcPr>
                </a:tc>
                <a:tc>
                  <a:txBody>
                    <a:bodyPr/>
                    <a:lstStyle/>
                    <a:p>
                      <a:pPr marL="0" marR="0">
                        <a:lnSpc>
                          <a:spcPct val="200000"/>
                        </a:lnSpc>
                        <a:spcBef>
                          <a:spcPts val="0"/>
                        </a:spcBef>
                        <a:spcAft>
                          <a:spcPts val="1000"/>
                        </a:spcAft>
                      </a:pPr>
                      <a:r>
                        <a:rPr lang="en-US" sz="2000">
                          <a:solidFill>
                            <a:srgbClr val="000000"/>
                          </a:solidFill>
                          <a:latin typeface="Times New Roman" pitchFamily="18" charset="0"/>
                          <a:ea typeface="Times New Roman"/>
                          <a:cs typeface="Times New Roman" pitchFamily="18" charset="0"/>
                        </a:rPr>
                        <a:t>To save the Admin details, Patient details, remainders and family member details we have chosen  Firebase Database.</a:t>
                      </a:r>
                      <a:endParaRPr lang="en-US" sz="2000">
                        <a:latin typeface="Times New Roman" pitchFamily="18" charset="0"/>
                        <a:ea typeface="Times New Roman"/>
                        <a:cs typeface="Times New Roman" pitchFamily="18" charset="0"/>
                      </a:endParaRPr>
                    </a:p>
                  </a:txBody>
                  <a:tcPr marL="68580" marR="68580" marT="0" marB="0">
                    <a:lnL w="12700" cap="flat" cmpd="sng" algn="ctr">
                      <a:solidFill>
                        <a:srgbClr val="80808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C0C0C0"/>
                    </a:solidFill>
                  </a:tcPr>
                </a:tc>
              </a:tr>
              <a:tr h="1551225">
                <a:tc>
                  <a:txBody>
                    <a:bodyPr/>
                    <a:lstStyle/>
                    <a:p>
                      <a:pPr marL="0" marR="0">
                        <a:lnSpc>
                          <a:spcPct val="200000"/>
                        </a:lnSpc>
                        <a:spcBef>
                          <a:spcPts val="0"/>
                        </a:spcBef>
                        <a:spcAft>
                          <a:spcPts val="1000"/>
                        </a:spcAft>
                      </a:pPr>
                      <a:r>
                        <a:rPr lang="en-US" sz="2000">
                          <a:solidFill>
                            <a:srgbClr val="000000"/>
                          </a:solidFill>
                          <a:latin typeface="Times New Roman" pitchFamily="18" charset="0"/>
                          <a:ea typeface="Times New Roman"/>
                          <a:cs typeface="Times New Roman" pitchFamily="18" charset="0"/>
                        </a:rPr>
                        <a:t>XML</a:t>
                      </a:r>
                      <a:endParaRPr lang="en-US" sz="2000">
                        <a:latin typeface="Times New Roman" pitchFamily="18" charset="0"/>
                        <a:ea typeface="Times New Roman"/>
                        <a:cs typeface="Times New Roman" pitchFamily="18" charset="0"/>
                      </a:endParaRPr>
                    </a:p>
                  </a:txBody>
                  <a:tcPr marL="68580" marR="68580" marT="0" marB="0">
                    <a:lnL>
                      <a:noFill/>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a:noFill/>
                    </a:lnB>
                    <a:solidFill>
                      <a:srgbClr val="C0C0C0"/>
                    </a:solidFill>
                  </a:tcPr>
                </a:tc>
                <a:tc>
                  <a:txBody>
                    <a:bodyPr/>
                    <a:lstStyle/>
                    <a:p>
                      <a:pPr marL="0" marR="0">
                        <a:lnSpc>
                          <a:spcPct val="200000"/>
                        </a:lnSpc>
                        <a:spcBef>
                          <a:spcPts val="0"/>
                        </a:spcBef>
                        <a:spcAft>
                          <a:spcPts val="1000"/>
                        </a:spcAft>
                      </a:pPr>
                      <a:r>
                        <a:rPr lang="en-US" sz="2000" dirty="0">
                          <a:solidFill>
                            <a:srgbClr val="000000"/>
                          </a:solidFill>
                          <a:latin typeface="Times New Roman" pitchFamily="18" charset="0"/>
                          <a:ea typeface="Times New Roman"/>
                          <a:cs typeface="Times New Roman" pitchFamily="18" charset="0"/>
                        </a:rPr>
                        <a:t>To implement the project we have chosen XML language for its more interactive support.</a:t>
                      </a:r>
                      <a:endParaRPr lang="en-US" sz="2000" dirty="0">
                        <a:latin typeface="Times New Roman" pitchFamily="18" charset="0"/>
                        <a:ea typeface="Times New Roman"/>
                        <a:cs typeface="Times New Roman" pitchFamily="18" charset="0"/>
                      </a:endParaRPr>
                    </a:p>
                  </a:txBody>
                  <a:tcPr marL="68580" marR="68580" marT="0" marB="0">
                    <a:lnL w="12700" cap="flat" cmpd="sng" algn="ctr">
                      <a:solidFill>
                        <a:srgbClr val="80808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C0C0"/>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US" b="1" dirty="0" smtClean="0"/>
              <a:t>Performance Requirements</a:t>
            </a:r>
          </a:p>
          <a:p>
            <a:r>
              <a:rPr lang="en-US" dirty="0" smtClean="0"/>
              <a:t>Performance should not be an issue because all of our server queries involve small pieces of data. </a:t>
            </a:r>
          </a:p>
          <a:p>
            <a:r>
              <a:rPr lang="en-US" dirty="0" smtClean="0"/>
              <a:t>Changing screens will require very little computation and thus will occur very quickly. Updates to the database can be reflected quickly. </a:t>
            </a:r>
          </a:p>
          <a:p>
            <a:r>
              <a:rPr lang="en-US" dirty="0" smtClean="0"/>
              <a:t>The user has very less interfaces so computation of changing screens will be very less too.</a:t>
            </a:r>
          </a:p>
          <a:p>
            <a:pPr>
              <a:buNone/>
            </a:pPr>
            <a:endParaRPr lang="en-US" dirty="0"/>
          </a:p>
        </p:txBody>
      </p:sp>
      <p:sp>
        <p:nvSpPr>
          <p:cNvPr id="3" name="Slide Number Placeholder 2"/>
          <p:cNvSpPr>
            <a:spLocks noGrp="1"/>
          </p:cNvSpPr>
          <p:nvPr>
            <p:ph type="sldNum" sz="quarter" idx="12"/>
          </p:nvPr>
        </p:nvSpPr>
        <p:spPr/>
        <p:txBody>
          <a:bodyPr/>
          <a:lstStyle/>
          <a:p>
            <a:fld id="{EB5FB578-3B3D-4260-9C11-8F59A2DA350A}" type="slidenum">
              <a:rPr lang="en-IN" smtClean="0"/>
              <a:pPr/>
              <a:t>27</a:t>
            </a:fld>
            <a:endParaRPr lang="en-IN"/>
          </a:p>
        </p:txBody>
      </p:sp>
      <p:sp>
        <p:nvSpPr>
          <p:cNvPr id="4" name="Title 3"/>
          <p:cNvSpPr>
            <a:spLocks noGrp="1"/>
          </p:cNvSpPr>
          <p:nvPr>
            <p:ph type="title"/>
          </p:nvPr>
        </p:nvSpPr>
        <p:spPr/>
        <p:txBody>
          <a:bodyPr>
            <a:normAutofit/>
          </a:bodyPr>
          <a:lstStyle/>
          <a:p>
            <a:r>
              <a:rPr lang="en-US" dirty="0" smtClean="0"/>
              <a:t>Nonfunctional Requirements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MyScrapKart will not affect data stored outside the company database nor will it affect any other applications installed on the user’s phone. </a:t>
            </a:r>
          </a:p>
          <a:p>
            <a:r>
              <a:rPr lang="en-US" dirty="0" smtClean="0"/>
              <a:t>It cannot cause any damage to the phone or its internal components. </a:t>
            </a:r>
          </a:p>
          <a:p>
            <a:r>
              <a:rPr lang="en-US" dirty="0" smtClean="0"/>
              <a:t>The only potential safety concern associated with this application applies to virtually all handset apps: MyScrapKart  should not be used while operating a vehicle or in any other situation where the user’s attention must be focused elsewhere.</a:t>
            </a:r>
            <a:endParaRPr lang="en-US" dirty="0"/>
          </a:p>
        </p:txBody>
      </p:sp>
      <p:sp>
        <p:nvSpPr>
          <p:cNvPr id="3" name="Slide Number Placeholder 2"/>
          <p:cNvSpPr>
            <a:spLocks noGrp="1"/>
          </p:cNvSpPr>
          <p:nvPr>
            <p:ph type="sldNum" sz="quarter" idx="12"/>
          </p:nvPr>
        </p:nvSpPr>
        <p:spPr/>
        <p:txBody>
          <a:bodyPr/>
          <a:lstStyle/>
          <a:p>
            <a:fld id="{EB5FB578-3B3D-4260-9C11-8F59A2DA350A}" type="slidenum">
              <a:rPr lang="en-IN" smtClean="0"/>
              <a:pPr/>
              <a:t>28</a:t>
            </a:fld>
            <a:endParaRPr lang="en-IN"/>
          </a:p>
        </p:txBody>
      </p:sp>
      <p:sp>
        <p:nvSpPr>
          <p:cNvPr id="4" name="Title 3"/>
          <p:cNvSpPr>
            <a:spLocks noGrp="1"/>
          </p:cNvSpPr>
          <p:nvPr>
            <p:ph type="title"/>
          </p:nvPr>
        </p:nvSpPr>
        <p:spPr/>
        <p:txBody>
          <a:bodyPr>
            <a:normAutofit/>
          </a:bodyPr>
          <a:lstStyle/>
          <a:p>
            <a:r>
              <a:rPr lang="en-US" dirty="0" smtClean="0"/>
              <a:t>Safety Requirements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000792"/>
          </a:xfrm>
        </p:spPr>
        <p:txBody>
          <a:bodyPr>
            <a:normAutofit/>
          </a:bodyPr>
          <a:lstStyle/>
          <a:p>
            <a:r>
              <a:rPr lang="en-IN" sz="2800" dirty="0" smtClean="0">
                <a:latin typeface="Times New Roman" pitchFamily="18" charset="0"/>
                <a:cs typeface="Times New Roman" pitchFamily="18" charset="0"/>
              </a:rPr>
              <a:t>Requirements:</a:t>
            </a:r>
          </a:p>
          <a:p>
            <a:pPr lvl="1"/>
            <a:r>
              <a:rPr lang="en-IN" sz="2400" dirty="0" smtClean="0">
                <a:latin typeface="Times New Roman" pitchFamily="18" charset="0"/>
                <a:cs typeface="Times New Roman" pitchFamily="18" charset="0"/>
              </a:rPr>
              <a:t>Android application with features as Google location, materials to sell and contact details of customer as well as an attractive UI.</a:t>
            </a:r>
          </a:p>
          <a:p>
            <a:pPr>
              <a:buNone/>
            </a:pPr>
            <a:endParaRPr lang="en-IN"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Market competitors </a:t>
            </a:r>
            <a:r>
              <a:rPr lang="en-IN" dirty="0" smtClean="0">
                <a:latin typeface="Times New Roman" pitchFamily="18" charset="0"/>
                <a:cs typeface="Times New Roman" pitchFamily="18" charset="0"/>
              </a:rPr>
              <a:t>:</a:t>
            </a:r>
          </a:p>
          <a:p>
            <a:pPr lvl="1"/>
            <a:r>
              <a:rPr lang="en-IN" sz="2400" dirty="0" err="1" smtClean="0">
                <a:latin typeface="Times New Roman" pitchFamily="18" charset="0"/>
                <a:cs typeface="Times New Roman" pitchFamily="18" charset="0"/>
              </a:rPr>
              <a:t>EnCashea</a:t>
            </a:r>
            <a:r>
              <a:rPr lang="en-IN" sz="2400" dirty="0" smtClean="0">
                <a:latin typeface="Times New Roman" pitchFamily="18" charset="0"/>
                <a:cs typeface="Times New Roman" pitchFamily="18" charset="0"/>
              </a:rPr>
              <a:t> </a:t>
            </a:r>
          </a:p>
          <a:p>
            <a:pPr lvl="1"/>
            <a:r>
              <a:rPr lang="en-IN" sz="2400" dirty="0" smtClean="0">
                <a:latin typeface="Times New Roman" pitchFamily="18" charset="0"/>
                <a:cs typeface="Times New Roman" pitchFamily="18" charset="0"/>
                <a:hlinkClick r:id="rId2"/>
              </a:rPr>
              <a:t>www.encashea.com</a:t>
            </a:r>
            <a:r>
              <a:rPr lang="en-IN" sz="2400" dirty="0" smtClean="0">
                <a:latin typeface="Times New Roman" pitchFamily="18" charset="0"/>
                <a:cs typeface="Times New Roman" pitchFamily="18" charset="0"/>
              </a:rPr>
              <a:t> </a:t>
            </a:r>
          </a:p>
          <a:p>
            <a:endParaRPr lang="en-IN"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Communication summary:</a:t>
            </a:r>
          </a:p>
          <a:p>
            <a:pPr lvl="1"/>
            <a:r>
              <a:rPr lang="en-IN" sz="2400" dirty="0" smtClean="0">
                <a:latin typeface="Times New Roman" pitchFamily="18" charset="0"/>
                <a:cs typeface="Times New Roman" pitchFamily="18" charset="0"/>
              </a:rPr>
              <a:t>We have contacted them through Emails and telephonic conversation. </a:t>
            </a:r>
          </a:p>
          <a:p>
            <a:pPr lvl="1">
              <a:buNone/>
            </a:pPr>
            <a:endParaRPr lang="en-IN" dirty="0" smtClean="0"/>
          </a:p>
          <a:p>
            <a:endParaRPr lang="en-IN" dirty="0" smtClean="0"/>
          </a:p>
        </p:txBody>
      </p:sp>
      <p:pic>
        <p:nvPicPr>
          <p:cNvPr id="6147" name="Picture 3" descr="C:\Users\Bharat\Desktop\Ridg5ExpT.png"/>
          <p:cNvPicPr>
            <a:picLocks noChangeAspect="1" noChangeArrowheads="1"/>
          </p:cNvPicPr>
          <p:nvPr/>
        </p:nvPicPr>
        <p:blipFill>
          <a:blip r:embed="rId3" cstate="print"/>
          <a:srcRect/>
          <a:stretch>
            <a:fillRect/>
          </a:stretch>
        </p:blipFill>
        <p:spPr bwMode="auto">
          <a:xfrm>
            <a:off x="4786314" y="5429264"/>
            <a:ext cx="3796341" cy="1142984"/>
          </a:xfrm>
          <a:prstGeom prst="rect">
            <a:avLst/>
          </a:prstGeom>
          <a:noFill/>
        </p:spPr>
      </p:pic>
      <p:sp>
        <p:nvSpPr>
          <p:cNvPr id="6" name="Slide Number Placeholder 5"/>
          <p:cNvSpPr>
            <a:spLocks noGrp="1"/>
          </p:cNvSpPr>
          <p:nvPr>
            <p:ph type="sldNum" sz="quarter" idx="12"/>
          </p:nvPr>
        </p:nvSpPr>
        <p:spPr/>
        <p:txBody>
          <a:bodyPr/>
          <a:lstStyle/>
          <a:p>
            <a:fld id="{EB5FB578-3B3D-4260-9C11-8F59A2DA350A}" type="slidenum">
              <a:rPr lang="en-IN" smtClean="0"/>
              <a:pPr/>
              <a:t>29</a:t>
            </a:fld>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smtClean="0"/>
              <a:t>To develop an Android Application for MyScrapKart company</a:t>
            </a:r>
            <a:endParaRPr lang="en-IN" sz="2400" dirty="0"/>
          </a:p>
        </p:txBody>
      </p:sp>
      <p:sp>
        <p:nvSpPr>
          <p:cNvPr id="2" name="Title 1"/>
          <p:cNvSpPr>
            <a:spLocks noGrp="1"/>
          </p:cNvSpPr>
          <p:nvPr>
            <p:ph type="title"/>
          </p:nvPr>
        </p:nvSpPr>
        <p:spPr/>
        <p:txBody>
          <a:bodyPr>
            <a:normAutofit/>
          </a:bodyPr>
          <a:lstStyle/>
          <a:p>
            <a:r>
              <a:rPr lang="en-IN" sz="3200" dirty="0" smtClean="0"/>
              <a:t>Problem Statement</a:t>
            </a:r>
            <a:endParaRPr lang="en-IN" sz="3200" dirty="0"/>
          </a:p>
        </p:txBody>
      </p:sp>
      <p:pic>
        <p:nvPicPr>
          <p:cNvPr id="3075" name="Picture 3" descr="C:\Users\Bharat\Desktop\Android-face.jpg"/>
          <p:cNvPicPr>
            <a:picLocks noChangeAspect="1" noChangeArrowheads="1"/>
          </p:cNvPicPr>
          <p:nvPr/>
        </p:nvPicPr>
        <p:blipFill>
          <a:blip r:embed="rId2" cstate="print"/>
          <a:srcRect/>
          <a:stretch>
            <a:fillRect/>
          </a:stretch>
        </p:blipFill>
        <p:spPr bwMode="auto">
          <a:xfrm rot="16200000">
            <a:off x="6170623" y="3116254"/>
            <a:ext cx="4017953" cy="1928802"/>
          </a:xfrm>
          <a:prstGeom prst="rect">
            <a:avLst/>
          </a:prstGeom>
          <a:noFill/>
        </p:spPr>
      </p:pic>
      <p:sp>
        <p:nvSpPr>
          <p:cNvPr id="6" name="Slide Number Placeholder 5"/>
          <p:cNvSpPr>
            <a:spLocks noGrp="1"/>
          </p:cNvSpPr>
          <p:nvPr>
            <p:ph type="sldNum" sz="quarter" idx="12"/>
          </p:nvPr>
        </p:nvSpPr>
        <p:spPr/>
        <p:txBody>
          <a:bodyPr/>
          <a:lstStyle/>
          <a:p>
            <a:fld id="{EB5FB578-3B3D-4260-9C11-8F59A2DA350A}" type="slidenum">
              <a:rPr lang="en-IN" smtClean="0"/>
              <a:pPr/>
              <a:t>3</a:t>
            </a:fld>
            <a:endParaRPr lang="en-I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user get access to app through signing up by providing necessary information or by logging in through </a:t>
            </a:r>
            <a:r>
              <a:rPr lang="en-US" dirty="0" err="1" smtClean="0"/>
              <a:t>gmail</a:t>
            </a:r>
            <a:r>
              <a:rPr lang="en-US" dirty="0" smtClean="0"/>
              <a:t> or </a:t>
            </a:r>
            <a:r>
              <a:rPr lang="en-US" dirty="0" err="1" smtClean="0"/>
              <a:t>facebook</a:t>
            </a:r>
            <a:r>
              <a:rPr lang="en-US" dirty="0" smtClean="0"/>
              <a:t>. Hence the application is secure. In users App the employee uses their Id for logging into the app.</a:t>
            </a:r>
          </a:p>
          <a:p>
            <a:endParaRPr lang="en-US" dirty="0"/>
          </a:p>
        </p:txBody>
      </p:sp>
      <p:sp>
        <p:nvSpPr>
          <p:cNvPr id="3" name="Slide Number Placeholder 2"/>
          <p:cNvSpPr>
            <a:spLocks noGrp="1"/>
          </p:cNvSpPr>
          <p:nvPr>
            <p:ph type="sldNum" sz="quarter" idx="12"/>
          </p:nvPr>
        </p:nvSpPr>
        <p:spPr/>
        <p:txBody>
          <a:bodyPr/>
          <a:lstStyle/>
          <a:p>
            <a:fld id="{EB5FB578-3B3D-4260-9C11-8F59A2DA350A}" type="slidenum">
              <a:rPr lang="en-IN" smtClean="0"/>
              <a:pPr/>
              <a:t>30</a:t>
            </a:fld>
            <a:endParaRPr lang="en-IN"/>
          </a:p>
        </p:txBody>
      </p:sp>
      <p:sp>
        <p:nvSpPr>
          <p:cNvPr id="4" name="Title 3"/>
          <p:cNvSpPr>
            <a:spLocks noGrp="1"/>
          </p:cNvSpPr>
          <p:nvPr>
            <p:ph type="title"/>
          </p:nvPr>
        </p:nvSpPr>
        <p:spPr/>
        <p:txBody>
          <a:bodyPr>
            <a:normAutofit/>
          </a:bodyPr>
          <a:lstStyle/>
          <a:p>
            <a:r>
              <a:rPr lang="en-US" dirty="0" smtClean="0"/>
              <a:t>Security Requirements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graphical user interface of </a:t>
            </a:r>
            <a:r>
              <a:rPr lang="en-US" dirty="0" err="1" smtClean="0"/>
              <a:t>Myscrapkart</a:t>
            </a:r>
            <a:r>
              <a:rPr lang="en-US" dirty="0" smtClean="0"/>
              <a:t> is to be designed with usability as the first priority. The app will be presented and organized in a manner that is both visually appealing and easy for the user to navigate. </a:t>
            </a:r>
          </a:p>
          <a:p>
            <a:r>
              <a:rPr lang="en-US" dirty="0" smtClean="0"/>
              <a:t>There will be feedbacks and visual cues such as notifications to inform users of updates and pop-ups to provide users with instructions.</a:t>
            </a:r>
          </a:p>
        </p:txBody>
      </p:sp>
      <p:sp>
        <p:nvSpPr>
          <p:cNvPr id="3" name="Slide Number Placeholder 2"/>
          <p:cNvSpPr>
            <a:spLocks noGrp="1"/>
          </p:cNvSpPr>
          <p:nvPr>
            <p:ph type="sldNum" sz="quarter" idx="12"/>
          </p:nvPr>
        </p:nvSpPr>
        <p:spPr/>
        <p:txBody>
          <a:bodyPr/>
          <a:lstStyle/>
          <a:p>
            <a:fld id="{EB5FB578-3B3D-4260-9C11-8F59A2DA350A}" type="slidenum">
              <a:rPr lang="en-IN" smtClean="0"/>
              <a:pPr/>
              <a:t>31</a:t>
            </a:fld>
            <a:endParaRPr lang="en-IN"/>
          </a:p>
        </p:txBody>
      </p:sp>
      <p:sp>
        <p:nvSpPr>
          <p:cNvPr id="4" name="Title 3"/>
          <p:cNvSpPr>
            <a:spLocks noGrp="1"/>
          </p:cNvSpPr>
          <p:nvPr>
            <p:ph type="title"/>
          </p:nvPr>
        </p:nvSpPr>
        <p:spPr/>
        <p:txBody>
          <a:bodyPr>
            <a:normAutofit/>
          </a:bodyPr>
          <a:lstStyle/>
          <a:p>
            <a:r>
              <a:rPr lang="en-US" dirty="0" smtClean="0"/>
              <a:t>Software Quality Attributes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286544"/>
          </a:xfrm>
        </p:spPr>
        <p:txBody>
          <a:bodyPr/>
          <a:lstStyle/>
          <a:p>
            <a:r>
              <a:rPr lang="en-IN" sz="2800" dirty="0" smtClean="0">
                <a:latin typeface="Times New Roman" pitchFamily="18" charset="0"/>
                <a:cs typeface="Times New Roman" pitchFamily="18" charset="0"/>
              </a:rPr>
              <a:t>Website</a:t>
            </a:r>
            <a:r>
              <a:rPr lang="en-IN" dirty="0" smtClean="0"/>
              <a:t>: </a:t>
            </a:r>
            <a:r>
              <a:rPr lang="en-IN" sz="2400" dirty="0" smtClean="0">
                <a:hlinkClick r:id="rId2"/>
              </a:rPr>
              <a:t>www.myscrapkart.com</a:t>
            </a:r>
            <a:endParaRPr lang="en-IN" sz="2400" dirty="0" smtClean="0"/>
          </a:p>
          <a:p>
            <a:pPr>
              <a:buNone/>
            </a:pPr>
            <a:endParaRPr lang="en-IN" dirty="0"/>
          </a:p>
        </p:txBody>
      </p:sp>
      <p:pic>
        <p:nvPicPr>
          <p:cNvPr id="4" name="Picture 3"/>
          <p:cNvPicPr/>
          <p:nvPr/>
        </p:nvPicPr>
        <p:blipFill>
          <a:blip r:embed="rId3" cstate="print"/>
          <a:srcRect l="749" t="7857" r="3114" b="5000"/>
          <a:stretch>
            <a:fillRect/>
          </a:stretch>
        </p:blipFill>
        <p:spPr bwMode="auto">
          <a:xfrm>
            <a:off x="571472" y="1071546"/>
            <a:ext cx="8286808" cy="5286411"/>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EB5FB578-3B3D-4260-9C11-8F59A2DA350A}" type="slidenum">
              <a:rPr lang="en-IN" smtClean="0"/>
              <a:pPr/>
              <a:t>32</a:t>
            </a:fld>
            <a:endParaRPr lang="en-I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IN" sz="3000" dirty="0" smtClean="0">
                <a:latin typeface="Times New Roman" pitchFamily="18" charset="0"/>
                <a:cs typeface="Times New Roman" pitchFamily="18" charset="0"/>
              </a:rPr>
              <a:t>Mobile Business Intelligence    </a:t>
            </a:r>
          </a:p>
          <a:p>
            <a:pPr>
              <a:buNone/>
            </a:pPr>
            <a:r>
              <a:rPr lang="en-IN" sz="2800"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The company will be given recommendations based on how much and what kind of scrap will be generated on what days.</a:t>
            </a:r>
          </a:p>
          <a:p>
            <a:pPr>
              <a:buNone/>
            </a:pPr>
            <a:endParaRPr lang="en-IN" sz="2800" dirty="0" smtClean="0">
              <a:latin typeface="Times New Roman" pitchFamily="18" charset="0"/>
              <a:cs typeface="Times New Roman" pitchFamily="18" charset="0"/>
            </a:endParaRPr>
          </a:p>
          <a:p>
            <a:r>
              <a:rPr lang="en-IN" sz="3000" dirty="0" smtClean="0">
                <a:latin typeface="Times New Roman" pitchFamily="18" charset="0"/>
                <a:cs typeface="Times New Roman" pitchFamily="18" charset="0"/>
              </a:rPr>
              <a:t>Security </a:t>
            </a:r>
            <a:r>
              <a:rPr lang="en-IN" sz="2800" dirty="0" smtClean="0">
                <a:latin typeface="Times New Roman" pitchFamily="18" charset="0"/>
                <a:cs typeface="Times New Roman" pitchFamily="18" charset="0"/>
              </a:rPr>
              <a:t>  </a:t>
            </a:r>
            <a:r>
              <a:rPr lang="en-IN" dirty="0" smtClean="0"/>
              <a:t>                                                                                   </a:t>
            </a:r>
            <a:r>
              <a:rPr lang="en-IN" sz="2600" dirty="0" smtClean="0">
                <a:latin typeface="Times New Roman" pitchFamily="18" charset="0"/>
                <a:cs typeface="Times New Roman" pitchFamily="18" charset="0"/>
              </a:rPr>
              <a:t>There should not be any involvement of third party in buying and selling scrap. Therefore we will be providing Aadhaar authentication in that way only the owner can sell scrap.</a:t>
            </a:r>
          </a:p>
          <a:p>
            <a:pPr>
              <a:buNone/>
            </a:pPr>
            <a:endParaRPr lang="en-IN" dirty="0" smtClean="0"/>
          </a:p>
          <a:p>
            <a:pPr>
              <a:buNone/>
            </a:pPr>
            <a:r>
              <a:rPr lang="en-IN" dirty="0" smtClean="0"/>
              <a:t> </a:t>
            </a:r>
          </a:p>
          <a:p>
            <a:endParaRPr lang="en-IN" dirty="0"/>
          </a:p>
        </p:txBody>
      </p:sp>
      <p:sp>
        <p:nvSpPr>
          <p:cNvPr id="2" name="Title 1"/>
          <p:cNvSpPr>
            <a:spLocks noGrp="1"/>
          </p:cNvSpPr>
          <p:nvPr>
            <p:ph type="title"/>
          </p:nvPr>
        </p:nvSpPr>
        <p:spPr/>
        <p:txBody>
          <a:bodyPr>
            <a:normAutofit/>
          </a:bodyPr>
          <a:lstStyle/>
          <a:p>
            <a:r>
              <a:rPr lang="en-IN" sz="3200" dirty="0" smtClean="0">
                <a:latin typeface="Times New Roman" pitchFamily="18" charset="0"/>
                <a:cs typeface="Times New Roman" pitchFamily="18" charset="0"/>
              </a:rPr>
              <a:t>Additional features </a:t>
            </a:r>
            <a:endParaRPr lang="en-IN" sz="3200" dirty="0">
              <a:latin typeface="Times New Roman" pitchFamily="18" charset="0"/>
              <a:cs typeface="Times New Roman" pitchFamily="18" charset="0"/>
            </a:endParaRPr>
          </a:p>
        </p:txBody>
      </p:sp>
      <p:pic>
        <p:nvPicPr>
          <p:cNvPr id="9218" name="Picture 2" descr="C:\Users\Bharat\Desktop\button-41707_960_720.png"/>
          <p:cNvPicPr>
            <a:picLocks noChangeAspect="1" noChangeArrowheads="1"/>
          </p:cNvPicPr>
          <p:nvPr/>
        </p:nvPicPr>
        <p:blipFill>
          <a:blip r:embed="rId2" cstate="print"/>
          <a:srcRect/>
          <a:stretch>
            <a:fillRect/>
          </a:stretch>
        </p:blipFill>
        <p:spPr bwMode="auto">
          <a:xfrm>
            <a:off x="7000892" y="5143512"/>
            <a:ext cx="1500174" cy="1500174"/>
          </a:xfrm>
          <a:prstGeom prst="rect">
            <a:avLst/>
          </a:prstGeom>
          <a:noFill/>
        </p:spPr>
      </p:pic>
      <p:pic>
        <p:nvPicPr>
          <p:cNvPr id="9220" name="Picture 4" descr="C:\Users\Bharat\Desktop\download.jpg"/>
          <p:cNvPicPr>
            <a:picLocks noChangeAspect="1" noChangeArrowheads="1"/>
          </p:cNvPicPr>
          <p:nvPr/>
        </p:nvPicPr>
        <p:blipFill>
          <a:blip r:embed="rId3" cstate="print"/>
          <a:srcRect/>
          <a:stretch>
            <a:fillRect/>
          </a:stretch>
        </p:blipFill>
        <p:spPr bwMode="auto">
          <a:xfrm>
            <a:off x="4857752" y="5286388"/>
            <a:ext cx="1357322" cy="1357322"/>
          </a:xfrm>
          <a:prstGeom prst="rect">
            <a:avLst/>
          </a:prstGeom>
          <a:noFill/>
        </p:spPr>
      </p:pic>
      <p:sp>
        <p:nvSpPr>
          <p:cNvPr id="7" name="Slide Number Placeholder 6"/>
          <p:cNvSpPr>
            <a:spLocks noGrp="1"/>
          </p:cNvSpPr>
          <p:nvPr>
            <p:ph type="sldNum" sz="quarter" idx="12"/>
          </p:nvPr>
        </p:nvSpPr>
        <p:spPr/>
        <p:txBody>
          <a:bodyPr/>
          <a:lstStyle/>
          <a:p>
            <a:fld id="{EB5FB578-3B3D-4260-9C11-8F59A2DA350A}" type="slidenum">
              <a:rPr lang="en-IN" smtClean="0"/>
              <a:pPr/>
              <a:t>33</a:t>
            </a:fld>
            <a:endParaRPr lang="en-I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llllllllll.PNG"/>
          <p:cNvPicPr>
            <a:picLocks noGrp="1" noChangeAspect="1"/>
          </p:cNvPicPr>
          <p:nvPr>
            <p:ph idx="1"/>
          </p:nvPr>
        </p:nvPicPr>
        <p:blipFill>
          <a:blip r:embed="rId2" cstate="print"/>
          <a:stretch>
            <a:fillRect/>
          </a:stretch>
        </p:blipFill>
        <p:spPr>
          <a:xfrm>
            <a:off x="928662" y="1069885"/>
            <a:ext cx="7286676" cy="5073759"/>
          </a:xfrm>
        </p:spPr>
      </p:pic>
      <p:sp>
        <p:nvSpPr>
          <p:cNvPr id="3" name="Slide Number Placeholder 2"/>
          <p:cNvSpPr>
            <a:spLocks noGrp="1"/>
          </p:cNvSpPr>
          <p:nvPr>
            <p:ph type="sldNum" sz="quarter" idx="12"/>
          </p:nvPr>
        </p:nvSpPr>
        <p:spPr/>
        <p:txBody>
          <a:bodyPr/>
          <a:lstStyle/>
          <a:p>
            <a:fld id="{EB5FB578-3B3D-4260-9C11-8F59A2DA350A}" type="slidenum">
              <a:rPr lang="en-IN" smtClean="0"/>
              <a:pPr/>
              <a:t>34</a:t>
            </a:fld>
            <a:endParaRPr lang="en-IN"/>
          </a:p>
        </p:txBody>
      </p:sp>
      <p:sp>
        <p:nvSpPr>
          <p:cNvPr id="4" name="Title 3"/>
          <p:cNvSpPr>
            <a:spLocks noGrp="1"/>
          </p:cNvSpPr>
          <p:nvPr>
            <p:ph type="title"/>
          </p:nvPr>
        </p:nvSpPr>
        <p:spPr>
          <a:xfrm>
            <a:off x="457200" y="274638"/>
            <a:ext cx="8229600" cy="654032"/>
          </a:xfrm>
        </p:spPr>
        <p:txBody>
          <a:bodyPr>
            <a:normAutofit/>
          </a:bodyPr>
          <a:lstStyle/>
          <a:p>
            <a:r>
              <a:rPr lang="en-US" sz="3200" dirty="0" smtClean="0">
                <a:latin typeface="Times New Roman" pitchFamily="18" charset="0"/>
                <a:cs typeface="Times New Roman" pitchFamily="18" charset="0"/>
              </a:rPr>
              <a:t>Wire Frame</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B5FB578-3B3D-4260-9C11-8F59A2DA350A}" type="slidenum">
              <a:rPr lang="en-IN" smtClean="0"/>
              <a:pPr/>
              <a:t>35</a:t>
            </a:fld>
            <a:endParaRPr lang="en-IN"/>
          </a:p>
        </p:txBody>
      </p:sp>
      <p:pic>
        <p:nvPicPr>
          <p:cNvPr id="1026" name="Picture 2" descr="C:\Users\Bharat\Desktop\o.bmp"/>
          <p:cNvPicPr>
            <a:picLocks noGrp="1" noChangeAspect="1" noChangeArrowheads="1"/>
          </p:cNvPicPr>
          <p:nvPr>
            <p:ph idx="1"/>
          </p:nvPr>
        </p:nvPicPr>
        <p:blipFill>
          <a:blip r:embed="rId2" cstate="print"/>
          <a:srcRect/>
          <a:stretch>
            <a:fillRect/>
          </a:stretch>
        </p:blipFill>
        <p:spPr bwMode="auto">
          <a:xfrm>
            <a:off x="1000100" y="714356"/>
            <a:ext cx="7000924" cy="5572164"/>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B5FB578-3B3D-4260-9C11-8F59A2DA350A}" type="slidenum">
              <a:rPr lang="en-IN" smtClean="0"/>
              <a:pPr/>
              <a:t>36</a:t>
            </a:fld>
            <a:endParaRPr lang="en-IN"/>
          </a:p>
        </p:txBody>
      </p:sp>
      <p:pic>
        <p:nvPicPr>
          <p:cNvPr id="5" name="Content Placeholder 4" descr="C:\Users\dell\Desktop\Capture2.PNG"/>
          <p:cNvPicPr>
            <a:picLocks noGrp="1"/>
          </p:cNvPicPr>
          <p:nvPr>
            <p:ph idx="1"/>
          </p:nvPr>
        </p:nvPicPr>
        <p:blipFill>
          <a:blip r:embed="rId2" cstate="print"/>
          <a:srcRect/>
          <a:stretch>
            <a:fillRect/>
          </a:stretch>
        </p:blipFill>
        <p:spPr bwMode="auto">
          <a:xfrm>
            <a:off x="1785918" y="1643050"/>
            <a:ext cx="4357717" cy="33585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285720" y="857232"/>
          <a:ext cx="8352930" cy="5532909"/>
        </p:xfrm>
        <a:graphic>
          <a:graphicData uri="http://schemas.openxmlformats.org/drawingml/2006/table">
            <a:tbl>
              <a:tblPr firstRow="1" bandRow="1">
                <a:tableStyleId>{5C22544A-7EE6-4342-B048-85BDC9FD1C3A}</a:tableStyleId>
              </a:tblPr>
              <a:tblGrid>
                <a:gridCol w="504056"/>
                <a:gridCol w="1872208"/>
                <a:gridCol w="1080120"/>
                <a:gridCol w="1080120"/>
                <a:gridCol w="1224136"/>
                <a:gridCol w="2592290"/>
              </a:tblGrid>
              <a:tr h="569957">
                <a:tc>
                  <a:txBody>
                    <a:bodyPr/>
                    <a:lstStyle/>
                    <a:p>
                      <a:r>
                        <a:rPr lang="en-US" dirty="0" err="1" smtClean="0"/>
                        <a:t>Sl</a:t>
                      </a:r>
                      <a:r>
                        <a:rPr lang="en-US" dirty="0" smtClean="0"/>
                        <a:t> no</a:t>
                      </a:r>
                      <a:endParaRPr lang="en-US" dirty="0"/>
                    </a:p>
                  </a:txBody>
                  <a:tcPr/>
                </a:tc>
                <a:tc>
                  <a:txBody>
                    <a:bodyPr/>
                    <a:lstStyle/>
                    <a:p>
                      <a:r>
                        <a:rPr lang="en-US" dirty="0" smtClean="0"/>
                        <a:t>Course Code</a:t>
                      </a:r>
                      <a:endParaRPr lang="en-US" dirty="0"/>
                    </a:p>
                  </a:txBody>
                  <a:tcPr/>
                </a:tc>
                <a:tc>
                  <a:txBody>
                    <a:bodyPr/>
                    <a:lstStyle/>
                    <a:p>
                      <a:r>
                        <a:rPr lang="en-US" dirty="0" smtClean="0"/>
                        <a:t>Course</a:t>
                      </a:r>
                    </a:p>
                    <a:p>
                      <a:r>
                        <a:rPr lang="en-US" dirty="0" smtClean="0"/>
                        <a:t>Name</a:t>
                      </a:r>
                      <a:endParaRPr lang="en-US" dirty="0"/>
                    </a:p>
                  </a:txBody>
                  <a:tcPr/>
                </a:tc>
                <a:tc>
                  <a:txBody>
                    <a:bodyPr/>
                    <a:lstStyle/>
                    <a:p>
                      <a:r>
                        <a:rPr lang="en-US" dirty="0" smtClean="0"/>
                        <a:t>Credits</a:t>
                      </a:r>
                      <a:endParaRPr lang="en-US" dirty="0"/>
                    </a:p>
                  </a:txBody>
                  <a:tcPr/>
                </a:tc>
                <a:tc>
                  <a:txBody>
                    <a:bodyPr/>
                    <a:lstStyle/>
                    <a:p>
                      <a:r>
                        <a:rPr lang="en-US" dirty="0" smtClean="0"/>
                        <a:t>Semester</a:t>
                      </a:r>
                      <a:endParaRPr lang="en-US" dirty="0"/>
                    </a:p>
                  </a:txBody>
                  <a:tcPr/>
                </a:tc>
                <a:tc>
                  <a:txBody>
                    <a:bodyPr/>
                    <a:lstStyle/>
                    <a:p>
                      <a:r>
                        <a:rPr lang="en-US" dirty="0" smtClean="0"/>
                        <a:t>Concepts</a:t>
                      </a:r>
                      <a:endParaRPr lang="en-US" dirty="0"/>
                    </a:p>
                  </a:txBody>
                  <a:tcPr/>
                </a:tc>
              </a:tr>
              <a:tr h="1326669">
                <a:tc>
                  <a:txBody>
                    <a:bodyPr/>
                    <a:lstStyle/>
                    <a:p>
                      <a:r>
                        <a:rPr lang="en-US" dirty="0" smtClean="0"/>
                        <a:t>1</a:t>
                      </a:r>
                      <a:endParaRPr lang="en-US" dirty="0"/>
                    </a:p>
                  </a:txBody>
                  <a:tcPr/>
                </a:tc>
                <a:tc>
                  <a:txBody>
                    <a:bodyPr/>
                    <a:lstStyle/>
                    <a:p>
                      <a:r>
                        <a:rPr lang="en-US" dirty="0" smtClean="0"/>
                        <a:t>Object</a:t>
                      </a:r>
                      <a:r>
                        <a:rPr lang="en-US" baseline="0" dirty="0" smtClean="0"/>
                        <a:t> oriented programming </a:t>
                      </a:r>
                      <a:r>
                        <a:rPr lang="en-US" dirty="0" smtClean="0"/>
                        <a:t>(Java and J2EE)</a:t>
                      </a:r>
                      <a:endParaRPr lang="en-US" dirty="0"/>
                    </a:p>
                  </a:txBody>
                  <a:tcPr/>
                </a:tc>
                <a:tc>
                  <a:txBody>
                    <a:bodyPr/>
                    <a:lstStyle/>
                    <a:p>
                      <a:r>
                        <a:rPr lang="en-US" dirty="0" smtClean="0"/>
                        <a:t>ISC316</a:t>
                      </a:r>
                      <a:endParaRPr lang="en-US" dirty="0"/>
                    </a:p>
                  </a:txBody>
                  <a:tcPr/>
                </a:tc>
                <a:tc>
                  <a:txBody>
                    <a:bodyPr/>
                    <a:lstStyle/>
                    <a:p>
                      <a:r>
                        <a:rPr lang="en-US" dirty="0" smtClean="0"/>
                        <a:t>3</a:t>
                      </a:r>
                      <a:endParaRPr lang="en-US" dirty="0"/>
                    </a:p>
                  </a:txBody>
                  <a:tcPr/>
                </a:tc>
                <a:tc>
                  <a:txBody>
                    <a:bodyPr/>
                    <a:lstStyle/>
                    <a:p>
                      <a:r>
                        <a:rPr lang="en-US" dirty="0" smtClean="0"/>
                        <a:t>5</a:t>
                      </a:r>
                      <a:endParaRPr lang="en-US" dirty="0"/>
                    </a:p>
                  </a:txBody>
                  <a:tcPr/>
                </a:tc>
                <a:tc>
                  <a:txBody>
                    <a:bodyPr/>
                    <a:lstStyle/>
                    <a:p>
                      <a:r>
                        <a:rPr lang="en-US" dirty="0" smtClean="0"/>
                        <a:t>Classes</a:t>
                      </a:r>
                      <a:r>
                        <a:rPr lang="en-US" baseline="0" dirty="0" smtClean="0"/>
                        <a:t> &amp; Objects,</a:t>
                      </a:r>
                    </a:p>
                    <a:p>
                      <a:r>
                        <a:rPr lang="en-US" baseline="0" dirty="0" smtClean="0"/>
                        <a:t>Inheritance,</a:t>
                      </a:r>
                    </a:p>
                    <a:p>
                      <a:r>
                        <a:rPr lang="en-US" baseline="0" dirty="0" smtClean="0"/>
                        <a:t>Static variables and methods</a:t>
                      </a:r>
                      <a:endParaRPr lang="en-US" dirty="0"/>
                    </a:p>
                  </a:txBody>
                  <a:tcPr/>
                </a:tc>
              </a:tr>
              <a:tr h="814224">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Data structures and Algorithms</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ISC229</a:t>
                      </a:r>
                    </a:p>
                    <a:p>
                      <a:endParaRPr lang="en-US" dirty="0"/>
                    </a:p>
                  </a:txBody>
                  <a:tcPr/>
                </a:tc>
                <a:tc>
                  <a:txBody>
                    <a:bodyPr/>
                    <a:lstStyle/>
                    <a:p>
                      <a:r>
                        <a:rPr lang="en-US" dirty="0" smtClean="0"/>
                        <a:t>6</a:t>
                      </a:r>
                      <a:endParaRPr lang="en-US" dirty="0"/>
                    </a:p>
                  </a:txBody>
                  <a:tcPr/>
                </a:tc>
                <a:tc>
                  <a:txBody>
                    <a:bodyPr/>
                    <a:lstStyle/>
                    <a:p>
                      <a:r>
                        <a:rPr lang="en-US" dirty="0" smtClean="0"/>
                        <a:t>3</a:t>
                      </a:r>
                      <a:endParaRPr lang="en-US" dirty="0"/>
                    </a:p>
                  </a:txBody>
                  <a:tcPr/>
                </a:tc>
                <a:tc>
                  <a:txBody>
                    <a:bodyPr/>
                    <a:lstStyle/>
                    <a:p>
                      <a:r>
                        <a:rPr lang="en-US" dirty="0" smtClean="0"/>
                        <a:t>Concept of nodes and sorting algorithms.</a:t>
                      </a:r>
                      <a:endParaRPr lang="en-US" dirty="0"/>
                    </a:p>
                  </a:txBody>
                  <a:tcPr/>
                </a:tc>
              </a:tr>
              <a:tr h="1302758">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Applied Statistics</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MAC221</a:t>
                      </a:r>
                    </a:p>
                    <a:p>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c>
                  <a:txBody>
                    <a:bodyPr/>
                    <a:lstStyle/>
                    <a:p>
                      <a:r>
                        <a:rPr lang="en-US" dirty="0" smtClean="0"/>
                        <a:t>Data analysis and understanding through graphs and parameters</a:t>
                      </a:r>
                      <a:r>
                        <a:rPr lang="en-US" baseline="0" dirty="0" smtClean="0"/>
                        <a:t> such as mean,median,mode.</a:t>
                      </a:r>
                      <a:endParaRPr lang="en-US" dirty="0"/>
                    </a:p>
                  </a:txBody>
                  <a:tcPr/>
                </a:tc>
              </a:tr>
              <a:tr h="1058491">
                <a:tc>
                  <a:txBody>
                    <a:bodyPr/>
                    <a:lstStyle/>
                    <a:p>
                      <a:r>
                        <a:rPr lang="en-US" dirty="0" smtClean="0"/>
                        <a:t>4</a:t>
                      </a:r>
                      <a:endParaRPr lang="en-US" dirty="0"/>
                    </a:p>
                  </a:txBody>
                  <a:tcPr/>
                </a:tc>
                <a:tc>
                  <a:txBody>
                    <a:bodyPr/>
                    <a:lstStyle/>
                    <a:p>
                      <a:r>
                        <a:rPr lang="en-US" dirty="0" smtClean="0"/>
                        <a:t>Data</a:t>
                      </a:r>
                      <a:r>
                        <a:rPr lang="en-US" baseline="0" dirty="0" smtClean="0"/>
                        <a:t> Mining</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ISC326</a:t>
                      </a:r>
                    </a:p>
                    <a:p>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Data visualization through charts and plots, similarity</a:t>
                      </a:r>
                      <a:r>
                        <a:rPr lang="en-US" baseline="0" dirty="0" smtClean="0"/>
                        <a:t> and dissimilarity of data.</a:t>
                      </a:r>
                      <a:endParaRPr lang="en-US" dirty="0"/>
                    </a:p>
                  </a:txBody>
                  <a:tcPr/>
                </a:tc>
              </a:tr>
            </a:tbl>
          </a:graphicData>
        </a:graphic>
      </p:graphicFrame>
      <p:sp>
        <p:nvSpPr>
          <p:cNvPr id="3" name="Title 2"/>
          <p:cNvSpPr>
            <a:spLocks noGrp="1"/>
          </p:cNvSpPr>
          <p:nvPr>
            <p:ph type="title"/>
          </p:nvPr>
        </p:nvSpPr>
        <p:spPr>
          <a:xfrm>
            <a:off x="457200" y="274638"/>
            <a:ext cx="7715200" cy="562074"/>
          </a:xfrm>
        </p:spPr>
        <p:txBody>
          <a:bodyPr>
            <a:noAutofit/>
          </a:bodyPr>
          <a:lstStyle/>
          <a:p>
            <a:r>
              <a:rPr lang="en-IN" sz="3200" dirty="0" smtClean="0"/>
              <a:t>Course relevance</a:t>
            </a:r>
            <a:endParaRPr lang="en-US" sz="3200" dirty="0"/>
          </a:p>
        </p:txBody>
      </p:sp>
      <p:sp>
        <p:nvSpPr>
          <p:cNvPr id="6" name="Slide Number Placeholder 5"/>
          <p:cNvSpPr>
            <a:spLocks noGrp="1"/>
          </p:cNvSpPr>
          <p:nvPr>
            <p:ph type="sldNum" sz="quarter" idx="12"/>
          </p:nvPr>
        </p:nvSpPr>
        <p:spPr/>
        <p:txBody>
          <a:bodyPr/>
          <a:lstStyle/>
          <a:p>
            <a:fld id="{EB5FB578-3B3D-4260-9C11-8F59A2DA350A}" type="slidenum">
              <a:rPr lang="en-IN" smtClean="0"/>
              <a:pPr/>
              <a:t>37</a:t>
            </a:fld>
            <a:endParaRPr lang="en-I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Stodder, David</a:t>
            </a:r>
            <a:r>
              <a:rPr lang="en-US" sz="2400" i="1" dirty="0" smtClean="0"/>
              <a:t>. Mobile Business Intelligence and Analytics.</a:t>
            </a:r>
            <a:r>
              <a:rPr lang="en-US" sz="2400" dirty="0" smtClean="0"/>
              <a:t> 1</a:t>
            </a:r>
            <a:r>
              <a:rPr lang="en-US" sz="2400" baseline="30000" dirty="0" smtClean="0"/>
              <a:t>st</a:t>
            </a:r>
            <a:r>
              <a:rPr lang="en-US" sz="2400" dirty="0" smtClean="0"/>
              <a:t> quarter. 2012.</a:t>
            </a:r>
          </a:p>
          <a:p>
            <a:r>
              <a:rPr lang="en-US" sz="2400" dirty="0" smtClean="0"/>
              <a:t>Udacity; June 2011; www.udacity.com</a:t>
            </a:r>
          </a:p>
          <a:p>
            <a:pPr>
              <a:buNone/>
            </a:pPr>
            <a:endParaRPr lang="en-US" dirty="0" smtClean="0"/>
          </a:p>
        </p:txBody>
      </p:sp>
      <p:sp>
        <p:nvSpPr>
          <p:cNvPr id="3" name="Title 2"/>
          <p:cNvSpPr>
            <a:spLocks noGrp="1"/>
          </p:cNvSpPr>
          <p:nvPr>
            <p:ph type="title"/>
          </p:nvPr>
        </p:nvSpPr>
        <p:spPr/>
        <p:txBody>
          <a:bodyPr>
            <a:normAutofit/>
          </a:bodyPr>
          <a:lstStyle/>
          <a:p>
            <a:r>
              <a:rPr lang="en-US" sz="3200" dirty="0" smtClean="0"/>
              <a:t>References</a:t>
            </a:r>
            <a:endParaRPr lang="en-US" sz="3200" dirty="0"/>
          </a:p>
        </p:txBody>
      </p:sp>
      <p:pic>
        <p:nvPicPr>
          <p:cNvPr id="5" name="Picture 2" descr="C:\Users\Bharat\Desktop\ushar.jpg"/>
          <p:cNvPicPr>
            <a:picLocks noChangeAspect="1" noChangeArrowheads="1"/>
          </p:cNvPicPr>
          <p:nvPr/>
        </p:nvPicPr>
        <p:blipFill>
          <a:blip r:embed="rId2" cstate="print"/>
          <a:srcRect/>
          <a:stretch>
            <a:fillRect/>
          </a:stretch>
        </p:blipFill>
        <p:spPr bwMode="auto">
          <a:xfrm>
            <a:off x="5072066" y="3500438"/>
            <a:ext cx="3794124" cy="2979740"/>
          </a:xfrm>
          <a:prstGeom prst="rect">
            <a:avLst/>
          </a:prstGeom>
          <a:noFill/>
        </p:spPr>
      </p:pic>
      <p:sp>
        <p:nvSpPr>
          <p:cNvPr id="6" name="Slide Number Placeholder 5"/>
          <p:cNvSpPr>
            <a:spLocks noGrp="1"/>
          </p:cNvSpPr>
          <p:nvPr>
            <p:ph type="sldNum" sz="quarter" idx="12"/>
          </p:nvPr>
        </p:nvSpPr>
        <p:spPr/>
        <p:txBody>
          <a:bodyPr/>
          <a:lstStyle/>
          <a:p>
            <a:fld id="{EB5FB578-3B3D-4260-9C11-8F59A2DA350A}" type="slidenum">
              <a:rPr lang="en-IN" smtClean="0"/>
              <a:pPr/>
              <a:t>38</a:t>
            </a:fld>
            <a:endParaRPr lang="en-I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harat\Desktop\performance-optimization-for-android-73-638.jpg"/>
          <p:cNvPicPr>
            <a:picLocks noGrp="1" noChangeAspect="1" noChangeArrowheads="1"/>
          </p:cNvPicPr>
          <p:nvPr>
            <p:ph idx="4294967295"/>
          </p:nvPr>
        </p:nvPicPr>
        <p:blipFill>
          <a:blip r:embed="rId2" cstate="print"/>
          <a:srcRect/>
          <a:stretch>
            <a:fillRect/>
          </a:stretch>
        </p:blipFill>
        <p:spPr bwMode="auto">
          <a:xfrm>
            <a:off x="1781175" y="1928802"/>
            <a:ext cx="4667250" cy="3458379"/>
          </a:xfrm>
          <a:prstGeom prst="rect">
            <a:avLst/>
          </a:prstGeom>
          <a:noFill/>
        </p:spPr>
      </p:pic>
      <p:sp>
        <p:nvSpPr>
          <p:cNvPr id="5" name="Slide Number Placeholder 4"/>
          <p:cNvSpPr>
            <a:spLocks noGrp="1"/>
          </p:cNvSpPr>
          <p:nvPr>
            <p:ph type="sldNum" sz="quarter" idx="12"/>
          </p:nvPr>
        </p:nvSpPr>
        <p:spPr/>
        <p:txBody>
          <a:bodyPr/>
          <a:lstStyle/>
          <a:p>
            <a:fld id="{EB5FB578-3B3D-4260-9C11-8F59A2DA350A}" type="slidenum">
              <a:rPr lang="en-IN" smtClean="0"/>
              <a:pPr/>
              <a:t>39</a:t>
            </a:fld>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800" dirty="0" smtClean="0">
                <a:latin typeface="Times New Roman" pitchFamily="18" charset="0"/>
                <a:cs typeface="Times New Roman" pitchFamily="18" charset="0"/>
              </a:rPr>
              <a:t>Industry name</a:t>
            </a:r>
            <a:r>
              <a:rPr lang="en-IN" sz="2400" dirty="0" smtClean="0">
                <a:latin typeface="Times New Roman" pitchFamily="18" charset="0"/>
                <a:cs typeface="Times New Roman" pitchFamily="18" charset="0"/>
              </a:rPr>
              <a:t>: MyScrapKart</a:t>
            </a:r>
          </a:p>
          <a:p>
            <a:endParaRPr lang="en-IN" sz="24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Owner</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Naveen </a:t>
            </a:r>
            <a:r>
              <a:rPr lang="en-IN" sz="2400" dirty="0" smtClean="0">
                <a:latin typeface="Times New Roman" pitchFamily="18" charset="0"/>
                <a:cs typeface="Times New Roman" pitchFamily="18" charset="0"/>
              </a:rPr>
              <a:t>Ullikashi</a:t>
            </a:r>
          </a:p>
          <a:p>
            <a:endParaRPr lang="en-IN" sz="24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Description</a:t>
            </a:r>
            <a:r>
              <a:rPr lang="en-IN" sz="2400" dirty="0" smtClean="0">
                <a:latin typeface="Times New Roman" pitchFamily="18" charset="0"/>
                <a:cs typeface="Times New Roman" pitchFamily="18" charset="0"/>
              </a:rPr>
              <a:t> : MyScrapKart </a:t>
            </a:r>
            <a:r>
              <a:rPr lang="en-IN" sz="2400" dirty="0">
                <a:latin typeface="Times New Roman" pitchFamily="18" charset="0"/>
                <a:cs typeface="Times New Roman" pitchFamily="18" charset="0"/>
              </a:rPr>
              <a:t>is the first online platform to </a:t>
            </a:r>
            <a:r>
              <a:rPr lang="en-IN" sz="2400" dirty="0" smtClean="0">
                <a:latin typeface="Times New Roman" pitchFamily="18" charset="0"/>
                <a:cs typeface="Times New Roman" pitchFamily="18" charset="0"/>
              </a:rPr>
              <a:t>sell scrap</a:t>
            </a: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They </a:t>
            </a:r>
            <a:r>
              <a:rPr lang="en-IN" sz="2400" dirty="0">
                <a:latin typeface="Times New Roman" pitchFamily="18" charset="0"/>
                <a:cs typeface="Times New Roman" pitchFamily="18" charset="0"/>
              </a:rPr>
              <a:t>provide professional and reliable </a:t>
            </a:r>
            <a:r>
              <a:rPr lang="en-IN" sz="2400" dirty="0" smtClean="0">
                <a:latin typeface="Times New Roman" pitchFamily="18" charset="0"/>
                <a:cs typeface="Times New Roman" pitchFamily="18" charset="0"/>
              </a:rPr>
              <a:t>services.</a:t>
            </a: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They </a:t>
            </a:r>
            <a:r>
              <a:rPr lang="en-IN" sz="2400" dirty="0">
                <a:latin typeface="Times New Roman" pitchFamily="18" charset="0"/>
                <a:cs typeface="Times New Roman" pitchFamily="18" charset="0"/>
              </a:rPr>
              <a:t>use EMW (Accurate Weight) to provide right value for </a:t>
            </a:r>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scrap. </a:t>
            </a:r>
          </a:p>
          <a:p>
            <a:pPr>
              <a:buNone/>
            </a:pPr>
            <a:r>
              <a:rPr lang="en-IN" sz="2400" dirty="0">
                <a:latin typeface="Times New Roman" pitchFamily="18" charset="0"/>
                <a:cs typeface="Times New Roman" pitchFamily="18" charset="0"/>
              </a:rPr>
              <a:t> </a:t>
            </a:r>
          </a:p>
        </p:txBody>
      </p:sp>
      <p:sp>
        <p:nvSpPr>
          <p:cNvPr id="2" name="Title 1"/>
          <p:cNvSpPr>
            <a:spLocks noGrp="1"/>
          </p:cNvSpPr>
          <p:nvPr>
            <p:ph type="title"/>
          </p:nvPr>
        </p:nvSpPr>
        <p:spPr/>
        <p:txBody>
          <a:bodyPr>
            <a:normAutofit/>
          </a:bodyPr>
          <a:lstStyle/>
          <a:p>
            <a:r>
              <a:rPr lang="en-IN" sz="3200" dirty="0" smtClean="0">
                <a:latin typeface="Times New Roman" pitchFamily="18" charset="0"/>
                <a:cs typeface="Times New Roman" pitchFamily="18" charset="0"/>
              </a:rPr>
              <a:t>Industry Details</a:t>
            </a:r>
            <a:endParaRPr lang="en-IN" sz="3200" dirty="0">
              <a:latin typeface="Times New Roman" pitchFamily="18" charset="0"/>
              <a:cs typeface="Times New Roman" pitchFamily="18" charset="0"/>
            </a:endParaRPr>
          </a:p>
        </p:txBody>
      </p:sp>
      <p:pic>
        <p:nvPicPr>
          <p:cNvPr id="5122" name="Picture 2" descr="C:\Users\Bharat\Desktop\black-friday-android.jpg"/>
          <p:cNvPicPr>
            <a:picLocks noChangeAspect="1" noChangeArrowheads="1"/>
          </p:cNvPicPr>
          <p:nvPr/>
        </p:nvPicPr>
        <p:blipFill>
          <a:blip r:embed="rId2" cstate="print"/>
          <a:srcRect/>
          <a:stretch>
            <a:fillRect/>
          </a:stretch>
        </p:blipFill>
        <p:spPr bwMode="auto">
          <a:xfrm>
            <a:off x="5357818" y="4798997"/>
            <a:ext cx="3287710" cy="2059003"/>
          </a:xfrm>
          <a:prstGeom prst="rect">
            <a:avLst/>
          </a:prstGeom>
          <a:noFill/>
        </p:spPr>
      </p:pic>
      <p:sp>
        <p:nvSpPr>
          <p:cNvPr id="6" name="Slide Number Placeholder 5"/>
          <p:cNvSpPr>
            <a:spLocks noGrp="1"/>
          </p:cNvSpPr>
          <p:nvPr>
            <p:ph type="sldNum" sz="quarter" idx="12"/>
          </p:nvPr>
        </p:nvSpPr>
        <p:spPr/>
        <p:txBody>
          <a:bodyPr/>
          <a:lstStyle/>
          <a:p>
            <a:fld id="{EB5FB578-3B3D-4260-9C11-8F59A2DA350A}" type="slidenum">
              <a:rPr lang="en-IN" smtClean="0"/>
              <a:pPr/>
              <a:t>4</a:t>
            </a:fld>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buNone/>
            </a:pPr>
            <a:r>
              <a:rPr lang="en-US" b="1" dirty="0" smtClean="0"/>
              <a:t>Purpose</a:t>
            </a:r>
          </a:p>
          <a:p>
            <a:pPr>
              <a:buNone/>
            </a:pPr>
            <a:endParaRPr lang="en-US" b="1" dirty="0" smtClean="0"/>
          </a:p>
          <a:p>
            <a:pPr>
              <a:buNone/>
            </a:pPr>
            <a:r>
              <a:rPr lang="en-US" dirty="0" smtClean="0"/>
              <a:t>The purpose of this document is to present a detailed description of the </a:t>
            </a:r>
            <a:r>
              <a:rPr lang="en-US" dirty="0" err="1" smtClean="0"/>
              <a:t>MyScrapKart</a:t>
            </a:r>
            <a:r>
              <a:rPr lang="en-US" dirty="0" smtClean="0"/>
              <a:t> an android application. It will explain the purpose and features of the system, the interfaces of the system, what the system will do, the constraints under which it must operate and how the system will react to external stimuli. This document is intended for both the stakeholders and the developers of the system</a:t>
            </a:r>
            <a:endParaRPr lang="en-US" dirty="0"/>
          </a:p>
        </p:txBody>
      </p:sp>
      <p:sp>
        <p:nvSpPr>
          <p:cNvPr id="3" name="Slide Number Placeholder 2"/>
          <p:cNvSpPr>
            <a:spLocks noGrp="1"/>
          </p:cNvSpPr>
          <p:nvPr>
            <p:ph type="sldNum" sz="quarter" idx="12"/>
          </p:nvPr>
        </p:nvSpPr>
        <p:spPr/>
        <p:txBody>
          <a:bodyPr/>
          <a:lstStyle/>
          <a:p>
            <a:fld id="{EB5FB578-3B3D-4260-9C11-8F59A2DA350A}" type="slidenum">
              <a:rPr lang="en-IN" smtClean="0"/>
              <a:pPr/>
              <a:t>5</a:t>
            </a:fld>
            <a:endParaRPr lang="en-IN"/>
          </a:p>
        </p:txBody>
      </p:sp>
      <p:sp>
        <p:nvSpPr>
          <p:cNvPr id="4" name="Title 3"/>
          <p:cNvSpPr>
            <a:spLocks noGrp="1"/>
          </p:cNvSpPr>
          <p:nvPr>
            <p:ph type="title"/>
          </p:nvPr>
        </p:nvSpPr>
        <p:spPr/>
        <p:txBody>
          <a:bodyPr/>
          <a:lstStyle/>
          <a:p>
            <a:r>
              <a:rPr lang="en-US" dirty="0" smtClean="0"/>
              <a:t>Introduction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The App shall be used in metropolitan cities to make a good use of scrap.</a:t>
            </a:r>
          </a:p>
          <a:p>
            <a:r>
              <a:rPr lang="en-IN" dirty="0" smtClean="0"/>
              <a:t>To make clean environment and the world a better place to live in.</a:t>
            </a:r>
          </a:p>
          <a:p>
            <a:pPr>
              <a:buNone/>
            </a:pPr>
            <a:endParaRPr lang="en-IN" dirty="0" smtClean="0"/>
          </a:p>
          <a:p>
            <a:pPr>
              <a:buNone/>
            </a:pPr>
            <a:endParaRPr lang="en-IN" dirty="0"/>
          </a:p>
        </p:txBody>
      </p:sp>
      <p:sp>
        <p:nvSpPr>
          <p:cNvPr id="2" name="Title 1"/>
          <p:cNvSpPr>
            <a:spLocks noGrp="1"/>
          </p:cNvSpPr>
          <p:nvPr>
            <p:ph type="title"/>
          </p:nvPr>
        </p:nvSpPr>
        <p:spPr/>
        <p:txBody>
          <a:bodyPr>
            <a:normAutofit/>
          </a:bodyPr>
          <a:lstStyle/>
          <a:p>
            <a:pPr algn="ctr"/>
            <a:r>
              <a:rPr lang="en-IN" sz="3200" dirty="0" smtClean="0"/>
              <a:t>Scope</a:t>
            </a:r>
            <a:endParaRPr lang="en-IN" sz="3200" dirty="0"/>
          </a:p>
        </p:txBody>
      </p:sp>
      <p:pic>
        <p:nvPicPr>
          <p:cNvPr id="8195" name="Picture 3" descr="C:\Users\Bharat\Desktop\Vector-Green-Globe-Recycle-Symbol-Flora-1143441.jpg"/>
          <p:cNvPicPr>
            <a:picLocks noChangeAspect="1" noChangeArrowheads="1"/>
          </p:cNvPicPr>
          <p:nvPr/>
        </p:nvPicPr>
        <p:blipFill>
          <a:blip r:embed="rId2" cstate="print"/>
          <a:srcRect/>
          <a:stretch>
            <a:fillRect/>
          </a:stretch>
        </p:blipFill>
        <p:spPr bwMode="auto">
          <a:xfrm>
            <a:off x="5072066" y="5270500"/>
            <a:ext cx="1206500" cy="1587500"/>
          </a:xfrm>
          <a:prstGeom prst="rect">
            <a:avLst/>
          </a:prstGeom>
          <a:noFill/>
        </p:spPr>
      </p:pic>
      <p:pic>
        <p:nvPicPr>
          <p:cNvPr id="8196" name="Picture 4" descr="C:\Users\Bharat\Desktop\dont-litter.jpg"/>
          <p:cNvPicPr>
            <a:picLocks noChangeAspect="1" noChangeArrowheads="1"/>
          </p:cNvPicPr>
          <p:nvPr/>
        </p:nvPicPr>
        <p:blipFill>
          <a:blip r:embed="rId3" cstate="print"/>
          <a:srcRect/>
          <a:stretch>
            <a:fillRect/>
          </a:stretch>
        </p:blipFill>
        <p:spPr bwMode="auto">
          <a:xfrm>
            <a:off x="500034" y="3357562"/>
            <a:ext cx="2676525" cy="1704975"/>
          </a:xfrm>
          <a:prstGeom prst="rect">
            <a:avLst/>
          </a:prstGeom>
          <a:noFill/>
        </p:spPr>
      </p:pic>
      <p:sp>
        <p:nvSpPr>
          <p:cNvPr id="7" name="Slide Number Placeholder 6"/>
          <p:cNvSpPr>
            <a:spLocks noGrp="1"/>
          </p:cNvSpPr>
          <p:nvPr>
            <p:ph type="sldNum" sz="quarter" idx="12"/>
          </p:nvPr>
        </p:nvSpPr>
        <p:spPr/>
        <p:txBody>
          <a:bodyPr/>
          <a:lstStyle/>
          <a:p>
            <a:fld id="{EB5FB578-3B3D-4260-9C11-8F59A2DA350A}" type="slidenum">
              <a:rPr lang="en-IN" smtClean="0"/>
              <a:pPr/>
              <a:t>6</a:t>
            </a:fld>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400" dirty="0" smtClean="0"/>
              <a:t>To sell the scrap materials that are produced at their locality.</a:t>
            </a:r>
          </a:p>
          <a:p>
            <a:r>
              <a:rPr lang="en-IN" sz="2400" dirty="0" smtClean="0"/>
              <a:t>To provide a transparent platform for selling the scrap.</a:t>
            </a:r>
          </a:p>
          <a:p>
            <a:endParaRPr lang="en-US" dirty="0"/>
          </a:p>
        </p:txBody>
      </p:sp>
      <p:sp>
        <p:nvSpPr>
          <p:cNvPr id="3" name="Title 2"/>
          <p:cNvSpPr>
            <a:spLocks noGrp="1"/>
          </p:cNvSpPr>
          <p:nvPr>
            <p:ph type="title"/>
          </p:nvPr>
        </p:nvSpPr>
        <p:spPr/>
        <p:txBody>
          <a:bodyPr>
            <a:normAutofit/>
          </a:bodyPr>
          <a:lstStyle/>
          <a:p>
            <a:r>
              <a:rPr lang="en-IN" sz="3200" dirty="0" smtClean="0"/>
              <a:t>Objectives</a:t>
            </a:r>
            <a:endParaRPr lang="en-US" sz="3200" dirty="0"/>
          </a:p>
        </p:txBody>
      </p:sp>
      <p:pic>
        <p:nvPicPr>
          <p:cNvPr id="4099" name="Picture 3" descr="C:\Users\Bharat\Desktop\icon-corporate-and-hospitality-sales.png"/>
          <p:cNvPicPr>
            <a:picLocks noChangeAspect="1" noChangeArrowheads="1"/>
          </p:cNvPicPr>
          <p:nvPr/>
        </p:nvPicPr>
        <p:blipFill>
          <a:blip r:embed="rId2" cstate="print"/>
          <a:srcRect/>
          <a:stretch>
            <a:fillRect/>
          </a:stretch>
        </p:blipFill>
        <p:spPr bwMode="auto">
          <a:xfrm>
            <a:off x="5786446" y="3643314"/>
            <a:ext cx="2928938" cy="2928938"/>
          </a:xfrm>
          <a:prstGeom prst="rect">
            <a:avLst/>
          </a:prstGeom>
          <a:noFill/>
        </p:spPr>
      </p:pic>
      <p:sp>
        <p:nvSpPr>
          <p:cNvPr id="6" name="Slide Number Placeholder 5"/>
          <p:cNvSpPr>
            <a:spLocks noGrp="1"/>
          </p:cNvSpPr>
          <p:nvPr>
            <p:ph type="sldNum" sz="quarter" idx="12"/>
          </p:nvPr>
        </p:nvSpPr>
        <p:spPr/>
        <p:txBody>
          <a:bodyPr/>
          <a:lstStyle/>
          <a:p>
            <a:fld id="{EB5FB578-3B3D-4260-9C11-8F59A2DA350A}" type="slidenum">
              <a:rPr lang="en-IN" smtClean="0"/>
              <a:pPr/>
              <a:t>7</a:t>
            </a:fld>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smtClean="0">
                <a:latin typeface="Times New Roman" pitchFamily="18" charset="0"/>
                <a:cs typeface="Times New Roman" pitchFamily="18" charset="0"/>
              </a:rPr>
              <a:t>Android</a:t>
            </a:r>
            <a:endParaRPr lang="en-IN" sz="2400" dirty="0" smtClean="0"/>
          </a:p>
          <a:p>
            <a:r>
              <a:rPr lang="en-IN" sz="2400" dirty="0" smtClean="0">
                <a:latin typeface="Times New Roman" pitchFamily="18" charset="0"/>
                <a:cs typeface="Times New Roman" pitchFamily="18" charset="0"/>
              </a:rPr>
              <a:t>Mobile Business Intelligence</a:t>
            </a:r>
          </a:p>
        </p:txBody>
      </p:sp>
      <p:sp>
        <p:nvSpPr>
          <p:cNvPr id="2" name="Title 1"/>
          <p:cNvSpPr>
            <a:spLocks noGrp="1"/>
          </p:cNvSpPr>
          <p:nvPr>
            <p:ph type="title"/>
          </p:nvPr>
        </p:nvSpPr>
        <p:spPr/>
        <p:txBody>
          <a:bodyPr>
            <a:normAutofit/>
          </a:bodyPr>
          <a:lstStyle/>
          <a:p>
            <a:r>
              <a:rPr lang="en-IN" sz="3200" dirty="0" smtClean="0">
                <a:latin typeface="Times New Roman" pitchFamily="18" charset="0"/>
                <a:cs typeface="Times New Roman" pitchFamily="18" charset="0"/>
              </a:rPr>
              <a:t>Knowledge Required</a:t>
            </a:r>
            <a:endParaRPr lang="en-IN" sz="3200" dirty="0">
              <a:latin typeface="Times New Roman" pitchFamily="18" charset="0"/>
              <a:cs typeface="Times New Roman" pitchFamily="18" charset="0"/>
            </a:endParaRPr>
          </a:p>
        </p:txBody>
      </p:sp>
      <p:pic>
        <p:nvPicPr>
          <p:cNvPr id="1028" name="Picture 4" descr="C:\Users\Bharat\Desktop\android.jpg"/>
          <p:cNvPicPr>
            <a:picLocks noChangeAspect="1" noChangeArrowheads="1"/>
          </p:cNvPicPr>
          <p:nvPr/>
        </p:nvPicPr>
        <p:blipFill>
          <a:blip r:embed="rId2" cstate="print"/>
          <a:srcRect/>
          <a:stretch>
            <a:fillRect/>
          </a:stretch>
        </p:blipFill>
        <p:spPr bwMode="auto">
          <a:xfrm>
            <a:off x="1428728" y="2428868"/>
            <a:ext cx="5738810" cy="3443286"/>
          </a:xfrm>
          <a:prstGeom prst="rect">
            <a:avLst/>
          </a:prstGeom>
          <a:noFill/>
        </p:spPr>
      </p:pic>
      <p:pic>
        <p:nvPicPr>
          <p:cNvPr id="6" name="Picture 3" descr="C:\Users\Bharat\Desktop\20151012_561baec335c5f.png"/>
          <p:cNvPicPr>
            <a:picLocks noChangeAspect="1" noChangeArrowheads="1"/>
          </p:cNvPicPr>
          <p:nvPr/>
        </p:nvPicPr>
        <p:blipFill>
          <a:blip r:embed="rId3" cstate="print"/>
          <a:srcRect/>
          <a:stretch>
            <a:fillRect/>
          </a:stretch>
        </p:blipFill>
        <p:spPr bwMode="auto">
          <a:xfrm>
            <a:off x="5357818" y="5267299"/>
            <a:ext cx="2774918" cy="1590701"/>
          </a:xfrm>
          <a:prstGeom prst="rect">
            <a:avLst/>
          </a:prstGeom>
          <a:noFill/>
        </p:spPr>
      </p:pic>
      <p:sp>
        <p:nvSpPr>
          <p:cNvPr id="7" name="Slide Number Placeholder 6"/>
          <p:cNvSpPr>
            <a:spLocks noGrp="1"/>
          </p:cNvSpPr>
          <p:nvPr>
            <p:ph type="sldNum" sz="quarter" idx="12"/>
          </p:nvPr>
        </p:nvSpPr>
        <p:spPr/>
        <p:txBody>
          <a:bodyPr/>
          <a:lstStyle/>
          <a:p>
            <a:fld id="{EB5FB578-3B3D-4260-9C11-8F59A2DA350A}" type="slidenum">
              <a:rPr lang="en-IN" smtClean="0"/>
              <a:pPr/>
              <a:t>8</a:t>
            </a:fld>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None/>
            </a:pPr>
            <a:r>
              <a:rPr lang="en-US" b="1" dirty="0" smtClean="0"/>
              <a:t>Product Perspective</a:t>
            </a:r>
          </a:p>
          <a:p>
            <a:pPr>
              <a:buNone/>
            </a:pPr>
            <a:endParaRPr lang="en-US" b="1" dirty="0" smtClean="0"/>
          </a:p>
          <a:p>
            <a:r>
              <a:rPr lang="en-US" dirty="0" smtClean="0"/>
              <a:t>The </a:t>
            </a:r>
            <a:r>
              <a:rPr lang="en-US" dirty="0" err="1" smtClean="0"/>
              <a:t>MyScrapKart</a:t>
            </a:r>
            <a:r>
              <a:rPr lang="en-US" dirty="0" smtClean="0"/>
              <a:t> application project is a product intended for use on the Android platform. While the </a:t>
            </a:r>
            <a:r>
              <a:rPr lang="en-US" dirty="0" err="1" smtClean="0"/>
              <a:t>MyScrapKart</a:t>
            </a:r>
            <a:r>
              <a:rPr lang="en-US" dirty="0" smtClean="0"/>
              <a:t> mobile application is the main focus of the project, there is also a server-side application to help the client company. The scope of the project encompasses both server- and client-side application functionalities, so both aspects are covered in detail within this document. Product Functions. The server side application refers to another android app which is used by the employee of </a:t>
            </a:r>
            <a:r>
              <a:rPr lang="en-US" dirty="0" err="1" smtClean="0"/>
              <a:t>MyScrapKart</a:t>
            </a:r>
            <a:r>
              <a:rPr lang="en-US" dirty="0" smtClean="0"/>
              <a:t> company who collects </a:t>
            </a:r>
            <a:r>
              <a:rPr lang="en-US" dirty="0" err="1" smtClean="0"/>
              <a:t>scrap,to</a:t>
            </a:r>
            <a:r>
              <a:rPr lang="en-US" dirty="0" smtClean="0"/>
              <a:t> ensure that the transaction has been completed.</a:t>
            </a:r>
          </a:p>
          <a:p>
            <a:endParaRPr lang="en-US" dirty="0"/>
          </a:p>
        </p:txBody>
      </p:sp>
      <p:sp>
        <p:nvSpPr>
          <p:cNvPr id="3" name="Slide Number Placeholder 2"/>
          <p:cNvSpPr>
            <a:spLocks noGrp="1"/>
          </p:cNvSpPr>
          <p:nvPr>
            <p:ph type="sldNum" sz="quarter" idx="12"/>
          </p:nvPr>
        </p:nvSpPr>
        <p:spPr/>
        <p:txBody>
          <a:bodyPr/>
          <a:lstStyle/>
          <a:p>
            <a:fld id="{EB5FB578-3B3D-4260-9C11-8F59A2DA350A}" type="slidenum">
              <a:rPr lang="en-IN" smtClean="0"/>
              <a:pPr/>
              <a:t>9</a:t>
            </a:fld>
            <a:endParaRPr lang="en-IN"/>
          </a:p>
        </p:txBody>
      </p:sp>
      <p:sp>
        <p:nvSpPr>
          <p:cNvPr id="4" name="Title 3"/>
          <p:cNvSpPr>
            <a:spLocks noGrp="1"/>
          </p:cNvSpPr>
          <p:nvPr>
            <p:ph type="title"/>
          </p:nvPr>
        </p:nvSpPr>
        <p:spPr/>
        <p:txBody>
          <a:bodyPr>
            <a:normAutofit/>
          </a:bodyPr>
          <a:lstStyle/>
          <a:p>
            <a:r>
              <a:rPr lang="en-US" dirty="0" smtClean="0"/>
              <a:t>Overall Description</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745</TotalTime>
  <Words>1246</Words>
  <Application>Microsoft Office PowerPoint</Application>
  <PresentationFormat>On-screen Show (4:3)</PresentationFormat>
  <Paragraphs>195</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Concourse</vt:lpstr>
      <vt:lpstr>My Scrap Kart                                       An Android App </vt:lpstr>
      <vt:lpstr>Theme</vt:lpstr>
      <vt:lpstr>Problem Statement</vt:lpstr>
      <vt:lpstr>Industry Details</vt:lpstr>
      <vt:lpstr>Introduction</vt:lpstr>
      <vt:lpstr>Scope</vt:lpstr>
      <vt:lpstr>Objectives</vt:lpstr>
      <vt:lpstr>Knowledge Required</vt:lpstr>
      <vt:lpstr>Overall Description</vt:lpstr>
      <vt:lpstr>User Classes and Characteristics</vt:lpstr>
      <vt:lpstr>Slide 11</vt:lpstr>
      <vt:lpstr>Slide 12</vt:lpstr>
      <vt:lpstr>Operating Environment</vt:lpstr>
      <vt:lpstr>Design and Implementation Constraints</vt:lpstr>
      <vt:lpstr>User Documentation</vt:lpstr>
      <vt:lpstr>User Interface</vt:lpstr>
      <vt:lpstr>Slide 17</vt:lpstr>
      <vt:lpstr>Menu bar</vt:lpstr>
      <vt:lpstr>Date and time of pickup</vt:lpstr>
      <vt:lpstr>Update location for pickup</vt:lpstr>
      <vt:lpstr>Submit button details</vt:lpstr>
      <vt:lpstr>Quotation page</vt:lpstr>
      <vt:lpstr>Hardware Interfaces</vt:lpstr>
      <vt:lpstr>Database</vt:lpstr>
      <vt:lpstr>Software Interfaces</vt:lpstr>
      <vt:lpstr>Slide 26</vt:lpstr>
      <vt:lpstr>Nonfunctional Requirements</vt:lpstr>
      <vt:lpstr>Safety Requirements</vt:lpstr>
      <vt:lpstr>Slide 29</vt:lpstr>
      <vt:lpstr>Security Requirements</vt:lpstr>
      <vt:lpstr>Software Quality Attributes</vt:lpstr>
      <vt:lpstr>Slide 32</vt:lpstr>
      <vt:lpstr>Additional features </vt:lpstr>
      <vt:lpstr>Wire Frame</vt:lpstr>
      <vt:lpstr>Slide 35</vt:lpstr>
      <vt:lpstr>Slide 36</vt:lpstr>
      <vt:lpstr>Course relevance</vt:lpstr>
      <vt:lpstr>References</vt:lpstr>
      <vt:lpstr>Slide 39</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 pavilion</dc:creator>
  <cp:lastModifiedBy>Bharat</cp:lastModifiedBy>
  <cp:revision>90</cp:revision>
  <dcterms:created xsi:type="dcterms:W3CDTF">2016-09-09T13:46:04Z</dcterms:created>
  <dcterms:modified xsi:type="dcterms:W3CDTF">2017-07-23T09:52:31Z</dcterms:modified>
</cp:coreProperties>
</file>