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7" r:id="rId6"/>
    <p:sldId id="261" r:id="rId7"/>
    <p:sldId id="258" r:id="rId8"/>
    <p:sldId id="262" r:id="rId9"/>
    <p:sldId id="263" r:id="rId10"/>
    <p:sldId id="264" r:id="rId11"/>
    <p:sldId id="265" r:id="rId12"/>
    <p:sldId id="270" r:id="rId13"/>
    <p:sldId id="272" r:id="rId14"/>
    <p:sldId id="273" r:id="rId15"/>
    <p:sldId id="271" r:id="rId16"/>
    <p:sldId id="269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78DFF-10D7-4B1C-B5E6-7539EEF8A7B6}" v="779" dt="2017-04-20T15:26:38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2AE72-9DC1-4669-97FA-A8E93D26CD07}" type="datetimeFigureOut">
              <a:rPr lang="en-US"/>
              <a:t>04-May-17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EFC1-511F-4FB8-A27B-D8C79F2F24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1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1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7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9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2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3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Infrastructure :Military</a:t>
            </a:r>
            <a:r>
              <a:rPr lang="en-US" dirty="0"/>
              <a:t> Expenditure, Health </a:t>
            </a:r>
            <a:r>
              <a:rPr lang="en-US" dirty="0" err="1"/>
              <a:t>Expenditure ,Industrial</a:t>
            </a:r>
            <a:r>
              <a:rPr lang="en-US" dirty="0"/>
              <a:t> growth, electricity prod, </a:t>
            </a:r>
          </a:p>
          <a:p>
            <a:r>
              <a:rPr lang="en-US" dirty="0">
                <a:latin typeface="Calibri"/>
              </a:rPr>
              <a:t>Economy: </a:t>
            </a:r>
            <a:r>
              <a:rPr lang="en-US" dirty="0" err="1">
                <a:latin typeface="Calibri"/>
              </a:rPr>
              <a:t>Exports ,Imports</a:t>
            </a:r>
            <a:r>
              <a:rPr lang="en-US" dirty="0">
                <a:latin typeface="Calibri"/>
              </a:rPr>
              <a:t>(,-ve) GDP, GDP </a:t>
            </a:r>
            <a:r>
              <a:rPr lang="en-US" dirty="0" err="1">
                <a:latin typeface="Calibri"/>
              </a:rPr>
              <a:t>per capita ,oil</a:t>
            </a:r>
            <a:r>
              <a:rPr lang="en-US" dirty="0">
                <a:latin typeface="Calibri"/>
              </a:rPr>
              <a:t> production, refined petroleum production</a:t>
            </a:r>
          </a:p>
          <a:p>
            <a:r>
              <a:rPr lang="en-US" dirty="0">
                <a:latin typeface="Calibri"/>
              </a:rPr>
              <a:t>Society: Net Migration(-ve) , </a:t>
            </a:r>
            <a:r>
              <a:rPr lang="en-US" dirty="0" err="1">
                <a:latin typeface="Calibri"/>
              </a:rPr>
              <a:t>poulation</a:t>
            </a:r>
            <a:r>
              <a:rPr lang="en-US" dirty="0">
                <a:latin typeface="Calibri"/>
              </a:rPr>
              <a:t>,obesity(-ve) , life </a:t>
            </a:r>
            <a:r>
              <a:rPr lang="en-US" dirty="0" err="1">
                <a:latin typeface="Calibri"/>
              </a:rPr>
              <a:t>expectancy , fertility</a:t>
            </a:r>
            <a:r>
              <a:rPr lang="en-US" dirty="0">
                <a:latin typeface="Calibri"/>
              </a:rPr>
              <a:t>,</a:t>
            </a:r>
            <a:r>
              <a:rPr lang="en-US" dirty="0" err="1">
                <a:latin typeface="Calibri"/>
              </a:rPr>
              <a:t>internet,infant</a:t>
            </a:r>
            <a:r>
              <a:rPr lang="en-US" dirty="0">
                <a:latin typeface="Calibri"/>
              </a:rPr>
              <a:t> mortality (-ve)</a:t>
            </a:r>
          </a:p>
          <a:p>
            <a:r>
              <a:rPr lang="en-US" dirty="0">
                <a:latin typeface="Calibri"/>
              </a:rPr>
              <a:t>Geography: </a:t>
            </a:r>
            <a:r>
              <a:rPr lang="en-US" dirty="0" err="1">
                <a:latin typeface="Calibri"/>
              </a:rPr>
              <a:t>area , water</a:t>
            </a:r>
            <a:r>
              <a:rPr lang="en-US" dirty="0">
                <a:latin typeface="Calibri"/>
              </a:rPr>
              <a:t> area </a:t>
            </a:r>
          </a:p>
          <a:p>
            <a:r>
              <a:rPr lang="en-US" dirty="0" err="1">
                <a:latin typeface="Calibri"/>
              </a:rPr>
              <a:t>Demographics : Population</a:t>
            </a:r>
            <a:r>
              <a:rPr lang="en-US" dirty="0">
                <a:latin typeface="Calibri"/>
              </a:rPr>
              <a:t>, literacy ,[ </a:t>
            </a:r>
            <a:r>
              <a:rPr lang="en-US" dirty="0" err="1">
                <a:latin typeface="Calibri"/>
              </a:rPr>
              <a:t>poverty ,population</a:t>
            </a:r>
            <a:r>
              <a:rPr lang="en-US" dirty="0">
                <a:latin typeface="Calibri"/>
              </a:rPr>
              <a:t> growth, </a:t>
            </a:r>
            <a:r>
              <a:rPr lang="en-US" dirty="0" err="1">
                <a:latin typeface="Calibri"/>
              </a:rPr>
              <a:t>dependancy</a:t>
            </a:r>
            <a:r>
              <a:rPr lang="en-US" dirty="0">
                <a:latin typeface="Calibri"/>
              </a:rPr>
              <a:t> ratio, unemployment ] --negative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5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4EFC1-511F-4FB8-A27B-D8C79F2F242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700" y="47625"/>
            <a:ext cx="8824913" cy="3349218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Balance of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397250"/>
            <a:ext cx="8946293" cy="3269590"/>
          </a:xfrm>
        </p:spPr>
        <p:txBody>
          <a:bodyPr>
            <a:normAutofit/>
          </a:bodyPr>
          <a:lstStyle/>
          <a:p>
            <a:r>
              <a:rPr lang="en-US" dirty="0"/>
              <a:t>DDDM project  (TEAM 2) by</a:t>
            </a:r>
          </a:p>
          <a:p>
            <a:endParaRPr lang="en-US" dirty="0"/>
          </a:p>
          <a:p>
            <a:r>
              <a:rPr lang="en-US" dirty="0">
                <a:solidFill>
                  <a:srgbClr val="D8BED7"/>
                </a:solidFill>
              </a:rPr>
              <a:t>Sachin Ahuja (sahuja)</a:t>
            </a:r>
          </a:p>
          <a:p>
            <a:r>
              <a:rPr lang="en-US" dirty="0">
                <a:solidFill>
                  <a:srgbClr val="D8BED7"/>
                </a:solidFill>
              </a:rPr>
              <a:t>Bharat Mukheja (bkmukhej)</a:t>
            </a:r>
          </a:p>
          <a:p>
            <a:r>
              <a:rPr lang="en-US" dirty="0">
                <a:solidFill>
                  <a:srgbClr val="D8BED7"/>
                </a:solidFill>
              </a:rPr>
              <a:t>Sneha Shah (smshah4)</a:t>
            </a:r>
          </a:p>
          <a:p>
            <a:r>
              <a:rPr lang="en-US" dirty="0">
                <a:solidFill>
                  <a:srgbClr val="D8BED7"/>
                </a:solidFill>
              </a:rPr>
              <a:t>Pranav Firake (ppfirake)</a:t>
            </a:r>
          </a:p>
          <a:p>
            <a:r>
              <a:rPr lang="en-US" dirty="0">
                <a:solidFill>
                  <a:srgbClr val="D8BED7"/>
                </a:solidFill>
              </a:rPr>
              <a:t>Alex Harrell (</a:t>
            </a:r>
            <a:r>
              <a:rPr lang="en-US" dirty="0" err="1">
                <a:solidFill>
                  <a:srgbClr val="D8BED7"/>
                </a:solidFill>
              </a:rPr>
              <a:t>atharrel</a:t>
            </a:r>
            <a:r>
              <a:rPr lang="en-US" dirty="0">
                <a:solidFill>
                  <a:srgbClr val="D8BED7"/>
                </a:solidFill>
              </a:rPr>
              <a:t>)</a:t>
            </a:r>
          </a:p>
          <a:p>
            <a:endParaRPr lang="en-US" dirty="0">
              <a:solidFill>
                <a:srgbClr val="D8BED7"/>
              </a:solidFill>
            </a:endParaRPr>
          </a:p>
          <a:p>
            <a:endParaRPr lang="en-US" dirty="0">
              <a:solidFill>
                <a:srgbClr val="D8B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Page 2: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2400" dirty="0"/>
              <a:t>Latest news for middle east populating from live BBC site in xml-html</a:t>
            </a:r>
            <a:endParaRPr lang="en-US" sz="2400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2577" y="3975652"/>
            <a:ext cx="5125364" cy="2882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05" y="2462403"/>
            <a:ext cx="4785165" cy="315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Arrow: Right 4"/>
          <p:cNvSpPr/>
          <p:nvPr/>
        </p:nvSpPr>
        <p:spPr>
          <a:xfrm>
            <a:off x="5348472" y="4505739"/>
            <a:ext cx="933058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48472" y="3582409"/>
            <a:ext cx="93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RSS in XML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5874" y="3397743"/>
            <a:ext cx="303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</a:t>
            </a:r>
            <a:r>
              <a:rPr lang="en-US"/>
              <a:t>on </a:t>
            </a:r>
            <a:r>
              <a:rPr lang="en-US" dirty="0"/>
              <a:t>live site using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Page 3: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2400" dirty="0"/>
              <a:t>Form filling for choosing countries and parameters</a:t>
            </a:r>
            <a:endParaRPr lang="en-US" sz="2400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5501" y="2052637"/>
            <a:ext cx="8547436" cy="4805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339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452438"/>
            <a:ext cx="9447213" cy="1652807"/>
          </a:xfrm>
        </p:spPr>
        <p:txBody>
          <a:bodyPr/>
          <a:lstStyle/>
          <a:p>
            <a:r>
              <a:rPr lang="en-US" sz="6000" dirty="0"/>
              <a:t>Page 4: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EBEBEB"/>
                </a:solidFill>
                <a:latin typeface="Century Gothic"/>
              </a:rPr>
              <a:t>Results &amp; Score for each country</a:t>
            </a:r>
            <a:endParaRPr lang="en-US" sz="6000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5501" y="2052638"/>
            <a:ext cx="8547036" cy="4805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78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Sources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CIA World Factbook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Lexis Nexus Documents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World News Sites (BBC, CNN, and Reuters)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Scraping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r>
              <a:rPr lang="en-US" dirty="0"/>
              <a:t>All Scraping is done in Python 3</a:t>
            </a:r>
          </a:p>
          <a:p>
            <a:r>
              <a:rPr lang="en-US" dirty="0"/>
              <a:t>Static baseline tables are generated using the CIA data</a:t>
            </a:r>
          </a:p>
          <a:p>
            <a:r>
              <a:rPr lang="en-US" dirty="0"/>
              <a:t>Several aggregate scores are given to countries based on documents scraped as unstructured text (In Progress)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3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Data Tables</a:t>
            </a:r>
          </a:p>
        </p:txBody>
      </p:sp>
      <p:pic>
        <p:nvPicPr>
          <p:cNvPr id="5" name="Picture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3313" y="2388674"/>
            <a:ext cx="4395787" cy="3539564"/>
          </a:xfrm>
          <a:prstGeom prst="rect">
            <a:avLst/>
          </a:prstGeom>
        </p:spPr>
      </p:pic>
      <p:pic>
        <p:nvPicPr>
          <p:cNvPr id="7" name="Picture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388" y="2382375"/>
            <a:ext cx="5070118" cy="35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9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25" y="1447800"/>
            <a:ext cx="9404723" cy="1400530"/>
          </a:xfrm>
        </p:spPr>
        <p:txBody>
          <a:bodyPr/>
          <a:lstStyle/>
          <a:p>
            <a:r>
              <a:rPr lang="en-US" sz="6000" dirty="0"/>
              <a:t>&lt;demo&gt;</a:t>
            </a:r>
            <a:br>
              <a:rPr lang="en-US" sz="6000" dirty="0">
                <a:solidFill>
                  <a:schemeClr val="tx1"/>
                </a:solidFill>
              </a:rPr>
            </a:br>
            <a:br>
              <a:rPr lang="en-US" sz="6000" dirty="0">
                <a:solidFill>
                  <a:schemeClr val="tx1"/>
                </a:solidFill>
              </a:rPr>
            </a:b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rgbClr val="EBEBEB"/>
                </a:solidFill>
                <a:latin typeface="Century Gothic"/>
              </a:rPr>
              <a:t>&lt;/demo&gt;</a:t>
            </a:r>
            <a:br>
              <a:rPr lang="en-US" sz="6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4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76930" cy="687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59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Conclusion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2000" dirty="0"/>
              <a:t>Results page showing the scores of countries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Defining the power of a country in terms of its economic, demographic or military strengths give promising results.</a:t>
            </a:r>
          </a:p>
          <a:p>
            <a:r>
              <a:rPr lang="en-US" dirty="0"/>
              <a:t>The critical thinking process is a well defined approach to solve real world problems.</a:t>
            </a:r>
          </a:p>
          <a:p>
            <a:r>
              <a:rPr lang="en-US" dirty="0"/>
              <a:t>Critical thinking is not only required to solve the problem. But the steps of critical thinking can also be used to understand the problem.</a:t>
            </a:r>
          </a:p>
          <a:p>
            <a:r>
              <a:rPr lang="en-US" dirty="0"/>
              <a:t>That understanding can further be used to establish approach to solve the problem and gain results that are promising.</a:t>
            </a:r>
          </a:p>
        </p:txBody>
      </p:sp>
    </p:spTree>
    <p:extLst>
      <p:ext uri="{BB962C8B-B14F-4D97-AF65-F5344CB8AC3E}">
        <p14:creationId xmlns:p14="http://schemas.microsoft.com/office/powerpoint/2010/main" val="406852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Experience and Future Work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775057"/>
            <a:ext cx="8947150" cy="44733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We haven’t used the news feed up to its 100%. But we can use the news feed or use other unstructured data such as tweets to do sentiment analysis and use the results of sentiment analysis to further optimize/fine-tune the results </a:t>
            </a:r>
          </a:p>
          <a:p>
            <a:r>
              <a:rPr lang="en-US" sz="2400" dirty="0"/>
              <a:t>This can be done using Apache Kafka and Apache Spark.</a:t>
            </a:r>
          </a:p>
          <a:p>
            <a:r>
              <a:rPr lang="en-US" sz="2400" dirty="0"/>
              <a:t>However, the tweets should be promising. Here, the truth and fiction people can help. Their application can serve as a driver for our application to optimize our results.</a:t>
            </a:r>
          </a:p>
        </p:txBody>
      </p:sp>
    </p:spTree>
    <p:extLst>
      <p:ext uri="{BB962C8B-B14F-4D97-AF65-F5344CB8AC3E}">
        <p14:creationId xmlns:p14="http://schemas.microsoft.com/office/powerpoint/2010/main" val="10536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550" y="981075"/>
            <a:ext cx="8824913" cy="879920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5180" y="3028950"/>
            <a:ext cx="10275888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entury Gothic"/>
              </a:rPr>
              <a:t>To understand and define the context of our work, the first task was to understand the meaning of two terms given to 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13521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59" y="1400175"/>
            <a:ext cx="9404350" cy="970548"/>
          </a:xfrm>
        </p:spPr>
        <p:txBody>
          <a:bodyPr/>
          <a:lstStyle/>
          <a:p>
            <a:pPr algn="ctr"/>
            <a:r>
              <a:rPr lang="en-US" sz="5400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509" y="222885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capacity or ability to direct or influence the behavior of others or the course of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Formally : Compare the value of one thing with another.</a:t>
            </a:r>
          </a:p>
          <a:p>
            <a:r>
              <a:rPr lang="en-US" dirty="0">
                <a:solidFill>
                  <a:srgbClr val="FFFFFF"/>
                </a:solidFill>
              </a:rPr>
              <a:t>Our Vision:  Do all the countries in middle east have the same influence on others or some have greater dominance over others.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3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9005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What have we learned? 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How did we start?</a:t>
            </a:r>
            <a:endParaRPr lang="en-US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025" y="1485900"/>
            <a:ext cx="8947150" cy="509799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r>
              <a:rPr lang="en-US" dirty="0"/>
              <a:t>Given the meaning of balance and power we now needed the paradigms to somehow calculate the power a nation possesses and to somehow compare these scores relatively.</a:t>
            </a:r>
          </a:p>
          <a:p>
            <a:r>
              <a:rPr lang="en-US" dirty="0"/>
              <a:t>As our entity of context is a country, it is not possible to represent a country by a number.</a:t>
            </a:r>
          </a:p>
          <a:p>
            <a:r>
              <a:rPr lang="en-US" dirty="0"/>
              <a:t>So we divided the power figuratively into the economical, demographic, social, military strengths</a:t>
            </a:r>
          </a:p>
          <a:p>
            <a:r>
              <a:rPr lang="en-US" dirty="0"/>
              <a:t>The next step was to calculate these strengths or indirectly to frame some attributes which together can represent these strengths for a given country.</a:t>
            </a:r>
          </a:p>
          <a:p>
            <a:r>
              <a:rPr lang="en-US" dirty="0"/>
              <a:t>Now that we had an subjective idea of what to do, we needed to convert the problem to numbers. We prepared a mind-map showing our problem statement</a:t>
            </a:r>
            <a:r>
              <a:rPr lang="en-US" sz="2400" dirty="0"/>
              <a:t> in abstract.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5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ind 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04775"/>
            <a:ext cx="11717033" cy="6508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00525" y="266700"/>
            <a:ext cx="3336925" cy="389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Mind 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3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US"/>
          </a:p>
        </p:txBody>
      </p:sp>
      <p:pic>
        <p:nvPicPr>
          <p:cNvPr id="6" name="Picture 5" descr="architecture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3" y="1701800"/>
            <a:ext cx="10390821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App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Web application is developed in Django framework and we deployed using Amazon EC2 instance by AWS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For UI, 4 pages we chose are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              - Welcome Screen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              - Latest News Screen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              - Form filling for power evaluation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              - Results and display of scores</a:t>
            </a:r>
          </a:p>
        </p:txBody>
      </p:sp>
    </p:spTree>
    <p:extLst>
      <p:ext uri="{BB962C8B-B14F-4D97-AF65-F5344CB8AC3E}">
        <p14:creationId xmlns:p14="http://schemas.microsoft.com/office/powerpoint/2010/main" val="96745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Page 1 :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2400" dirty="0"/>
              <a:t>Navigation and link to latest news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3093" y="2041451"/>
            <a:ext cx="9419359" cy="4816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2523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321</Words>
  <Application>Microsoft Office PowerPoint</Application>
  <PresentationFormat>Widescreen</PresentationFormat>
  <Paragraphs>82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Balance of Power</vt:lpstr>
      <vt:lpstr>Problem Statement</vt:lpstr>
      <vt:lpstr>Power</vt:lpstr>
      <vt:lpstr>Balance</vt:lpstr>
      <vt:lpstr>What have we learned?   How did we start?</vt:lpstr>
      <vt:lpstr>PowerPoint Presentation</vt:lpstr>
      <vt:lpstr>Architecture</vt:lpstr>
      <vt:lpstr>App Development</vt:lpstr>
      <vt:lpstr>Page 1 : Navigation and link to latest news</vt:lpstr>
      <vt:lpstr>Page 2: Latest news for middle east populating from live BBC site in xml-html</vt:lpstr>
      <vt:lpstr>Page 3: Form filling for choosing countries and parameters</vt:lpstr>
      <vt:lpstr>Page 4: Results &amp; Score for each country</vt:lpstr>
      <vt:lpstr>Data Sources and Scraping</vt:lpstr>
      <vt:lpstr>Data Tables</vt:lpstr>
      <vt:lpstr>&lt;demo&gt;   &lt;/demo&gt; </vt:lpstr>
      <vt:lpstr>PowerPoint Presentation</vt:lpstr>
      <vt:lpstr>Conclusion Results page showing the scores of countries</vt:lpstr>
      <vt:lpstr>Experience and Future Work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pranav firake</cp:lastModifiedBy>
  <cp:revision>22</cp:revision>
  <dcterms:created xsi:type="dcterms:W3CDTF">2014-09-12T17:24:29Z</dcterms:created>
  <dcterms:modified xsi:type="dcterms:W3CDTF">2017-05-04T16:12:20Z</dcterms:modified>
</cp:coreProperties>
</file>