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72" r:id="rId4"/>
    <p:sldId id="270" r:id="rId5"/>
    <p:sldId id="266" r:id="rId6"/>
    <p:sldId id="267" r:id="rId7"/>
    <p:sldId id="265" r:id="rId8"/>
    <p:sldId id="259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707A-1C52-42E2-89D7-7BB88954656F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BEB77-CD72-4688-A3A0-0D02D56B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Hurd PP, AU CE check, chapter 5</a:t>
            </a: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BEF0F-F0C3-4A00-B1A9-88C2B2D5DF4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BEB77-CD72-4688-A3A0-0D02D56B73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person for every 300 accounts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BEB77-CD72-4688-A3A0-0D02D56B73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5AE164B-CCA9-4887-817C-6B98FB47C1AB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9D3AEE5-5C3E-4F6F-9AA4-4FA640E3B8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tlanta.braves.mlb.com/atl/ticketing/season_tickets_renewals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Sales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would you define a sales culture?</a:t>
            </a:r>
          </a:p>
          <a:p>
            <a:endParaRPr lang="en-US" sz="1300" dirty="0"/>
          </a:p>
          <a:p>
            <a:r>
              <a:rPr lang="en-US" dirty="0" smtClean="0"/>
              <a:t>Who is responsible for establishing a successful sales culture within an organization?</a:t>
            </a:r>
          </a:p>
          <a:p>
            <a:pPr lvl="1"/>
            <a:r>
              <a:rPr lang="en-US" dirty="0" smtClean="0"/>
              <a:t>Athletic Director/General Manager/Team President</a:t>
            </a:r>
          </a:p>
          <a:p>
            <a:pPr lvl="1"/>
            <a:r>
              <a:rPr lang="en-US" dirty="0" smtClean="0"/>
              <a:t>Marketing &amp; Advertising</a:t>
            </a:r>
          </a:p>
          <a:p>
            <a:pPr lvl="1"/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Development/Fund-Raising</a:t>
            </a:r>
          </a:p>
          <a:p>
            <a:pPr lvl="1"/>
            <a:r>
              <a:rPr lang="en-US" dirty="0" smtClean="0"/>
              <a:t>Ticket Operations</a:t>
            </a:r>
          </a:p>
          <a:p>
            <a:pPr lvl="1"/>
            <a:r>
              <a:rPr lang="en-US" dirty="0" smtClean="0"/>
              <a:t>Public/Media Relations</a:t>
            </a:r>
          </a:p>
          <a:p>
            <a:pPr lvl="1"/>
            <a:r>
              <a:rPr lang="en-US" dirty="0" smtClean="0"/>
              <a:t>Event Management</a:t>
            </a:r>
          </a:p>
          <a:p>
            <a:pPr lvl="1"/>
            <a:r>
              <a:rPr lang="en-US" dirty="0" smtClean="0"/>
              <a:t>Technology/Web Design</a:t>
            </a:r>
          </a:p>
          <a:p>
            <a:pPr lvl="1"/>
            <a:r>
              <a:rPr lang="en-US" dirty="0" smtClean="0"/>
              <a:t>Compliance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2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Organizational (or Management) theory can </a:t>
            </a:r>
            <a:r>
              <a:rPr lang="en-US" dirty="0" smtClean="0"/>
              <a:t>be grouped </a:t>
            </a:r>
            <a:r>
              <a:rPr lang="en-US" dirty="0"/>
              <a:t>into four eras:</a:t>
            </a:r>
          </a:p>
          <a:p>
            <a:pPr marL="465138" indent="-465138">
              <a:buFont typeface="Arial" charset="0"/>
              <a:buAutoNum type="arabicPeriod"/>
            </a:pPr>
            <a:endParaRPr lang="en-US" sz="1400" dirty="0"/>
          </a:p>
          <a:p>
            <a:pPr marL="465138" indent="-465138">
              <a:buFont typeface="Arial" charset="0"/>
              <a:buAutoNum type="arabicPeriod"/>
            </a:pPr>
            <a:r>
              <a:rPr lang="en-US" dirty="0"/>
              <a:t>Classic era (1880’s – 1930’s  </a:t>
            </a:r>
            <a:r>
              <a:rPr lang="en-US" i="1" dirty="0"/>
              <a:t>Industrial Revolution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- Focus on </a:t>
            </a:r>
            <a:r>
              <a:rPr lang="en-US" sz="2000" dirty="0" smtClean="0">
                <a:solidFill>
                  <a:schemeClr val="tx1"/>
                </a:solidFill>
              </a:rPr>
              <a:t>_______________</a:t>
            </a:r>
            <a:endParaRPr lang="en-US" sz="2000" dirty="0">
              <a:solidFill>
                <a:schemeClr val="tx1"/>
              </a:solidFill>
            </a:endParaRPr>
          </a:p>
          <a:p>
            <a:pPr marL="465138" indent="-465138">
              <a:buFont typeface="Arial" charset="0"/>
              <a:buAutoNum type="arabicPeriod"/>
            </a:pPr>
            <a:r>
              <a:rPr lang="en-US" dirty="0"/>
              <a:t>Behavioral era (1930’s – 1940’s)</a:t>
            </a:r>
          </a:p>
          <a:p>
            <a:pPr marL="548640" lvl="2" indent="0">
              <a:buNone/>
            </a:pPr>
            <a:r>
              <a:rPr lang="en-US" dirty="0"/>
              <a:t>	</a:t>
            </a:r>
            <a:r>
              <a:rPr lang="en-US" dirty="0" smtClean="0"/>
              <a:t>- Focus on </a:t>
            </a:r>
            <a:r>
              <a:rPr lang="en-US" dirty="0" smtClean="0"/>
              <a:t>___________________________</a:t>
            </a:r>
            <a:endParaRPr lang="en-US" dirty="0"/>
          </a:p>
          <a:p>
            <a:pPr marL="465138" indent="-465138">
              <a:buFont typeface="Arial" charset="0"/>
              <a:buAutoNum type="arabicPeriod"/>
            </a:pPr>
            <a:r>
              <a:rPr lang="en-US" dirty="0"/>
              <a:t>Human relations era (1950’s – 1980’s)</a:t>
            </a:r>
          </a:p>
          <a:p>
            <a:pPr marL="548640" lvl="2" indent="0">
              <a:buNone/>
            </a:pPr>
            <a:r>
              <a:rPr lang="en-US" dirty="0" smtClean="0"/>
              <a:t>	- Focus on </a:t>
            </a:r>
            <a:r>
              <a:rPr lang="en-US" dirty="0" smtClean="0"/>
              <a:t>___________________________</a:t>
            </a:r>
            <a:endParaRPr lang="en-US" dirty="0"/>
          </a:p>
          <a:p>
            <a:pPr marL="465138" indent="-465138">
              <a:buFont typeface="Arial" charset="0"/>
              <a:buAutoNum type="arabicPeriod"/>
            </a:pPr>
            <a:r>
              <a:rPr lang="en-US" dirty="0"/>
              <a:t>Modern era (1980’s to present</a:t>
            </a:r>
            <a:r>
              <a:rPr lang="en-US" dirty="0" smtClean="0"/>
              <a:t>)	</a:t>
            </a:r>
          </a:p>
          <a:p>
            <a:pPr marL="548640" lvl="2" indent="0">
              <a:buNone/>
            </a:pPr>
            <a:r>
              <a:rPr lang="en-US" dirty="0" smtClean="0"/>
              <a:t>	- Focus on </a:t>
            </a:r>
            <a:r>
              <a:rPr lang="en-US" dirty="0" smtClean="0"/>
              <a:t>___________________________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2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Decentralization &amp; Autonomy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5645150" cy="4389437"/>
          </a:xfrm>
        </p:spPr>
        <p:txBody>
          <a:bodyPr/>
          <a:lstStyle/>
          <a:p>
            <a:pPr eaLnBrk="1" hangingPunct="1"/>
            <a:r>
              <a:rPr lang="en-US" dirty="0" smtClean="0"/>
              <a:t>The Miami Heat have developed a program called “Show Me the Way” in which each account executive is given the authority to resolve conflicts without consulting upper management.</a:t>
            </a:r>
          </a:p>
          <a:p>
            <a:pPr eaLnBrk="1" hangingPunct="1"/>
            <a:r>
              <a:rPr lang="en-US" dirty="0" smtClean="0"/>
              <a:t>In fact, each rep receives a set a dollar value to spend at their discretion throughout the season to deal with ticket holder issues.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/>
          <a:srcRect l="9198" r="17667"/>
          <a:stretch>
            <a:fillRect/>
          </a:stretch>
        </p:blipFill>
        <p:spPr bwMode="auto">
          <a:xfrm>
            <a:off x="6357938" y="2197100"/>
            <a:ext cx="2530475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9972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Sport Sales 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Vic </a:t>
            </a:r>
            <a:r>
              <a:rPr lang="en-US" dirty="0" err="1" smtClean="0"/>
              <a:t>Gregovits</a:t>
            </a:r>
            <a:r>
              <a:rPr lang="en-US" dirty="0" smtClean="0"/>
              <a:t>, former VP of Sales for Eagles, Pirates, and Indians, asks the following questions to evaluate a sport sales team:</a:t>
            </a:r>
          </a:p>
          <a:p>
            <a:pPr lvl="1"/>
            <a:r>
              <a:rPr lang="en-US" dirty="0" smtClean="0"/>
              <a:t>Has the sales staff been properly trained?</a:t>
            </a:r>
          </a:p>
          <a:p>
            <a:pPr lvl="1"/>
            <a:r>
              <a:rPr lang="en-US" dirty="0" smtClean="0"/>
              <a:t>Does the sales staff have resources to meet goals?</a:t>
            </a:r>
          </a:p>
          <a:p>
            <a:pPr lvl="1"/>
            <a:r>
              <a:rPr lang="en-US" dirty="0" smtClean="0"/>
              <a:t>What are the strengths &amp; weaknesses of the sales team?</a:t>
            </a:r>
          </a:p>
          <a:p>
            <a:pPr lvl="1"/>
            <a:r>
              <a:rPr lang="en-US" dirty="0" smtClean="0"/>
              <a:t>How can staff personalities be used to complement one another?</a:t>
            </a:r>
          </a:p>
          <a:p>
            <a:pPr lvl="1"/>
            <a:r>
              <a:rPr lang="en-US" dirty="0" smtClean="0"/>
              <a:t>Is there an effective incentive structure? 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		(Mullin, Hardy, Sutton, 2007)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2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Strategic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Appropriate Planning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____________ </a:t>
            </a:r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____________</a:t>
            </a:r>
            <a:r>
              <a:rPr lang="en-US" dirty="0" smtClean="0"/>
              <a:t> </a:t>
            </a:r>
            <a:r>
              <a:rPr lang="en-US" dirty="0" smtClean="0"/>
              <a:t>cycle: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pPr lvl="2"/>
            <a:r>
              <a:rPr lang="en-US" dirty="0" smtClean="0"/>
              <a:t>Season ticket sales</a:t>
            </a:r>
          </a:p>
          <a:p>
            <a:pPr lvl="2"/>
            <a:r>
              <a:rPr lang="en-US" dirty="0" smtClean="0"/>
              <a:t>Group sales</a:t>
            </a:r>
          </a:p>
          <a:p>
            <a:pPr lvl="2"/>
            <a:r>
              <a:rPr lang="en-US" dirty="0" smtClean="0"/>
              <a:t>Renewals</a:t>
            </a:r>
          </a:p>
          <a:p>
            <a:pPr lvl="1"/>
            <a:r>
              <a:rPr lang="en-US" dirty="0" smtClean="0"/>
              <a:t>After-marketing &amp; </a:t>
            </a:r>
            <a:r>
              <a:rPr lang="en-US" dirty="0" err="1" smtClean="0"/>
              <a:t>Eduselling</a:t>
            </a:r>
            <a:endParaRPr lang="en-US" dirty="0" smtClean="0"/>
          </a:p>
          <a:p>
            <a:pPr lvl="1"/>
            <a:r>
              <a:rPr lang="en-US" dirty="0" smtClean="0"/>
              <a:t>Pricing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96965"/>
            <a:ext cx="7405687" cy="518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3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Large Should Staff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81200"/>
            <a:ext cx="8503920" cy="41178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/>
              </a:rPr>
              <a:t>“2. Hire salespeople dedicated to only selling tickets.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Many sports teams are guilty of understaffing their ticket sales staff. This error is, of course, a self-inflicted wound. I recommended that each team have one dedicated salesperson per 1,000 companies in their marketing area. If there were 5,000 companies in the marketing area, then easy math: The team would need five salespeople dedicated to only selling tickets. The profile of these companies would be 10 to 50 employees, non-retail, non-government.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These salespeople would make appointments to visit, eyeball-to-eyeball, each one of these companies. The salesperson’s goal would be to sell the company something, whether it be season tickets, group tickets or a small ticket package.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This sales staff would, of course, have to be trained thoroughly. If they are trained, they cost about 20 percent of the sale; if they are not trained, they could cost up to 50 percent of the sale. With either a trained or untrained salesperson, there are expenses. The trained salesperson will be far more efficient because he or she will sell a lot more tickets.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That 20 percent first-year cost isn’t very appealing, and the 50 percent makes me cringe, but even 50 percent of something is a lot better than 100 percent of nothing if salespeople aren’t hired.” (Jon </a:t>
            </a:r>
            <a:r>
              <a:rPr lang="en-US" dirty="0" err="1" smtClean="0">
                <a:effectLst/>
              </a:rPr>
              <a:t>Spoelstra</a:t>
            </a:r>
            <a:r>
              <a:rPr lang="en-US" dirty="0" smtClean="0">
                <a:effectLst/>
              </a:rPr>
              <a:t> – SBJ,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057400"/>
            <a:ext cx="8503920" cy="4041648"/>
          </a:xfrm>
        </p:spPr>
        <p:txBody>
          <a:bodyPr/>
          <a:lstStyle/>
          <a:p>
            <a:r>
              <a:rPr lang="en-US" dirty="0" smtClean="0"/>
              <a:t>How would you recruit to fill a sales team?</a:t>
            </a:r>
          </a:p>
          <a:p>
            <a:endParaRPr lang="en-US" dirty="0"/>
          </a:p>
          <a:p>
            <a:r>
              <a:rPr lang="en-US" dirty="0" smtClean="0"/>
              <a:t>What would you look for?</a:t>
            </a:r>
          </a:p>
          <a:p>
            <a:endParaRPr lang="en-US" dirty="0"/>
          </a:p>
          <a:p>
            <a:r>
              <a:rPr lang="en-US" dirty="0" smtClean="0"/>
              <a:t>Where would you recruit?</a:t>
            </a:r>
          </a:p>
          <a:p>
            <a:endParaRPr lang="en-US" dirty="0"/>
          </a:p>
          <a:p>
            <a:r>
              <a:rPr lang="en-US" dirty="0" smtClean="0"/>
              <a:t>Would you invest on the front-end or back-end?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1977</TotalTime>
  <Words>293</Words>
  <Application>Microsoft Office PowerPoint</Application>
  <PresentationFormat>On-screen Show (4:3)</PresentationFormat>
  <Paragraphs>63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Sales Management</vt:lpstr>
      <vt:lpstr>Sales Culture</vt:lpstr>
      <vt:lpstr>Organizational Theory</vt:lpstr>
      <vt:lpstr>Decentralization &amp; Autonomy</vt:lpstr>
      <vt:lpstr>Effective Sport Sales Teams</vt:lpstr>
      <vt:lpstr>Strategic Planning</vt:lpstr>
      <vt:lpstr>Organizational Structure</vt:lpstr>
      <vt:lpstr>How Large Should Staff Be?</vt:lpstr>
      <vt:lpstr>Hiring Question</vt:lpstr>
    </vt:vector>
  </TitlesOfParts>
  <Company>The University of North Carolina at 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Popp, Nels</dc:creator>
  <cp:lastModifiedBy>Popp, Nels</cp:lastModifiedBy>
  <cp:revision>24</cp:revision>
  <dcterms:created xsi:type="dcterms:W3CDTF">2014-07-08T16:11:06Z</dcterms:created>
  <dcterms:modified xsi:type="dcterms:W3CDTF">2015-03-17T20:54:50Z</dcterms:modified>
</cp:coreProperties>
</file>