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D9DE5BA-D45F-43C3-9FC4-D1A61E26BE5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https://medium.com/@vikati/the-rise-of-the-model-servers-9395522b6c58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Interior Point Algorithm solve linear and nonlinear convex optimization problems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With tools for designing hardware components, find  approximate a component Pareto set by iteratively refining the approximation with promising knob settings, guided by synthesis-result estimation with machine-learning models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3037680" y="1990440"/>
            <a:ext cx="3067560" cy="244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3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0976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5524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41408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0540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5936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5840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05744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996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94152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55308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08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5376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99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4092D56-87B9-4AE0-B565-F8CC89A49B42}" type="slidenum">
              <a:rPr b="0" lang="en-US" sz="1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AFF3D6E-F4A1-4B5A-AA3D-35B4BAE93F2B}" type="slidenum">
              <a:rPr b="0" lang="en-US" sz="1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400" rIns="68400" tIns="34200" bIns="342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/>
          <a:p>
            <a:pPr algn="r">
              <a:lnSpc>
                <a:spcPct val="100000"/>
              </a:lnSpc>
            </a:pPr>
            <a:fld id="{178F8598-3E50-4B01-98ED-1078FD17058D}" type="slidenum">
              <a:rPr b="0" lang="en-US" sz="9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B876FD7-06A6-4D4C-92B8-9650DC9C8FF4}" type="slidenum">
              <a:rPr b="0" lang="en-US" sz="1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Vetal1977/tf_serving_example" TargetMode="External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nlp.stanford.edu/projects/nmt/" TargetMode="External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reference/commandline/swarm/" TargetMode="External"/><Relationship Id="rId2" Type="http://schemas.openxmlformats.org/officeDocument/2006/relationships/hyperlink" Target="https://www.tensorflow.org/serving/serving_advanced" TargetMode="External"/><Relationship Id="rId3" Type="http://schemas.openxmlformats.org/officeDocument/2006/relationships/hyperlink" Target="https://medium.com/@vikati/the-rise-of-the-model-servers-9395522b6c58" TargetMode="External"/><Relationship Id="rId4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Pro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jec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t 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3: 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De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sig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n 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Sp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ac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e 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Ex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plo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rat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ion 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of 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Mo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del 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Se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rvi</a:t>
            </a: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ng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CSCE </a:t>
            </a: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790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Bharart</a:t>
            </a: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Harriso</a:t>
            </a: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Jianhan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Exp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eri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me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nt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Des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ign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28600" y="2690640"/>
            <a:ext cx="1050120" cy="998280"/>
          </a:xfrm>
          <a:prstGeom prst="can">
            <a:avLst>
              <a:gd name="adj" fmla="val 25000"/>
            </a:avLst>
          </a:prstGeom>
          <a:solidFill>
            <a:srgbClr val="cfe7f5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 anchor="ctr"/>
          <a:p>
            <a:pPr algn="ctr"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852920" y="2522880"/>
            <a:ext cx="2190600" cy="1415160"/>
          </a:xfrm>
          <a:prstGeom prst="rect">
            <a:avLst/>
          </a:prstGeom>
          <a:solidFill>
            <a:srgbClr val="fcd3c1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1941120" y="2606760"/>
            <a:ext cx="175212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/>
          <a:p>
            <a:pPr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 Generator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2620080" y="3285360"/>
            <a:ext cx="1182600" cy="621720"/>
          </a:xfrm>
          <a:prstGeom prst="foldedCorner">
            <a:avLst>
              <a:gd name="adj" fmla="val 16667"/>
            </a:avLst>
          </a:prstGeom>
          <a:solidFill>
            <a:srgbClr val="bee3d3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 anchor="ctr"/>
          <a:p>
            <a:pPr algn="ctr"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 Script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5144400" y="1689120"/>
            <a:ext cx="3769200" cy="3215880"/>
          </a:xfrm>
          <a:prstGeom prst="rect">
            <a:avLst/>
          </a:prstGeom>
          <a:solidFill>
            <a:srgbClr val="fff9ae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7"/>
          <p:cNvSpPr/>
          <p:nvPr/>
        </p:nvSpPr>
        <p:spPr>
          <a:xfrm>
            <a:off x="6325920" y="1773000"/>
            <a:ext cx="20152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/>
          <a:p>
            <a:pPr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Swarm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5415480" y="2272320"/>
            <a:ext cx="1608840" cy="2332800"/>
          </a:xfrm>
          <a:prstGeom prst="rect">
            <a:avLst/>
          </a:prstGeom>
          <a:solidFill>
            <a:srgbClr val="bcaed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9"/>
          <p:cNvSpPr/>
          <p:nvPr/>
        </p:nvSpPr>
        <p:spPr>
          <a:xfrm>
            <a:off x="5362920" y="2355480"/>
            <a:ext cx="18306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/>
          <a:p>
            <a:pPr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Service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5432400" y="2938320"/>
            <a:ext cx="1590480" cy="1140480"/>
          </a:xfrm>
          <a:prstGeom prst="diamond">
            <a:avLst/>
          </a:prstGeom>
          <a:solidFill>
            <a:srgbClr val="add58a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 anchor="ctr"/>
          <a:p>
            <a:pPr algn="ctr">
              <a:lnSpc>
                <a:spcPct val="78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8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Balance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7391880" y="2189160"/>
            <a:ext cx="1488600" cy="831960"/>
          </a:xfrm>
          <a:prstGeom prst="rect">
            <a:avLst/>
          </a:prstGeom>
          <a:solidFill>
            <a:srgbClr val="fdb94d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2"/>
          <p:cNvSpPr/>
          <p:nvPr/>
        </p:nvSpPr>
        <p:spPr>
          <a:xfrm>
            <a:off x="7377840" y="2235240"/>
            <a:ext cx="1537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/>
          <a:p>
            <a:pPr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>
            <a:off x="7522200" y="2601000"/>
            <a:ext cx="1248120" cy="415080"/>
          </a:xfrm>
          <a:prstGeom prst="octagon">
            <a:avLst>
              <a:gd name="adj" fmla="val 29289"/>
            </a:avLst>
          </a:prstGeom>
          <a:solidFill>
            <a:srgbClr val="7da7d8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 anchor="ctr"/>
          <a:p>
            <a:pPr algn="ctr"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7377840" y="3106080"/>
            <a:ext cx="1488600" cy="831960"/>
          </a:xfrm>
          <a:prstGeom prst="rect">
            <a:avLst/>
          </a:prstGeom>
          <a:solidFill>
            <a:srgbClr val="fdb94d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5"/>
          <p:cNvSpPr/>
          <p:nvPr/>
        </p:nvSpPr>
        <p:spPr>
          <a:xfrm>
            <a:off x="7377840" y="3161160"/>
            <a:ext cx="1537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/>
          <a:p>
            <a:pPr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6"/>
          <p:cNvSpPr/>
          <p:nvPr/>
        </p:nvSpPr>
        <p:spPr>
          <a:xfrm>
            <a:off x="7523280" y="3522960"/>
            <a:ext cx="1248120" cy="415080"/>
          </a:xfrm>
          <a:prstGeom prst="octagon">
            <a:avLst>
              <a:gd name="adj" fmla="val 29289"/>
            </a:avLst>
          </a:prstGeom>
          <a:solidFill>
            <a:srgbClr val="7da7d8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 anchor="ctr"/>
          <a:p>
            <a:pPr algn="ctr"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7"/>
          <p:cNvSpPr/>
          <p:nvPr/>
        </p:nvSpPr>
        <p:spPr>
          <a:xfrm>
            <a:off x="7377840" y="4023720"/>
            <a:ext cx="1488600" cy="831960"/>
          </a:xfrm>
          <a:prstGeom prst="rect">
            <a:avLst/>
          </a:prstGeom>
          <a:solidFill>
            <a:srgbClr val="fdb94d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8"/>
          <p:cNvSpPr/>
          <p:nvPr/>
        </p:nvSpPr>
        <p:spPr>
          <a:xfrm>
            <a:off x="7377840" y="4078800"/>
            <a:ext cx="15372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/>
          <a:p>
            <a:pPr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9"/>
          <p:cNvSpPr/>
          <p:nvPr/>
        </p:nvSpPr>
        <p:spPr>
          <a:xfrm>
            <a:off x="7589160" y="4439160"/>
            <a:ext cx="1182600" cy="415080"/>
          </a:xfrm>
          <a:prstGeom prst="octagon">
            <a:avLst>
              <a:gd name="adj" fmla="val 29289"/>
            </a:avLst>
          </a:prstGeom>
          <a:solidFill>
            <a:srgbClr val="7da7d8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5400" bIns="45000" anchor="ctr"/>
          <a:p>
            <a:pPr algn="ctr">
              <a:lnSpc>
                <a:spcPct val="7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0"/>
          <p:cNvSpPr/>
          <p:nvPr/>
        </p:nvSpPr>
        <p:spPr>
          <a:xfrm>
            <a:off x="1279080" y="3189960"/>
            <a:ext cx="57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1"/>
          <p:cNvSpPr/>
          <p:nvPr/>
        </p:nvSpPr>
        <p:spPr>
          <a:xfrm>
            <a:off x="4045320" y="2773080"/>
            <a:ext cx="137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2"/>
          <p:cNvSpPr/>
          <p:nvPr/>
        </p:nvSpPr>
        <p:spPr>
          <a:xfrm flipH="1" rot="10800000">
            <a:off x="5432400" y="3106080"/>
            <a:ext cx="138672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3"/>
          <p:cNvSpPr/>
          <p:nvPr/>
        </p:nvSpPr>
        <p:spPr>
          <a:xfrm flipH="1" rot="10800000">
            <a:off x="5414760" y="3440520"/>
            <a:ext cx="1369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4"/>
          <p:cNvSpPr/>
          <p:nvPr/>
        </p:nvSpPr>
        <p:spPr>
          <a:xfrm>
            <a:off x="4045320" y="3773520"/>
            <a:ext cx="137916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5"/>
          <p:cNvSpPr/>
          <p:nvPr/>
        </p:nvSpPr>
        <p:spPr>
          <a:xfrm flipH="1" rot="10800000">
            <a:off x="7391880" y="2611440"/>
            <a:ext cx="3657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6"/>
          <p:cNvSpPr/>
          <p:nvPr/>
        </p:nvSpPr>
        <p:spPr>
          <a:xfrm>
            <a:off x="7024680" y="3439080"/>
            <a:ext cx="351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7"/>
          <p:cNvSpPr/>
          <p:nvPr/>
        </p:nvSpPr>
        <p:spPr>
          <a:xfrm>
            <a:off x="6939000" y="4217040"/>
            <a:ext cx="436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8"/>
          <p:cNvSpPr/>
          <p:nvPr/>
        </p:nvSpPr>
        <p:spPr>
          <a:xfrm>
            <a:off x="1979280" y="4120200"/>
            <a:ext cx="1830600" cy="521640"/>
          </a:xfrm>
          <a:prstGeom prst="flowChartPunchedCar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9"/>
          <p:cNvSpPr/>
          <p:nvPr/>
        </p:nvSpPr>
        <p:spPr>
          <a:xfrm>
            <a:off x="2043720" y="4254480"/>
            <a:ext cx="1701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docker-compose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0"/>
          <p:cNvSpPr/>
          <p:nvPr/>
        </p:nvSpPr>
        <p:spPr>
          <a:xfrm>
            <a:off x="3810240" y="4379760"/>
            <a:ext cx="160632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0808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1"/>
          <p:cNvSpPr/>
          <p:nvPr/>
        </p:nvSpPr>
        <p:spPr>
          <a:xfrm>
            <a:off x="2216520" y="1519560"/>
            <a:ext cx="1606320" cy="691200"/>
          </a:xfrm>
          <a:prstGeom prst="rect">
            <a:avLst/>
          </a:prstGeom>
          <a:solidFill>
            <a:srgbClr val="c27ba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2"/>
          <p:cNvSpPr/>
          <p:nvPr/>
        </p:nvSpPr>
        <p:spPr>
          <a:xfrm>
            <a:off x="2294280" y="1584000"/>
            <a:ext cx="1450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Latency + Configuration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3"/>
          <p:cNvSpPr/>
          <p:nvPr/>
        </p:nvSpPr>
        <p:spPr>
          <a:xfrm flipH="1" rot="10800000">
            <a:off x="3221280" y="3285360"/>
            <a:ext cx="9360" cy="10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19000" y="81000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Optimizing Configurations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19000" y="1389240"/>
            <a:ext cx="7505280" cy="304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3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Random Selection of Configurations and record the the latency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3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Feed these results to Bayesian Optimizer and run the optimization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Setting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17784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GAN: A pre-built model obtained from a Github </a:t>
            </a: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repo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7840" indent="-17100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Testset: </a:t>
            </a: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3413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32X32 png images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7840" indent="-17100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docker in one machine to simulate server center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7840" indent="-17100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Machine: 8 CPU, 2 threads per core, 16G Memory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7840" indent="-17100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Client script runs in the same machine.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433;p49" descr=""/>
          <p:cNvPicPr/>
          <p:nvPr/>
        </p:nvPicPr>
        <p:blipFill>
          <a:blip r:embed="rId1"/>
          <a:stretch/>
        </p:blipFill>
        <p:spPr>
          <a:xfrm>
            <a:off x="1322640" y="1267920"/>
            <a:ext cx="6871320" cy="362448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5976360" y="2421360"/>
            <a:ext cx="1944720" cy="993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8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TextShape 2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Number of Concurrent: 20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088320" y="2571840"/>
            <a:ext cx="177732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num_containers: 1, max_cpu: 0.85, max_mem: 557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 flipH="1">
            <a:off x="6610680" y="3350880"/>
            <a:ext cx="119880" cy="6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 of the number of concurrent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Google Shape;443;p50" descr=""/>
          <p:cNvPicPr/>
          <p:nvPr/>
        </p:nvPicPr>
        <p:blipFill>
          <a:blip r:embed="rId1"/>
          <a:stretch/>
        </p:blipFill>
        <p:spPr>
          <a:xfrm>
            <a:off x="211680" y="1506960"/>
            <a:ext cx="4698720" cy="326304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4969800" y="1905120"/>
            <a:ext cx="4114440" cy="23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Experimental Setting: Test with 7 numbers of concurrent: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1, 5, 10, 15, 20, 30, 40, 50, 60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Observation: the average response time is </a:t>
            </a: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linear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the number of concurrent.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Interesting Observation 1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Google Shape;450;p51" descr=""/>
          <p:cNvPicPr/>
          <p:nvPr/>
        </p:nvPicPr>
        <p:blipFill>
          <a:blip r:embed="rId1"/>
          <a:stretch/>
        </p:blipFill>
        <p:spPr>
          <a:xfrm>
            <a:off x="127440" y="986760"/>
            <a:ext cx="2810520" cy="2756880"/>
          </a:xfrm>
          <a:prstGeom prst="rect">
            <a:avLst/>
          </a:prstGeom>
          <a:ln>
            <a:noFill/>
          </a:ln>
        </p:spPr>
      </p:pic>
      <p:pic>
        <p:nvPicPr>
          <p:cNvPr id="249" name="Google Shape;451;p51" descr=""/>
          <p:cNvPicPr/>
          <p:nvPr/>
        </p:nvPicPr>
        <p:blipFill>
          <a:blip r:embed="rId2"/>
          <a:stretch/>
        </p:blipFill>
        <p:spPr>
          <a:xfrm>
            <a:off x="2937960" y="986760"/>
            <a:ext cx="3047760" cy="2616840"/>
          </a:xfrm>
          <a:prstGeom prst="rect">
            <a:avLst/>
          </a:prstGeom>
          <a:ln>
            <a:noFill/>
          </a:ln>
        </p:spPr>
      </p:pic>
      <p:pic>
        <p:nvPicPr>
          <p:cNvPr id="250" name="Google Shape;452;p51" descr=""/>
          <p:cNvPicPr/>
          <p:nvPr/>
        </p:nvPicPr>
        <p:blipFill>
          <a:blip r:embed="rId3"/>
          <a:stretch/>
        </p:blipFill>
        <p:spPr>
          <a:xfrm>
            <a:off x="6081480" y="986760"/>
            <a:ext cx="3047760" cy="2616840"/>
          </a:xfrm>
          <a:prstGeom prst="rect">
            <a:avLst/>
          </a:prstGeom>
          <a:ln>
            <a:noFill/>
          </a:ln>
        </p:spPr>
      </p:pic>
      <p:sp>
        <p:nvSpPr>
          <p:cNvPr id="251" name="CustomShape 2"/>
          <p:cNvSpPr/>
          <p:nvPr/>
        </p:nvSpPr>
        <p:spPr>
          <a:xfrm>
            <a:off x="3713760" y="4135680"/>
            <a:ext cx="15390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Two clusters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Interesting Observation 2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310080" y="3288240"/>
            <a:ext cx="26978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number of clusters increase when the number of concurrent is increased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Google Shape;460;p52" descr=""/>
          <p:cNvPicPr/>
          <p:nvPr/>
        </p:nvPicPr>
        <p:blipFill>
          <a:blip r:embed="rId1"/>
          <a:stretch/>
        </p:blipFill>
        <p:spPr>
          <a:xfrm>
            <a:off x="3201840" y="1060200"/>
            <a:ext cx="2739960" cy="2054880"/>
          </a:xfrm>
          <a:prstGeom prst="rect">
            <a:avLst/>
          </a:prstGeom>
          <a:ln>
            <a:noFill/>
          </a:ln>
        </p:spPr>
      </p:pic>
      <p:pic>
        <p:nvPicPr>
          <p:cNvPr id="255" name="Google Shape;461;p52" descr=""/>
          <p:cNvPicPr/>
          <p:nvPr/>
        </p:nvPicPr>
        <p:blipFill>
          <a:blip r:embed="rId2"/>
          <a:stretch/>
        </p:blipFill>
        <p:spPr>
          <a:xfrm>
            <a:off x="6090840" y="1093680"/>
            <a:ext cx="2917440" cy="2054880"/>
          </a:xfrm>
          <a:prstGeom prst="rect">
            <a:avLst/>
          </a:prstGeom>
          <a:ln>
            <a:noFill/>
          </a:ln>
        </p:spPr>
      </p:pic>
      <p:pic>
        <p:nvPicPr>
          <p:cNvPr id="256" name="Google Shape;462;p52" descr=""/>
          <p:cNvPicPr/>
          <p:nvPr/>
        </p:nvPicPr>
        <p:blipFill>
          <a:blip r:embed="rId3"/>
          <a:stretch/>
        </p:blipFill>
        <p:spPr>
          <a:xfrm>
            <a:off x="208080" y="3148920"/>
            <a:ext cx="2898720" cy="1972440"/>
          </a:xfrm>
          <a:prstGeom prst="rect">
            <a:avLst/>
          </a:prstGeom>
          <a:ln>
            <a:noFill/>
          </a:ln>
        </p:spPr>
      </p:pic>
      <p:pic>
        <p:nvPicPr>
          <p:cNvPr id="257" name="Google Shape;463;p52" descr=""/>
          <p:cNvPicPr/>
          <p:nvPr/>
        </p:nvPicPr>
        <p:blipFill>
          <a:blip r:embed="rId4"/>
          <a:stretch/>
        </p:blipFill>
        <p:spPr>
          <a:xfrm>
            <a:off x="3255480" y="3148920"/>
            <a:ext cx="2844720" cy="1909440"/>
          </a:xfrm>
          <a:prstGeom prst="rect">
            <a:avLst/>
          </a:prstGeom>
          <a:ln>
            <a:noFill/>
          </a:ln>
        </p:spPr>
      </p:pic>
      <p:pic>
        <p:nvPicPr>
          <p:cNvPr id="258" name="Google Shape;464;p52" descr=""/>
          <p:cNvPicPr/>
          <p:nvPr/>
        </p:nvPicPr>
        <p:blipFill>
          <a:blip r:embed="rId5"/>
          <a:stretch/>
        </p:blipFill>
        <p:spPr>
          <a:xfrm>
            <a:off x="332640" y="1060200"/>
            <a:ext cx="2730240" cy="186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Numbers of Concurrent: 1, 5, 10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Google Shape;470;p53" descr=""/>
          <p:cNvPicPr/>
          <p:nvPr/>
        </p:nvPicPr>
        <p:blipFill>
          <a:blip r:embed="rId1"/>
          <a:stretch/>
        </p:blipFill>
        <p:spPr>
          <a:xfrm>
            <a:off x="91800" y="1606320"/>
            <a:ext cx="2739600" cy="2460240"/>
          </a:xfrm>
          <a:prstGeom prst="rect">
            <a:avLst/>
          </a:prstGeom>
          <a:ln>
            <a:noFill/>
          </a:ln>
        </p:spPr>
      </p:pic>
      <p:pic>
        <p:nvPicPr>
          <p:cNvPr id="261" name="Google Shape;471;p53" descr=""/>
          <p:cNvPicPr/>
          <p:nvPr/>
        </p:nvPicPr>
        <p:blipFill>
          <a:blip r:embed="rId2"/>
          <a:stretch/>
        </p:blipFill>
        <p:spPr>
          <a:xfrm>
            <a:off x="2859840" y="1606320"/>
            <a:ext cx="3043800" cy="2460240"/>
          </a:xfrm>
          <a:prstGeom prst="rect">
            <a:avLst/>
          </a:prstGeom>
          <a:ln>
            <a:noFill/>
          </a:ln>
        </p:spPr>
      </p:pic>
      <p:pic>
        <p:nvPicPr>
          <p:cNvPr id="262" name="Google Shape;472;p53" descr=""/>
          <p:cNvPicPr/>
          <p:nvPr/>
        </p:nvPicPr>
        <p:blipFill>
          <a:blip r:embed="rId3"/>
          <a:stretch/>
        </p:blipFill>
        <p:spPr>
          <a:xfrm>
            <a:off x="5904000" y="1606320"/>
            <a:ext cx="3043800" cy="252648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572760" y="1191600"/>
            <a:ext cx="214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 concurrent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570840" y="1193760"/>
            <a:ext cx="214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 concurrent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6596640" y="1191600"/>
            <a:ext cx="2290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concurrent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1275480" y="4206960"/>
            <a:ext cx="730512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254160" indent="-2538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the number of concurrent is small, it may take more iterations to make big improvement.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4160" indent="-2538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Starting from a number of concurrent &gt;= 10: performance improvement is slowly increased when the iteration goes on. (Check the next two slides for the evidence.)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28560" y="10080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Numbers of Concurrent: 30 and 40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089360" y="1002240"/>
            <a:ext cx="2390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30 concurrent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5610240" y="980640"/>
            <a:ext cx="2290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40 concurrent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Google Shape;484;p54" descr=""/>
          <p:cNvPicPr/>
          <p:nvPr/>
        </p:nvPicPr>
        <p:blipFill>
          <a:blip r:embed="rId1"/>
          <a:stretch/>
        </p:blipFill>
        <p:spPr>
          <a:xfrm>
            <a:off x="115920" y="1364760"/>
            <a:ext cx="4034520" cy="3579840"/>
          </a:xfrm>
          <a:prstGeom prst="rect">
            <a:avLst/>
          </a:prstGeom>
          <a:ln>
            <a:noFill/>
          </a:ln>
        </p:spPr>
      </p:pic>
      <p:pic>
        <p:nvPicPr>
          <p:cNvPr id="271" name="Google Shape;485;p54" descr=""/>
          <p:cNvPicPr/>
          <p:nvPr/>
        </p:nvPicPr>
        <p:blipFill>
          <a:blip r:embed="rId2"/>
          <a:stretch/>
        </p:blipFill>
        <p:spPr>
          <a:xfrm>
            <a:off x="4393440" y="1364760"/>
            <a:ext cx="4304880" cy="351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28560" y="10080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Numbers of Concurrent: 50 and 60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89360" y="1002240"/>
            <a:ext cx="2390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50 concurrent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610240" y="980640"/>
            <a:ext cx="2290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60 concurrent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Google Shape;493;p55" descr=""/>
          <p:cNvPicPr/>
          <p:nvPr/>
        </p:nvPicPr>
        <p:blipFill>
          <a:blip r:embed="rId1"/>
          <a:stretch/>
        </p:blipFill>
        <p:spPr>
          <a:xfrm>
            <a:off x="90000" y="1624680"/>
            <a:ext cx="4388760" cy="3291480"/>
          </a:xfrm>
          <a:prstGeom prst="rect">
            <a:avLst/>
          </a:prstGeom>
          <a:ln>
            <a:noFill/>
          </a:ln>
        </p:spPr>
      </p:pic>
      <p:pic>
        <p:nvPicPr>
          <p:cNvPr id="276" name="Google Shape;494;p55" descr=""/>
          <p:cNvPicPr/>
          <p:nvPr/>
        </p:nvPicPr>
        <p:blipFill>
          <a:blip r:embed="rId2"/>
          <a:stretch/>
        </p:blipFill>
        <p:spPr>
          <a:xfrm>
            <a:off x="4572000" y="1624680"/>
            <a:ext cx="4388760" cy="329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Intr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odu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ctio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 Serving - simplify deployment of ML systems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alternative to a flask app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Allow for more effective scaling and managing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Increases the elasticity of the system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Performance Gain of Bayesian-Optimization computed point and the best random point.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Google Shape;500;p56" descr=""/>
          <p:cNvPicPr/>
          <p:nvPr/>
        </p:nvPicPr>
        <p:blipFill>
          <a:blip r:embed="rId1"/>
          <a:stretch/>
        </p:blipFill>
        <p:spPr>
          <a:xfrm>
            <a:off x="4902840" y="1405440"/>
            <a:ext cx="4064760" cy="3263040"/>
          </a:xfrm>
          <a:prstGeom prst="rect">
            <a:avLst/>
          </a:prstGeom>
          <a:ln>
            <a:noFill/>
          </a:ln>
        </p:spPr>
      </p:pic>
      <p:pic>
        <p:nvPicPr>
          <p:cNvPr id="279" name="Google Shape;501;p56" descr=""/>
          <p:cNvPicPr/>
          <p:nvPr/>
        </p:nvPicPr>
        <p:blipFill>
          <a:blip r:embed="rId2"/>
          <a:stretch/>
        </p:blipFill>
        <p:spPr>
          <a:xfrm>
            <a:off x="273600" y="1405440"/>
            <a:ext cx="4298400" cy="289440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103320" y="1346400"/>
            <a:ext cx="73188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Seconds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651200" y="1267920"/>
            <a:ext cx="9252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of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concurrent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1959840" y="4057560"/>
            <a:ext cx="9252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of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concurrent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19000" y="227520"/>
            <a:ext cx="7505280" cy="63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OPENNMT-tf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19000" y="914400"/>
            <a:ext cx="7505280" cy="386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Recurrent 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Used pre-trained network on the English to German 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Inference time might even vary depending on the length of input sequence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Used batching in nvidia-docker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Extracted each sentence for </a:t>
            </a:r>
            <a:r>
              <a:rPr b="0" lang="en-US" sz="1800" spc="-1" strike="noStrike" u="sng">
                <a:solidFill>
                  <a:srgbClr val="3d45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WMT’15</a:t>
            </a: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data.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Used one sentence as one batch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Since inference time depends on maximum length of sentence among the batches, this might effect optimization. Moreover, it provides some randomness in the optimization process.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19000" y="227520"/>
            <a:ext cx="7505280" cy="63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OPENNMT-tf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819000" y="914400"/>
            <a:ext cx="7505280" cy="386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Configurable parameters are: Maximum Batch Size, Batch Timeout (in micros), number of replicas, max CPU, max memory and application GPU 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– configurable user-based parameters: batch size and concurrency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Output: Average Inference Time per batch per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819000" y="227520"/>
            <a:ext cx="7505280" cy="63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Initial Random Data Collected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8" name="Table 2"/>
          <p:cNvGraphicFramePr/>
          <p:nvPr/>
        </p:nvGraphicFramePr>
        <p:xfrm>
          <a:off x="198720" y="744120"/>
          <a:ext cx="8689680" cy="4171320"/>
        </p:xfrm>
        <a:graphic>
          <a:graphicData uri="http://schemas.openxmlformats.org/drawingml/2006/table">
            <a:tbl>
              <a:tblPr/>
              <a:tblGrid>
                <a:gridCol w="979920"/>
                <a:gridCol w="963720"/>
                <a:gridCol w="963720"/>
                <a:gridCol w="963720"/>
                <a:gridCol w="963720"/>
                <a:gridCol w="963720"/>
                <a:gridCol w="963720"/>
                <a:gridCol w="855360"/>
                <a:gridCol w="1072080"/>
              </a:tblGrid>
              <a:tr h="74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Concurrency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Batch Size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Max Batch Size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Batch Timeout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Replicas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Max CPU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Max Memory (MB)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GPU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Freq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af7b5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Average Inference Time (s)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9080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8700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288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69.65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2658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0.39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4200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169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34.78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2622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0.36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4900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82.69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18837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4300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1306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75.90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46278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5700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771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112.63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2816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0.22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2700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1267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226.87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8998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5900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366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98.38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1874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8500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1032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56.65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64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5249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0.36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1700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666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33a4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107.38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819000" y="227520"/>
            <a:ext cx="7505280" cy="63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OPENNMT-tf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819000" y="914400"/>
            <a:ext cx="7505280" cy="386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Creating too many replicas just creates overhead – decided to limit replicas to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Also, limit the maximum allowed batch size to 32. Since, more batch size means more latency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was taking took long to get the results – decided to fix the concurrency to 10 and request batch size to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16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533;p61" descr=""/>
          <p:cNvPicPr/>
          <p:nvPr/>
        </p:nvPicPr>
        <p:blipFill>
          <a:blip r:embed="rId1"/>
          <a:stretch/>
        </p:blipFill>
        <p:spPr>
          <a:xfrm>
            <a:off x="949320" y="212400"/>
            <a:ext cx="6400440" cy="440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819000" y="227520"/>
            <a:ext cx="7505280" cy="63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Best Config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819000" y="914400"/>
            <a:ext cx="7505280" cy="386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Max Batch Size: 32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Batch Timeout Micros: 2778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Replicas: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Max CPU: 0.6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Max Memory: 4400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GPU Freq: 173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16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Possibly Stuck in Local Minima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16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819000" y="227520"/>
            <a:ext cx="7505280" cy="63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Solution: Epsilon Greedy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819000" y="914400"/>
            <a:ext cx="7505280" cy="386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epsilon Greedy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randomly with probably E and use Bayesian optimized result with prob 1-E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Already used with E = 0.2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 much difference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Need to increase E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Issues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Removing the docker service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Docker-compose 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Invalid configurations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Conclusion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Random sampling of a configuration is good enough for a starting basis.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Taking the information gained and applying bayesian optimization can create an optimal configuration for latency in model serving.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Goa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3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Decrease latency of Tensorflow model serving by finding optimal configuration parameters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Links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3d45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https://docs.docker.com/engine/reference/commandline/swarm/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300" spc="-1" strike="noStrike" u="sng">
                <a:solidFill>
                  <a:srgbClr val="3d45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https://www.tensorflow.org/serving/serving_advanced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100" spc="-1" strike="noStrike" u="sng">
                <a:solidFill>
                  <a:srgbClr val="3d45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https://medium.com/@vikati/the-rise-of-the-model-servers-9395522b6c58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Imp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orta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nce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 models will be deployed to cloud service providers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Providers may charge on the basis of service usage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Minimize serving cost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Increase user satisfaction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Pre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vio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us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Wor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k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19000" y="142812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S. Sidhanta, W. Golab and S. Mukhopadhyay, "OptEx: A Deadline-Aware Cost Optimization Model for Spark," </a:t>
            </a:r>
            <a:r>
              <a:rPr b="0" i="1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2016 16th IEEE/ACM International Symposium on Cluster, Cloud and Grid Computing (CCGrid)(CCGRID)</a:t>
            </a:r>
            <a:r>
              <a:rPr b="0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Cartagena, Colombia, 2016, pp. 193-202.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Estimate an optimal cluster configuration given a deadline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Interior Point Algorithm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Liu, Hung-Yi and Diakonikolas, Ilias and Petracca, Michele and P. Carloni, Luca, “Supervised design space exploration by compositional approximation of Pareto sets” </a:t>
            </a:r>
            <a:r>
              <a:rPr b="0" i="1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2011 Proceedings - Design Automation Conference</a:t>
            </a:r>
            <a:r>
              <a:rPr b="0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Columbia, 2011, pp. 399-404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Iteratively refine approximation with promising parameter settings 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200" spc="-1" strike="noStrike">
                <a:solidFill>
                  <a:srgbClr val="65656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Dimension reduction favor potentially hard-to-predict parameter settings if they are not selected as training examples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Tool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Python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Tensorflow Model Serving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Docker + Docker Swarm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Google Shape;354;p42" descr=""/>
          <p:cNvPicPr/>
          <p:nvPr/>
        </p:nvPicPr>
        <p:blipFill>
          <a:blip r:embed="rId1"/>
          <a:stretch/>
        </p:blipFill>
        <p:spPr>
          <a:xfrm>
            <a:off x="5030280" y="261360"/>
            <a:ext cx="3774600" cy="2122920"/>
          </a:xfrm>
          <a:prstGeom prst="rect">
            <a:avLst/>
          </a:prstGeom>
          <a:ln>
            <a:noFill/>
          </a:ln>
        </p:spPr>
      </p:pic>
      <p:pic>
        <p:nvPicPr>
          <p:cNvPr id="193" name="Google Shape;355;p42" descr=""/>
          <p:cNvPicPr/>
          <p:nvPr/>
        </p:nvPicPr>
        <p:blipFill>
          <a:blip r:embed="rId2"/>
          <a:stretch/>
        </p:blipFill>
        <p:spPr>
          <a:xfrm>
            <a:off x="5308920" y="2144880"/>
            <a:ext cx="3217320" cy="2678760"/>
          </a:xfrm>
          <a:prstGeom prst="rect">
            <a:avLst/>
          </a:prstGeom>
          <a:ln>
            <a:noFill/>
          </a:ln>
        </p:spPr>
      </p:pic>
      <p:pic>
        <p:nvPicPr>
          <p:cNvPr id="194" name="Google Shape;356;p42" descr=""/>
          <p:cNvPicPr/>
          <p:nvPr/>
        </p:nvPicPr>
        <p:blipFill>
          <a:blip r:embed="rId3"/>
          <a:stretch/>
        </p:blipFill>
        <p:spPr>
          <a:xfrm>
            <a:off x="3768480" y="37044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Ter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min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olo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gy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saved_model.Builder - A python module to create a snapshot of the model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Docker Image - An executable package containing the  saved model, run-time libraries, and environmental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Docker Container - A runtime instance of an image that runs natively on the 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Docker Service - Define, run and scale a function of an application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Increases resilience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Docker-compose - A configuration file that defines how docker service will behave in deployment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Doc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ker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con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tain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er   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 vs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     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Virt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ual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Mac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hin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Google Shape;368;p44" descr=""/>
          <p:cNvPicPr/>
          <p:nvPr/>
        </p:nvPicPr>
        <p:blipFill>
          <a:blip r:embed="rId1"/>
          <a:stretch/>
        </p:blipFill>
        <p:spPr>
          <a:xfrm>
            <a:off x="553680" y="1663920"/>
            <a:ext cx="3634920" cy="325872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369;p44" descr=""/>
          <p:cNvPicPr/>
          <p:nvPr/>
        </p:nvPicPr>
        <p:blipFill>
          <a:blip r:embed="rId2"/>
          <a:stretch/>
        </p:blipFill>
        <p:spPr>
          <a:xfrm>
            <a:off x="4981320" y="1663920"/>
            <a:ext cx="3625920" cy="32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Dee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p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Neu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ral 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Net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wor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ks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19000" y="1438920"/>
            <a:ext cx="7505280" cy="299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3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OPENMT-tf, Neural Machine Translation - GPU: Text workload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30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DeepSpeech V0.1.0, Speech-To-Text - CPU: Audio workload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>
              <a:lnSpc>
                <a:spcPct val="78000"/>
              </a:lnSpc>
              <a:spcBef>
                <a:spcPts val="1599"/>
              </a:spcBef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