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285" r:id="rId3"/>
    <p:sldId id="292" r:id="rId4"/>
    <p:sldId id="294" r:id="rId5"/>
    <p:sldId id="322" r:id="rId6"/>
    <p:sldId id="295" r:id="rId7"/>
    <p:sldId id="311" r:id="rId8"/>
    <p:sldId id="300" r:id="rId9"/>
    <p:sldId id="301" r:id="rId10"/>
    <p:sldId id="296" r:id="rId11"/>
    <p:sldId id="298" r:id="rId12"/>
    <p:sldId id="283" r:id="rId13"/>
    <p:sldId id="317" r:id="rId14"/>
    <p:sldId id="302" r:id="rId15"/>
    <p:sldId id="297" r:id="rId16"/>
    <p:sldId id="316" r:id="rId17"/>
    <p:sldId id="308" r:id="rId18"/>
    <p:sldId id="318" r:id="rId19"/>
    <p:sldId id="319" r:id="rId20"/>
    <p:sldId id="320" r:id="rId21"/>
    <p:sldId id="321" r:id="rId22"/>
    <p:sldId id="305"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D83B01"/>
    <a:srgbClr val="B83B1D"/>
    <a:srgbClr val="D7D7D7"/>
    <a:srgbClr val="C8C8C8"/>
    <a:srgbClr val="0078D7"/>
    <a:srgbClr val="9BC9EF"/>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D85D29-F9AF-4A7C-BB94-CD7461EC343E}" v="1196" dt="2024-11-13T18:36:07.488"/>
  </p1510:revLst>
</p1510:revInfo>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314" autoAdjust="0"/>
  </p:normalViewPr>
  <p:slideViewPr>
    <p:cSldViewPr snapToGrid="0">
      <p:cViewPr varScale="1">
        <p:scale>
          <a:sx n="82" d="100"/>
          <a:sy n="82" d="100"/>
        </p:scale>
        <p:origin x="720"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11/13/2024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1T05:09:47.635"/>
    </inkml:context>
    <inkml:brush xml:id="br0">
      <inkml:brushProperty name="width" value="0.05" units="cm"/>
      <inkml:brushProperty name="height" value="0.05" units="cm"/>
      <inkml:brushProperty name="color" value="#004F8B"/>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371379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11/13/2024</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11/13/2024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pic>
        <p:nvPicPr>
          <p:cNvPr id="8" name="Picture 7">
            <a:extLst>
              <a:ext uri="{FF2B5EF4-FFF2-40B4-BE49-F238E27FC236}">
                <a16:creationId xmlns:a16="http://schemas.microsoft.com/office/drawing/2014/main" id="{23CC4EB9-A465-EE86-86B3-81DFC05AA861}"/>
              </a:ext>
            </a:extLst>
          </p:cNvPr>
          <p:cNvPicPr>
            <a:picLocks noChangeAspect="1"/>
          </p:cNvPicPr>
          <p:nvPr userDrawn="1"/>
        </p:nvPicPr>
        <p:blipFill rotWithShape="1">
          <a:blip r:embed="rId2"/>
          <a:srcRect l="35886"/>
          <a:stretch/>
        </p:blipFill>
        <p:spPr>
          <a:xfrm>
            <a:off x="0" y="1733433"/>
            <a:ext cx="1442322" cy="3243353"/>
          </a:xfrm>
          <a:prstGeom prst="rect">
            <a:avLst/>
          </a:prstGeom>
        </p:spPr>
      </p:pic>
    </p:spTree>
    <p:extLst>
      <p:ext uri="{BB962C8B-B14F-4D97-AF65-F5344CB8AC3E}">
        <p14:creationId xmlns:p14="http://schemas.microsoft.com/office/powerpoint/2010/main" val="13574428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11/13/2024</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0.png"/><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2B7F54-881F-6977-EE8A-77ACD8F44F29}"/>
              </a:ext>
            </a:extLst>
          </p:cNvPr>
          <p:cNvSpPr/>
          <p:nvPr/>
        </p:nvSpPr>
        <p:spPr>
          <a:xfrm>
            <a:off x="2061375" y="1880075"/>
            <a:ext cx="10130624" cy="3669964"/>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bwMode="black">
          <a:xfrm>
            <a:off x="3743420" y="3568871"/>
            <a:ext cx="7765258" cy="1111495"/>
          </a:xfrm>
        </p:spPr>
        <p:txBody>
          <a:bodyPr>
            <a:normAutofit/>
          </a:bodyPr>
          <a:lstStyle/>
          <a:p>
            <a:pPr algn="ctr"/>
            <a:r>
              <a:rPr lang="en-US" sz="4800" dirty="0"/>
              <a:t>      </a:t>
            </a:r>
            <a:endParaRPr lang="en-US" sz="4000" dirty="0">
              <a:solidFill>
                <a:schemeClr val="bg1"/>
              </a:solidFill>
              <a:ea typeface="Cambria"/>
            </a:endParaRPr>
          </a:p>
        </p:txBody>
      </p:sp>
      <p:pic>
        <p:nvPicPr>
          <p:cNvPr id="4" name="Picture 3">
            <a:extLst>
              <a:ext uri="{FF2B5EF4-FFF2-40B4-BE49-F238E27FC236}">
                <a16:creationId xmlns:a16="http://schemas.microsoft.com/office/drawing/2014/main" id="{4191A2FC-AADE-98B8-7482-2FB0ACB3CB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393" y="2346111"/>
            <a:ext cx="2130340" cy="2132897"/>
          </a:xfrm>
          <a:prstGeom prst="rect">
            <a:avLst/>
          </a:prstGeom>
          <a:effectLst>
            <a:outerShdw blurRad="50800" dist="50800" dir="5400000" algn="ctr" rotWithShape="0">
              <a:schemeClr val="tx1">
                <a:alpha val="66000"/>
              </a:schemeClr>
            </a:outerShdw>
          </a:effec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057DDE6-082B-5DC0-6A55-0E4F44BBAAB7}"/>
                  </a:ext>
                </a:extLst>
              </p14:cNvPr>
              <p14:cNvContentPartPr/>
              <p14:nvPr/>
            </p14:nvContentPartPr>
            <p14:xfrm>
              <a:off x="2724568" y="3433430"/>
              <a:ext cx="360" cy="360"/>
            </p14:xfrm>
          </p:contentPart>
        </mc:Choice>
        <mc:Fallback xmlns="">
          <p:pic>
            <p:nvPicPr>
              <p:cNvPr id="5" name="Ink 4">
                <a:extLst>
                  <a:ext uri="{FF2B5EF4-FFF2-40B4-BE49-F238E27FC236}">
                    <a16:creationId xmlns:a16="http://schemas.microsoft.com/office/drawing/2014/main" id="{D057DDE6-082B-5DC0-6A55-0E4F44BBAAB7}"/>
                  </a:ext>
                </a:extLst>
              </p:cNvPr>
              <p:cNvPicPr/>
              <p:nvPr/>
            </p:nvPicPr>
            <p:blipFill>
              <a:blip r:embed="rId5"/>
              <a:stretch>
                <a:fillRect/>
              </a:stretch>
            </p:blipFill>
            <p:spPr>
              <a:xfrm>
                <a:off x="2715928" y="3424790"/>
                <a:ext cx="18000" cy="18000"/>
              </a:xfrm>
              <a:prstGeom prst="rect">
                <a:avLst/>
              </a:prstGeom>
            </p:spPr>
          </p:pic>
        </mc:Fallback>
      </mc:AlternateContent>
      <p:pic>
        <p:nvPicPr>
          <p:cNvPr id="13" name="Graphic 12" descr="Graduation cap with solid fill">
            <a:extLst>
              <a:ext uri="{FF2B5EF4-FFF2-40B4-BE49-F238E27FC236}">
                <a16:creationId xmlns:a16="http://schemas.microsoft.com/office/drawing/2014/main" id="{CDE4B8A7-69DA-DBD5-BFF7-524DFBB7856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94277" y="5360975"/>
            <a:ext cx="914400" cy="914400"/>
          </a:xfrm>
          <a:prstGeom prst="rect">
            <a:avLst/>
          </a:prstGeom>
        </p:spPr>
      </p:pic>
      <p:sp>
        <p:nvSpPr>
          <p:cNvPr id="3" name="TextBox 2">
            <a:extLst>
              <a:ext uri="{FF2B5EF4-FFF2-40B4-BE49-F238E27FC236}">
                <a16:creationId xmlns:a16="http://schemas.microsoft.com/office/drawing/2014/main" id="{BCA43DD9-A659-63F7-5731-762D1DE493FB}"/>
              </a:ext>
            </a:extLst>
          </p:cNvPr>
          <p:cNvSpPr txBox="1"/>
          <p:nvPr/>
        </p:nvSpPr>
        <p:spPr>
          <a:xfrm flipH="1">
            <a:off x="6649612" y="3855956"/>
            <a:ext cx="2613505" cy="461665"/>
          </a:xfrm>
          <a:prstGeom prst="rect">
            <a:avLst/>
          </a:prstGeom>
          <a:noFill/>
        </p:spPr>
        <p:txBody>
          <a:bodyPr wrap="square" lIns="91440" tIns="45720" rIns="91440" bIns="45720" rtlCol="0" anchor="t">
            <a:spAutoFit/>
          </a:bodyPr>
          <a:lstStyle/>
          <a:p>
            <a:r>
              <a:rPr lang="en-US" sz="2400" dirty="0">
                <a:solidFill>
                  <a:schemeClr val="bg1"/>
                </a:solidFill>
                <a:latin typeface="+mj-lt"/>
              </a:rPr>
              <a:t>USING </a:t>
            </a:r>
            <a:r>
              <a:rPr lang="en-US" sz="2400" dirty="0">
                <a:solidFill>
                  <a:schemeClr val="bg1">
                    <a:lumMod val="95000"/>
                  </a:schemeClr>
                </a:solidFill>
                <a:latin typeface="+mj-lt"/>
              </a:rPr>
              <a:t>PYTHON</a:t>
            </a:r>
          </a:p>
        </p:txBody>
      </p:sp>
      <p:sp>
        <p:nvSpPr>
          <p:cNvPr id="6" name="TextBox 5">
            <a:extLst>
              <a:ext uri="{FF2B5EF4-FFF2-40B4-BE49-F238E27FC236}">
                <a16:creationId xmlns:a16="http://schemas.microsoft.com/office/drawing/2014/main" id="{3A5273A2-AEA3-2503-3B71-BFDF9B21EECB}"/>
              </a:ext>
            </a:extLst>
          </p:cNvPr>
          <p:cNvSpPr txBox="1"/>
          <p:nvPr/>
        </p:nvSpPr>
        <p:spPr>
          <a:xfrm>
            <a:off x="4910798" y="2358683"/>
            <a:ext cx="6084275" cy="120032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lumMod val="95000"/>
                  </a:schemeClr>
                </a:solidFill>
                <a:latin typeface="Cambria"/>
                <a:ea typeface="Cambria"/>
                <a:cs typeface="Segoe UI"/>
              </a:rPr>
              <a:t>PHOTOGRAPH SKETCHIFICATION</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373411"/>
            <a:ext cx="11309348" cy="640080"/>
          </a:xfrm>
          <a:solidFill>
            <a:srgbClr val="0070C0"/>
          </a:solidFill>
        </p:spPr>
        <p:txBody>
          <a:bodyPr>
            <a:normAutofit/>
          </a:bodyPr>
          <a:lstStyle/>
          <a:p>
            <a:r>
              <a:rPr lang="en-US" dirty="0"/>
              <a:t>JUPYTER NOTEBOOK</a:t>
            </a:r>
          </a:p>
        </p:txBody>
      </p:sp>
      <p:sp>
        <p:nvSpPr>
          <p:cNvPr id="33" name="Text Placeholder 7"/>
          <p:cNvSpPr txBox="1">
            <a:spLocks/>
          </p:cNvSpPr>
          <p:nvPr/>
        </p:nvSpPr>
        <p:spPr>
          <a:xfrm>
            <a:off x="1774582" y="1330574"/>
            <a:ext cx="6706944" cy="5079370"/>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2" name="TextBox 1">
            <a:extLst>
              <a:ext uri="{FF2B5EF4-FFF2-40B4-BE49-F238E27FC236}">
                <a16:creationId xmlns:a16="http://schemas.microsoft.com/office/drawing/2014/main" id="{5163F5B4-650C-A517-4FB0-93CEAC935EC6}"/>
              </a:ext>
            </a:extLst>
          </p:cNvPr>
          <p:cNvSpPr txBox="1"/>
          <p:nvPr/>
        </p:nvSpPr>
        <p:spPr>
          <a:xfrm>
            <a:off x="1933202" y="1330574"/>
            <a:ext cx="6706944" cy="4708981"/>
          </a:xfrm>
          <a:prstGeom prst="rect">
            <a:avLst/>
          </a:prstGeom>
          <a:noFill/>
        </p:spPr>
        <p:txBody>
          <a:bodyPr wrap="square" lIns="91440" tIns="45720" rIns="91440" bIns="45720" rtlCol="0" anchor="t">
            <a:spAutoFit/>
          </a:bodyPr>
          <a:lstStyle/>
          <a:p>
            <a:pPr marL="342900" indent="-342900" algn="just">
              <a:buFont typeface="Arial" panose="020B0604020202020204" pitchFamily="34" charset="0"/>
              <a:buChar char="•"/>
            </a:pPr>
            <a:r>
              <a:rPr lang="en-US" sz="2000" b="0" i="0" err="1">
                <a:latin typeface="Trebuchet MS"/>
              </a:rPr>
              <a:t>Jupyter</a:t>
            </a:r>
            <a:r>
              <a:rPr lang="en-US" sz="2000" b="0" i="0" dirty="0">
                <a:latin typeface="Trebuchet MS"/>
              </a:rPr>
              <a:t> Notebook is an open-source interactive environment that combines code, visualizations, and narrative text. </a:t>
            </a:r>
          </a:p>
          <a:p>
            <a:pPr marL="342900" indent="-342900" algn="just">
              <a:buFont typeface="Arial" panose="020B0604020202020204" pitchFamily="34" charset="0"/>
              <a:buChar char="•"/>
            </a:pPr>
            <a:endParaRPr lang="en-US" sz="2000" b="0" i="0" dirty="0">
              <a:latin typeface="Trebuchet MS" panose="020B0603020202020204" pitchFamily="34" charset="0"/>
            </a:endParaRPr>
          </a:p>
          <a:p>
            <a:pPr marL="342900" indent="-342900" algn="just">
              <a:buFont typeface="Arial" panose="020B0604020202020204" pitchFamily="34" charset="0"/>
              <a:buChar char="•"/>
            </a:pPr>
            <a:r>
              <a:rPr lang="en-US" sz="2000" b="0" i="0" dirty="0">
                <a:latin typeface="Trebuchet MS"/>
              </a:rPr>
              <a:t>It provides an interactive, web-based interface that facilitates the creation and execution of code in a cell-based structure.</a:t>
            </a:r>
          </a:p>
          <a:p>
            <a:pPr marL="342900" indent="-342900" algn="just">
              <a:buFont typeface="Arial" panose="020B0604020202020204" pitchFamily="34" charset="0"/>
              <a:buChar char="•"/>
            </a:pPr>
            <a:endParaRPr lang="en-US" sz="2000" b="0" i="0" dirty="0">
              <a:latin typeface="Trebuchet MS" panose="020B0603020202020204" pitchFamily="34" charset="0"/>
            </a:endParaRPr>
          </a:p>
          <a:p>
            <a:pPr marL="342900" indent="-342900" algn="just">
              <a:buFont typeface="Arial" panose="020B0604020202020204" pitchFamily="34" charset="0"/>
              <a:buChar char="•"/>
            </a:pPr>
            <a:r>
              <a:rPr lang="en-US" sz="2000" b="0" i="0" dirty="0">
                <a:latin typeface="Trebuchet MS"/>
              </a:rPr>
              <a:t>Users can write and run code in individual cells, each of which can be a self-contained unit for code execution.</a:t>
            </a:r>
            <a:endParaRPr lang="en-US" sz="2000" dirty="0">
              <a:latin typeface="Trebuchet MS"/>
            </a:endParaRPr>
          </a:p>
          <a:p>
            <a:pPr marL="342900" indent="-342900" algn="just">
              <a:buFont typeface="Arial" panose="020B0604020202020204" pitchFamily="34" charset="0"/>
              <a:buChar char="•"/>
            </a:pPr>
            <a:endParaRPr lang="en-US" sz="2000" b="0" i="0" dirty="0">
              <a:latin typeface="Trebuchet MS" panose="020B0603020202020204" pitchFamily="34" charset="0"/>
            </a:endParaRPr>
          </a:p>
          <a:p>
            <a:pPr marL="342900" indent="-342900" algn="just">
              <a:buFont typeface="Arial" panose="020B0604020202020204" pitchFamily="34" charset="0"/>
              <a:buChar char="•"/>
            </a:pPr>
            <a:r>
              <a:rPr lang="en-US" sz="2000" b="0" i="0" dirty="0">
                <a:latin typeface="Trebuchet MS"/>
              </a:rPr>
              <a:t>This modular approach promotes code organization and facilitates iterative data analysis and experimentation</a:t>
            </a:r>
            <a:endParaRPr lang="en-US" sz="2000" dirty="0">
              <a:latin typeface="Trebuchet MS"/>
            </a:endParaRPr>
          </a:p>
        </p:txBody>
      </p:sp>
      <p:pic>
        <p:nvPicPr>
          <p:cNvPr id="3" name="Picture 2">
            <a:extLst>
              <a:ext uri="{FF2B5EF4-FFF2-40B4-BE49-F238E27FC236}">
                <a16:creationId xmlns:a16="http://schemas.microsoft.com/office/drawing/2014/main" id="{210F8819-35E9-4B7C-596B-D0D472DB335D}"/>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colorTemperature colorTemp="11365"/>
                    </a14:imgEffect>
                    <a14:imgEffect>
                      <a14:saturation sat="261000"/>
                    </a14:imgEffect>
                  </a14:imgLayer>
                </a14:imgProps>
              </a:ext>
              <a:ext uri="{28A0092B-C50C-407E-A947-70E740481C1C}">
                <a14:useLocalDpi xmlns:a14="http://schemas.microsoft.com/office/drawing/2010/main" val="0"/>
              </a:ext>
            </a:extLst>
          </a:blip>
          <a:stretch>
            <a:fillRect/>
          </a:stretch>
        </p:blipFill>
        <p:spPr>
          <a:xfrm>
            <a:off x="9682171" y="1740275"/>
            <a:ext cx="1738303" cy="2014171"/>
          </a:xfrm>
          <a:prstGeom prst="rect">
            <a:avLst/>
          </a:prstGeom>
          <a:noFill/>
          <a:ln>
            <a:noFill/>
          </a:ln>
        </p:spPr>
      </p:pic>
    </p:spTree>
    <p:extLst>
      <p:ext uri="{BB962C8B-B14F-4D97-AF65-F5344CB8AC3E}">
        <p14:creationId xmlns:p14="http://schemas.microsoft.com/office/powerpoint/2010/main" val="253376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383791"/>
            <a:ext cx="11309348" cy="640080"/>
          </a:xfrm>
          <a:solidFill>
            <a:srgbClr val="0070C0"/>
          </a:solidFill>
        </p:spPr>
        <p:txBody>
          <a:bodyPr>
            <a:normAutofit/>
          </a:bodyPr>
          <a:lstStyle/>
          <a:p>
            <a:r>
              <a:rPr lang="en-US" dirty="0"/>
              <a:t>PYTHON LIBRARIES </a:t>
            </a:r>
          </a:p>
        </p:txBody>
      </p:sp>
      <p:sp>
        <p:nvSpPr>
          <p:cNvPr id="2" name="Content Placeholder 1"/>
          <p:cNvSpPr>
            <a:spLocks noGrp="1"/>
          </p:cNvSpPr>
          <p:nvPr>
            <p:ph sz="half" idx="4294967295"/>
          </p:nvPr>
        </p:nvSpPr>
        <p:spPr>
          <a:xfrm>
            <a:off x="1820962" y="1322718"/>
            <a:ext cx="6063405" cy="4539403"/>
          </a:xfrm>
        </p:spPr>
        <p:txBody>
          <a:bodyPr vert="horz" lIns="91440" tIns="45720" rIns="91440" bIns="45720" rtlCol="0" anchor="t">
            <a:noAutofit/>
          </a:bodyPr>
          <a:lstStyle/>
          <a:p>
            <a:r>
              <a:rPr lang="en-US" sz="2000" b="0" i="0" u="none" strike="noStrike" dirty="0">
                <a:solidFill>
                  <a:schemeClr val="tx1"/>
                </a:solidFill>
                <a:effectLst/>
                <a:latin typeface="Trebuchet MS"/>
              </a:rPr>
              <a:t>Python library is a collection of functions and methods that allow you to perform many actions without writing your code</a:t>
            </a:r>
            <a:endParaRPr lang="en-US" sz="2000" dirty="0">
              <a:solidFill>
                <a:schemeClr val="tx1"/>
              </a:solidFill>
              <a:latin typeface="Trebuchet MS"/>
              <a:cs typeface="Segoe UI"/>
            </a:endParaRPr>
          </a:p>
          <a:p>
            <a:r>
              <a:rPr lang="en-US" sz="2000" dirty="0">
                <a:solidFill>
                  <a:schemeClr val="tx1"/>
                </a:solidFill>
              </a:rPr>
              <a:t>The Python libraries used in this project are as follow:</a:t>
            </a:r>
            <a:endParaRPr lang="en-US" sz="2000" dirty="0">
              <a:solidFill>
                <a:schemeClr val="tx1"/>
              </a:solidFill>
              <a:cs typeface="Segoe UI"/>
            </a:endParaRPr>
          </a:p>
          <a:p>
            <a:pPr marL="285750" indent="-285750">
              <a:buFont typeface="Wingdings" panose="05000000000000000000" pitchFamily="2" charset="2"/>
              <a:buChar char="v"/>
            </a:pPr>
            <a:endParaRPr lang="en-US" sz="2000" dirty="0">
              <a:solidFill>
                <a:schemeClr val="tx1"/>
              </a:solidFill>
              <a:cs typeface="Segoe UI"/>
            </a:endParaRPr>
          </a:p>
          <a:p>
            <a:pPr marL="285750" indent="-285750">
              <a:buFont typeface="Wingdings" panose="05000000000000000000" pitchFamily="2" charset="2"/>
              <a:buChar char="v"/>
            </a:pPr>
            <a:r>
              <a:rPr lang="en-US" sz="2000" dirty="0">
                <a:solidFill>
                  <a:schemeClr val="tx1"/>
                </a:solidFill>
                <a:cs typeface="Segoe UI"/>
              </a:rPr>
              <a:t>CV2</a:t>
            </a:r>
          </a:p>
          <a:p>
            <a:pPr marL="285750" indent="-285750">
              <a:buFont typeface="Wingdings" panose="05000000000000000000" pitchFamily="2" charset="2"/>
              <a:buChar char="v"/>
            </a:pPr>
            <a:r>
              <a:rPr lang="en-US" sz="2000" dirty="0">
                <a:solidFill>
                  <a:schemeClr val="tx1"/>
                </a:solidFill>
                <a:cs typeface="Segoe UI"/>
              </a:rPr>
              <a:t>NUMPY</a:t>
            </a:r>
          </a:p>
          <a:p>
            <a:pPr marL="285750" indent="-285750">
              <a:buFont typeface="Wingdings" panose="05000000000000000000" pitchFamily="2" charset="2"/>
              <a:buChar char="v"/>
            </a:pPr>
            <a:r>
              <a:rPr lang="en-US" sz="2000" dirty="0">
                <a:solidFill>
                  <a:schemeClr val="tx1"/>
                </a:solidFill>
              </a:rPr>
              <a:t>MATPLOTLIB</a:t>
            </a:r>
            <a:endParaRPr lang="en-US" sz="2000" dirty="0">
              <a:solidFill>
                <a:schemeClr val="tx1"/>
              </a:solidFill>
              <a:cs typeface="Segoe UI"/>
            </a:endParaRPr>
          </a:p>
          <a:p>
            <a:pPr marL="285750" indent="-285750">
              <a:buFont typeface="Wingdings" panose="05000000000000000000" pitchFamily="2" charset="2"/>
              <a:buChar char="v"/>
            </a:pPr>
            <a:r>
              <a:rPr lang="en-US" sz="2000" dirty="0">
                <a:solidFill>
                  <a:schemeClr val="tx1"/>
                </a:solidFill>
                <a:cs typeface="Segoe UI"/>
              </a:rPr>
              <a:t>IMAGEIO</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pic>
        <p:nvPicPr>
          <p:cNvPr id="7" name="Graphic 6" descr="Stack of books with pear">
            <a:extLst>
              <a:ext uri="{FF2B5EF4-FFF2-40B4-BE49-F238E27FC236}">
                <a16:creationId xmlns:a16="http://schemas.microsoft.com/office/drawing/2014/main" id="{668D22D7-10F6-37BB-FBCD-5420223752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1159" y="20320"/>
            <a:ext cx="6858000" cy="6858000"/>
          </a:xfrm>
          <a:prstGeom prst="rect">
            <a:avLst/>
          </a:prstGeom>
        </p:spPr>
      </p:pic>
    </p:spTree>
    <p:extLst>
      <p:ext uri="{BB962C8B-B14F-4D97-AF65-F5344CB8AC3E}">
        <p14:creationId xmlns:p14="http://schemas.microsoft.com/office/powerpoint/2010/main" val="1276533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20064"/>
            <a:ext cx="11309348" cy="640080"/>
          </a:xfrm>
          <a:solidFill>
            <a:srgbClr val="0070C0"/>
          </a:solidFill>
        </p:spPr>
        <p:txBody>
          <a:bodyPr>
            <a:normAutofit/>
          </a:bodyPr>
          <a:lstStyle/>
          <a:p>
            <a:r>
              <a:rPr lang="en-US" dirty="0">
                <a:ea typeface="Cambria"/>
              </a:rPr>
              <a:t>CV2</a:t>
            </a:r>
          </a:p>
        </p:txBody>
      </p:sp>
      <p:sp>
        <p:nvSpPr>
          <p:cNvPr id="35" name="Text Placeholder 3"/>
          <p:cNvSpPr txBox="1">
            <a:spLocks/>
          </p:cNvSpPr>
          <p:nvPr/>
        </p:nvSpPr>
        <p:spPr>
          <a:xfrm>
            <a:off x="1834854" y="1290474"/>
            <a:ext cx="6007629" cy="4892612"/>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dirty="0">
                <a:ea typeface="+mn-lt"/>
                <a:cs typeface="+mn-lt"/>
              </a:rPr>
              <a:t>The </a:t>
            </a:r>
            <a:r>
              <a:rPr lang="en-US" sz="2000" b="1" dirty="0">
                <a:ea typeface="+mn-lt"/>
                <a:cs typeface="+mn-lt"/>
              </a:rPr>
              <a:t>OpenCV (Open Source Computer Vision Library)</a:t>
            </a:r>
            <a:r>
              <a:rPr lang="en-US" sz="2000" dirty="0">
                <a:ea typeface="+mn-lt"/>
                <a:cs typeface="+mn-lt"/>
              </a:rPr>
              <a:t>, or </a:t>
            </a:r>
            <a:r>
              <a:rPr lang="en-US" sz="2000" b="1" dirty="0">
                <a:ea typeface="+mn-lt"/>
                <a:cs typeface="+mn-lt"/>
              </a:rPr>
              <a:t>cv2</a:t>
            </a:r>
            <a:r>
              <a:rPr lang="en-US" sz="2000" dirty="0">
                <a:ea typeface="+mn-lt"/>
                <a:cs typeface="+mn-lt"/>
              </a:rPr>
              <a:t> in Python, is a popular library for computer vision tasks. It provides numerous tools for image and video processing, such as face recognition, object detection, image transformations, and much more. </a:t>
            </a:r>
            <a:endParaRPr lang="en-US" sz="2000" b="0" i="0" dirty="0">
              <a:effectLst/>
              <a:latin typeface="Segoe UI"/>
              <a:cs typeface="Segoe UI"/>
            </a:endParaRPr>
          </a:p>
          <a:p>
            <a:pPr marL="285750" indent="-285750">
              <a:buFont typeface="Arial" panose="020B0604020202020204" pitchFamily="34" charset="0"/>
              <a:buChar char="•"/>
            </a:pPr>
            <a:endParaRPr lang="en-US" sz="2000" dirty="0">
              <a:latin typeface="Segoe UI"/>
              <a:cs typeface="Segoe UI"/>
            </a:endParaRPr>
          </a:p>
          <a:p>
            <a:pPr marL="285750" indent="-285750">
              <a:buFont typeface="Arial" panose="020B0604020202020204" pitchFamily="34" charset="0"/>
              <a:buChar char="•"/>
            </a:pPr>
            <a:r>
              <a:rPr lang="en-US" sz="2000" dirty="0">
                <a:latin typeface="Segoe UI"/>
                <a:cs typeface="Segoe UI"/>
              </a:rPr>
              <a:t>OpenCV is widely used in various fields, including robotics, machine learning, augmented reality, and artificial intelligence.</a:t>
            </a:r>
            <a:endParaRPr lang="en-US" sz="2000" b="0" i="0" dirty="0">
              <a:effectLst/>
              <a:latin typeface="Trebuchet MS" panose="020B0603020202020204" pitchFamily="34" charset="0"/>
            </a:endParaRPr>
          </a:p>
          <a:p>
            <a:pPr marL="285750" indent="-285750" rtl="0">
              <a:spcBef>
                <a:spcPts val="0"/>
              </a:spcBef>
              <a:spcAft>
                <a:spcPts val="0"/>
              </a:spcAft>
              <a:buFont typeface="Arial" panose="020B0604020202020204" pitchFamily="34" charset="0"/>
              <a:buChar char="•"/>
            </a:pPr>
            <a:endParaRPr lang="en-US" sz="2000" b="0" i="0" u="none" strike="noStrike" dirty="0">
              <a:effectLst/>
              <a:latin typeface="Trebuchet MS" panose="020B0603020202020204" pitchFamily="34" charset="0"/>
            </a:endParaRPr>
          </a:p>
          <a:p>
            <a:pPr marL="285750" indent="-285750">
              <a:buFont typeface="Arial" panose="020B0604020202020204" pitchFamily="34" charset="0"/>
              <a:buChar char="•"/>
            </a:pPr>
            <a:r>
              <a:rPr lang="en-US" sz="2000" dirty="0">
                <a:ea typeface="+mn-lt"/>
                <a:cs typeface="+mn-lt"/>
              </a:rPr>
              <a:t>Whether you're working on computer vision, machine learning, or just experimenting with images, OpenCV is a great tool to have in your arsenal.</a:t>
            </a:r>
            <a:endParaRPr lang="en-US" sz="2000" dirty="0">
              <a:latin typeface="Trebuchet MS" panose="020B0603020202020204" pitchFamily="34" charset="0"/>
            </a:endParaRPr>
          </a:p>
        </p:txBody>
      </p:sp>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endParaRPr lang="en-US" sz="1400" dirty="0"/>
          </a:p>
        </p:txBody>
      </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endParaRPr lang="en-US" sz="1600" dirty="0">
              <a:solidFill>
                <a:schemeClr val="tx1">
                  <a:lumMod val="75000"/>
                  <a:lumOff val="25000"/>
                </a:schemeClr>
              </a:solidFill>
            </a:endParaRPr>
          </a:p>
        </p:txBody>
      </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pic>
        <p:nvPicPr>
          <p:cNvPr id="4" name="Picture 3">
            <a:extLst>
              <a:ext uri="{FF2B5EF4-FFF2-40B4-BE49-F238E27FC236}">
                <a16:creationId xmlns:a16="http://schemas.microsoft.com/office/drawing/2014/main" id="{DA391EF3-5E3F-FA19-6228-A651DD2F38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6346" t="-709" b="709"/>
          <a:stretch/>
        </p:blipFill>
        <p:spPr>
          <a:xfrm>
            <a:off x="9068511" y="2207809"/>
            <a:ext cx="3123489" cy="4650191"/>
          </a:xfrm>
          <a:prstGeom prst="rect">
            <a:avLst/>
          </a:prstGeom>
        </p:spPr>
      </p:pic>
    </p:spTree>
    <p:extLst>
      <p:ext uri="{BB962C8B-B14F-4D97-AF65-F5344CB8AC3E}">
        <p14:creationId xmlns:p14="http://schemas.microsoft.com/office/powerpoint/2010/main" val="495610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20064"/>
            <a:ext cx="11309348" cy="640080"/>
          </a:xfrm>
          <a:solidFill>
            <a:srgbClr val="0070C0"/>
          </a:solidFill>
        </p:spPr>
        <p:txBody>
          <a:bodyPr>
            <a:normAutofit/>
          </a:bodyPr>
          <a:lstStyle/>
          <a:p>
            <a:r>
              <a:rPr lang="en-US" dirty="0">
                <a:ea typeface="Cambria"/>
              </a:rPr>
              <a:t>KEY FEATURS OF OPENCV(cv2) :-</a:t>
            </a:r>
          </a:p>
        </p:txBody>
      </p:sp>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a:p>
            <a:endParaRPr lang="en-US" sz="1400" dirty="0"/>
          </a:p>
        </p:txBody>
      </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pic>
        <p:nvPicPr>
          <p:cNvPr id="4" name="Picture 3">
            <a:extLst>
              <a:ext uri="{FF2B5EF4-FFF2-40B4-BE49-F238E27FC236}">
                <a16:creationId xmlns:a16="http://schemas.microsoft.com/office/drawing/2014/main" id="{DA391EF3-5E3F-FA19-6228-A651DD2F38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6346" t="-709" b="709"/>
          <a:stretch/>
        </p:blipFill>
        <p:spPr>
          <a:xfrm>
            <a:off x="9068511" y="2207809"/>
            <a:ext cx="3123489" cy="4650191"/>
          </a:xfrm>
          <a:prstGeom prst="rect">
            <a:avLst/>
          </a:prstGeom>
        </p:spPr>
      </p:pic>
      <p:sp>
        <p:nvSpPr>
          <p:cNvPr id="3" name="TextBox 2">
            <a:extLst>
              <a:ext uri="{FF2B5EF4-FFF2-40B4-BE49-F238E27FC236}">
                <a16:creationId xmlns:a16="http://schemas.microsoft.com/office/drawing/2014/main" id="{BCCA59DB-3D73-B526-8D19-7813F583A927}"/>
              </a:ext>
            </a:extLst>
          </p:cNvPr>
          <p:cNvSpPr txBox="1"/>
          <p:nvPr/>
        </p:nvSpPr>
        <p:spPr>
          <a:xfrm>
            <a:off x="1711960" y="1524000"/>
            <a:ext cx="9342120" cy="498598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000" b="1" dirty="0">
                <a:ea typeface="+mn-lt"/>
                <a:cs typeface="+mn-lt"/>
              </a:rPr>
              <a:t>Image Processing</a:t>
            </a:r>
            <a:r>
              <a:rPr lang="en-US" sz="2000" dirty="0">
                <a:ea typeface="+mn-lt"/>
                <a:cs typeface="+mn-lt"/>
              </a:rPr>
              <a:t>: It offers functions to read, display, and save images, as well as manipulate image pixels (e.g., scaling, rotating, cropping).</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b="1" dirty="0">
                <a:ea typeface="+mn-lt"/>
                <a:cs typeface="+mn-lt"/>
              </a:rPr>
              <a:t>Edge Detection and Filtering</a:t>
            </a:r>
            <a:r>
              <a:rPr lang="en-US" sz="2000" dirty="0">
                <a:ea typeface="+mn-lt"/>
                <a:cs typeface="+mn-lt"/>
              </a:rPr>
              <a:t>: Methods like Sobel, Canny edge detection, and various smoothing and sharpening filters are available.</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b="1" dirty="0">
                <a:ea typeface="+mn-lt"/>
                <a:cs typeface="+mn-lt"/>
              </a:rPr>
              <a:t>Feature Detection</a:t>
            </a:r>
            <a:r>
              <a:rPr lang="en-US" sz="2000" dirty="0">
                <a:ea typeface="+mn-lt"/>
                <a:cs typeface="+mn-lt"/>
              </a:rPr>
              <a:t>: Tools for detecting key points, corners, faces, and objects (e.g., using Harris corner detection, SIFT, SURF, or ORB).</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b="1" dirty="0">
                <a:ea typeface="+mn-lt"/>
                <a:cs typeface="+mn-lt"/>
              </a:rPr>
              <a:t>Machine Learning Integration</a:t>
            </a:r>
            <a:r>
              <a:rPr lang="en-US" sz="2000" dirty="0">
                <a:ea typeface="+mn-lt"/>
                <a:cs typeface="+mn-lt"/>
              </a:rPr>
              <a:t>: It integrates with machine learning libraries for tasks like object classification, segmentation, and tracking.</a:t>
            </a:r>
            <a:endParaRPr lang="en-US" sz="2000">
              <a:cs typeface="Segoe UI"/>
            </a:endParaRPr>
          </a:p>
          <a:p>
            <a:pPr marL="285750" indent="-285750">
              <a:buFont typeface="Arial"/>
              <a:buChar char="•"/>
            </a:pPr>
            <a:endParaRPr lang="en-US" sz="2000" dirty="0">
              <a:ea typeface="+mn-lt"/>
              <a:cs typeface="+mn-lt"/>
            </a:endParaRPr>
          </a:p>
          <a:p>
            <a:pPr marL="285750" indent="-285750">
              <a:buFont typeface="Arial"/>
              <a:buChar char="•"/>
            </a:pPr>
            <a:r>
              <a:rPr lang="en-US" sz="2000" b="1" dirty="0">
                <a:ea typeface="+mn-lt"/>
                <a:cs typeface="+mn-lt"/>
              </a:rPr>
              <a:t>Real-Time Video Processing</a:t>
            </a:r>
            <a:r>
              <a:rPr lang="en-US" sz="2000" dirty="0">
                <a:ea typeface="+mn-lt"/>
                <a:cs typeface="+mn-lt"/>
              </a:rPr>
              <a:t>: OpenCV can capture and process video feeds from cameras, perform video analysis, and even detect and track moving objects.</a:t>
            </a:r>
            <a:endParaRPr lang="en-US" sz="2000">
              <a:cs typeface="Segoe UI"/>
            </a:endParaRPr>
          </a:p>
          <a:p>
            <a:pPr algn="l"/>
            <a:endParaRPr lang="en-US" dirty="0">
              <a:cs typeface="Segoe UI"/>
            </a:endParaRPr>
          </a:p>
        </p:txBody>
      </p:sp>
    </p:spTree>
    <p:extLst>
      <p:ext uri="{BB962C8B-B14F-4D97-AF65-F5344CB8AC3E}">
        <p14:creationId xmlns:p14="http://schemas.microsoft.com/office/powerpoint/2010/main" val="178516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373411"/>
            <a:ext cx="11309348" cy="640080"/>
          </a:xfrm>
          <a:solidFill>
            <a:srgbClr val="0070C0"/>
          </a:solidFill>
        </p:spPr>
        <p:txBody>
          <a:bodyPr>
            <a:normAutofit/>
          </a:bodyPr>
          <a:lstStyle/>
          <a:p>
            <a:r>
              <a:rPr lang="en-US" dirty="0"/>
              <a:t>NUMPY</a:t>
            </a:r>
          </a:p>
        </p:txBody>
      </p:sp>
      <p:sp>
        <p:nvSpPr>
          <p:cNvPr id="33" name="Text Placeholder 7"/>
          <p:cNvSpPr txBox="1">
            <a:spLocks/>
          </p:cNvSpPr>
          <p:nvPr/>
        </p:nvSpPr>
        <p:spPr>
          <a:xfrm>
            <a:off x="1774582" y="1330574"/>
            <a:ext cx="6706944" cy="5079370"/>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2" name="TextBox 1">
            <a:extLst>
              <a:ext uri="{FF2B5EF4-FFF2-40B4-BE49-F238E27FC236}">
                <a16:creationId xmlns:a16="http://schemas.microsoft.com/office/drawing/2014/main" id="{5163F5B4-650C-A517-4FB0-93CEAC935EC6}"/>
              </a:ext>
            </a:extLst>
          </p:cNvPr>
          <p:cNvSpPr txBox="1"/>
          <p:nvPr/>
        </p:nvSpPr>
        <p:spPr>
          <a:xfrm>
            <a:off x="1933202" y="1330574"/>
            <a:ext cx="6706944" cy="4801314"/>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dirty="0">
                <a:effectLst/>
                <a:latin typeface="Trebuchet MS" panose="020B0603020202020204" pitchFamily="34" charset="0"/>
              </a:rPr>
              <a:t>NumPy stands for Numerical python and is the core library for numeric and scientific computing.</a:t>
            </a:r>
          </a:p>
          <a:p>
            <a:pPr marL="285750" indent="-285750">
              <a:buFont typeface="Arial" panose="020B0604020202020204" pitchFamily="34" charset="0"/>
              <a:buChar char="•"/>
            </a:pPr>
            <a:endParaRPr lang="en-US" sz="1800" b="0" i="0" u="none" strike="noStrike" dirty="0">
              <a:effectLst/>
              <a:latin typeface="Trebuchet MS" panose="020B0603020202020204" pitchFamily="34" charset="0"/>
            </a:endParaRPr>
          </a:p>
          <a:p>
            <a:pPr marL="285750" indent="-285750">
              <a:buFont typeface="Arial" panose="020B0604020202020204" pitchFamily="34" charset="0"/>
              <a:buChar char="•"/>
            </a:pPr>
            <a:r>
              <a:rPr lang="en-US" b="0" i="0" dirty="0">
                <a:effectLst/>
                <a:latin typeface="Trebuchet MS" panose="020B0603020202020204" pitchFamily="34" charset="0"/>
              </a:rPr>
              <a:t>NumPy focuses on scientific and mathematical computation.</a:t>
            </a:r>
          </a:p>
          <a:p>
            <a:pPr marL="285750" indent="-285750">
              <a:buFont typeface="Arial" panose="020B0604020202020204" pitchFamily="34" charset="0"/>
              <a:buChar char="•"/>
            </a:pPr>
            <a:endParaRPr lang="en-US" b="0" i="0" dirty="0">
              <a:effectLst/>
              <a:latin typeface="Trebuchet MS" panose="020B0603020202020204" pitchFamily="34" charset="0"/>
            </a:endParaRPr>
          </a:p>
          <a:p>
            <a:pPr marL="285750" indent="-285750">
              <a:buFont typeface="Arial" panose="020B0604020202020204" pitchFamily="34" charset="0"/>
              <a:buChar char="•"/>
            </a:pPr>
            <a:r>
              <a:rPr lang="en-US" b="0" i="0" dirty="0">
                <a:effectLst/>
                <a:latin typeface="Trebuchet MS" panose="020B0603020202020204" pitchFamily="34" charset="0"/>
              </a:rPr>
              <a:t>It makes it easy to work with large matrices and multidimensional data thanks to built-in mathematical functions that make it easy to compute. </a:t>
            </a:r>
          </a:p>
          <a:p>
            <a:pPr marL="285750" indent="-285750">
              <a:buFont typeface="Arial" panose="020B0604020202020204" pitchFamily="34" charset="0"/>
              <a:buChar char="•"/>
            </a:pPr>
            <a:endParaRPr lang="en-US" b="0" i="0" dirty="0">
              <a:effectLst/>
              <a:latin typeface="Trebuchet MS" panose="020B0603020202020204" pitchFamily="34" charset="0"/>
            </a:endParaRPr>
          </a:p>
          <a:p>
            <a:pPr marL="285750" indent="-285750">
              <a:buFont typeface="Arial" panose="020B0604020202020204" pitchFamily="34" charset="0"/>
              <a:buChar char="•"/>
            </a:pPr>
            <a:r>
              <a:rPr lang="en-US" b="0" i="0" dirty="0">
                <a:effectLst/>
                <a:latin typeface="Trebuchet MS" panose="020B0603020202020204" pitchFamily="34" charset="0"/>
              </a:rPr>
              <a:t>NumPy is preferred over lists in Python because it uses less memory, is faster, and is easier to use.</a:t>
            </a:r>
          </a:p>
          <a:p>
            <a:pPr marL="285750" indent="-285750">
              <a:buFont typeface="Arial" panose="020B0604020202020204" pitchFamily="34" charset="0"/>
              <a:buChar char="•"/>
            </a:pPr>
            <a:endParaRPr lang="en-US" b="0" i="0" dirty="0">
              <a:effectLst/>
              <a:latin typeface="Trebuchet MS" panose="020B0603020202020204" pitchFamily="34" charset="0"/>
            </a:endParaRPr>
          </a:p>
          <a:p>
            <a:pPr marL="285750" indent="-285750">
              <a:buFont typeface="Arial" panose="020B0604020202020204" pitchFamily="34" charset="0"/>
              <a:buChar char="•"/>
            </a:pPr>
            <a:r>
              <a:rPr lang="en-US" b="0" i="0" dirty="0">
                <a:effectLst/>
                <a:latin typeface="Trebuchet MS" panose="020B0603020202020204" pitchFamily="34" charset="0"/>
              </a:rPr>
              <a:t>NumPy is required for full-stack developers to use this machine learning library.</a:t>
            </a:r>
            <a:endParaRPr lang="en-US" dirty="0">
              <a:latin typeface="Trebuchet MS" panose="020B0603020202020204" pitchFamily="34" charset="0"/>
            </a:endParaRPr>
          </a:p>
          <a:p>
            <a:pPr marL="285750" indent="-285750">
              <a:buFont typeface="Arial" panose="020B0604020202020204" pitchFamily="34" charset="0"/>
              <a:buChar char="•"/>
            </a:pPr>
            <a:endParaRPr lang="en-US" sz="1800" b="0" i="0" u="none" strike="noStrike" dirty="0">
              <a:effectLst/>
              <a:latin typeface="Trebuchet MS" panose="020B0603020202020204" pitchFamily="34" charset="0"/>
            </a:endParaRPr>
          </a:p>
          <a:p>
            <a:pPr marL="285750" indent="-285750">
              <a:buFont typeface="Arial" panose="020B0604020202020204" pitchFamily="34" charset="0"/>
              <a:buChar char="•"/>
            </a:pPr>
            <a:r>
              <a:rPr lang="en-US" sz="1800" b="0" i="0" u="none" strike="noStrike" dirty="0">
                <a:effectLst/>
                <a:latin typeface="Trebuchet MS" panose="020B0603020202020204" pitchFamily="34" charset="0"/>
              </a:rPr>
              <a:t>It consist of Multidimensional array objects and a collection of routines for processing those array.</a:t>
            </a:r>
            <a:endParaRPr lang="en-US" dirty="0"/>
          </a:p>
        </p:txBody>
      </p:sp>
    </p:spTree>
    <p:extLst>
      <p:ext uri="{BB962C8B-B14F-4D97-AF65-F5344CB8AC3E}">
        <p14:creationId xmlns:p14="http://schemas.microsoft.com/office/powerpoint/2010/main" val="2821932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15303" y="359362"/>
            <a:ext cx="11296592" cy="629031"/>
          </a:xfrm>
          <a:solidFill>
            <a:srgbClr val="0070C0"/>
          </a:solidFill>
        </p:spPr>
        <p:txBody>
          <a:bodyPr>
            <a:normAutofit/>
          </a:bodyPr>
          <a:lstStyle/>
          <a:p>
            <a:r>
              <a:rPr lang="en-US" dirty="0"/>
              <a:t>MATPLOTLIB</a:t>
            </a:r>
          </a:p>
        </p:txBody>
      </p:sp>
      <p:sp>
        <p:nvSpPr>
          <p:cNvPr id="33" name="Text Placeholder 7"/>
          <p:cNvSpPr txBox="1">
            <a:spLocks/>
          </p:cNvSpPr>
          <p:nvPr/>
        </p:nvSpPr>
        <p:spPr>
          <a:xfrm>
            <a:off x="1782146" y="1427583"/>
            <a:ext cx="6699379" cy="4991691"/>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4" name="TextBox 3">
            <a:extLst>
              <a:ext uri="{FF2B5EF4-FFF2-40B4-BE49-F238E27FC236}">
                <a16:creationId xmlns:a16="http://schemas.microsoft.com/office/drawing/2014/main" id="{09C00C57-85AC-A9AA-CEEB-ED016DAE9A69}"/>
              </a:ext>
            </a:extLst>
          </p:cNvPr>
          <p:cNvSpPr txBox="1"/>
          <p:nvPr/>
        </p:nvSpPr>
        <p:spPr>
          <a:xfrm>
            <a:off x="1929105" y="1418252"/>
            <a:ext cx="5199484" cy="4247317"/>
          </a:xfrm>
          <a:prstGeom prst="rect">
            <a:avLst/>
          </a:prstGeom>
          <a:noFill/>
        </p:spPr>
        <p:txBody>
          <a:bodyPr wrap="square">
            <a:spAutoFit/>
          </a:bodyPr>
          <a:lstStyle/>
          <a:p>
            <a:pPr marL="285750" indent="-285750">
              <a:buFont typeface="Arial" panose="020B0604020202020204" pitchFamily="34" charset="0"/>
              <a:buChar char="•"/>
            </a:pPr>
            <a:r>
              <a:rPr lang="en-US" sz="1800" b="0" i="0" u="none" strike="noStrike" dirty="0">
                <a:effectLst/>
                <a:latin typeface="Trebuchet MS" panose="020B0603020202020204" pitchFamily="34" charset="0"/>
              </a:rPr>
              <a:t>Matplotlib is a python library used for data visualization.</a:t>
            </a:r>
          </a:p>
          <a:p>
            <a:pPr marL="285750" indent="-285750">
              <a:buFont typeface="Arial" panose="020B0604020202020204" pitchFamily="34" charset="0"/>
              <a:buChar char="•"/>
            </a:pPr>
            <a:endParaRPr lang="en-US" sz="1800" b="0" i="0" u="none" strike="noStrike" dirty="0">
              <a:effectLst/>
              <a:latin typeface="Trebuchet MS" panose="020B0603020202020204" pitchFamily="34" charset="0"/>
            </a:endParaRPr>
          </a:p>
          <a:p>
            <a:pPr marL="285750" indent="-285750">
              <a:buFont typeface="Arial" panose="020B0604020202020204" pitchFamily="34" charset="0"/>
              <a:buChar char="•"/>
            </a:pPr>
            <a:r>
              <a:rPr lang="en-US" b="0" i="0" dirty="0">
                <a:effectLst/>
                <a:latin typeface="Trebuchet MS" panose="020B0603020202020204" pitchFamily="34" charset="0"/>
              </a:rPr>
              <a:t>This library is responsible for the plotting of numerical data.</a:t>
            </a:r>
          </a:p>
          <a:p>
            <a:pPr marL="285750" indent="-285750">
              <a:buFont typeface="Arial" panose="020B0604020202020204" pitchFamily="34" charset="0"/>
              <a:buChar char="•"/>
            </a:pPr>
            <a:endParaRPr lang="en-US" b="0" i="0" dirty="0">
              <a:effectLst/>
              <a:latin typeface="Trebuchet MS" panose="020B0603020202020204" pitchFamily="34" charset="0"/>
            </a:endParaRPr>
          </a:p>
          <a:p>
            <a:pPr marL="285750" indent="-285750">
              <a:buFont typeface="Arial" panose="020B0604020202020204" pitchFamily="34" charset="0"/>
              <a:buChar char="•"/>
            </a:pPr>
            <a:r>
              <a:rPr lang="en-US" b="0" i="0" dirty="0">
                <a:effectLst/>
                <a:latin typeface="Trebuchet MS" panose="020B0603020202020204" pitchFamily="34" charset="0"/>
              </a:rPr>
              <a:t> It is utilized in data analysis for this reason. </a:t>
            </a:r>
          </a:p>
          <a:p>
            <a:pPr marL="285750" indent="-285750">
              <a:buFont typeface="Arial" panose="020B0604020202020204" pitchFamily="34" charset="0"/>
              <a:buChar char="•"/>
            </a:pPr>
            <a:endParaRPr lang="en-US" b="0" i="0" dirty="0">
              <a:effectLst/>
              <a:latin typeface="Trebuchet MS" panose="020B0603020202020204" pitchFamily="34" charset="0"/>
            </a:endParaRPr>
          </a:p>
          <a:p>
            <a:pPr marL="285750" indent="-285750">
              <a:buFont typeface="Arial" panose="020B0604020202020204" pitchFamily="34" charset="0"/>
              <a:buChar char="•"/>
            </a:pPr>
            <a:r>
              <a:rPr lang="en-US" b="0" i="0" dirty="0">
                <a:effectLst/>
                <a:latin typeface="Trebuchet MS" panose="020B0603020202020204" pitchFamily="34" charset="0"/>
              </a:rPr>
              <a:t>An open-source library plots superior quality figures, for example, pie outlines, scatterplots, boxplots, and diagrams, in addition to other things.</a:t>
            </a:r>
          </a:p>
          <a:p>
            <a:pPr marL="285750" indent="-285750">
              <a:buFont typeface="Arial" panose="020B0604020202020204" pitchFamily="34" charset="0"/>
              <a:buChar char="•"/>
            </a:pPr>
            <a:endParaRPr lang="en-US" dirty="0">
              <a:latin typeface="Trebuchet MS" panose="020B0603020202020204" pitchFamily="34" charset="0"/>
            </a:endParaRPr>
          </a:p>
          <a:p>
            <a:pPr marL="285750" indent="-285750">
              <a:buFont typeface="Arial" panose="020B0604020202020204" pitchFamily="34" charset="0"/>
              <a:buChar char="•"/>
            </a:pPr>
            <a:r>
              <a:rPr lang="en-US" sz="1800" b="0" i="0" u="none" strike="noStrike" dirty="0">
                <a:effectLst/>
                <a:latin typeface="Trebuchet MS" panose="020B0603020202020204" pitchFamily="34" charset="0"/>
              </a:rPr>
              <a:t>You can create bar plot ,scatter plots, histograms and a lot more with matplotlib.</a:t>
            </a:r>
            <a:endParaRPr lang="en-US" dirty="0"/>
          </a:p>
        </p:txBody>
      </p:sp>
    </p:spTree>
    <p:extLst>
      <p:ext uri="{BB962C8B-B14F-4D97-AF65-F5344CB8AC3E}">
        <p14:creationId xmlns:p14="http://schemas.microsoft.com/office/powerpoint/2010/main" val="4012354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15303" y="359362"/>
            <a:ext cx="11296592" cy="629031"/>
          </a:xfrm>
          <a:solidFill>
            <a:srgbClr val="0070C0"/>
          </a:solidFill>
        </p:spPr>
        <p:txBody>
          <a:bodyPr>
            <a:normAutofit/>
          </a:bodyPr>
          <a:lstStyle/>
          <a:p>
            <a:r>
              <a:rPr lang="en-US" dirty="0">
                <a:ea typeface="Cambria"/>
              </a:rPr>
              <a:t>IMAGEIO</a:t>
            </a:r>
          </a:p>
        </p:txBody>
      </p:sp>
      <p:sp>
        <p:nvSpPr>
          <p:cNvPr id="33" name="Text Placeholder 7"/>
          <p:cNvSpPr txBox="1">
            <a:spLocks/>
          </p:cNvSpPr>
          <p:nvPr/>
        </p:nvSpPr>
        <p:spPr>
          <a:xfrm>
            <a:off x="1782146" y="1427583"/>
            <a:ext cx="6699379" cy="4991691"/>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4" name="TextBox 3">
            <a:extLst>
              <a:ext uri="{FF2B5EF4-FFF2-40B4-BE49-F238E27FC236}">
                <a16:creationId xmlns:a16="http://schemas.microsoft.com/office/drawing/2014/main" id="{09C00C57-85AC-A9AA-CEEB-ED016DAE9A69}"/>
              </a:ext>
            </a:extLst>
          </p:cNvPr>
          <p:cNvSpPr txBox="1"/>
          <p:nvPr/>
        </p:nvSpPr>
        <p:spPr>
          <a:xfrm>
            <a:off x="1786865" y="1245532"/>
            <a:ext cx="7749644" cy="5355312"/>
          </a:xfrm>
          <a:prstGeom prst="rect">
            <a:avLst/>
          </a:prstGeom>
          <a:noFill/>
        </p:spPr>
        <p:txBody>
          <a:bodyPr wrap="square" lIns="91440" tIns="45720" rIns="91440" bIns="45720" anchor="t">
            <a:spAutoFit/>
          </a:bodyPr>
          <a:lstStyle/>
          <a:p>
            <a:pPr>
              <a:buFont typeface="Arial" panose="020B0604020202020204" pitchFamily="34" charset="0"/>
              <a:buChar char="•"/>
            </a:pPr>
            <a:r>
              <a:rPr lang="en-US" dirty="0">
                <a:ea typeface="+mn-lt"/>
                <a:cs typeface="+mn-lt"/>
              </a:rPr>
              <a:t>The IMAGEIO library in Python is a powerful and user-friendly library for reading and writing image data, including support for various image formats like PNG, JPEG, TIFF, GIF</a:t>
            </a:r>
            <a:endParaRPr lang="en-US" b="1" dirty="0">
              <a:ea typeface="+mn-lt"/>
              <a:cs typeface="+mn-lt"/>
            </a:endParaRPr>
          </a:p>
          <a:p>
            <a:pPr>
              <a:buFont typeface="Arial" panose="020B0604020202020204" pitchFamily="34" charset="0"/>
              <a:buChar char="•"/>
            </a:pPr>
            <a:endParaRPr lang="en-US" b="1" dirty="0">
              <a:ea typeface="+mn-lt"/>
              <a:cs typeface="+mn-lt"/>
            </a:endParaRPr>
          </a:p>
          <a:p>
            <a:pPr>
              <a:buFont typeface="Arial" panose="020B0604020202020204" pitchFamily="34" charset="0"/>
              <a:buChar char="•"/>
            </a:pPr>
            <a:r>
              <a:rPr lang="en-US" b="1" dirty="0">
                <a:ea typeface="+mn-lt"/>
                <a:cs typeface="+mn-lt"/>
              </a:rPr>
              <a:t>Reading and Writing Images</a:t>
            </a:r>
            <a:r>
              <a:rPr lang="en-US" dirty="0">
                <a:ea typeface="+mn-lt"/>
                <a:cs typeface="+mn-lt"/>
              </a:rPr>
              <a:t>: </a:t>
            </a:r>
            <a:r>
              <a:rPr lang="en-US" err="1">
                <a:latin typeface="Consolas"/>
              </a:rPr>
              <a:t>imageio</a:t>
            </a:r>
            <a:r>
              <a:rPr lang="en-US" dirty="0">
                <a:ea typeface="+mn-lt"/>
                <a:cs typeface="+mn-lt"/>
              </a:rPr>
              <a:t> can read and write a wide range of image formats such as PNG, JPEG, TIFF, BMP, GIF, and more. It also supports reading images from URLs or raw binary data.</a:t>
            </a:r>
            <a:endParaRPr lang="en-US">
              <a:latin typeface="Trebuchet MS"/>
            </a:endParaRPr>
          </a:p>
          <a:p>
            <a:pPr>
              <a:buFont typeface="Arial" panose="020B0604020202020204" pitchFamily="34" charset="0"/>
              <a:buChar char="•"/>
            </a:pPr>
            <a:r>
              <a:rPr lang="en-US" b="1" dirty="0">
                <a:ea typeface="+mn-lt"/>
                <a:cs typeface="+mn-lt"/>
              </a:rPr>
              <a:t>Support for Animated GIFs</a:t>
            </a:r>
            <a:r>
              <a:rPr lang="en-US" dirty="0">
                <a:ea typeface="+mn-lt"/>
                <a:cs typeface="+mn-lt"/>
              </a:rPr>
              <a:t>: It allows reading and writing animated GIFs and other multi-frame images.</a:t>
            </a:r>
            <a:endParaRPr lang="en-US">
              <a:cs typeface="Segoe UI"/>
            </a:endParaRPr>
          </a:p>
          <a:p>
            <a:pPr>
              <a:buFont typeface="Arial" panose="020B0604020202020204" pitchFamily="34" charset="0"/>
              <a:buChar char="•"/>
            </a:pPr>
            <a:r>
              <a:rPr lang="en-US" b="1" dirty="0">
                <a:ea typeface="+mn-lt"/>
                <a:cs typeface="+mn-lt"/>
              </a:rPr>
              <a:t>3D Image Support</a:t>
            </a:r>
            <a:r>
              <a:rPr lang="en-US" dirty="0">
                <a:ea typeface="+mn-lt"/>
                <a:cs typeface="+mn-lt"/>
              </a:rPr>
              <a:t>: </a:t>
            </a:r>
            <a:r>
              <a:rPr lang="en-US" err="1">
                <a:latin typeface="Consolas"/>
              </a:rPr>
              <a:t>imageio</a:t>
            </a:r>
            <a:r>
              <a:rPr lang="en-US" dirty="0">
                <a:ea typeface="+mn-lt"/>
                <a:cs typeface="+mn-lt"/>
              </a:rPr>
              <a:t> has capabilities for working with volumetric data (3D images), such as </a:t>
            </a:r>
            <a:r>
              <a:rPr lang="en-US" dirty="0">
                <a:latin typeface="Consolas"/>
              </a:rPr>
              <a:t>.</a:t>
            </a:r>
            <a:r>
              <a:rPr lang="en-US" err="1">
                <a:latin typeface="Consolas"/>
              </a:rPr>
              <a:t>nii</a:t>
            </a:r>
            <a:r>
              <a:rPr lang="en-US" dirty="0">
                <a:ea typeface="+mn-lt"/>
                <a:cs typeface="+mn-lt"/>
              </a:rPr>
              <a:t> files (used in medical imaging) and other formats.</a:t>
            </a:r>
            <a:endParaRPr lang="en-US">
              <a:cs typeface="Segoe UI"/>
            </a:endParaRPr>
          </a:p>
          <a:p>
            <a:pPr>
              <a:buFont typeface="Arial" panose="020B0604020202020204" pitchFamily="34" charset="0"/>
              <a:buChar char="•"/>
            </a:pPr>
            <a:r>
              <a:rPr lang="en-US" b="1" dirty="0">
                <a:ea typeface="+mn-lt"/>
                <a:cs typeface="+mn-lt"/>
              </a:rPr>
              <a:t>Compatibility with NumPy</a:t>
            </a:r>
            <a:r>
              <a:rPr lang="en-US" dirty="0">
                <a:ea typeface="+mn-lt"/>
                <a:cs typeface="+mn-lt"/>
              </a:rPr>
              <a:t>: It integrates well with NumPy, enabling you to read images as NumPy arrays and perform efficient image manipulation and analysis.</a:t>
            </a:r>
            <a:endParaRPr lang="en-US">
              <a:cs typeface="Segoe UI"/>
            </a:endParaRPr>
          </a:p>
          <a:p>
            <a:pPr>
              <a:buFont typeface="Arial" panose="020B0604020202020204" pitchFamily="34" charset="0"/>
              <a:buChar char="•"/>
            </a:pPr>
            <a:r>
              <a:rPr lang="en-US" b="1" dirty="0">
                <a:ea typeface="+mn-lt"/>
                <a:cs typeface="+mn-lt"/>
              </a:rPr>
              <a:t>Simple Interface</a:t>
            </a:r>
            <a:r>
              <a:rPr lang="en-US" dirty="0">
                <a:ea typeface="+mn-lt"/>
                <a:cs typeface="+mn-lt"/>
              </a:rPr>
              <a:t>: Unlike some other image libraries, </a:t>
            </a:r>
            <a:r>
              <a:rPr lang="en-US" err="1">
                <a:latin typeface="Consolas"/>
              </a:rPr>
              <a:t>imageio</a:t>
            </a:r>
            <a:r>
              <a:rPr lang="en-US" dirty="0">
                <a:ea typeface="+mn-lt"/>
                <a:cs typeface="+mn-lt"/>
              </a:rPr>
              <a:t> aims to provide a simple and intuitive interface, which is great for beginners and professionals alike.</a:t>
            </a:r>
            <a:endParaRPr lang="en-US" dirty="0"/>
          </a:p>
          <a:p>
            <a:pPr marL="285750" indent="-285750">
              <a:buFont typeface="Arial" panose="020B0604020202020204" pitchFamily="34" charset="0"/>
              <a:buChar char="•"/>
            </a:pPr>
            <a:endParaRPr lang="en-US" dirty="0">
              <a:latin typeface="Trebuchet MS"/>
            </a:endParaRPr>
          </a:p>
        </p:txBody>
      </p:sp>
    </p:spTree>
    <p:extLst>
      <p:ext uri="{BB962C8B-B14F-4D97-AF65-F5344CB8AC3E}">
        <p14:creationId xmlns:p14="http://schemas.microsoft.com/office/powerpoint/2010/main" val="35550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33964" y="384459"/>
            <a:ext cx="11296592" cy="629031"/>
          </a:xfrm>
          <a:solidFill>
            <a:srgbClr val="0070C0"/>
          </a:solidFill>
        </p:spPr>
        <p:txBody>
          <a:bodyPr>
            <a:normAutofit/>
          </a:bodyPr>
          <a:lstStyle/>
          <a:p>
            <a:r>
              <a:rPr lang="en-IN" b="1" dirty="0">
                <a:ea typeface="Cambria"/>
              </a:rPr>
              <a:t>CHALLENGES</a:t>
            </a:r>
            <a:endParaRPr lang="en-IN" sz="2800" b="1" dirty="0">
              <a:solidFill>
                <a:schemeClr val="bg1"/>
              </a:solidFill>
            </a:endParaRPr>
          </a:p>
        </p:txBody>
      </p:sp>
      <p:sp>
        <p:nvSpPr>
          <p:cNvPr id="33" name="Text Placeholder 7"/>
          <p:cNvSpPr txBox="1">
            <a:spLocks/>
          </p:cNvSpPr>
          <p:nvPr/>
        </p:nvSpPr>
        <p:spPr>
          <a:xfrm>
            <a:off x="1782146" y="1418252"/>
            <a:ext cx="6699379" cy="4991691"/>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4" name="TextBox 3">
            <a:extLst>
              <a:ext uri="{FF2B5EF4-FFF2-40B4-BE49-F238E27FC236}">
                <a16:creationId xmlns:a16="http://schemas.microsoft.com/office/drawing/2014/main" id="{09C00C57-85AC-A9AA-CEEB-ED016DAE9A69}"/>
              </a:ext>
            </a:extLst>
          </p:cNvPr>
          <p:cNvSpPr txBox="1"/>
          <p:nvPr/>
        </p:nvSpPr>
        <p:spPr>
          <a:xfrm>
            <a:off x="1786864" y="1253411"/>
            <a:ext cx="9023997" cy="6625868"/>
          </a:xfrm>
          <a:prstGeom prst="rect">
            <a:avLst/>
          </a:prstGeom>
          <a:noFill/>
        </p:spPr>
        <p:txBody>
          <a:bodyPr wrap="square" lIns="91440" tIns="45720" rIns="91440" bIns="45720" anchor="t">
            <a:spAutoFit/>
          </a:bodyPr>
          <a:lstStyle/>
          <a:p>
            <a:r>
              <a:rPr lang="en-US" b="1" dirty="0">
                <a:ea typeface="+mn-lt"/>
                <a:cs typeface="+mn-lt"/>
              </a:rPr>
              <a:t>Preserving Image Detail and Features</a:t>
            </a:r>
            <a:endParaRPr lang="en-US" dirty="0"/>
          </a:p>
          <a:p>
            <a:r>
              <a:rPr lang="en-US" dirty="0">
                <a:ea typeface="+mn-lt"/>
                <a:cs typeface="+mn-lt"/>
              </a:rPr>
              <a:t>Converting a color image into a sketch often results in the loss of finer details, which could make the output less recognizable.</a:t>
            </a:r>
            <a:endParaRPr lang="en-US" dirty="0"/>
          </a:p>
          <a:p>
            <a:endParaRPr lang="en-US" dirty="0">
              <a:latin typeface="Segoe UI"/>
              <a:cs typeface="Segoe UI"/>
            </a:endParaRPr>
          </a:p>
          <a:p>
            <a:r>
              <a:rPr lang="en-US" b="1" dirty="0">
                <a:ea typeface="+mn-lt"/>
                <a:cs typeface="+mn-lt"/>
              </a:rPr>
              <a:t>Blurring Artifacts</a:t>
            </a:r>
            <a:endParaRPr lang="en-US" b="1" dirty="0"/>
          </a:p>
          <a:p>
            <a:r>
              <a:rPr lang="en-US" dirty="0">
                <a:ea typeface="+mn-lt"/>
                <a:cs typeface="+mn-lt"/>
              </a:rPr>
              <a:t>Excessive blurring can make the sketch look too vague or abstract, while insufficient blurring can make the sketch look harsh or artificial.</a:t>
            </a:r>
            <a:endParaRPr lang="en-US" dirty="0"/>
          </a:p>
          <a:p>
            <a:endParaRPr lang="en-US" dirty="0">
              <a:latin typeface="Segoe UI"/>
              <a:cs typeface="Segoe UI"/>
            </a:endParaRPr>
          </a:p>
          <a:p>
            <a:r>
              <a:rPr lang="en-US" b="1" dirty="0">
                <a:ea typeface="+mn-lt"/>
                <a:cs typeface="+mn-lt"/>
              </a:rPr>
              <a:t>Handling Noise in the Image</a:t>
            </a:r>
            <a:endParaRPr lang="en-US" dirty="0"/>
          </a:p>
          <a:p>
            <a:r>
              <a:rPr lang="en-US" dirty="0">
                <a:ea typeface="+mn-lt"/>
                <a:cs typeface="+mn-lt"/>
              </a:rPr>
              <a:t>Noise in the image (especially in uniform regions or backgrounds) can result in unwanted artifacts in the sketch.</a:t>
            </a:r>
            <a:endParaRPr lang="en-US" dirty="0"/>
          </a:p>
          <a:p>
            <a:endParaRPr lang="en-US" dirty="0">
              <a:latin typeface="Segoe UI"/>
              <a:cs typeface="Segoe UI"/>
            </a:endParaRPr>
          </a:p>
          <a:p>
            <a:r>
              <a:rPr lang="en-US" b="1" dirty="0">
                <a:ea typeface="+mn-lt"/>
                <a:cs typeface="+mn-lt"/>
              </a:rPr>
              <a:t>Loss of Color Information</a:t>
            </a:r>
            <a:endParaRPr lang="en-US" dirty="0">
              <a:ea typeface="+mn-lt"/>
              <a:cs typeface="+mn-lt"/>
            </a:endParaRPr>
          </a:p>
          <a:p>
            <a:r>
              <a:rPr lang="en-US" dirty="0">
                <a:ea typeface="+mn-lt"/>
                <a:cs typeface="+mn-lt"/>
              </a:rPr>
              <a:t>The process of converting to a grayscale or monochromatic sketch removes color information, which can make the sketch less visually appealing.</a:t>
            </a:r>
            <a:endParaRPr lang="en-US" dirty="0"/>
          </a:p>
          <a:p>
            <a:endParaRPr lang="en-US" dirty="0">
              <a:latin typeface="Segoe UI"/>
              <a:cs typeface="Segoe UI"/>
            </a:endParaRPr>
          </a:p>
          <a:p>
            <a:r>
              <a:rPr lang="en-US" b="1" dirty="0">
                <a:ea typeface="+mn-lt"/>
                <a:cs typeface="+mn-lt"/>
              </a:rPr>
              <a:t>Real-Time Processing Performance</a:t>
            </a:r>
            <a:endParaRPr lang="en-US" dirty="0"/>
          </a:p>
          <a:p>
            <a:r>
              <a:rPr lang="en-US" dirty="0">
                <a:ea typeface="+mn-lt"/>
                <a:cs typeface="+mn-lt"/>
              </a:rPr>
              <a:t>Processing high-resolution images or video frames in real-time for generating sketches can be slow and computationally expensive.</a:t>
            </a:r>
            <a:endParaRPr lang="en-US" dirty="0"/>
          </a:p>
          <a:p>
            <a:endParaRPr lang="en-US" dirty="0">
              <a:latin typeface="Segoe UI"/>
              <a:cs typeface="Segoe UI"/>
            </a:endParaRPr>
          </a:p>
          <a:p>
            <a:endParaRPr lang="en-US" dirty="0">
              <a:latin typeface="Segoe UI"/>
              <a:cs typeface="Segoe UI"/>
            </a:endParaRPr>
          </a:p>
          <a:p>
            <a:endParaRPr lang="en-US" b="1" dirty="0">
              <a:latin typeface="Segoe UI"/>
              <a:cs typeface="Segoe UI"/>
            </a:endParaRPr>
          </a:p>
          <a:p>
            <a:pPr marL="285750" indent="-285750">
              <a:buFont typeface="Arial" panose="020B0604020202020204" pitchFamily="34" charset="0"/>
              <a:buChar char="•"/>
            </a:pPr>
            <a:endParaRPr lang="en-US" dirty="0">
              <a:latin typeface="Trebuchet MS" panose="020B0603020202020204" pitchFamily="34" charset="0"/>
            </a:endParaRPr>
          </a:p>
        </p:txBody>
      </p:sp>
    </p:spTree>
    <p:extLst>
      <p:ext uri="{BB962C8B-B14F-4D97-AF65-F5344CB8AC3E}">
        <p14:creationId xmlns:p14="http://schemas.microsoft.com/office/powerpoint/2010/main" val="4269198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33964" y="384459"/>
            <a:ext cx="11296592" cy="629031"/>
          </a:xfrm>
          <a:solidFill>
            <a:srgbClr val="0070C0"/>
          </a:solidFill>
        </p:spPr>
        <p:txBody>
          <a:bodyPr>
            <a:normAutofit/>
          </a:bodyPr>
          <a:lstStyle/>
          <a:p>
            <a:r>
              <a:rPr lang="en-IN" b="1" dirty="0"/>
              <a:t>SOLUTION</a:t>
            </a:r>
            <a:r>
              <a:rPr lang="en-IN" sz="2800" b="1" dirty="0"/>
              <a:t> </a:t>
            </a:r>
          </a:p>
        </p:txBody>
      </p:sp>
      <p:sp>
        <p:nvSpPr>
          <p:cNvPr id="3" name="TextBox 2">
            <a:extLst>
              <a:ext uri="{FF2B5EF4-FFF2-40B4-BE49-F238E27FC236}">
                <a16:creationId xmlns:a16="http://schemas.microsoft.com/office/drawing/2014/main" id="{0B041DEF-BB6F-434D-C26C-3B70C9F40B1C}"/>
              </a:ext>
            </a:extLst>
          </p:cNvPr>
          <p:cNvSpPr txBox="1"/>
          <p:nvPr/>
        </p:nvSpPr>
        <p:spPr>
          <a:xfrm>
            <a:off x="1920240" y="1356360"/>
            <a:ext cx="7604760" cy="51291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1.Use </a:t>
            </a:r>
            <a:r>
              <a:rPr lang="en-US" b="1" dirty="0"/>
              <a:t>edge detection</a:t>
            </a:r>
            <a:r>
              <a:rPr lang="en-US" dirty="0"/>
              <a:t> (e.g., Canny, Sobel) to capture important features, and apply </a:t>
            </a:r>
            <a:r>
              <a:rPr lang="en-US" b="1" dirty="0"/>
              <a:t>multi-scale Gaussian blurring</a:t>
            </a:r>
            <a:r>
              <a:rPr lang="en-US" dirty="0"/>
              <a:t> to maintain structure while softening background areas.</a:t>
            </a:r>
            <a:endParaRPr lang="en-US" dirty="0">
              <a:cs typeface="Segoe UI"/>
            </a:endParaRPr>
          </a:p>
          <a:p>
            <a:endParaRPr lang="en-US" dirty="0">
              <a:cs typeface="Segoe UI"/>
            </a:endParaRPr>
          </a:p>
          <a:p>
            <a:r>
              <a:rPr lang="en-US" dirty="0">
                <a:ea typeface="+mn-lt"/>
                <a:cs typeface="+mn-lt"/>
              </a:rPr>
              <a:t>2.Provide </a:t>
            </a:r>
            <a:r>
              <a:rPr lang="en-US" b="1" dirty="0">
                <a:ea typeface="+mn-lt"/>
                <a:cs typeface="+mn-lt"/>
              </a:rPr>
              <a:t>adaptive blurring</a:t>
            </a:r>
            <a:r>
              <a:rPr lang="en-US" dirty="0">
                <a:ea typeface="+mn-lt"/>
                <a:cs typeface="+mn-lt"/>
              </a:rPr>
              <a:t>, allowing the blur intensity to adjust based on the image content, or let users customize blur strength.</a:t>
            </a:r>
          </a:p>
          <a:p>
            <a:endParaRPr lang="en-US" dirty="0">
              <a:cs typeface="Segoe UI"/>
            </a:endParaRPr>
          </a:p>
          <a:p>
            <a:r>
              <a:rPr lang="en-US" dirty="0">
                <a:ea typeface="+mn-lt"/>
                <a:cs typeface="+mn-lt"/>
              </a:rPr>
              <a:t>3.Apply </a:t>
            </a:r>
            <a:r>
              <a:rPr lang="en-US" b="1" dirty="0">
                <a:ea typeface="+mn-lt"/>
                <a:cs typeface="+mn-lt"/>
              </a:rPr>
              <a:t>denoising algorithms</a:t>
            </a:r>
            <a:r>
              <a:rPr lang="en-US" dirty="0">
                <a:ea typeface="+mn-lt"/>
                <a:cs typeface="+mn-lt"/>
              </a:rPr>
              <a:t> (e.g., </a:t>
            </a:r>
            <a:r>
              <a:rPr lang="en-US" b="1" dirty="0">
                <a:ea typeface="+mn-lt"/>
                <a:cs typeface="+mn-lt"/>
              </a:rPr>
              <a:t>Non-Local Means Denoising</a:t>
            </a:r>
            <a:r>
              <a:rPr lang="en-US" dirty="0">
                <a:ea typeface="+mn-lt"/>
                <a:cs typeface="+mn-lt"/>
              </a:rPr>
              <a:t>) before sketch generation to clean up noise and smooth the image.</a:t>
            </a:r>
            <a:endParaRPr lang="en-US" dirty="0">
              <a:cs typeface="Segoe UI"/>
            </a:endParaRPr>
          </a:p>
          <a:p>
            <a:endParaRPr lang="en-US" dirty="0">
              <a:cs typeface="Segoe UI"/>
            </a:endParaRPr>
          </a:p>
          <a:p>
            <a:r>
              <a:rPr lang="en-US" dirty="0">
                <a:cs typeface="Segoe UI"/>
              </a:rPr>
              <a:t>4.</a:t>
            </a:r>
            <a:r>
              <a:rPr lang="en-US" dirty="0">
                <a:ea typeface="+mn-lt"/>
                <a:cs typeface="+mn-lt"/>
              </a:rPr>
              <a:t>Reintroduce subtle color through </a:t>
            </a:r>
            <a:r>
              <a:rPr lang="en-US" b="1" dirty="0">
                <a:ea typeface="+mn-lt"/>
                <a:cs typeface="+mn-lt"/>
              </a:rPr>
              <a:t>selective colorization</a:t>
            </a:r>
            <a:r>
              <a:rPr lang="en-US" dirty="0">
                <a:ea typeface="+mn-lt"/>
                <a:cs typeface="+mn-lt"/>
              </a:rPr>
              <a:t> or apply a </a:t>
            </a:r>
            <a:r>
              <a:rPr lang="en-US" b="1" dirty="0">
                <a:ea typeface="+mn-lt"/>
                <a:cs typeface="+mn-lt"/>
              </a:rPr>
              <a:t>sepia tone</a:t>
            </a:r>
            <a:r>
              <a:rPr lang="en-US" dirty="0">
                <a:ea typeface="+mn-lt"/>
                <a:cs typeface="+mn-lt"/>
              </a:rPr>
              <a:t> to the sketch after conversion.</a:t>
            </a:r>
            <a:endParaRPr lang="en-US" dirty="0">
              <a:cs typeface="Segoe UI"/>
            </a:endParaRPr>
          </a:p>
          <a:p>
            <a:endParaRPr lang="en-US" dirty="0">
              <a:cs typeface="Segoe UI"/>
            </a:endParaRPr>
          </a:p>
          <a:p>
            <a:r>
              <a:rPr lang="en-US" dirty="0">
                <a:cs typeface="Segoe UI"/>
              </a:rPr>
              <a:t>5.</a:t>
            </a:r>
            <a:r>
              <a:rPr lang="en-US" dirty="0">
                <a:ea typeface="+mn-lt"/>
                <a:cs typeface="+mn-lt"/>
              </a:rPr>
              <a:t>Implement </a:t>
            </a:r>
            <a:r>
              <a:rPr lang="en-US" b="1" dirty="0">
                <a:ea typeface="+mn-lt"/>
                <a:cs typeface="+mn-lt"/>
              </a:rPr>
              <a:t>image resizing</a:t>
            </a:r>
            <a:r>
              <a:rPr lang="en-US" dirty="0">
                <a:ea typeface="+mn-lt"/>
                <a:cs typeface="+mn-lt"/>
              </a:rPr>
              <a:t> to scale down large images or use </a:t>
            </a:r>
            <a:r>
              <a:rPr lang="en-US" b="1" dirty="0">
                <a:ea typeface="+mn-lt"/>
                <a:cs typeface="+mn-lt"/>
              </a:rPr>
              <a:t>GPU acceleration</a:t>
            </a:r>
            <a:r>
              <a:rPr lang="en-US" dirty="0">
                <a:ea typeface="+mn-lt"/>
                <a:cs typeface="+mn-lt"/>
              </a:rPr>
              <a:t> for faster real-time processing, especially in video-based applications.</a:t>
            </a:r>
            <a:endParaRPr lang="en-US" dirty="0">
              <a:cs typeface="Segoe UI"/>
            </a:endParaRPr>
          </a:p>
          <a:p>
            <a:endParaRPr lang="en-US" dirty="0">
              <a:cs typeface="Segoe UI"/>
            </a:endParaRPr>
          </a:p>
          <a:p>
            <a:endParaRPr lang="en-US" dirty="0">
              <a:cs typeface="Segoe UI"/>
            </a:endParaRPr>
          </a:p>
        </p:txBody>
      </p:sp>
    </p:spTree>
    <p:extLst>
      <p:ext uri="{BB962C8B-B14F-4D97-AF65-F5344CB8AC3E}">
        <p14:creationId xmlns:p14="http://schemas.microsoft.com/office/powerpoint/2010/main" val="2904944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33964" y="384459"/>
            <a:ext cx="11296592" cy="629031"/>
          </a:xfrm>
          <a:solidFill>
            <a:srgbClr val="0070C0"/>
          </a:solidFill>
        </p:spPr>
        <p:txBody>
          <a:bodyPr>
            <a:normAutofit/>
          </a:bodyPr>
          <a:lstStyle/>
          <a:p>
            <a:r>
              <a:rPr lang="en-IN" b="1" dirty="0">
                <a:ea typeface="Cambria"/>
              </a:rPr>
              <a:t>APPLICATIONS :</a:t>
            </a:r>
            <a:endParaRPr lang="en-IN" sz="2800" b="1" dirty="0">
              <a:ea typeface="Cambria"/>
            </a:endParaRPr>
          </a:p>
        </p:txBody>
      </p:sp>
      <p:sp>
        <p:nvSpPr>
          <p:cNvPr id="33" name="Text Placeholder 7"/>
          <p:cNvSpPr txBox="1">
            <a:spLocks/>
          </p:cNvSpPr>
          <p:nvPr/>
        </p:nvSpPr>
        <p:spPr>
          <a:xfrm>
            <a:off x="1782146" y="1418252"/>
            <a:ext cx="6699379" cy="4991691"/>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4" name="TextBox 3">
            <a:extLst>
              <a:ext uri="{FF2B5EF4-FFF2-40B4-BE49-F238E27FC236}">
                <a16:creationId xmlns:a16="http://schemas.microsoft.com/office/drawing/2014/main" id="{09C00C57-85AC-A9AA-CEEB-ED016DAE9A69}"/>
              </a:ext>
            </a:extLst>
          </p:cNvPr>
          <p:cNvSpPr txBox="1"/>
          <p:nvPr/>
        </p:nvSpPr>
        <p:spPr>
          <a:xfrm>
            <a:off x="1786864" y="1415971"/>
            <a:ext cx="9257677" cy="5078313"/>
          </a:xfrm>
          <a:prstGeom prst="rect">
            <a:avLst/>
          </a:prstGeom>
          <a:noFill/>
        </p:spPr>
        <p:txBody>
          <a:bodyPr wrap="square" lIns="91440" tIns="45720" rIns="91440" bIns="45720" anchor="t">
            <a:spAutoFit/>
          </a:bodyPr>
          <a:lstStyle/>
          <a:p>
            <a:pPr marL="285750" indent="-285750">
              <a:buFont typeface="Arial"/>
              <a:buChar char="•"/>
            </a:pPr>
            <a:r>
              <a:rPr lang="en-US" b="1" dirty="0">
                <a:ea typeface="+mn-lt"/>
                <a:cs typeface="+mn-lt"/>
              </a:rPr>
              <a:t>Digital Art and Animation</a:t>
            </a:r>
            <a:r>
              <a:rPr lang="en-US" dirty="0">
                <a:ea typeface="+mn-lt"/>
                <a:cs typeface="+mn-lt"/>
              </a:rPr>
              <a:t>: Artists and animators use sketch effects to create hand-drawn style images. Converting photographs or digital art to sketches can give a more organic, hand-crafted look for use in animations, comics, or storyboards.</a:t>
            </a:r>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Creative Filters in Apps</a:t>
            </a:r>
            <a:r>
              <a:rPr lang="en-US" dirty="0">
                <a:ea typeface="+mn-lt"/>
                <a:cs typeface="+mn-lt"/>
              </a:rPr>
              <a:t>: Popular photo editing apps or websites can incorporate a sketch filter that transforms ordinary images into artistic sketches, similar to what apps like Instagram offer for photo enhancement.</a:t>
            </a:r>
            <a:endParaRPr lang="en-US" dirty="0"/>
          </a:p>
          <a:p>
            <a:pPr marL="285750" indent="-285750">
              <a:buFont typeface="Arial"/>
              <a:buChar char="•"/>
            </a:pPr>
            <a:endParaRPr lang="en-US" dirty="0">
              <a:ea typeface="+mn-lt"/>
              <a:cs typeface="+mn-lt"/>
            </a:endParaRPr>
          </a:p>
          <a:p>
            <a:pPr marL="285750" indent="-285750">
              <a:buFont typeface="Arial"/>
              <a:buChar char="•"/>
            </a:pPr>
            <a:r>
              <a:rPr lang="en-US" b="1" dirty="0">
                <a:ea typeface="+mn-lt"/>
                <a:cs typeface="+mn-lt"/>
              </a:rPr>
              <a:t>Portrait Sketching</a:t>
            </a:r>
            <a:r>
              <a:rPr lang="en-US" dirty="0">
                <a:ea typeface="+mn-lt"/>
                <a:cs typeface="+mn-lt"/>
              </a:rPr>
              <a:t>: Converting portraits into sketches is a popular application for online platforms offering personalized services, such as photo-to-sketch conversion for gifts or memorabilia.</a:t>
            </a:r>
            <a:endParaRPr lang="en-US" dirty="0"/>
          </a:p>
          <a:p>
            <a:pPr marL="285750" indent="-285750">
              <a:buFont typeface="Arial"/>
              <a:buChar char="•"/>
            </a:pPr>
            <a:endParaRPr lang="en-US" b="0" dirty="0">
              <a:effectLst/>
              <a:latin typeface="Segoe UI"/>
              <a:cs typeface="Segoe UI"/>
            </a:endParaRPr>
          </a:p>
          <a:p>
            <a:pPr marL="285750" indent="-285750">
              <a:buFont typeface="Arial"/>
              <a:buChar char="•"/>
            </a:pPr>
            <a:r>
              <a:rPr lang="en-US" b="1" dirty="0">
                <a:ea typeface="+mn-lt"/>
                <a:cs typeface="+mn-lt"/>
              </a:rPr>
              <a:t>Medical Diagnostics</a:t>
            </a:r>
            <a:r>
              <a:rPr lang="en-US" dirty="0">
                <a:ea typeface="+mn-lt"/>
                <a:cs typeface="+mn-lt"/>
              </a:rPr>
              <a:t>: Converting medical images (e.g., CT scans, MRI scans) into sketches or simplified diagrams can help doctors focus on specific areas of concern by enhancing key features such as boundaries, edges, or anomalies.</a:t>
            </a:r>
            <a:endParaRPr lang="en-US" dirty="0">
              <a:latin typeface="Segoe UI"/>
              <a:cs typeface="Segoe UI"/>
            </a:endParaRPr>
          </a:p>
          <a:p>
            <a:pPr marL="285750" indent="-285750">
              <a:buFont typeface="Arial"/>
              <a:buChar char="•"/>
            </a:pPr>
            <a:endParaRPr lang="en-US" dirty="0">
              <a:latin typeface="Segoe UI"/>
              <a:cs typeface="Segoe UI"/>
            </a:endParaRPr>
          </a:p>
          <a:p>
            <a:endParaRPr lang="en-US" dirty="0">
              <a:latin typeface="Trebuchet MS" panose="020B0603020202020204" pitchFamily="34" charset="0"/>
            </a:endParaRPr>
          </a:p>
          <a:p>
            <a:pPr marL="285750" indent="-285750">
              <a:buFont typeface="Arial" panose="020B0604020202020204" pitchFamily="34" charset="0"/>
              <a:buChar char="•"/>
            </a:pPr>
            <a:endParaRPr lang="en-US" dirty="0">
              <a:latin typeface="Trebuchet MS" panose="020B0603020202020204" pitchFamily="34" charset="0"/>
            </a:endParaRPr>
          </a:p>
        </p:txBody>
      </p:sp>
    </p:spTree>
    <p:extLst>
      <p:ext uri="{BB962C8B-B14F-4D97-AF65-F5344CB8AC3E}">
        <p14:creationId xmlns:p14="http://schemas.microsoft.com/office/powerpoint/2010/main" val="1496786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383791"/>
            <a:ext cx="11309348" cy="640080"/>
          </a:xfrm>
          <a:solidFill>
            <a:srgbClr val="0070C0"/>
          </a:solidFill>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vert="horz" lIns="91440" tIns="45720" rIns="91440" bIns="45720" rtlCol="0" anchor="t">
            <a:noAutofit/>
          </a:bodyPr>
          <a:lstStyle/>
          <a:p>
            <a:pPr marL="285750" indent="-285750">
              <a:buFont typeface="Wingdings" panose="05000000000000000000" pitchFamily="2" charset="2"/>
              <a:buChar char="v"/>
            </a:pPr>
            <a:r>
              <a:rPr lang="en-US" sz="1800" dirty="0">
                <a:latin typeface="Trebuchet MS"/>
              </a:rPr>
              <a:t>Certificate </a:t>
            </a:r>
          </a:p>
          <a:p>
            <a:pPr marL="285750" indent="-285750">
              <a:buFont typeface="Wingdings" panose="05000000000000000000" pitchFamily="2" charset="2"/>
              <a:buChar char="v"/>
            </a:pPr>
            <a:r>
              <a:rPr lang="en-US" sz="1800" dirty="0">
                <a:latin typeface="Trebuchet MS" panose="020B0603020202020204" pitchFamily="34" charset="0"/>
              </a:rPr>
              <a:t>Introduction</a:t>
            </a:r>
          </a:p>
          <a:p>
            <a:pPr marL="285750" indent="-285750">
              <a:buFont typeface="Wingdings" panose="05000000000000000000" pitchFamily="2" charset="2"/>
              <a:buChar char="v"/>
            </a:pPr>
            <a:r>
              <a:rPr lang="en-US" sz="1800" dirty="0">
                <a:latin typeface="Trebuchet MS" panose="020B0603020202020204" pitchFamily="34" charset="0"/>
              </a:rPr>
              <a:t>Methodology </a:t>
            </a:r>
          </a:p>
          <a:p>
            <a:pPr marL="285750" indent="-285750">
              <a:buFont typeface="Wingdings" panose="05000000000000000000" pitchFamily="2" charset="2"/>
              <a:buChar char="v"/>
            </a:pPr>
            <a:r>
              <a:rPr lang="en-US" sz="1800" dirty="0">
                <a:latin typeface="Trebuchet MS"/>
              </a:rPr>
              <a:t>JUPYTER Notebook</a:t>
            </a:r>
          </a:p>
          <a:p>
            <a:pPr marL="285750" indent="-285750">
              <a:buFont typeface="Wingdings" panose="05000000000000000000" pitchFamily="2" charset="2"/>
              <a:buChar char="v"/>
            </a:pPr>
            <a:r>
              <a:rPr lang="en-US" sz="1800" dirty="0">
                <a:latin typeface="Trebuchet MS" panose="020B0603020202020204" pitchFamily="34" charset="0"/>
              </a:rPr>
              <a:t>Python libraries</a:t>
            </a:r>
          </a:p>
          <a:p>
            <a:pPr marL="285750" indent="-285750">
              <a:buClr>
                <a:srgbClr val="404040"/>
              </a:buClr>
              <a:buFont typeface="Wingdings" panose="05000000000000000000" pitchFamily="2" charset="2"/>
              <a:buChar char="v"/>
            </a:pPr>
            <a:r>
              <a:rPr lang="en-US" sz="1800" dirty="0">
                <a:latin typeface="Trebuchet MS"/>
              </a:rPr>
              <a:t>Challenges</a:t>
            </a:r>
            <a:endParaRPr lang="en-US" sz="1800" dirty="0">
              <a:latin typeface="Trebuchet MS" panose="020B0603020202020204" pitchFamily="34" charset="0"/>
            </a:endParaRPr>
          </a:p>
          <a:p>
            <a:pPr marL="285750" indent="-285750">
              <a:buClr>
                <a:srgbClr val="404040"/>
              </a:buClr>
              <a:buFont typeface="Wingdings" panose="05000000000000000000" pitchFamily="2" charset="2"/>
              <a:buChar char="v"/>
            </a:pPr>
            <a:r>
              <a:rPr lang="en-US" sz="1800" dirty="0">
                <a:latin typeface="Trebuchet MS"/>
              </a:rPr>
              <a:t>Solutions</a:t>
            </a:r>
            <a:endParaRPr lang="en-US" sz="1800" dirty="0">
              <a:latin typeface="Trebuchet MS" panose="020B0603020202020204" pitchFamily="34" charset="0"/>
            </a:endParaRPr>
          </a:p>
          <a:p>
            <a:pPr marL="285750" indent="-285750">
              <a:buClr>
                <a:srgbClr val="404040"/>
              </a:buClr>
              <a:buFont typeface="Wingdings" panose="05000000000000000000" pitchFamily="2" charset="2"/>
              <a:buChar char="v"/>
            </a:pPr>
            <a:r>
              <a:rPr lang="en-US" sz="1800" dirty="0">
                <a:latin typeface="Trebuchet MS"/>
              </a:rPr>
              <a:t>Applications</a:t>
            </a:r>
            <a:endParaRPr lang="en-US" sz="1800" dirty="0">
              <a:latin typeface="Trebuchet MS" panose="020B0603020202020204" pitchFamily="34" charset="0"/>
            </a:endParaRPr>
          </a:p>
          <a:p>
            <a:pPr marL="285750" indent="-285750">
              <a:buFont typeface="Wingdings" panose="05000000000000000000" pitchFamily="2" charset="2"/>
              <a:buChar char="v"/>
            </a:pPr>
            <a:r>
              <a:rPr lang="en-US" sz="1800" dirty="0">
                <a:latin typeface="Trebuchet MS"/>
              </a:rPr>
              <a:t>Conclusion</a:t>
            </a:r>
          </a:p>
          <a:p>
            <a:pPr marL="285750" indent="-285750">
              <a:buFont typeface="Wingdings" panose="05000000000000000000" pitchFamily="2" charset="2"/>
              <a:buChar char="v"/>
            </a:pPr>
            <a:r>
              <a:rPr lang="en-US" sz="1800" dirty="0">
                <a:latin typeface="Trebuchet MS"/>
              </a:rPr>
              <a:t>References</a:t>
            </a:r>
            <a:endParaRPr lang="en-US" dirty="0">
              <a:latin typeface="Trebuchet MS"/>
            </a:endParaRP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33964" y="384459"/>
            <a:ext cx="11296592" cy="629031"/>
          </a:xfrm>
          <a:solidFill>
            <a:srgbClr val="0070C0"/>
          </a:solidFill>
        </p:spPr>
        <p:txBody>
          <a:bodyPr>
            <a:normAutofit/>
          </a:bodyPr>
          <a:lstStyle/>
          <a:p>
            <a:r>
              <a:rPr lang="en-IN" b="1" dirty="0">
                <a:ea typeface="Cambria"/>
              </a:rPr>
              <a:t>APPLICATIONS :</a:t>
            </a:r>
            <a:endParaRPr lang="en-IN" sz="2800" b="1" dirty="0">
              <a:ea typeface="Cambria"/>
            </a:endParaRPr>
          </a:p>
        </p:txBody>
      </p:sp>
      <p:sp>
        <p:nvSpPr>
          <p:cNvPr id="33" name="Text Placeholder 7"/>
          <p:cNvSpPr txBox="1">
            <a:spLocks/>
          </p:cNvSpPr>
          <p:nvPr/>
        </p:nvSpPr>
        <p:spPr>
          <a:xfrm>
            <a:off x="1782146" y="1418252"/>
            <a:ext cx="6699379" cy="4991691"/>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4" name="TextBox 3">
            <a:extLst>
              <a:ext uri="{FF2B5EF4-FFF2-40B4-BE49-F238E27FC236}">
                <a16:creationId xmlns:a16="http://schemas.microsoft.com/office/drawing/2014/main" id="{09C00C57-85AC-A9AA-CEEB-ED016DAE9A69}"/>
              </a:ext>
            </a:extLst>
          </p:cNvPr>
          <p:cNvSpPr txBox="1"/>
          <p:nvPr/>
        </p:nvSpPr>
        <p:spPr>
          <a:xfrm>
            <a:off x="1715744" y="1222931"/>
            <a:ext cx="8922397" cy="5632311"/>
          </a:xfrm>
          <a:prstGeom prst="rect">
            <a:avLst/>
          </a:prstGeom>
          <a:noFill/>
        </p:spPr>
        <p:txBody>
          <a:bodyPr wrap="square" lIns="91440" tIns="45720" rIns="91440" bIns="45720" anchor="t">
            <a:spAutoFit/>
          </a:bodyPr>
          <a:lstStyle/>
          <a:p>
            <a:pPr marL="285750" indent="-285750">
              <a:buFont typeface="Arial,Sans-Serif"/>
              <a:buChar char="•"/>
            </a:pPr>
            <a:endParaRPr lang="en-US" b="0" dirty="0">
              <a:effectLst/>
              <a:latin typeface="Segoe UI"/>
              <a:cs typeface="Segoe UI"/>
            </a:endParaRPr>
          </a:p>
          <a:p>
            <a:pPr marL="285750" indent="-285750">
              <a:buFont typeface="Arial,Sans-Serif"/>
              <a:buChar char="•"/>
            </a:pPr>
            <a:r>
              <a:rPr lang="en-US" b="1" dirty="0">
                <a:latin typeface="Segoe UI"/>
                <a:cs typeface="Segoe UI"/>
              </a:rPr>
              <a:t>Preprocessing for Object Recognition</a:t>
            </a:r>
            <a:r>
              <a:rPr lang="en-US" dirty="0">
                <a:latin typeface="Segoe UI"/>
                <a:cs typeface="Segoe UI"/>
              </a:rPr>
              <a:t>: In some computer vision tasks, converting color images to sketches (or more generally, simplifying an image by reducing color and detail) can help highlight edges and boundaries of objects, which is useful in object detection and recognition tasks. This helps algorithms identify important contours, features, and shapes in an image more effectively.</a:t>
            </a:r>
            <a:endParaRPr lang="en-US" dirty="0"/>
          </a:p>
          <a:p>
            <a:pPr marL="285750" indent="-285750">
              <a:buFont typeface="Arial,Sans-Serif"/>
              <a:buChar char="•"/>
            </a:pPr>
            <a:endParaRPr lang="en-US" dirty="0">
              <a:latin typeface="Segoe UI"/>
              <a:cs typeface="Segoe UI"/>
            </a:endParaRPr>
          </a:p>
          <a:p>
            <a:pPr>
              <a:buFont typeface="Arial"/>
              <a:buChar char="•"/>
            </a:pPr>
            <a:r>
              <a:rPr lang="en-US" b="1" dirty="0">
                <a:ea typeface="+mn-lt"/>
                <a:cs typeface="+mn-lt"/>
              </a:rPr>
              <a:t>Illustration and Diagrams</a:t>
            </a:r>
            <a:r>
              <a:rPr lang="en-US" dirty="0">
                <a:ea typeface="+mn-lt"/>
                <a:cs typeface="+mn-lt"/>
              </a:rPr>
              <a:t>: In educational contexts, converting images to sketches can simplify complex concepts for students. Diagrams, illustrations, and visual aids that explain scientific or mathematical principles can be enhanced by using sketch filters to highlight important features.</a:t>
            </a:r>
            <a:endParaRPr lang="en-US" dirty="0">
              <a:latin typeface="Segoe UI"/>
              <a:cs typeface="Segoe UI"/>
            </a:endParaRPr>
          </a:p>
          <a:p>
            <a:pPr>
              <a:buFont typeface="Arial"/>
              <a:buChar char="•"/>
            </a:pPr>
            <a:endParaRPr lang="en-US" dirty="0">
              <a:latin typeface="Segoe UI"/>
              <a:cs typeface="Segoe UI"/>
            </a:endParaRPr>
          </a:p>
          <a:p>
            <a:pPr marL="285750" indent="-285750">
              <a:buFont typeface="Arial,Sans-Serif"/>
              <a:buChar char="•"/>
            </a:pPr>
            <a:r>
              <a:rPr lang="en-US" b="1" dirty="0">
                <a:ea typeface="+mn-lt"/>
                <a:cs typeface="+mn-lt"/>
              </a:rPr>
              <a:t>Photo Effects for Social Media</a:t>
            </a:r>
            <a:r>
              <a:rPr lang="en-US" dirty="0">
                <a:ea typeface="+mn-lt"/>
                <a:cs typeface="+mn-lt"/>
              </a:rPr>
              <a:t>: Many apps and websites offer the option to apply artistic filters to photos. Converting a photo to a sketch can be a unique visual effect that allows users to add creative, stylized looks to their images.</a:t>
            </a:r>
            <a:endParaRPr lang="en-US" dirty="0">
              <a:latin typeface="Segoe UI"/>
              <a:cs typeface="Segoe UI"/>
            </a:endParaRPr>
          </a:p>
          <a:p>
            <a:pPr marL="285750" indent="-285750">
              <a:buFont typeface="Arial,Sans-Serif"/>
              <a:buChar char="•"/>
            </a:pPr>
            <a:endParaRPr lang="en-US" dirty="0">
              <a:latin typeface="Segoe UI"/>
              <a:cs typeface="Segoe UI"/>
            </a:endParaRPr>
          </a:p>
          <a:p>
            <a:pPr marL="285750" indent="-285750">
              <a:buFont typeface="Arial,Sans-Serif"/>
              <a:buChar char="•"/>
            </a:pPr>
            <a:r>
              <a:rPr lang="en-US" b="1" dirty="0">
                <a:ea typeface="+mn-lt"/>
                <a:cs typeface="+mn-lt"/>
              </a:rPr>
              <a:t>Restoring and Enhancing Historical Images</a:t>
            </a:r>
            <a:r>
              <a:rPr lang="en-US" dirty="0">
                <a:ea typeface="+mn-lt"/>
                <a:cs typeface="+mn-lt"/>
              </a:rPr>
              <a:t>: Converting old, damaged photographs into sketches can help restore the essential features of historical images without over-emphasizing noise or degradation. </a:t>
            </a:r>
          </a:p>
          <a:p>
            <a:pPr marL="285750" indent="-285750">
              <a:buFont typeface="Arial" panose="020B0604020202020204" pitchFamily="34" charset="0"/>
              <a:buChar char="•"/>
            </a:pPr>
            <a:endParaRPr lang="en-US" dirty="0">
              <a:latin typeface="Trebuchet MS" panose="020B0603020202020204" pitchFamily="34" charset="0"/>
            </a:endParaRPr>
          </a:p>
        </p:txBody>
      </p:sp>
    </p:spTree>
    <p:extLst>
      <p:ext uri="{BB962C8B-B14F-4D97-AF65-F5344CB8AC3E}">
        <p14:creationId xmlns:p14="http://schemas.microsoft.com/office/powerpoint/2010/main" val="4002913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33964" y="384459"/>
            <a:ext cx="11296592" cy="629031"/>
          </a:xfrm>
          <a:solidFill>
            <a:srgbClr val="0070C0"/>
          </a:solidFill>
        </p:spPr>
        <p:txBody>
          <a:bodyPr>
            <a:normAutofit/>
          </a:bodyPr>
          <a:lstStyle/>
          <a:p>
            <a:r>
              <a:rPr lang="en-IN" sz="2800" b="1" dirty="0">
                <a:solidFill>
                  <a:schemeClr val="bg1"/>
                </a:solidFill>
              </a:rPr>
              <a:t>CONCLUSION </a:t>
            </a:r>
          </a:p>
        </p:txBody>
      </p:sp>
      <p:sp>
        <p:nvSpPr>
          <p:cNvPr id="33" name="Text Placeholder 7"/>
          <p:cNvSpPr txBox="1">
            <a:spLocks/>
          </p:cNvSpPr>
          <p:nvPr/>
        </p:nvSpPr>
        <p:spPr>
          <a:xfrm>
            <a:off x="1782146" y="1418252"/>
            <a:ext cx="6699379" cy="4991691"/>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4" name="TextBox 3">
            <a:extLst>
              <a:ext uri="{FF2B5EF4-FFF2-40B4-BE49-F238E27FC236}">
                <a16:creationId xmlns:a16="http://schemas.microsoft.com/office/drawing/2014/main" id="{09C00C57-85AC-A9AA-CEEB-ED016DAE9A69}"/>
              </a:ext>
            </a:extLst>
          </p:cNvPr>
          <p:cNvSpPr txBox="1"/>
          <p:nvPr/>
        </p:nvSpPr>
        <p:spPr>
          <a:xfrm>
            <a:off x="1929104" y="1558211"/>
            <a:ext cx="8952877" cy="3139321"/>
          </a:xfrm>
          <a:prstGeom prst="rect">
            <a:avLst/>
          </a:prstGeom>
          <a:noFill/>
        </p:spPr>
        <p:txBody>
          <a:bodyPr wrap="square" lIns="91440" tIns="45720" rIns="91440" bIns="45720" anchor="t">
            <a:spAutoFit/>
          </a:bodyPr>
          <a:lstStyle/>
          <a:p>
            <a:r>
              <a:rPr lang="en-US" sz="2000" dirty="0">
                <a:ea typeface="+mn-lt"/>
                <a:cs typeface="+mn-lt"/>
              </a:rPr>
              <a:t>The </a:t>
            </a:r>
            <a:r>
              <a:rPr lang="en-US" sz="2000" b="1" dirty="0">
                <a:ea typeface="+mn-lt"/>
                <a:cs typeface="+mn-lt"/>
              </a:rPr>
              <a:t>color image to sketch transformation</a:t>
            </a:r>
            <a:r>
              <a:rPr lang="en-US" sz="2000" dirty="0">
                <a:ea typeface="+mn-lt"/>
                <a:cs typeface="+mn-lt"/>
              </a:rPr>
              <a:t> is a fun and practical project in Python that allows you to explore and experiment with image processing techniques. Whether you're creating artistic visuals for personal projects, working on machine learning tasks, or building creative applications, this transformation has broad utility and can serve as an interesting starting point for further exploration in </a:t>
            </a:r>
            <a:r>
              <a:rPr lang="en-US" sz="2000" b="1" dirty="0">
                <a:ea typeface="+mn-lt"/>
                <a:cs typeface="+mn-lt"/>
              </a:rPr>
              <a:t>computer vision</a:t>
            </a:r>
            <a:r>
              <a:rPr lang="en-US" sz="2000" dirty="0">
                <a:ea typeface="+mn-lt"/>
                <a:cs typeface="+mn-lt"/>
              </a:rPr>
              <a:t>, </a:t>
            </a:r>
            <a:r>
              <a:rPr lang="en-US" sz="2000" b="1" dirty="0">
                <a:ea typeface="+mn-lt"/>
                <a:cs typeface="+mn-lt"/>
              </a:rPr>
              <a:t>image enhancement</a:t>
            </a:r>
            <a:r>
              <a:rPr lang="en-US" sz="2000" dirty="0">
                <a:ea typeface="+mn-lt"/>
                <a:cs typeface="+mn-lt"/>
              </a:rPr>
              <a:t>, and </a:t>
            </a:r>
            <a:r>
              <a:rPr lang="en-US" sz="2000" b="1" dirty="0">
                <a:ea typeface="+mn-lt"/>
                <a:cs typeface="+mn-lt"/>
              </a:rPr>
              <a:t>creative coding</a:t>
            </a:r>
            <a:r>
              <a:rPr lang="en-US" sz="2000" dirty="0">
                <a:ea typeface="+mn-lt"/>
                <a:cs typeface="+mn-lt"/>
              </a:rPr>
              <a:t>. Python, with its rich ecosystem of libraries, makes such tasks accessible to both beginners and professionals, making it an ideal language for experimenting with innovative image effects.</a:t>
            </a:r>
            <a:endParaRPr lang="en-US" sz="2000">
              <a:cs typeface="Segoe UI"/>
            </a:endParaRPr>
          </a:p>
          <a:p>
            <a:pPr marL="285750" indent="-285750">
              <a:buFont typeface="Arial" panose="020B0604020202020204" pitchFamily="34" charset="0"/>
              <a:buChar char="•"/>
            </a:pPr>
            <a:endParaRPr lang="en-US" dirty="0">
              <a:latin typeface="Trebuchet MS" panose="020B0603020202020204" pitchFamily="34" charset="0"/>
            </a:endParaRPr>
          </a:p>
        </p:txBody>
      </p:sp>
    </p:spTree>
    <p:extLst>
      <p:ext uri="{BB962C8B-B14F-4D97-AF65-F5344CB8AC3E}">
        <p14:creationId xmlns:p14="http://schemas.microsoft.com/office/powerpoint/2010/main" val="372452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15303" y="399798"/>
            <a:ext cx="11296592" cy="629031"/>
          </a:xfrm>
          <a:solidFill>
            <a:srgbClr val="0070C0"/>
          </a:solidFill>
        </p:spPr>
        <p:txBody>
          <a:bodyPr>
            <a:normAutofit/>
          </a:bodyPr>
          <a:lstStyle/>
          <a:p>
            <a:r>
              <a:rPr lang="en-IN" sz="2800" b="1" dirty="0">
                <a:solidFill>
                  <a:schemeClr val="bg1"/>
                </a:solidFill>
              </a:rPr>
              <a:t>REFERENCES</a:t>
            </a:r>
          </a:p>
        </p:txBody>
      </p:sp>
      <p:sp>
        <p:nvSpPr>
          <p:cNvPr id="33" name="Text Placeholder 7"/>
          <p:cNvSpPr txBox="1">
            <a:spLocks/>
          </p:cNvSpPr>
          <p:nvPr/>
        </p:nvSpPr>
        <p:spPr>
          <a:xfrm>
            <a:off x="1782146" y="1418252"/>
            <a:ext cx="6699379" cy="4991691"/>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endParaRPr lang="en-US" sz="1600" dirty="0">
              <a:solidFill>
                <a:schemeClr val="tx1">
                  <a:lumMod val="75000"/>
                  <a:lumOff val="25000"/>
                </a:schemeClr>
              </a:solidFill>
            </a:endParaRPr>
          </a:p>
        </p:txBody>
      </p:sp>
      <p:sp>
        <p:nvSpPr>
          <p:cNvPr id="4" name="TextBox 3">
            <a:extLst>
              <a:ext uri="{FF2B5EF4-FFF2-40B4-BE49-F238E27FC236}">
                <a16:creationId xmlns:a16="http://schemas.microsoft.com/office/drawing/2014/main" id="{09C00C57-85AC-A9AA-CEEB-ED016DAE9A69}"/>
              </a:ext>
            </a:extLst>
          </p:cNvPr>
          <p:cNvSpPr txBox="1"/>
          <p:nvPr/>
        </p:nvSpPr>
        <p:spPr>
          <a:xfrm>
            <a:off x="1929104" y="1595533"/>
            <a:ext cx="8922397" cy="2585323"/>
          </a:xfrm>
          <a:prstGeom prst="rect">
            <a:avLst/>
          </a:prstGeom>
          <a:noFill/>
        </p:spPr>
        <p:txBody>
          <a:bodyPr wrap="square" lIns="91440" tIns="45720" rIns="91440" bIns="45720" anchor="t">
            <a:spAutoFit/>
          </a:bodyPr>
          <a:lstStyle/>
          <a:p>
            <a:r>
              <a:rPr lang="en-IN" b="1" i="0" dirty="0">
                <a:effectLst/>
                <a:latin typeface="Trebuchet MS" panose="020B0603020202020204" pitchFamily="34" charset="0"/>
              </a:rPr>
              <a:t>Websites and Blogs</a:t>
            </a:r>
            <a:r>
              <a:rPr lang="en-IN" b="0" i="0" dirty="0">
                <a:effectLst/>
                <a:latin typeface="Trebuchet MS" panose="020B0603020202020204" pitchFamily="34" charset="0"/>
              </a:rPr>
              <a:t>:</a:t>
            </a:r>
            <a:endParaRPr lang="en-IN" dirty="0">
              <a:latin typeface="Trebuchet MS" panose="020B0603020202020204" pitchFamily="34" charset="0"/>
            </a:endParaRPr>
          </a:p>
          <a:p>
            <a:pPr marL="285750" indent="-285750">
              <a:buFont typeface="Arial" panose="020B0604020202020204" pitchFamily="34" charset="0"/>
              <a:buChar char="•"/>
            </a:pPr>
            <a:r>
              <a:rPr lang="en-IN" dirty="0">
                <a:latin typeface="Trebuchet MS"/>
              </a:rPr>
              <a:t>Geeksforgeeks.org </a:t>
            </a:r>
            <a:endParaRPr lang="en-IN" dirty="0">
              <a:latin typeface="Trebuchet MS" panose="020B0603020202020204" pitchFamily="34" charset="0"/>
            </a:endParaRPr>
          </a:p>
          <a:p>
            <a:pPr marL="342900" indent="-342900">
              <a:buFont typeface="Arial" panose="020B0604020202020204" pitchFamily="34" charset="0"/>
              <a:buChar char="•"/>
            </a:pPr>
            <a:r>
              <a:rPr lang="en-IN">
                <a:latin typeface="Trebuchet MS"/>
              </a:rPr>
              <a:t>Google.com</a:t>
            </a:r>
          </a:p>
          <a:p>
            <a:pPr marL="342900" indent="-342900">
              <a:buFont typeface="Arial" panose="020B0604020202020204" pitchFamily="34" charset="0"/>
              <a:buChar char="•"/>
            </a:pPr>
            <a:r>
              <a:rPr lang="en-IN" dirty="0">
                <a:latin typeface="Trebuchet MS" panose="020B0603020202020204" pitchFamily="34" charset="0"/>
              </a:rPr>
              <a:t>Github.com</a:t>
            </a:r>
          </a:p>
          <a:p>
            <a:pPr marL="342900" indent="-342900">
              <a:buFont typeface="Arial" panose="020B0604020202020204" pitchFamily="34" charset="0"/>
              <a:buChar char="•"/>
            </a:pPr>
            <a:endParaRPr lang="en-IN" i="0" dirty="0">
              <a:effectLst/>
              <a:latin typeface="Trebuchet MS" panose="020B0603020202020204" pitchFamily="34" charset="0"/>
            </a:endParaRPr>
          </a:p>
          <a:p>
            <a:r>
              <a:rPr lang="en-IN" b="1" i="0" dirty="0">
                <a:effectLst/>
                <a:latin typeface="Trebuchet MS" panose="020B0603020202020204" pitchFamily="34" charset="0"/>
              </a:rPr>
              <a:t>Programming and Tools</a:t>
            </a:r>
            <a:r>
              <a:rPr lang="en-IN" dirty="0">
                <a:latin typeface="Trebuchet MS" panose="020B0603020202020204" pitchFamily="34" charset="0"/>
              </a:rPr>
              <a:t>:</a:t>
            </a:r>
          </a:p>
          <a:p>
            <a:pPr marL="342900" indent="-342900">
              <a:buFont typeface="Arial" panose="020B0604020202020204" pitchFamily="34" charset="0"/>
              <a:buChar char="•"/>
            </a:pPr>
            <a:r>
              <a:rPr lang="en-IN" i="0" dirty="0">
                <a:effectLst/>
                <a:latin typeface="Trebuchet MS" panose="020B0603020202020204" pitchFamily="34" charset="0"/>
              </a:rPr>
              <a:t>Jupyter.org</a:t>
            </a:r>
          </a:p>
          <a:p>
            <a:pPr marL="342900" indent="-342900">
              <a:buFont typeface="Arial" panose="020B0604020202020204" pitchFamily="34" charset="0"/>
              <a:buChar char="•"/>
            </a:pPr>
            <a:r>
              <a:rPr lang="en-IN" dirty="0">
                <a:latin typeface="Trebuchet MS" panose="020B0603020202020204" pitchFamily="34" charset="0"/>
              </a:rPr>
              <a:t>Python.org</a:t>
            </a:r>
          </a:p>
          <a:p>
            <a:pPr marL="285750" indent="-285750">
              <a:buFont typeface="Arial" panose="020B0604020202020204" pitchFamily="34" charset="0"/>
              <a:buChar char="•"/>
            </a:pPr>
            <a:endParaRPr lang="en-US" dirty="0">
              <a:latin typeface="Trebuchet MS" panose="020B0603020202020204" pitchFamily="34" charset="0"/>
            </a:endParaRPr>
          </a:p>
        </p:txBody>
      </p:sp>
    </p:spTree>
    <p:extLst>
      <p:ext uri="{BB962C8B-B14F-4D97-AF65-F5344CB8AC3E}">
        <p14:creationId xmlns:p14="http://schemas.microsoft.com/office/powerpoint/2010/main" val="187687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0A42471-41C0-E432-C9E9-A8E24208F1AB}"/>
              </a:ext>
            </a:extLst>
          </p:cNvPr>
          <p:cNvSpPr txBox="1"/>
          <p:nvPr/>
        </p:nvSpPr>
        <p:spPr>
          <a:xfrm flipH="1">
            <a:off x="2537926" y="2407299"/>
            <a:ext cx="7623109" cy="1569660"/>
          </a:xfrm>
          <a:prstGeom prst="rect">
            <a:avLst/>
          </a:prstGeom>
          <a:noFill/>
        </p:spPr>
        <p:txBody>
          <a:bodyPr wrap="square" rtlCol="0">
            <a:spAutoFit/>
          </a:bodyPr>
          <a:lstStyle/>
          <a:p>
            <a:pPr algn="ctr"/>
            <a:r>
              <a:rPr lang="en-US" sz="9600" b="1" dirty="0">
                <a:solidFill>
                  <a:srgbClr val="0070C0"/>
                </a:solidFill>
                <a:latin typeface="Avenir Next LT Pro" panose="020B0504020202020204" pitchFamily="34" charset="0"/>
              </a:rPr>
              <a:t>THANK YOU</a:t>
            </a:r>
          </a:p>
        </p:txBody>
      </p:sp>
    </p:spTree>
    <p:extLst>
      <p:ext uri="{BB962C8B-B14F-4D97-AF65-F5344CB8AC3E}">
        <p14:creationId xmlns:p14="http://schemas.microsoft.com/office/powerpoint/2010/main" val="109293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E7FF2F-582E-7EF0-1801-A2FAF02F1905}"/>
              </a:ext>
            </a:extLst>
          </p:cNvPr>
          <p:cNvPicPr>
            <a:picLocks noChangeAspect="1"/>
          </p:cNvPicPr>
          <p:nvPr/>
        </p:nvPicPr>
        <p:blipFill>
          <a:blip r:embed="rId2"/>
          <a:stretch>
            <a:fillRect/>
          </a:stretch>
        </p:blipFill>
        <p:spPr>
          <a:xfrm>
            <a:off x="0" y="1714016"/>
            <a:ext cx="1444877" cy="3243353"/>
          </a:xfrm>
          <a:prstGeom prst="rect">
            <a:avLst/>
          </a:prstGeom>
        </p:spPr>
      </p:pic>
      <p:pic>
        <p:nvPicPr>
          <p:cNvPr id="4" name="Picture 3">
            <a:extLst>
              <a:ext uri="{FF2B5EF4-FFF2-40B4-BE49-F238E27FC236}">
                <a16:creationId xmlns:a16="http://schemas.microsoft.com/office/drawing/2014/main" id="{2C45CBAE-E776-0F35-8C51-470D78C5282B}"/>
              </a:ext>
            </a:extLst>
          </p:cNvPr>
          <p:cNvPicPr>
            <a:picLocks noChangeAspect="1"/>
          </p:cNvPicPr>
          <p:nvPr/>
        </p:nvPicPr>
        <p:blipFill>
          <a:blip r:embed="rId3"/>
          <a:stretch>
            <a:fillRect/>
          </a:stretch>
        </p:blipFill>
        <p:spPr>
          <a:xfrm>
            <a:off x="2216075" y="944880"/>
            <a:ext cx="7018169" cy="4968240"/>
          </a:xfrm>
          <a:prstGeom prst="rect">
            <a:avLst/>
          </a:prstGeom>
        </p:spPr>
      </p:pic>
    </p:spTree>
    <p:extLst>
      <p:ext uri="{BB962C8B-B14F-4D97-AF65-F5344CB8AC3E}">
        <p14:creationId xmlns:p14="http://schemas.microsoft.com/office/powerpoint/2010/main" val="2192368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9" y="448056"/>
            <a:ext cx="11309348" cy="640080"/>
          </a:xfrm>
          <a:solidFill>
            <a:srgbClr val="0070C0"/>
          </a:solidFill>
        </p:spPr>
        <p:txBody>
          <a:bodyPr>
            <a:normAutofit/>
          </a:bodyPr>
          <a:lstStyle/>
          <a:p>
            <a:r>
              <a:rPr lang="en-US" dirty="0">
                <a:ea typeface="Cambria"/>
              </a:rPr>
              <a:t>REGARDING YBI FOUNDATION :</a:t>
            </a:r>
          </a:p>
        </p:txBody>
      </p:sp>
      <p:sp>
        <p:nvSpPr>
          <p:cNvPr id="33" name="Text Placeholder 7"/>
          <p:cNvSpPr txBox="1">
            <a:spLocks/>
          </p:cNvSpPr>
          <p:nvPr/>
        </p:nvSpPr>
        <p:spPr>
          <a:xfrm>
            <a:off x="2090474" y="1219643"/>
            <a:ext cx="6568750" cy="5079370"/>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IN" sz="3100" dirty="0">
              <a:latin typeface="Trebuchet MS" panose="020B0603020202020204" pitchFamily="34" charset="0"/>
            </a:endParaRPr>
          </a:p>
          <a:p>
            <a:pPr marL="285750" indent="-285750" algn="just">
              <a:buFont typeface="Arial" panose="020B0604020202020204" pitchFamily="34" charset="0"/>
              <a:buChar char="•"/>
            </a:pPr>
            <a:endParaRPr lang="en-US" sz="2800" dirty="0">
              <a:ea typeface="+mn-lt"/>
              <a:cs typeface="+mn-lt"/>
            </a:endParaRPr>
          </a:p>
        </p:txBody>
      </p:sp>
      <p:sp>
        <p:nvSpPr>
          <p:cNvPr id="2" name="TextBox 1">
            <a:extLst>
              <a:ext uri="{FF2B5EF4-FFF2-40B4-BE49-F238E27FC236}">
                <a16:creationId xmlns:a16="http://schemas.microsoft.com/office/drawing/2014/main" id="{876170EF-47D8-E4BE-8BC4-8D444EE01DF9}"/>
              </a:ext>
            </a:extLst>
          </p:cNvPr>
          <p:cNvSpPr txBox="1"/>
          <p:nvPr/>
        </p:nvSpPr>
        <p:spPr>
          <a:xfrm>
            <a:off x="1920240" y="1539240"/>
            <a:ext cx="737616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ea typeface="+mn-lt"/>
                <a:cs typeface="+mn-lt"/>
              </a:rPr>
              <a:t>YBI Foundation is a section 8 non-profit organization. They work in the field of gender equality, specially-abled people, and demographically and financially backward sectors.</a:t>
            </a:r>
            <a:endParaRPr lang="en-US" sz="2000" dirty="0">
              <a:cs typeface="Segoe UI"/>
            </a:endParaRPr>
          </a:p>
          <a:p>
            <a:endParaRPr lang="en-US" sz="2000" dirty="0">
              <a:cs typeface="Segoe UI"/>
            </a:endParaRPr>
          </a:p>
          <a:p>
            <a:r>
              <a:rPr lang="en-US" sz="2000" dirty="0">
                <a:ea typeface="+mn-lt"/>
                <a:cs typeface="+mn-lt"/>
              </a:rPr>
              <a:t>YBI foundation is a platform for providing internship, skills, training and courses in emerging technologies to students with an opportunity to grow. They help students to Learn Practice Upskill and Get Job Ready with scientifically designed content by industry experts.</a:t>
            </a:r>
            <a:endParaRPr lang="en-US" sz="2000" dirty="0">
              <a:cs typeface="Segoe UI"/>
            </a:endParaRPr>
          </a:p>
        </p:txBody>
      </p:sp>
    </p:spTree>
    <p:extLst>
      <p:ext uri="{BB962C8B-B14F-4D97-AF65-F5344CB8AC3E}">
        <p14:creationId xmlns:p14="http://schemas.microsoft.com/office/powerpoint/2010/main" val="55476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9" y="448056"/>
            <a:ext cx="11309348" cy="640080"/>
          </a:xfrm>
          <a:solidFill>
            <a:srgbClr val="0070C0"/>
          </a:solidFill>
        </p:spPr>
        <p:txBody>
          <a:bodyPr>
            <a:normAutofit/>
          </a:bodyPr>
          <a:lstStyle/>
          <a:p>
            <a:r>
              <a:rPr lang="en-US" dirty="0"/>
              <a:t>INTRODUCTION</a:t>
            </a:r>
          </a:p>
        </p:txBody>
      </p:sp>
      <p:sp>
        <p:nvSpPr>
          <p:cNvPr id="33" name="Text Placeholder 7"/>
          <p:cNvSpPr txBox="1">
            <a:spLocks/>
          </p:cNvSpPr>
          <p:nvPr/>
        </p:nvSpPr>
        <p:spPr>
          <a:xfrm>
            <a:off x="2090474" y="1219643"/>
            <a:ext cx="6568750" cy="5079370"/>
          </a:xfrm>
          <a:prstGeom prst="rect">
            <a:avLst/>
          </a:prstGeom>
        </p:spPr>
        <p:txBody>
          <a:bodyPr vert="horz" lIns="91440" tIns="45720" rIns="91440" bIns="45720" rtlCol="0" anchor="t" anchorCtr="0">
            <a:normAutofit fontScale="85000" lnSpcReduction="20000"/>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IN" sz="3100" dirty="0">
              <a:latin typeface="Trebuchet MS" panose="020B0603020202020204" pitchFamily="34" charset="0"/>
            </a:endParaRPr>
          </a:p>
          <a:p>
            <a:pPr marL="285750" indent="-285750" algn="just">
              <a:buFont typeface="Arial" panose="020B0604020202020204" pitchFamily="34" charset="0"/>
              <a:buChar char="•"/>
            </a:pPr>
            <a:endParaRPr lang="en-US" sz="2800" dirty="0">
              <a:latin typeface="Trebuchet MS" panose="020B0603020202020204" pitchFamily="34" charset="0"/>
            </a:endParaRPr>
          </a:p>
          <a:p>
            <a:pPr marL="285750" indent="-285750" algn="just">
              <a:buFont typeface="Arial" panose="020B0604020202020204" pitchFamily="34" charset="0"/>
              <a:buChar char="•"/>
            </a:pPr>
            <a:r>
              <a:rPr lang="en-US" sz="2800" dirty="0">
                <a:ea typeface="+mn-lt"/>
                <a:cs typeface="+mn-lt"/>
              </a:rPr>
              <a:t>This "</a:t>
            </a:r>
            <a:r>
              <a:rPr lang="en-US" sz="2800" dirty="0">
                <a:solidFill>
                  <a:srgbClr val="FF0000"/>
                </a:solidFill>
                <a:ea typeface="+mn-lt"/>
                <a:cs typeface="+mn-lt"/>
              </a:rPr>
              <a:t>Color Image</a:t>
            </a:r>
            <a:r>
              <a:rPr lang="en-US" sz="2800" dirty="0">
                <a:ea typeface="+mn-lt"/>
                <a:cs typeface="+mn-lt"/>
              </a:rPr>
              <a:t> to </a:t>
            </a:r>
            <a:r>
              <a:rPr lang="en-US" sz="2800" dirty="0">
                <a:solidFill>
                  <a:schemeClr val="tx1">
                    <a:lumMod val="49000"/>
                    <a:lumOff val="51000"/>
                  </a:schemeClr>
                </a:solidFill>
                <a:ea typeface="+mn-lt"/>
                <a:cs typeface="+mn-lt"/>
              </a:rPr>
              <a:t>Sketch</a:t>
            </a:r>
            <a:r>
              <a:rPr lang="en-US" sz="2800" dirty="0">
                <a:ea typeface="+mn-lt"/>
                <a:cs typeface="+mn-lt"/>
              </a:rPr>
              <a:t>" project involves transforming a color image into a sketch-like representation using image processing techniques. This typically involves converting the original image to grayscale, detecting edges, and applying various filters or algorithms to simulate a hand-drawn effect. The goal is to retain key details and textures while giving the image a stylized, artistic appearance, often with a pencil or charcoal look. Such projects can use tools like OpenCV, machine learning models, or even AI-powered applications for automatic conversion.</a:t>
            </a:r>
          </a:p>
        </p:txBody>
      </p:sp>
    </p:spTree>
    <p:extLst>
      <p:ext uri="{BB962C8B-B14F-4D97-AF65-F5344CB8AC3E}">
        <p14:creationId xmlns:p14="http://schemas.microsoft.com/office/powerpoint/2010/main" val="3550063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a:solidFill>
            <a:srgbClr val="0070C0"/>
          </a:solidFill>
        </p:spPr>
        <p:txBody>
          <a:bodyPr>
            <a:normAutofit/>
          </a:bodyPr>
          <a:lstStyle/>
          <a:p>
            <a:r>
              <a:rPr lang="en-US" dirty="0"/>
              <a:t>INTRODUCTION</a:t>
            </a:r>
          </a:p>
        </p:txBody>
      </p:sp>
      <p:sp>
        <p:nvSpPr>
          <p:cNvPr id="33" name="Text Placeholder 7"/>
          <p:cNvSpPr txBox="1">
            <a:spLocks/>
          </p:cNvSpPr>
          <p:nvPr/>
        </p:nvSpPr>
        <p:spPr>
          <a:xfrm>
            <a:off x="1914541" y="1619823"/>
            <a:ext cx="7947916" cy="5079370"/>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2800" dirty="0">
                <a:latin typeface="Trebuchet MS"/>
              </a:rPr>
              <a:t>OBJECTIVE</a:t>
            </a:r>
            <a:endParaRPr lang="en-US" sz="2800" b="0" i="0" dirty="0">
              <a:effectLst/>
              <a:latin typeface="Trebuchet MS" panose="020B0603020202020204" pitchFamily="34" charset="0"/>
            </a:endParaRPr>
          </a:p>
          <a:p>
            <a:pPr>
              <a:lnSpc>
                <a:spcPct val="108000"/>
              </a:lnSpc>
            </a:pPr>
            <a:endParaRPr lang="en-US" sz="1800" dirty="0">
              <a:latin typeface="Trebuchet MS" panose="020B0603020202020204" pitchFamily="34" charset="0"/>
            </a:endParaRPr>
          </a:p>
          <a:p>
            <a:r>
              <a:rPr lang="en-US" sz="2400" dirty="0">
                <a:ea typeface="+mn-lt"/>
                <a:cs typeface="+mn-lt"/>
              </a:rPr>
              <a:t>The main goal of this project is to create an automated         method for transforming real-world color images into monochrome sketches, while preserving the key details and contours of the original image. It allows for a seamless and visually appealing conversion that can be used for artistic, design, or practical purposes</a:t>
            </a:r>
            <a:endParaRPr lang="en-US" sz="2400">
              <a:cs typeface="Segoe UI"/>
            </a:endParaRPr>
          </a:p>
          <a:p>
            <a:pPr>
              <a:lnSpc>
                <a:spcPct val="108000"/>
              </a:lnSpc>
            </a:pPr>
            <a:endParaRPr lang="en-US" sz="1800" dirty="0">
              <a:latin typeface="Trebuchet MS" panose="020B0603020202020204" pitchFamily="34" charset="0"/>
            </a:endParaRPr>
          </a:p>
          <a:p>
            <a:pPr>
              <a:lnSpc>
                <a:spcPct val="108000"/>
              </a:lnSpc>
            </a:pPr>
            <a:endParaRPr lang="en-US" sz="1800" dirty="0">
              <a:latin typeface="Trebuchet MS" panose="020B0603020202020204" pitchFamily="34" charset="0"/>
            </a:endParaRPr>
          </a:p>
          <a:p>
            <a:pPr>
              <a:lnSpc>
                <a:spcPct val="108000"/>
              </a:lnSpc>
            </a:pPr>
            <a:r>
              <a:rPr lang="en-US" sz="2400" dirty="0">
                <a:ea typeface="+mn-lt"/>
                <a:cs typeface="+mn-lt"/>
              </a:rPr>
              <a:t>This has applications in art, design, and photography, and can be implemented using tools like OpenCV in Python</a:t>
            </a:r>
            <a:endParaRPr lang="en-US" sz="2400" dirty="0"/>
          </a:p>
        </p:txBody>
      </p:sp>
      <p:sp>
        <p:nvSpPr>
          <p:cNvPr id="2" name="TextBox 1">
            <a:extLst>
              <a:ext uri="{FF2B5EF4-FFF2-40B4-BE49-F238E27FC236}">
                <a16:creationId xmlns:a16="http://schemas.microsoft.com/office/drawing/2014/main" id="{35FE92BC-764E-A1BA-3DAC-93AFC521BB9B}"/>
              </a:ext>
            </a:extLst>
          </p:cNvPr>
          <p:cNvSpPr txBox="1"/>
          <p:nvPr/>
        </p:nvSpPr>
        <p:spPr>
          <a:xfrm>
            <a:off x="1564640" y="235712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00B050"/>
                </a:solidFill>
                <a:cs typeface="Segoe UI"/>
              </a:rPr>
              <a:t>✩</a:t>
            </a:r>
            <a:endParaRPr lang="en-US" dirty="0"/>
          </a:p>
        </p:txBody>
      </p:sp>
      <p:sp>
        <p:nvSpPr>
          <p:cNvPr id="4" name="TextBox 3">
            <a:extLst>
              <a:ext uri="{FF2B5EF4-FFF2-40B4-BE49-F238E27FC236}">
                <a16:creationId xmlns:a16="http://schemas.microsoft.com/office/drawing/2014/main" id="{89B5050A-C867-8560-36E6-23C4E1A7E394}"/>
              </a:ext>
            </a:extLst>
          </p:cNvPr>
          <p:cNvSpPr txBox="1"/>
          <p:nvPr/>
        </p:nvSpPr>
        <p:spPr>
          <a:xfrm>
            <a:off x="1564640" y="5095240"/>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00B050"/>
                </a:solidFill>
                <a:cs typeface="Segoe UI"/>
              </a:rPr>
              <a:t>✩</a:t>
            </a:r>
            <a:endParaRPr lang="en-US" dirty="0"/>
          </a:p>
        </p:txBody>
      </p:sp>
    </p:spTree>
    <p:extLst>
      <p:ext uri="{BB962C8B-B14F-4D97-AF65-F5344CB8AC3E}">
        <p14:creationId xmlns:p14="http://schemas.microsoft.com/office/powerpoint/2010/main" val="182541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a:solidFill>
            <a:srgbClr val="0070C0"/>
          </a:solidFill>
        </p:spPr>
        <p:txBody>
          <a:bodyPr>
            <a:normAutofit/>
          </a:bodyPr>
          <a:lstStyle/>
          <a:p>
            <a:r>
              <a:rPr lang="en-US" dirty="0">
                <a:ea typeface="Cambria"/>
              </a:rPr>
              <a:t>KEY CONCEPTS</a:t>
            </a:r>
          </a:p>
        </p:txBody>
      </p:sp>
      <p:sp>
        <p:nvSpPr>
          <p:cNvPr id="33" name="Text Placeholder 7"/>
          <p:cNvSpPr txBox="1">
            <a:spLocks/>
          </p:cNvSpPr>
          <p:nvPr/>
        </p:nvSpPr>
        <p:spPr>
          <a:xfrm>
            <a:off x="1895880" y="1330574"/>
            <a:ext cx="7947916" cy="5079370"/>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sz="1800" b="0" i="0" dirty="0">
              <a:effectLst/>
              <a:latin typeface="Trebuchet MS" panose="020B0603020202020204" pitchFamily="34" charset="0"/>
            </a:endParaRPr>
          </a:p>
          <a:p>
            <a:pPr algn="l"/>
            <a:endParaRPr lang="en-US" sz="1800" b="0" i="0" dirty="0">
              <a:effectLst/>
              <a:latin typeface="Trebuchet MS" panose="020B0603020202020204" pitchFamily="34" charset="0"/>
            </a:endParaRPr>
          </a:p>
          <a:p>
            <a:pPr>
              <a:buAutoNum type="arabicPeriod"/>
            </a:pPr>
            <a:r>
              <a:rPr lang="en-US" sz="2000" b="1" dirty="0">
                <a:ea typeface="+mn-lt"/>
                <a:cs typeface="+mn-lt"/>
              </a:rPr>
              <a:t>Image Processing</a:t>
            </a:r>
            <a:r>
              <a:rPr lang="en-US" sz="2000" dirty="0">
                <a:ea typeface="+mn-lt"/>
                <a:cs typeface="+mn-lt"/>
              </a:rPr>
              <a:t>: The process of manipulating an image to achieve a desired outcome (in this case, a sketch). This typically includes converting the image into grayscale, detecting edges, and adding artistic effects</a:t>
            </a:r>
            <a:endParaRPr lang="en-US" sz="2000" b="1" i="0" dirty="0">
              <a:effectLst/>
              <a:latin typeface="Trebuchet MS" panose="020B0603020202020204" pitchFamily="34" charset="0"/>
            </a:endParaRPr>
          </a:p>
          <a:p>
            <a:pPr>
              <a:buAutoNum type="arabicPeriod"/>
            </a:pPr>
            <a:endParaRPr lang="en-US" sz="2000" dirty="0">
              <a:ea typeface="+mn-lt"/>
              <a:cs typeface="+mn-lt"/>
            </a:endParaRPr>
          </a:p>
          <a:p>
            <a:r>
              <a:rPr lang="en-US" sz="2000" b="1" dirty="0">
                <a:ea typeface="+mn-lt"/>
                <a:cs typeface="+mn-lt"/>
              </a:rPr>
              <a:t>2.Edge Detection</a:t>
            </a:r>
            <a:r>
              <a:rPr lang="en-US" sz="2000" dirty="0">
                <a:ea typeface="+mn-lt"/>
                <a:cs typeface="+mn-lt"/>
              </a:rPr>
              <a:t>: A critical technique used to detect boundaries in the image that are important for the sketch effect. Common algorithms include </a:t>
            </a:r>
            <a:r>
              <a:rPr lang="en-US" sz="2000" b="1" dirty="0">
                <a:ea typeface="+mn-lt"/>
                <a:cs typeface="+mn-lt"/>
              </a:rPr>
              <a:t>Canny Edge Detection</a:t>
            </a:r>
            <a:r>
              <a:rPr lang="en-US" sz="2000" dirty="0">
                <a:ea typeface="+mn-lt"/>
                <a:cs typeface="+mn-lt"/>
              </a:rPr>
              <a:t> and </a:t>
            </a:r>
            <a:r>
              <a:rPr lang="en-US" sz="2000" b="1" dirty="0">
                <a:ea typeface="+mn-lt"/>
                <a:cs typeface="+mn-lt"/>
              </a:rPr>
              <a:t>Sobel filters</a:t>
            </a:r>
            <a:r>
              <a:rPr lang="en-US" sz="2000" dirty="0">
                <a:ea typeface="+mn-lt"/>
                <a:cs typeface="+mn-lt"/>
              </a:rPr>
              <a:t>.</a:t>
            </a:r>
            <a:endParaRPr lang="en-US" sz="2000" b="1" dirty="0">
              <a:latin typeface="Trebuchet MS" panose="020B0603020202020204" pitchFamily="34" charset="0"/>
            </a:endParaRPr>
          </a:p>
          <a:p>
            <a:pPr>
              <a:buFont typeface="Arial"/>
              <a:buChar char="•"/>
            </a:pPr>
            <a:endParaRPr lang="en-US" sz="2000" b="1" dirty="0">
              <a:latin typeface="Trebuchet MS" panose="020B0603020202020204" pitchFamily="34" charset="0"/>
            </a:endParaRPr>
          </a:p>
          <a:p>
            <a:pPr>
              <a:buFontTx/>
              <a:buAutoNum type="arabicPeriod"/>
            </a:pPr>
            <a:endParaRPr lang="en-US" sz="2000" b="1" i="0" dirty="0">
              <a:effectLst/>
              <a:latin typeface="Trebuchet MS" panose="020B0603020202020204" pitchFamily="34" charset="0"/>
            </a:endParaRPr>
          </a:p>
          <a:p>
            <a:r>
              <a:rPr lang="en-US" sz="2000" b="1" dirty="0">
                <a:ea typeface="+mn-lt"/>
                <a:cs typeface="+mn-lt"/>
              </a:rPr>
              <a:t>3.Blurring and Detail Enhancement</a:t>
            </a:r>
            <a:r>
              <a:rPr lang="en-US" sz="2000" dirty="0">
                <a:ea typeface="+mn-lt"/>
                <a:cs typeface="+mn-lt"/>
              </a:rPr>
              <a:t>: Blurring (often with techniques like </a:t>
            </a:r>
            <a:r>
              <a:rPr lang="en-US" sz="2000" b="1" dirty="0">
                <a:ea typeface="+mn-lt"/>
                <a:cs typeface="+mn-lt"/>
              </a:rPr>
              <a:t>Gaussian Blur</a:t>
            </a:r>
            <a:r>
              <a:rPr lang="en-US" sz="2000" dirty="0">
                <a:ea typeface="+mn-lt"/>
                <a:cs typeface="+mn-lt"/>
              </a:rPr>
              <a:t>) is used to soften the image to mimic the effect of pencil strokes. This is combined with </a:t>
            </a:r>
            <a:r>
              <a:rPr lang="en-US" sz="2000" b="1" dirty="0">
                <a:ea typeface="+mn-lt"/>
                <a:cs typeface="+mn-lt"/>
              </a:rPr>
              <a:t>detail enhancement</a:t>
            </a:r>
            <a:r>
              <a:rPr lang="en-US" sz="2000" dirty="0">
                <a:ea typeface="+mn-lt"/>
                <a:cs typeface="+mn-lt"/>
              </a:rPr>
              <a:t> techniques to ensure the sketch retains the features of the original image.</a:t>
            </a:r>
            <a:endParaRPr lang="en-US" sz="2000" b="0" i="0" dirty="0">
              <a:effectLst/>
              <a:latin typeface="Trebuchet MS" panose="020B0603020202020204" pitchFamily="34" charset="0"/>
            </a:endParaRPr>
          </a:p>
          <a:p>
            <a:pPr algn="l"/>
            <a:endParaRPr lang="en-US" sz="1800" b="0" i="0" dirty="0">
              <a:effectLst/>
              <a:latin typeface="Trebuchet MS" panose="020B0603020202020204" pitchFamily="34" charset="0"/>
            </a:endParaRPr>
          </a:p>
        </p:txBody>
      </p:sp>
    </p:spTree>
    <p:extLst>
      <p:ext uri="{BB962C8B-B14F-4D97-AF65-F5344CB8AC3E}">
        <p14:creationId xmlns:p14="http://schemas.microsoft.com/office/powerpoint/2010/main" val="179291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a:solidFill>
            <a:srgbClr val="0070C0"/>
          </a:solidFill>
        </p:spPr>
        <p:txBody>
          <a:bodyPr>
            <a:normAutofit/>
          </a:bodyPr>
          <a:lstStyle/>
          <a:p>
            <a:r>
              <a:rPr lang="en-IN" sz="2800" b="1" dirty="0">
                <a:solidFill>
                  <a:schemeClr val="bg1"/>
                </a:solidFill>
                <a:effectLst>
                  <a:outerShdw blurRad="38100" dist="38100" dir="2700000" algn="tl">
                    <a:srgbClr val="000000">
                      <a:alpha val="43137"/>
                    </a:srgbClr>
                  </a:outerShdw>
                </a:effectLst>
              </a:rPr>
              <a:t>METHODOLOGY</a:t>
            </a:r>
          </a:p>
        </p:txBody>
      </p:sp>
      <p:sp>
        <p:nvSpPr>
          <p:cNvPr id="33" name="Text Placeholder 7"/>
          <p:cNvSpPr txBox="1">
            <a:spLocks/>
          </p:cNvSpPr>
          <p:nvPr/>
        </p:nvSpPr>
        <p:spPr>
          <a:xfrm>
            <a:off x="1895880" y="1330574"/>
            <a:ext cx="6706944" cy="5079370"/>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a:solidFill>
                  <a:srgbClr val="DD462F"/>
                </a:solidFill>
                <a:latin typeface="Trebuchet MS"/>
              </a:rPr>
              <a:t>CAN BE DIVIDED INTO FOLLOWING STEPS:-</a:t>
            </a:r>
            <a:endParaRPr lang="en-US" sz="2400" b="0" i="0" dirty="0">
              <a:solidFill>
                <a:srgbClr val="DD462F"/>
              </a:solidFill>
              <a:effectLst/>
              <a:latin typeface="Trebuchet MS" panose="020B0603020202020204" pitchFamily="34" charset="0"/>
            </a:endParaRPr>
          </a:p>
          <a:p>
            <a:pPr algn="just"/>
            <a:endParaRPr lang="en-US" sz="1800" b="0" i="0" dirty="0">
              <a:effectLst/>
              <a:latin typeface="Trebuchet MS" panose="020B0603020202020204" pitchFamily="34" charset="0"/>
            </a:endParaRPr>
          </a:p>
          <a:p>
            <a:pPr algn="just">
              <a:buFont typeface="Arial" panose="020B0604020202020204" pitchFamily="34" charset="0"/>
              <a:buChar char="•"/>
            </a:pPr>
            <a:r>
              <a:rPr lang="en-US" sz="2000" b="1" dirty="0">
                <a:latin typeface="Segoe UI Light"/>
                <a:ea typeface="+mn-lt"/>
                <a:cs typeface="+mn-lt"/>
              </a:rPr>
              <a:t>Input Image: Begin with a color image in formats like JPEG, PNG, etc.</a:t>
            </a:r>
            <a:endParaRPr lang="en-US" sz="2000" b="1" dirty="0">
              <a:latin typeface="Segoe UI Light"/>
              <a:ea typeface="Cambria"/>
              <a:cs typeface="Segoe UI"/>
            </a:endParaRPr>
          </a:p>
          <a:p>
            <a:pPr algn="just">
              <a:buFont typeface="Arial" panose="020B0604020202020204" pitchFamily="34" charset="0"/>
              <a:buChar char="•"/>
            </a:pPr>
            <a:endParaRPr lang="en-US" sz="2000" b="1" dirty="0">
              <a:latin typeface="Segoe UI Light"/>
              <a:ea typeface="+mn-lt"/>
              <a:cs typeface="+mn-lt"/>
            </a:endParaRPr>
          </a:p>
          <a:p>
            <a:pPr algn="just">
              <a:buFont typeface="Arial" panose="020B0604020202020204" pitchFamily="34" charset="0"/>
              <a:buChar char="•"/>
            </a:pPr>
            <a:r>
              <a:rPr lang="en-US" sz="2000" b="1" dirty="0">
                <a:latin typeface="Segoe UI Light"/>
                <a:ea typeface="+mn-lt"/>
                <a:cs typeface="+mn-lt"/>
              </a:rPr>
              <a:t>Grayscale Conversion: Convert the image to grayscale to remove color and focus on lightness and structure.</a:t>
            </a:r>
            <a:endParaRPr lang="en-US" sz="2000" b="1">
              <a:latin typeface="Segoe UI Light"/>
              <a:ea typeface="Cambria"/>
              <a:cs typeface="Angsana New"/>
            </a:endParaRPr>
          </a:p>
          <a:p>
            <a:pPr algn="just">
              <a:buFont typeface="Arial" panose="020B0604020202020204" pitchFamily="34" charset="0"/>
              <a:buChar char="•"/>
            </a:pPr>
            <a:endParaRPr lang="en-US" sz="2000" b="1" dirty="0">
              <a:latin typeface="Segoe UI Light"/>
              <a:ea typeface="+mn-lt"/>
              <a:cs typeface="+mn-lt"/>
            </a:endParaRPr>
          </a:p>
          <a:p>
            <a:pPr algn="just">
              <a:buFont typeface="Arial" panose="020B0604020202020204" pitchFamily="34" charset="0"/>
              <a:buChar char="•"/>
            </a:pPr>
            <a:r>
              <a:rPr lang="en-US" sz="2000" b="1" dirty="0">
                <a:latin typeface="Segoe UI Light"/>
                <a:ea typeface="+mn-lt"/>
                <a:cs typeface="+mn-lt"/>
              </a:rPr>
              <a:t>Edge Detection: Apply edge detection techniques to identify prominent features in the image.</a:t>
            </a:r>
            <a:endParaRPr lang="en-US" sz="2000" b="1" dirty="0">
              <a:latin typeface="Segoe UI Light"/>
              <a:ea typeface="Cambria"/>
              <a:cs typeface="Segoe UI"/>
            </a:endParaRPr>
          </a:p>
          <a:p>
            <a:pPr algn="just">
              <a:buFont typeface="Arial" panose="020B0604020202020204" pitchFamily="34" charset="0"/>
              <a:buChar char="•"/>
            </a:pPr>
            <a:endParaRPr lang="en-US" sz="2000" b="1" dirty="0">
              <a:latin typeface="Segoe UI Light"/>
              <a:ea typeface="+mn-lt"/>
              <a:cs typeface="+mn-lt"/>
            </a:endParaRPr>
          </a:p>
          <a:p>
            <a:pPr algn="just">
              <a:buFont typeface="Arial" panose="020B0604020202020204" pitchFamily="34" charset="0"/>
              <a:buChar char="•"/>
            </a:pPr>
            <a:r>
              <a:rPr lang="en-US" sz="2000" b="1" dirty="0">
                <a:latin typeface="Segoe UI Light"/>
                <a:ea typeface="+mn-lt"/>
                <a:cs typeface="+mn-lt"/>
              </a:rPr>
              <a:t>Image Blending: Blend the detected edges with a blurred version of the original image to create a pencil sketch effect.</a:t>
            </a:r>
            <a:endParaRPr lang="en-US" sz="2000" b="1" dirty="0">
              <a:latin typeface="Segoe UI Light"/>
              <a:ea typeface="Cambria"/>
              <a:cs typeface="Segoe UI"/>
            </a:endParaRPr>
          </a:p>
          <a:p>
            <a:pPr algn="just">
              <a:buFont typeface="Arial" panose="020B0604020202020204" pitchFamily="34" charset="0"/>
              <a:buChar char="•"/>
            </a:pPr>
            <a:endParaRPr lang="en-US" sz="2000" b="1" dirty="0">
              <a:latin typeface="Segoe UI Light"/>
              <a:ea typeface="Cambria"/>
              <a:cs typeface="Segoe UI"/>
            </a:endParaRPr>
          </a:p>
          <a:p>
            <a:pPr algn="just">
              <a:buFont typeface="Arial" panose="020B0604020202020204" pitchFamily="34" charset="0"/>
              <a:buChar char="•"/>
            </a:pPr>
            <a:r>
              <a:rPr lang="en-US" sz="2000" b="1" dirty="0">
                <a:latin typeface="Segoe UI Light"/>
                <a:ea typeface="+mn-lt"/>
                <a:cs typeface="+mn-lt"/>
              </a:rPr>
              <a:t>Fine-tuning: Adjust parameters (like contrast, brightness, or line thickness) to enhance the final sketch effect.</a:t>
            </a:r>
            <a:endParaRPr lang="en-US" sz="2000" b="1">
              <a:latin typeface="Segoe UI Light"/>
              <a:ea typeface="Cambria"/>
              <a:cs typeface="Angsana New"/>
            </a:endParaRPr>
          </a:p>
          <a:p>
            <a:pPr marL="342900" indent="-342900" algn="just">
              <a:buFont typeface="Arial" panose="020B0604020202020204" pitchFamily="34" charset="0"/>
              <a:buChar char="•"/>
            </a:pPr>
            <a:endParaRPr lang="en-US" sz="1800" dirty="0">
              <a:latin typeface="Trebuchet MS" panose="020B0603020202020204" pitchFamily="34" charset="0"/>
            </a:endParaRPr>
          </a:p>
          <a:p>
            <a:pPr marL="342900" indent="-342900" algn="just">
              <a:buFont typeface="Arial" panose="020B0604020202020204" pitchFamily="34" charset="0"/>
              <a:buChar char="•"/>
            </a:pPr>
            <a:endParaRPr lang="en-US" sz="1800" dirty="0">
              <a:latin typeface="Trebuchet MS" panose="020B0603020202020204" pitchFamily="34" charset="0"/>
            </a:endParaRPr>
          </a:p>
        </p:txBody>
      </p:sp>
    </p:spTree>
    <p:extLst>
      <p:ext uri="{BB962C8B-B14F-4D97-AF65-F5344CB8AC3E}">
        <p14:creationId xmlns:p14="http://schemas.microsoft.com/office/powerpoint/2010/main" val="253342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20064"/>
            <a:ext cx="11309348" cy="640080"/>
          </a:xfrm>
          <a:solidFill>
            <a:srgbClr val="0070C0"/>
          </a:solidFill>
        </p:spPr>
        <p:txBody>
          <a:bodyPr>
            <a:normAutofit/>
          </a:bodyPr>
          <a:lstStyle/>
          <a:p>
            <a:r>
              <a:rPr lang="en-IN" b="1" dirty="0">
                <a:ea typeface="Cambria"/>
              </a:rPr>
              <a:t>TOOLS AND TECHNOLOGIES</a:t>
            </a:r>
          </a:p>
        </p:txBody>
      </p:sp>
      <p:sp>
        <p:nvSpPr>
          <p:cNvPr id="33" name="Text Placeholder 7"/>
          <p:cNvSpPr txBox="1">
            <a:spLocks/>
          </p:cNvSpPr>
          <p:nvPr/>
        </p:nvSpPr>
        <p:spPr>
          <a:xfrm>
            <a:off x="1906039" y="1716653"/>
            <a:ext cx="9934677" cy="5452781"/>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IN" sz="2000" b="1" dirty="0">
                <a:ea typeface="+mn-lt"/>
                <a:cs typeface="+mn-lt"/>
              </a:rPr>
              <a:t>Programming Languages</a:t>
            </a:r>
            <a:r>
              <a:rPr lang="en-IN" sz="2000" dirty="0">
                <a:ea typeface="+mn-lt"/>
                <a:cs typeface="+mn-lt"/>
              </a:rPr>
              <a:t>: Python (with libraries like OpenCV, NumPy, and PIL) is commonly used for such image processing tasks.</a:t>
            </a:r>
            <a:endParaRPr lang="en-IN" sz="2000" dirty="0">
              <a:cs typeface="Segoe UI"/>
            </a:endParaRPr>
          </a:p>
          <a:p>
            <a:pPr marL="285750" indent="-285750">
              <a:buFont typeface="Arial"/>
              <a:buChar char="•"/>
            </a:pPr>
            <a:endParaRPr lang="en-IN" sz="2000" dirty="0">
              <a:ea typeface="+mn-lt"/>
              <a:cs typeface="+mn-lt"/>
            </a:endParaRPr>
          </a:p>
          <a:p>
            <a:pPr marL="285750" indent="-285750">
              <a:buFont typeface="Arial"/>
              <a:buChar char="•"/>
            </a:pPr>
            <a:r>
              <a:rPr lang="en-IN" sz="2000" b="1" dirty="0">
                <a:solidFill>
                  <a:srgbClr val="0070C0"/>
                </a:solidFill>
                <a:ea typeface="+mn-lt"/>
                <a:cs typeface="+mn-lt"/>
              </a:rPr>
              <a:t>Libraries</a:t>
            </a:r>
            <a:r>
              <a:rPr lang="en-IN" sz="2000" dirty="0">
                <a:solidFill>
                  <a:srgbClr val="0070C0"/>
                </a:solidFill>
                <a:ea typeface="+mn-lt"/>
                <a:cs typeface="+mn-lt"/>
              </a:rPr>
              <a:t>:-</a:t>
            </a:r>
            <a:endParaRPr lang="en-IN" sz="2000">
              <a:solidFill>
                <a:srgbClr val="0070C0"/>
              </a:solidFill>
              <a:cs typeface="Segoe UI"/>
            </a:endParaRPr>
          </a:p>
          <a:p>
            <a:endParaRPr lang="en-IN" sz="2000" dirty="0">
              <a:ea typeface="+mn-lt"/>
              <a:cs typeface="+mn-lt"/>
            </a:endParaRPr>
          </a:p>
          <a:p>
            <a:pPr marL="285750" indent="-285750">
              <a:buFont typeface="Arial"/>
              <a:buChar char="•"/>
            </a:pPr>
            <a:r>
              <a:rPr lang="en-IN" sz="2000" b="1" dirty="0">
                <a:ea typeface="+mn-lt"/>
                <a:cs typeface="+mn-lt"/>
              </a:rPr>
              <a:t>OpenCV</a:t>
            </a:r>
            <a:r>
              <a:rPr lang="en-IN" sz="2000" dirty="0">
                <a:ea typeface="+mn-lt"/>
                <a:cs typeface="+mn-lt"/>
              </a:rPr>
              <a:t>: A powerful library for computer vision and image processing.</a:t>
            </a:r>
            <a:endParaRPr lang="en-IN" sz="2000" dirty="0">
              <a:cs typeface="Segoe UI"/>
            </a:endParaRPr>
          </a:p>
          <a:p>
            <a:pPr marL="285750" indent="-285750">
              <a:buFont typeface="Arial"/>
              <a:buChar char="•"/>
            </a:pPr>
            <a:endParaRPr lang="en-IN" sz="2000" dirty="0">
              <a:ea typeface="+mn-lt"/>
              <a:cs typeface="+mn-lt"/>
            </a:endParaRPr>
          </a:p>
          <a:p>
            <a:pPr marL="285750" indent="-285750">
              <a:buFont typeface="Arial"/>
              <a:buChar char="•"/>
            </a:pPr>
            <a:r>
              <a:rPr lang="en-IN" sz="2000" b="1" dirty="0">
                <a:ea typeface="+mn-lt"/>
                <a:cs typeface="+mn-lt"/>
              </a:rPr>
              <a:t>PIL/Pillow</a:t>
            </a:r>
            <a:r>
              <a:rPr lang="en-IN" sz="2000" dirty="0">
                <a:ea typeface="+mn-lt"/>
                <a:cs typeface="+mn-lt"/>
              </a:rPr>
              <a:t>: For image manipulation.</a:t>
            </a:r>
            <a:endParaRPr lang="en-IN" sz="2000" dirty="0">
              <a:cs typeface="Segoe UI"/>
            </a:endParaRPr>
          </a:p>
          <a:p>
            <a:pPr marL="285750" indent="-285750">
              <a:buFont typeface="Arial"/>
              <a:buChar char="•"/>
            </a:pPr>
            <a:endParaRPr lang="en-IN" sz="2000" dirty="0">
              <a:ea typeface="+mn-lt"/>
              <a:cs typeface="+mn-lt"/>
            </a:endParaRPr>
          </a:p>
          <a:p>
            <a:pPr marL="285750" indent="-285750">
              <a:buFont typeface="Arial"/>
              <a:buChar char="•"/>
            </a:pPr>
            <a:r>
              <a:rPr lang="en-IN" sz="2000" b="1" dirty="0">
                <a:ea typeface="+mn-lt"/>
                <a:cs typeface="+mn-lt"/>
              </a:rPr>
              <a:t>Matplotlib</a:t>
            </a:r>
            <a:r>
              <a:rPr lang="en-IN" sz="2000" dirty="0">
                <a:ea typeface="+mn-lt"/>
                <a:cs typeface="+mn-lt"/>
              </a:rPr>
              <a:t>: For displaying processed images.</a:t>
            </a:r>
            <a:endParaRPr lang="en-IN" sz="2000" dirty="0"/>
          </a:p>
          <a:p>
            <a:endParaRPr lang="en-IN" sz="1800" b="1" dirty="0">
              <a:latin typeface="Trebuchet MS" panose="020B0603020202020204" pitchFamily="34" charset="0"/>
            </a:endParaRPr>
          </a:p>
          <a:p>
            <a:pPr>
              <a:lnSpc>
                <a:spcPct val="108000"/>
              </a:lnSpc>
            </a:pPr>
            <a:endParaRPr lang="en-US" sz="1800" dirty="0">
              <a:latin typeface="Trebuchet MS" panose="020B0603020202020204" pitchFamily="34" charset="0"/>
            </a:endParaRPr>
          </a:p>
        </p:txBody>
      </p:sp>
    </p:spTree>
    <p:extLst>
      <p:ext uri="{BB962C8B-B14F-4D97-AF65-F5344CB8AC3E}">
        <p14:creationId xmlns:p14="http://schemas.microsoft.com/office/powerpoint/2010/main" val="2239698634"/>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438</TotalTime>
  <Words>1695</Words>
  <Application>Microsoft Office PowerPoint</Application>
  <PresentationFormat>Widescreen</PresentationFormat>
  <Paragraphs>203</Paragraphs>
  <Slides>23</Slides>
  <Notes>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Making Templates Accessible</vt:lpstr>
      <vt:lpstr>      </vt:lpstr>
      <vt:lpstr>Contents</vt:lpstr>
      <vt:lpstr>PowerPoint Presentation</vt:lpstr>
      <vt:lpstr>REGARDING YBI FOUNDATION :</vt:lpstr>
      <vt:lpstr>INTRODUCTION</vt:lpstr>
      <vt:lpstr>INTRODUCTION</vt:lpstr>
      <vt:lpstr>KEY CONCEPTS</vt:lpstr>
      <vt:lpstr>METHODOLOGY</vt:lpstr>
      <vt:lpstr>TOOLS AND TECHNOLOGIES</vt:lpstr>
      <vt:lpstr>JUPYTER NOTEBOOK</vt:lpstr>
      <vt:lpstr>PYTHON LIBRARIES </vt:lpstr>
      <vt:lpstr>CV2</vt:lpstr>
      <vt:lpstr>KEY FEATURS OF OPENCV(cv2) :-</vt:lpstr>
      <vt:lpstr>NUMPY</vt:lpstr>
      <vt:lpstr>MATPLOTLIB</vt:lpstr>
      <vt:lpstr>IMAGEIO</vt:lpstr>
      <vt:lpstr>CHALLENGES</vt:lpstr>
      <vt:lpstr>SOLUTION </vt:lpstr>
      <vt:lpstr>APPLICATIONS :</vt:lpstr>
      <vt:lpstr>APPLICATIONS :</vt:lpstr>
      <vt:lpstr>CONCLUSION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PYTHON PROJECT</dc:title>
  <dc:creator>Ansh Tyagi</dc:creator>
  <cp:lastModifiedBy>Ansh Tyagi</cp:lastModifiedBy>
  <cp:revision>421</cp:revision>
  <dcterms:created xsi:type="dcterms:W3CDTF">2023-10-01T04:45:44Z</dcterms:created>
  <dcterms:modified xsi:type="dcterms:W3CDTF">2024-11-13T18:36:19Z</dcterms:modified>
  <cp:version/>
</cp:coreProperties>
</file>