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503" r:id="rId3"/>
    <p:sldId id="502" r:id="rId4"/>
    <p:sldId id="482" r:id="rId5"/>
    <p:sldId id="483" r:id="rId6"/>
    <p:sldId id="309" r:id="rId7"/>
    <p:sldId id="363" r:id="rId8"/>
    <p:sldId id="500" r:id="rId9"/>
    <p:sldId id="485" r:id="rId10"/>
    <p:sldId id="486" r:id="rId11"/>
    <p:sldId id="487" r:id="rId12"/>
    <p:sldId id="488" r:id="rId13"/>
    <p:sldId id="489" r:id="rId14"/>
    <p:sldId id="490" r:id="rId15"/>
    <p:sldId id="491" r:id="rId16"/>
    <p:sldId id="495" r:id="rId17"/>
    <p:sldId id="496" r:id="rId18"/>
    <p:sldId id="501" r:id="rId19"/>
    <p:sldId id="497" r:id="rId20"/>
    <p:sldId id="498" r:id="rId21"/>
    <p:sldId id="4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76" autoAdjust="0"/>
    <p:restoredTop sz="94660"/>
  </p:normalViewPr>
  <p:slideViewPr>
    <p:cSldViewPr snapToGrid="0">
      <p:cViewPr varScale="1">
        <p:scale>
          <a:sx n="85" d="100"/>
          <a:sy n="85" d="100"/>
        </p:scale>
        <p:origin x="7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7005BF-456D-410F-8E24-EBB950CF11F5}" type="doc">
      <dgm:prSet loTypeId="urn:microsoft.com/office/officeart/2005/8/layout/target2" loCatId="relationship" qsTypeId="urn:microsoft.com/office/officeart/2005/8/quickstyle/simple1" qsCatId="simple" csTypeId="urn:microsoft.com/office/officeart/2005/8/colors/colorful2" csCatId="colorful" phldr="1"/>
      <dgm:spPr/>
      <dgm:t>
        <a:bodyPr/>
        <a:lstStyle/>
        <a:p>
          <a:endParaRPr lang="en-US"/>
        </a:p>
      </dgm:t>
    </dgm:pt>
    <dgm:pt modelId="{FEBB9972-51AF-4E59-A6AB-B934F2B57BE8}">
      <dgm:prSet phldrT="[Text]"/>
      <dgm:spPr/>
      <dgm:t>
        <a:bodyPr/>
        <a:lstStyle/>
        <a:p>
          <a:r>
            <a:rPr lang="en-US" dirty="0"/>
            <a:t>Artificial Intelligence</a:t>
          </a:r>
        </a:p>
      </dgm:t>
    </dgm:pt>
    <dgm:pt modelId="{69F3210A-9F6B-4243-BF76-BC9F8B455D0A}" type="parTrans" cxnId="{67F3866C-DC13-425F-AEF0-84FE8D32E32C}">
      <dgm:prSet/>
      <dgm:spPr/>
      <dgm:t>
        <a:bodyPr/>
        <a:lstStyle/>
        <a:p>
          <a:endParaRPr lang="en-US"/>
        </a:p>
      </dgm:t>
    </dgm:pt>
    <dgm:pt modelId="{8454CBD3-0EFE-442C-9900-6C65DA6D8043}" type="sibTrans" cxnId="{67F3866C-DC13-425F-AEF0-84FE8D32E32C}">
      <dgm:prSet/>
      <dgm:spPr/>
      <dgm:t>
        <a:bodyPr/>
        <a:lstStyle/>
        <a:p>
          <a:endParaRPr lang="en-US"/>
        </a:p>
      </dgm:t>
    </dgm:pt>
    <dgm:pt modelId="{7EF2FD06-CCF2-4239-BB66-9BB9EE8987BD}">
      <dgm:prSet phldrT="[Text]"/>
      <dgm:spPr/>
      <dgm:t>
        <a:bodyPr/>
        <a:lstStyle/>
        <a:p>
          <a:r>
            <a:rPr lang="en-US" dirty="0" err="1"/>
            <a:t>NarrowAI</a:t>
          </a:r>
          <a:endParaRPr lang="en-US" dirty="0"/>
        </a:p>
      </dgm:t>
    </dgm:pt>
    <dgm:pt modelId="{4F3D5873-4DBA-46BC-BE10-A59D7F0ED8ED}" type="parTrans" cxnId="{C15465F7-E410-4B65-8EE6-D8546C72FE8B}">
      <dgm:prSet/>
      <dgm:spPr/>
      <dgm:t>
        <a:bodyPr/>
        <a:lstStyle/>
        <a:p>
          <a:endParaRPr lang="en-US"/>
        </a:p>
      </dgm:t>
    </dgm:pt>
    <dgm:pt modelId="{0F4DE858-F3DF-4E56-BD74-58FB28CD9E29}" type="sibTrans" cxnId="{C15465F7-E410-4B65-8EE6-D8546C72FE8B}">
      <dgm:prSet/>
      <dgm:spPr/>
      <dgm:t>
        <a:bodyPr/>
        <a:lstStyle/>
        <a:p>
          <a:endParaRPr lang="en-US"/>
        </a:p>
      </dgm:t>
    </dgm:pt>
    <dgm:pt modelId="{4EC70391-7C3A-4484-92E8-2E8A6BC16618}">
      <dgm:prSet phldrT="[Text]"/>
      <dgm:spPr/>
      <dgm:t>
        <a:bodyPr/>
        <a:lstStyle/>
        <a:p>
          <a:r>
            <a:rPr lang="en-US" dirty="0"/>
            <a:t>General Intelligence</a:t>
          </a:r>
        </a:p>
      </dgm:t>
    </dgm:pt>
    <dgm:pt modelId="{AC04EBBB-6E9D-454F-8AA8-709E6D532C59}" type="parTrans" cxnId="{032960C8-E795-4790-8569-C9B49E020475}">
      <dgm:prSet/>
      <dgm:spPr/>
      <dgm:t>
        <a:bodyPr/>
        <a:lstStyle/>
        <a:p>
          <a:endParaRPr lang="en-US"/>
        </a:p>
      </dgm:t>
    </dgm:pt>
    <dgm:pt modelId="{741AB091-8DA7-4BA7-9E3C-A0186F3E7C03}" type="sibTrans" cxnId="{032960C8-E795-4790-8569-C9B49E020475}">
      <dgm:prSet/>
      <dgm:spPr/>
      <dgm:t>
        <a:bodyPr/>
        <a:lstStyle/>
        <a:p>
          <a:endParaRPr lang="en-US"/>
        </a:p>
      </dgm:t>
    </dgm:pt>
    <dgm:pt modelId="{77585848-2B4F-4A21-9386-E3CB054E3111}">
      <dgm:prSet phldrT="[Text]"/>
      <dgm:spPr/>
      <dgm:t>
        <a:bodyPr/>
        <a:lstStyle/>
        <a:p>
          <a:r>
            <a:rPr lang="en-US" dirty="0"/>
            <a:t>Machine Learning</a:t>
          </a:r>
        </a:p>
      </dgm:t>
    </dgm:pt>
    <dgm:pt modelId="{D5B7B1FF-A6CC-4C0F-B7A9-9B207E4658E4}" type="parTrans" cxnId="{B1FDB239-2170-456C-AC01-9FCEBCD78FEB}">
      <dgm:prSet/>
      <dgm:spPr/>
      <dgm:t>
        <a:bodyPr/>
        <a:lstStyle/>
        <a:p>
          <a:endParaRPr lang="en-US"/>
        </a:p>
      </dgm:t>
    </dgm:pt>
    <dgm:pt modelId="{7BE6F3B6-A940-4FE3-BB90-5A60D13F0AB0}" type="sibTrans" cxnId="{B1FDB239-2170-456C-AC01-9FCEBCD78FEB}">
      <dgm:prSet/>
      <dgm:spPr/>
      <dgm:t>
        <a:bodyPr/>
        <a:lstStyle/>
        <a:p>
          <a:endParaRPr lang="en-US"/>
        </a:p>
      </dgm:t>
    </dgm:pt>
    <dgm:pt modelId="{C6FC96E8-B5E7-45A9-B2B3-142EBD18EC52}">
      <dgm:prSet phldrT="[Text]"/>
      <dgm:spPr/>
      <dgm:t>
        <a:bodyPr/>
        <a:lstStyle/>
        <a:p>
          <a:r>
            <a:rPr lang="en-US" dirty="0"/>
            <a:t>Data Mining</a:t>
          </a:r>
        </a:p>
      </dgm:t>
    </dgm:pt>
    <dgm:pt modelId="{6C677F20-70B8-48AF-9369-0678A4564F2B}" type="parTrans" cxnId="{2B647E45-8B77-438E-9599-966D10D5D41E}">
      <dgm:prSet/>
      <dgm:spPr/>
      <dgm:t>
        <a:bodyPr/>
        <a:lstStyle/>
        <a:p>
          <a:endParaRPr lang="en-US"/>
        </a:p>
      </dgm:t>
    </dgm:pt>
    <dgm:pt modelId="{8C3587E4-5E8E-4B74-9F58-E4A865F11356}" type="sibTrans" cxnId="{2B647E45-8B77-438E-9599-966D10D5D41E}">
      <dgm:prSet/>
      <dgm:spPr/>
      <dgm:t>
        <a:bodyPr/>
        <a:lstStyle/>
        <a:p>
          <a:endParaRPr lang="en-US"/>
        </a:p>
      </dgm:t>
    </dgm:pt>
    <dgm:pt modelId="{8F3E8E66-A7D0-4487-ABFB-5A6BFF454985}">
      <dgm:prSet phldrT="[Text]"/>
      <dgm:spPr/>
      <dgm:t>
        <a:bodyPr/>
        <a:lstStyle/>
        <a:p>
          <a:r>
            <a:rPr lang="en-US" dirty="0"/>
            <a:t>NLP</a:t>
          </a:r>
        </a:p>
      </dgm:t>
    </dgm:pt>
    <dgm:pt modelId="{F832C59A-0DD5-453F-83B5-B3E248B0E9F9}" type="parTrans" cxnId="{D110C7C4-2BFE-4180-986F-39839521C1B9}">
      <dgm:prSet/>
      <dgm:spPr/>
      <dgm:t>
        <a:bodyPr/>
        <a:lstStyle/>
        <a:p>
          <a:endParaRPr lang="en-US"/>
        </a:p>
      </dgm:t>
    </dgm:pt>
    <dgm:pt modelId="{CA390892-756C-40B1-A4CD-33D86EC78FF8}" type="sibTrans" cxnId="{D110C7C4-2BFE-4180-986F-39839521C1B9}">
      <dgm:prSet/>
      <dgm:spPr/>
      <dgm:t>
        <a:bodyPr/>
        <a:lstStyle/>
        <a:p>
          <a:endParaRPr lang="en-US"/>
        </a:p>
      </dgm:t>
    </dgm:pt>
    <dgm:pt modelId="{E23A8AE9-069B-46FC-B009-6CD23F2AA3C1}">
      <dgm:prSet phldrT="[Text]"/>
      <dgm:spPr/>
      <dgm:t>
        <a:bodyPr/>
        <a:lstStyle/>
        <a:p>
          <a:r>
            <a:rPr lang="en-US" dirty="0"/>
            <a:t>Deep Learning</a:t>
          </a:r>
        </a:p>
      </dgm:t>
    </dgm:pt>
    <dgm:pt modelId="{0920B5A0-0B7B-49E3-B572-F14FCFE99D4D}" type="parTrans" cxnId="{8906C921-B42F-4F00-8029-692728FADC06}">
      <dgm:prSet/>
      <dgm:spPr/>
      <dgm:t>
        <a:bodyPr/>
        <a:lstStyle/>
        <a:p>
          <a:endParaRPr lang="en-US"/>
        </a:p>
      </dgm:t>
    </dgm:pt>
    <dgm:pt modelId="{EEF77163-9F4B-4777-92E4-843FD4728184}" type="sibTrans" cxnId="{8906C921-B42F-4F00-8029-692728FADC06}">
      <dgm:prSet/>
      <dgm:spPr/>
      <dgm:t>
        <a:bodyPr/>
        <a:lstStyle/>
        <a:p>
          <a:endParaRPr lang="en-US"/>
        </a:p>
      </dgm:t>
    </dgm:pt>
    <dgm:pt modelId="{DA89A6A0-4274-488A-AED1-5C30110B5ECD}">
      <dgm:prSet phldrT="[Text]"/>
      <dgm:spPr/>
      <dgm:t>
        <a:bodyPr/>
        <a:lstStyle/>
        <a:p>
          <a:r>
            <a:rPr lang="en-US" dirty="0"/>
            <a:t>Image Processing</a:t>
          </a:r>
        </a:p>
      </dgm:t>
    </dgm:pt>
    <dgm:pt modelId="{3C82F639-1FEA-4E40-9329-A648B12613D3}" type="parTrans" cxnId="{0B070E12-5489-4716-A939-3E31849DE46D}">
      <dgm:prSet/>
      <dgm:spPr/>
      <dgm:t>
        <a:bodyPr/>
        <a:lstStyle/>
        <a:p>
          <a:endParaRPr lang="en-US"/>
        </a:p>
      </dgm:t>
    </dgm:pt>
    <dgm:pt modelId="{CE5A8C92-46D0-4404-B301-F4A227A42FDF}" type="sibTrans" cxnId="{0B070E12-5489-4716-A939-3E31849DE46D}">
      <dgm:prSet/>
      <dgm:spPr/>
      <dgm:t>
        <a:bodyPr/>
        <a:lstStyle/>
        <a:p>
          <a:endParaRPr lang="en-US"/>
        </a:p>
      </dgm:t>
    </dgm:pt>
    <dgm:pt modelId="{77AE9FA5-105C-4C37-ACEE-0B8A9EDD98B5}">
      <dgm:prSet phldrT="[Text]"/>
      <dgm:spPr/>
      <dgm:t>
        <a:bodyPr/>
        <a:lstStyle/>
        <a:p>
          <a:r>
            <a:rPr lang="en-US" dirty="0"/>
            <a:t>Voice Recognition</a:t>
          </a:r>
        </a:p>
      </dgm:t>
    </dgm:pt>
    <dgm:pt modelId="{1F966811-ED8D-4E81-BC75-667C4F91183F}" type="parTrans" cxnId="{225A4E90-E0FE-42BB-BBDF-A71955D5AC4E}">
      <dgm:prSet/>
      <dgm:spPr/>
      <dgm:t>
        <a:bodyPr/>
        <a:lstStyle/>
        <a:p>
          <a:endParaRPr lang="en-US"/>
        </a:p>
      </dgm:t>
    </dgm:pt>
    <dgm:pt modelId="{53D20982-036A-41F9-BD88-0BE2DC6AEF30}" type="sibTrans" cxnId="{225A4E90-E0FE-42BB-BBDF-A71955D5AC4E}">
      <dgm:prSet/>
      <dgm:spPr/>
      <dgm:t>
        <a:bodyPr/>
        <a:lstStyle/>
        <a:p>
          <a:endParaRPr lang="en-US"/>
        </a:p>
      </dgm:t>
    </dgm:pt>
    <dgm:pt modelId="{AD0A433E-762C-4905-8121-B009E9B5D1F1}" type="pres">
      <dgm:prSet presAssocID="{5D7005BF-456D-410F-8E24-EBB950CF11F5}" presName="Name0" presStyleCnt="0">
        <dgm:presLayoutVars>
          <dgm:chMax val="3"/>
          <dgm:chPref val="1"/>
          <dgm:dir/>
          <dgm:animLvl val="lvl"/>
          <dgm:resizeHandles/>
        </dgm:presLayoutVars>
      </dgm:prSet>
      <dgm:spPr/>
    </dgm:pt>
    <dgm:pt modelId="{67C7B8FF-8A95-4A2D-A092-15ED0312CC84}" type="pres">
      <dgm:prSet presAssocID="{5D7005BF-456D-410F-8E24-EBB950CF11F5}" presName="outerBox" presStyleCnt="0"/>
      <dgm:spPr/>
    </dgm:pt>
    <dgm:pt modelId="{3802E6E5-DB75-46B6-98CD-1EFF8703AF04}" type="pres">
      <dgm:prSet presAssocID="{5D7005BF-456D-410F-8E24-EBB950CF11F5}" presName="outerBoxParent" presStyleLbl="node1" presStyleIdx="0" presStyleCnt="3"/>
      <dgm:spPr/>
    </dgm:pt>
    <dgm:pt modelId="{2F357FB2-6215-4818-892B-F0157C9775D8}" type="pres">
      <dgm:prSet presAssocID="{5D7005BF-456D-410F-8E24-EBB950CF11F5}" presName="outerBoxChildren" presStyleCnt="0"/>
      <dgm:spPr/>
    </dgm:pt>
    <dgm:pt modelId="{3CA76CEE-E512-4289-BA9B-1702130FFF10}" type="pres">
      <dgm:prSet presAssocID="{7EF2FD06-CCF2-4239-BB66-9BB9EE8987BD}" presName="oChild" presStyleLbl="fgAcc1" presStyleIdx="0" presStyleCnt="6">
        <dgm:presLayoutVars>
          <dgm:bulletEnabled val="1"/>
        </dgm:presLayoutVars>
      </dgm:prSet>
      <dgm:spPr/>
    </dgm:pt>
    <dgm:pt modelId="{B47286A8-ECA0-41D0-B06E-69F84B9A8BA3}" type="pres">
      <dgm:prSet presAssocID="{0F4DE858-F3DF-4E56-BD74-58FB28CD9E29}" presName="outerSibTrans" presStyleCnt="0"/>
      <dgm:spPr/>
    </dgm:pt>
    <dgm:pt modelId="{8D835737-0BC3-4190-A840-2EF2CBFAC018}" type="pres">
      <dgm:prSet presAssocID="{4EC70391-7C3A-4484-92E8-2E8A6BC16618}" presName="oChild" presStyleLbl="fgAcc1" presStyleIdx="1" presStyleCnt="6">
        <dgm:presLayoutVars>
          <dgm:bulletEnabled val="1"/>
        </dgm:presLayoutVars>
      </dgm:prSet>
      <dgm:spPr/>
    </dgm:pt>
    <dgm:pt modelId="{5A7C9122-F313-47B6-8CEA-2483988B237E}" type="pres">
      <dgm:prSet presAssocID="{5D7005BF-456D-410F-8E24-EBB950CF11F5}" presName="middleBox" presStyleCnt="0"/>
      <dgm:spPr/>
    </dgm:pt>
    <dgm:pt modelId="{D04B0BAF-E411-47D3-A00B-3AEAE22848A5}" type="pres">
      <dgm:prSet presAssocID="{5D7005BF-456D-410F-8E24-EBB950CF11F5}" presName="middleBoxParent" presStyleLbl="node1" presStyleIdx="1" presStyleCnt="3"/>
      <dgm:spPr/>
    </dgm:pt>
    <dgm:pt modelId="{90C46E61-1572-47D5-9FF5-55042AA32C41}" type="pres">
      <dgm:prSet presAssocID="{5D7005BF-456D-410F-8E24-EBB950CF11F5}" presName="middleBoxChildren" presStyleCnt="0"/>
      <dgm:spPr/>
    </dgm:pt>
    <dgm:pt modelId="{F7B463A6-5406-479B-B8ED-FB463D9F901C}" type="pres">
      <dgm:prSet presAssocID="{C6FC96E8-B5E7-45A9-B2B3-142EBD18EC52}" presName="mChild" presStyleLbl="fgAcc1" presStyleIdx="2" presStyleCnt="6">
        <dgm:presLayoutVars>
          <dgm:bulletEnabled val="1"/>
        </dgm:presLayoutVars>
      </dgm:prSet>
      <dgm:spPr/>
    </dgm:pt>
    <dgm:pt modelId="{56690F13-DFE6-4692-9ABB-C04C2EAD1E53}" type="pres">
      <dgm:prSet presAssocID="{8C3587E4-5E8E-4B74-9F58-E4A865F11356}" presName="middleSibTrans" presStyleCnt="0"/>
      <dgm:spPr/>
    </dgm:pt>
    <dgm:pt modelId="{06C97489-4D39-400E-A5BB-4085BA3D3DF3}" type="pres">
      <dgm:prSet presAssocID="{8F3E8E66-A7D0-4487-ABFB-5A6BFF454985}" presName="mChild" presStyleLbl="fgAcc1" presStyleIdx="3" presStyleCnt="6">
        <dgm:presLayoutVars>
          <dgm:bulletEnabled val="1"/>
        </dgm:presLayoutVars>
      </dgm:prSet>
      <dgm:spPr/>
    </dgm:pt>
    <dgm:pt modelId="{2BD3F4DC-EB11-42EA-A17D-933EF2E9BD03}" type="pres">
      <dgm:prSet presAssocID="{5D7005BF-456D-410F-8E24-EBB950CF11F5}" presName="centerBox" presStyleCnt="0"/>
      <dgm:spPr/>
    </dgm:pt>
    <dgm:pt modelId="{D3059EF3-57A4-44B7-B4FF-B92EC84CC746}" type="pres">
      <dgm:prSet presAssocID="{5D7005BF-456D-410F-8E24-EBB950CF11F5}" presName="centerBoxParent" presStyleLbl="node1" presStyleIdx="2" presStyleCnt="3"/>
      <dgm:spPr/>
    </dgm:pt>
    <dgm:pt modelId="{35215ACF-1C10-48A3-ADB6-3A6F673C02CA}" type="pres">
      <dgm:prSet presAssocID="{5D7005BF-456D-410F-8E24-EBB950CF11F5}" presName="centerBoxChildren" presStyleCnt="0"/>
      <dgm:spPr/>
    </dgm:pt>
    <dgm:pt modelId="{00426460-1CB9-4CFC-96E0-F725646A2613}" type="pres">
      <dgm:prSet presAssocID="{DA89A6A0-4274-488A-AED1-5C30110B5ECD}" presName="cChild" presStyleLbl="fgAcc1" presStyleIdx="4" presStyleCnt="6">
        <dgm:presLayoutVars>
          <dgm:bulletEnabled val="1"/>
        </dgm:presLayoutVars>
      </dgm:prSet>
      <dgm:spPr/>
    </dgm:pt>
    <dgm:pt modelId="{E6D9D358-E956-43E6-8875-1DBA2D527AB1}" type="pres">
      <dgm:prSet presAssocID="{CE5A8C92-46D0-4404-B301-F4A227A42FDF}" presName="centerSibTrans" presStyleCnt="0"/>
      <dgm:spPr/>
    </dgm:pt>
    <dgm:pt modelId="{BB632349-38CB-4294-ADF9-F9DB358010CE}" type="pres">
      <dgm:prSet presAssocID="{77AE9FA5-105C-4C37-ACEE-0B8A9EDD98B5}" presName="cChild" presStyleLbl="fgAcc1" presStyleIdx="5" presStyleCnt="6">
        <dgm:presLayoutVars>
          <dgm:bulletEnabled val="1"/>
        </dgm:presLayoutVars>
      </dgm:prSet>
      <dgm:spPr/>
    </dgm:pt>
  </dgm:ptLst>
  <dgm:cxnLst>
    <dgm:cxn modelId="{0B070E12-5489-4716-A939-3E31849DE46D}" srcId="{E23A8AE9-069B-46FC-B009-6CD23F2AA3C1}" destId="{DA89A6A0-4274-488A-AED1-5C30110B5ECD}" srcOrd="0" destOrd="0" parTransId="{3C82F639-1FEA-4E40-9329-A648B12613D3}" sibTransId="{CE5A8C92-46D0-4404-B301-F4A227A42FDF}"/>
    <dgm:cxn modelId="{8906C921-B42F-4F00-8029-692728FADC06}" srcId="{5D7005BF-456D-410F-8E24-EBB950CF11F5}" destId="{E23A8AE9-069B-46FC-B009-6CD23F2AA3C1}" srcOrd="2" destOrd="0" parTransId="{0920B5A0-0B7B-49E3-B572-F14FCFE99D4D}" sibTransId="{EEF77163-9F4B-4777-92E4-843FD4728184}"/>
    <dgm:cxn modelId="{4D9A6833-0561-43C5-8E24-79318EB16C7B}" type="presOf" srcId="{4EC70391-7C3A-4484-92E8-2E8A6BC16618}" destId="{8D835737-0BC3-4190-A840-2EF2CBFAC018}" srcOrd="0" destOrd="0" presId="urn:microsoft.com/office/officeart/2005/8/layout/target2"/>
    <dgm:cxn modelId="{58993834-47D5-4519-B6AE-B76641C05F4B}" type="presOf" srcId="{7EF2FD06-CCF2-4239-BB66-9BB9EE8987BD}" destId="{3CA76CEE-E512-4289-BA9B-1702130FFF10}" srcOrd="0" destOrd="0" presId="urn:microsoft.com/office/officeart/2005/8/layout/target2"/>
    <dgm:cxn modelId="{B1FDB239-2170-456C-AC01-9FCEBCD78FEB}" srcId="{5D7005BF-456D-410F-8E24-EBB950CF11F5}" destId="{77585848-2B4F-4A21-9386-E3CB054E3111}" srcOrd="1" destOrd="0" parTransId="{D5B7B1FF-A6CC-4C0F-B7A9-9B207E4658E4}" sibTransId="{7BE6F3B6-A940-4FE3-BB90-5A60D13F0AB0}"/>
    <dgm:cxn modelId="{D7F5E53A-B213-480C-9976-3993FC599C30}" type="presOf" srcId="{E23A8AE9-069B-46FC-B009-6CD23F2AA3C1}" destId="{D3059EF3-57A4-44B7-B4FF-B92EC84CC746}" srcOrd="0" destOrd="0" presId="urn:microsoft.com/office/officeart/2005/8/layout/target2"/>
    <dgm:cxn modelId="{B013D15B-9863-4C80-90A2-2E8BA2C883F3}" type="presOf" srcId="{77AE9FA5-105C-4C37-ACEE-0B8A9EDD98B5}" destId="{BB632349-38CB-4294-ADF9-F9DB358010CE}" srcOrd="0" destOrd="0" presId="urn:microsoft.com/office/officeart/2005/8/layout/target2"/>
    <dgm:cxn modelId="{2B647E45-8B77-438E-9599-966D10D5D41E}" srcId="{77585848-2B4F-4A21-9386-E3CB054E3111}" destId="{C6FC96E8-B5E7-45A9-B2B3-142EBD18EC52}" srcOrd="0" destOrd="0" parTransId="{6C677F20-70B8-48AF-9369-0678A4564F2B}" sibTransId="{8C3587E4-5E8E-4B74-9F58-E4A865F11356}"/>
    <dgm:cxn modelId="{67F3866C-DC13-425F-AEF0-84FE8D32E32C}" srcId="{5D7005BF-456D-410F-8E24-EBB950CF11F5}" destId="{FEBB9972-51AF-4E59-A6AB-B934F2B57BE8}" srcOrd="0" destOrd="0" parTransId="{69F3210A-9F6B-4243-BF76-BC9F8B455D0A}" sibTransId="{8454CBD3-0EFE-442C-9900-6C65DA6D8043}"/>
    <dgm:cxn modelId="{C21A6F57-2FDE-498A-A7A2-1495074CBFDF}" type="presOf" srcId="{DA89A6A0-4274-488A-AED1-5C30110B5ECD}" destId="{00426460-1CB9-4CFC-96E0-F725646A2613}" srcOrd="0" destOrd="0" presId="urn:microsoft.com/office/officeart/2005/8/layout/target2"/>
    <dgm:cxn modelId="{BCB2AB7E-5B0B-4677-BE26-BC38D82102D4}" type="presOf" srcId="{77585848-2B4F-4A21-9386-E3CB054E3111}" destId="{D04B0BAF-E411-47D3-A00B-3AEAE22848A5}" srcOrd="0" destOrd="0" presId="urn:microsoft.com/office/officeart/2005/8/layout/target2"/>
    <dgm:cxn modelId="{225A4E90-E0FE-42BB-BBDF-A71955D5AC4E}" srcId="{E23A8AE9-069B-46FC-B009-6CD23F2AA3C1}" destId="{77AE9FA5-105C-4C37-ACEE-0B8A9EDD98B5}" srcOrd="1" destOrd="0" parTransId="{1F966811-ED8D-4E81-BC75-667C4F91183F}" sibTransId="{53D20982-036A-41F9-BD88-0BE2DC6AEF30}"/>
    <dgm:cxn modelId="{C1A7B493-C334-4739-8023-0E0C45BB07F9}" type="presOf" srcId="{FEBB9972-51AF-4E59-A6AB-B934F2B57BE8}" destId="{3802E6E5-DB75-46B6-98CD-1EFF8703AF04}" srcOrd="0" destOrd="0" presId="urn:microsoft.com/office/officeart/2005/8/layout/target2"/>
    <dgm:cxn modelId="{42D9369F-A261-4723-BDAF-46457A6056A7}" type="presOf" srcId="{5D7005BF-456D-410F-8E24-EBB950CF11F5}" destId="{AD0A433E-762C-4905-8121-B009E9B5D1F1}" srcOrd="0" destOrd="0" presId="urn:microsoft.com/office/officeart/2005/8/layout/target2"/>
    <dgm:cxn modelId="{D110C7C4-2BFE-4180-986F-39839521C1B9}" srcId="{77585848-2B4F-4A21-9386-E3CB054E3111}" destId="{8F3E8E66-A7D0-4487-ABFB-5A6BFF454985}" srcOrd="1" destOrd="0" parTransId="{F832C59A-0DD5-453F-83B5-B3E248B0E9F9}" sibTransId="{CA390892-756C-40B1-A4CD-33D86EC78FF8}"/>
    <dgm:cxn modelId="{032960C8-E795-4790-8569-C9B49E020475}" srcId="{FEBB9972-51AF-4E59-A6AB-B934F2B57BE8}" destId="{4EC70391-7C3A-4484-92E8-2E8A6BC16618}" srcOrd="1" destOrd="0" parTransId="{AC04EBBB-6E9D-454F-8AA8-709E6D532C59}" sibTransId="{741AB091-8DA7-4BA7-9E3C-A0186F3E7C03}"/>
    <dgm:cxn modelId="{EB8BB5CE-0ECF-4C2B-8A36-33BD754EA8CB}" type="presOf" srcId="{C6FC96E8-B5E7-45A9-B2B3-142EBD18EC52}" destId="{F7B463A6-5406-479B-B8ED-FB463D9F901C}" srcOrd="0" destOrd="0" presId="urn:microsoft.com/office/officeart/2005/8/layout/target2"/>
    <dgm:cxn modelId="{442356F5-2114-444D-9FDD-4630F56B3951}" type="presOf" srcId="{8F3E8E66-A7D0-4487-ABFB-5A6BFF454985}" destId="{06C97489-4D39-400E-A5BB-4085BA3D3DF3}" srcOrd="0" destOrd="0" presId="urn:microsoft.com/office/officeart/2005/8/layout/target2"/>
    <dgm:cxn modelId="{C15465F7-E410-4B65-8EE6-D8546C72FE8B}" srcId="{FEBB9972-51AF-4E59-A6AB-B934F2B57BE8}" destId="{7EF2FD06-CCF2-4239-BB66-9BB9EE8987BD}" srcOrd="0" destOrd="0" parTransId="{4F3D5873-4DBA-46BC-BE10-A59D7F0ED8ED}" sibTransId="{0F4DE858-F3DF-4E56-BD74-58FB28CD9E29}"/>
    <dgm:cxn modelId="{B19B4885-9AE7-4850-97B4-F9CA7108BC3C}" type="presParOf" srcId="{AD0A433E-762C-4905-8121-B009E9B5D1F1}" destId="{67C7B8FF-8A95-4A2D-A092-15ED0312CC84}" srcOrd="0" destOrd="0" presId="urn:microsoft.com/office/officeart/2005/8/layout/target2"/>
    <dgm:cxn modelId="{86D5975B-B9D4-4C58-A9A2-28146CD1E968}" type="presParOf" srcId="{67C7B8FF-8A95-4A2D-A092-15ED0312CC84}" destId="{3802E6E5-DB75-46B6-98CD-1EFF8703AF04}" srcOrd="0" destOrd="0" presId="urn:microsoft.com/office/officeart/2005/8/layout/target2"/>
    <dgm:cxn modelId="{8979B15E-7AD7-4230-87F2-E806E31A8C59}" type="presParOf" srcId="{67C7B8FF-8A95-4A2D-A092-15ED0312CC84}" destId="{2F357FB2-6215-4818-892B-F0157C9775D8}" srcOrd="1" destOrd="0" presId="urn:microsoft.com/office/officeart/2005/8/layout/target2"/>
    <dgm:cxn modelId="{42084109-046D-43E9-9D6D-EDAF386AC0C4}" type="presParOf" srcId="{2F357FB2-6215-4818-892B-F0157C9775D8}" destId="{3CA76CEE-E512-4289-BA9B-1702130FFF10}" srcOrd="0" destOrd="0" presId="urn:microsoft.com/office/officeart/2005/8/layout/target2"/>
    <dgm:cxn modelId="{987554EA-C6B4-4ADC-9561-7236D4C95005}" type="presParOf" srcId="{2F357FB2-6215-4818-892B-F0157C9775D8}" destId="{B47286A8-ECA0-41D0-B06E-69F84B9A8BA3}" srcOrd="1" destOrd="0" presId="urn:microsoft.com/office/officeart/2005/8/layout/target2"/>
    <dgm:cxn modelId="{D60DB62D-25EF-4669-93C8-4B2EB13CD23B}" type="presParOf" srcId="{2F357FB2-6215-4818-892B-F0157C9775D8}" destId="{8D835737-0BC3-4190-A840-2EF2CBFAC018}" srcOrd="2" destOrd="0" presId="urn:microsoft.com/office/officeart/2005/8/layout/target2"/>
    <dgm:cxn modelId="{F49E4FF4-758C-46B0-9A76-9B67A2CC52D2}" type="presParOf" srcId="{AD0A433E-762C-4905-8121-B009E9B5D1F1}" destId="{5A7C9122-F313-47B6-8CEA-2483988B237E}" srcOrd="1" destOrd="0" presId="urn:microsoft.com/office/officeart/2005/8/layout/target2"/>
    <dgm:cxn modelId="{B84FF44D-793B-4DC6-91EB-88DFA7E213BD}" type="presParOf" srcId="{5A7C9122-F313-47B6-8CEA-2483988B237E}" destId="{D04B0BAF-E411-47D3-A00B-3AEAE22848A5}" srcOrd="0" destOrd="0" presId="urn:microsoft.com/office/officeart/2005/8/layout/target2"/>
    <dgm:cxn modelId="{B60A3B6C-5AB2-479A-B1DF-88D682DDFBCD}" type="presParOf" srcId="{5A7C9122-F313-47B6-8CEA-2483988B237E}" destId="{90C46E61-1572-47D5-9FF5-55042AA32C41}" srcOrd="1" destOrd="0" presId="urn:microsoft.com/office/officeart/2005/8/layout/target2"/>
    <dgm:cxn modelId="{69656DE7-79C4-4C06-92DF-7CEBE9A0675A}" type="presParOf" srcId="{90C46E61-1572-47D5-9FF5-55042AA32C41}" destId="{F7B463A6-5406-479B-B8ED-FB463D9F901C}" srcOrd="0" destOrd="0" presId="urn:microsoft.com/office/officeart/2005/8/layout/target2"/>
    <dgm:cxn modelId="{D25322FD-D49E-487C-B1F8-A73F931877B3}" type="presParOf" srcId="{90C46E61-1572-47D5-9FF5-55042AA32C41}" destId="{56690F13-DFE6-4692-9ABB-C04C2EAD1E53}" srcOrd="1" destOrd="0" presId="urn:microsoft.com/office/officeart/2005/8/layout/target2"/>
    <dgm:cxn modelId="{E096BC32-73CA-41AF-B98E-D76EC0451D89}" type="presParOf" srcId="{90C46E61-1572-47D5-9FF5-55042AA32C41}" destId="{06C97489-4D39-400E-A5BB-4085BA3D3DF3}" srcOrd="2" destOrd="0" presId="urn:microsoft.com/office/officeart/2005/8/layout/target2"/>
    <dgm:cxn modelId="{41DB2EA3-E617-43D0-B4DB-50AB8974A6BE}" type="presParOf" srcId="{AD0A433E-762C-4905-8121-B009E9B5D1F1}" destId="{2BD3F4DC-EB11-42EA-A17D-933EF2E9BD03}" srcOrd="2" destOrd="0" presId="urn:microsoft.com/office/officeart/2005/8/layout/target2"/>
    <dgm:cxn modelId="{4F661344-E752-4921-87ED-80A11A9D1318}" type="presParOf" srcId="{2BD3F4DC-EB11-42EA-A17D-933EF2E9BD03}" destId="{D3059EF3-57A4-44B7-B4FF-B92EC84CC746}" srcOrd="0" destOrd="0" presId="urn:microsoft.com/office/officeart/2005/8/layout/target2"/>
    <dgm:cxn modelId="{84AE6022-C0E5-4897-92D2-A5727FD9F339}" type="presParOf" srcId="{2BD3F4DC-EB11-42EA-A17D-933EF2E9BD03}" destId="{35215ACF-1C10-48A3-ADB6-3A6F673C02CA}" srcOrd="1" destOrd="0" presId="urn:microsoft.com/office/officeart/2005/8/layout/target2"/>
    <dgm:cxn modelId="{11F7C771-A8AA-4BEE-85E7-CEB610ABF1A4}" type="presParOf" srcId="{35215ACF-1C10-48A3-ADB6-3A6F673C02CA}" destId="{00426460-1CB9-4CFC-96E0-F725646A2613}" srcOrd="0" destOrd="0" presId="urn:microsoft.com/office/officeart/2005/8/layout/target2"/>
    <dgm:cxn modelId="{8B674AA7-3B2D-4D53-9072-7B106321F10A}" type="presParOf" srcId="{35215ACF-1C10-48A3-ADB6-3A6F673C02CA}" destId="{E6D9D358-E956-43E6-8875-1DBA2D527AB1}" srcOrd="1" destOrd="0" presId="urn:microsoft.com/office/officeart/2005/8/layout/target2"/>
    <dgm:cxn modelId="{D47149D8-5276-4ACC-969C-31D921E448E0}" type="presParOf" srcId="{35215ACF-1C10-48A3-ADB6-3A6F673C02CA}" destId="{BB632349-38CB-4294-ADF9-F9DB358010CE}"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2E6E5-DB75-46B6-98CD-1EFF8703AF04}">
      <dsp:nvSpPr>
        <dsp:cNvPr id="0" name=""/>
        <dsp:cNvSpPr/>
      </dsp:nvSpPr>
      <dsp:spPr>
        <a:xfrm>
          <a:off x="0" y="0"/>
          <a:ext cx="9658350" cy="5672138"/>
        </a:xfrm>
        <a:prstGeom prst="roundRect">
          <a:avLst>
            <a:gd name="adj" fmla="val 85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4402209" numCol="1" spcCol="1270" anchor="t" anchorCtr="0">
          <a:noAutofit/>
        </a:bodyPr>
        <a:lstStyle/>
        <a:p>
          <a:pPr marL="0" lvl="0" indent="0" algn="l" defTabSz="2089150">
            <a:lnSpc>
              <a:spcPct val="90000"/>
            </a:lnSpc>
            <a:spcBef>
              <a:spcPct val="0"/>
            </a:spcBef>
            <a:spcAft>
              <a:spcPct val="35000"/>
            </a:spcAft>
            <a:buNone/>
          </a:pPr>
          <a:r>
            <a:rPr lang="en-US" sz="4700" kern="1200" dirty="0"/>
            <a:t>Artificial Intelligence</a:t>
          </a:r>
        </a:p>
      </dsp:txBody>
      <dsp:txXfrm>
        <a:off x="141212" y="141212"/>
        <a:ext cx="9375926" cy="5389714"/>
      </dsp:txXfrm>
    </dsp:sp>
    <dsp:sp modelId="{3CA76CEE-E512-4289-BA9B-1702130FFF10}">
      <dsp:nvSpPr>
        <dsp:cNvPr id="0" name=""/>
        <dsp:cNvSpPr/>
      </dsp:nvSpPr>
      <dsp:spPr>
        <a:xfrm>
          <a:off x="241458" y="1418034"/>
          <a:ext cx="1448752" cy="1948412"/>
        </a:xfrm>
        <a:prstGeom prst="roundRect">
          <a:avLst>
            <a:gd name="adj" fmla="val 105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NarrowAI</a:t>
          </a:r>
          <a:endParaRPr lang="en-US" sz="1700" kern="1200" dirty="0"/>
        </a:p>
      </dsp:txBody>
      <dsp:txXfrm>
        <a:off x="286012" y="1462588"/>
        <a:ext cx="1359644" cy="1859304"/>
      </dsp:txXfrm>
    </dsp:sp>
    <dsp:sp modelId="{8D835737-0BC3-4190-A840-2EF2CBFAC018}">
      <dsp:nvSpPr>
        <dsp:cNvPr id="0" name=""/>
        <dsp:cNvSpPr/>
      </dsp:nvSpPr>
      <dsp:spPr>
        <a:xfrm>
          <a:off x="241458" y="3437540"/>
          <a:ext cx="1448752" cy="1948412"/>
        </a:xfrm>
        <a:prstGeom prst="roundRect">
          <a:avLst>
            <a:gd name="adj" fmla="val 10500"/>
          </a:avLst>
        </a:prstGeom>
        <a:solidFill>
          <a:schemeClr val="lt1">
            <a:alpha val="90000"/>
            <a:hueOff val="0"/>
            <a:satOff val="0"/>
            <a:lumOff val="0"/>
            <a:alphaOff val="0"/>
          </a:schemeClr>
        </a:solidFill>
        <a:ln w="15875" cap="rnd" cmpd="sng" algn="ctr">
          <a:solidFill>
            <a:schemeClr val="accent2">
              <a:hueOff val="177917"/>
              <a:satOff val="-3977"/>
              <a:lumOff val="-3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General Intelligence</a:t>
          </a:r>
        </a:p>
      </dsp:txBody>
      <dsp:txXfrm>
        <a:off x="286012" y="3482094"/>
        <a:ext cx="1359644" cy="1859304"/>
      </dsp:txXfrm>
    </dsp:sp>
    <dsp:sp modelId="{D04B0BAF-E411-47D3-A00B-3AEAE22848A5}">
      <dsp:nvSpPr>
        <dsp:cNvPr id="0" name=""/>
        <dsp:cNvSpPr/>
      </dsp:nvSpPr>
      <dsp:spPr>
        <a:xfrm>
          <a:off x="1931670" y="1418034"/>
          <a:ext cx="7485221" cy="3970496"/>
        </a:xfrm>
        <a:prstGeom prst="roundRect">
          <a:avLst>
            <a:gd name="adj" fmla="val 10500"/>
          </a:avLst>
        </a:prstGeom>
        <a:solidFill>
          <a:schemeClr val="accent2">
            <a:hueOff val="444793"/>
            <a:satOff val="-9942"/>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2521265" numCol="1" spcCol="1270" anchor="t" anchorCtr="0">
          <a:noAutofit/>
        </a:bodyPr>
        <a:lstStyle/>
        <a:p>
          <a:pPr marL="0" lvl="0" indent="0" algn="l" defTabSz="2089150">
            <a:lnSpc>
              <a:spcPct val="90000"/>
            </a:lnSpc>
            <a:spcBef>
              <a:spcPct val="0"/>
            </a:spcBef>
            <a:spcAft>
              <a:spcPct val="35000"/>
            </a:spcAft>
            <a:buNone/>
          </a:pPr>
          <a:r>
            <a:rPr lang="en-US" sz="4700" kern="1200" dirty="0"/>
            <a:t>Machine Learning</a:t>
          </a:r>
        </a:p>
      </dsp:txBody>
      <dsp:txXfrm>
        <a:off x="2053776" y="1540140"/>
        <a:ext cx="7241009" cy="3726284"/>
      </dsp:txXfrm>
    </dsp:sp>
    <dsp:sp modelId="{F7B463A6-5406-479B-B8ED-FB463D9F901C}">
      <dsp:nvSpPr>
        <dsp:cNvPr id="0" name=""/>
        <dsp:cNvSpPr/>
      </dsp:nvSpPr>
      <dsp:spPr>
        <a:xfrm>
          <a:off x="2118800" y="2807708"/>
          <a:ext cx="1497044" cy="1105845"/>
        </a:xfrm>
        <a:prstGeom prst="roundRect">
          <a:avLst>
            <a:gd name="adj" fmla="val 10500"/>
          </a:avLst>
        </a:prstGeom>
        <a:solidFill>
          <a:schemeClr val="lt1">
            <a:alpha val="90000"/>
            <a:hueOff val="0"/>
            <a:satOff val="0"/>
            <a:lumOff val="0"/>
            <a:alphaOff val="0"/>
          </a:schemeClr>
        </a:solidFill>
        <a:ln w="15875" cap="rnd" cmpd="sng" algn="ctr">
          <a:solidFill>
            <a:schemeClr val="accent2">
              <a:hueOff val="355834"/>
              <a:satOff val="-7953"/>
              <a:lumOff val="-75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Mining</a:t>
          </a:r>
        </a:p>
      </dsp:txBody>
      <dsp:txXfrm>
        <a:off x="2152809" y="2841717"/>
        <a:ext cx="1429026" cy="1037827"/>
      </dsp:txXfrm>
    </dsp:sp>
    <dsp:sp modelId="{06C97489-4D39-400E-A5BB-4085BA3D3DF3}">
      <dsp:nvSpPr>
        <dsp:cNvPr id="0" name=""/>
        <dsp:cNvSpPr/>
      </dsp:nvSpPr>
      <dsp:spPr>
        <a:xfrm>
          <a:off x="2118800" y="3983727"/>
          <a:ext cx="1497044" cy="1105845"/>
        </a:xfrm>
        <a:prstGeom prst="roundRect">
          <a:avLst>
            <a:gd name="adj" fmla="val 10500"/>
          </a:avLst>
        </a:prstGeom>
        <a:solidFill>
          <a:schemeClr val="lt1">
            <a:alpha val="90000"/>
            <a:hueOff val="0"/>
            <a:satOff val="0"/>
            <a:lumOff val="0"/>
            <a:alphaOff val="0"/>
          </a:schemeClr>
        </a:solidFill>
        <a:ln w="15875" cap="rnd" cmpd="sng" algn="ctr">
          <a:solidFill>
            <a:schemeClr val="accent2">
              <a:hueOff val="533752"/>
              <a:satOff val="-11930"/>
              <a:lumOff val="-11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NLP</a:t>
          </a:r>
        </a:p>
      </dsp:txBody>
      <dsp:txXfrm>
        <a:off x="2152809" y="4017736"/>
        <a:ext cx="1429026" cy="1037827"/>
      </dsp:txXfrm>
    </dsp:sp>
    <dsp:sp modelId="{D3059EF3-57A4-44B7-B4FF-B92EC84CC746}">
      <dsp:nvSpPr>
        <dsp:cNvPr id="0" name=""/>
        <dsp:cNvSpPr/>
      </dsp:nvSpPr>
      <dsp:spPr>
        <a:xfrm>
          <a:off x="3815048" y="2836069"/>
          <a:ext cx="5360384" cy="2268855"/>
        </a:xfrm>
        <a:prstGeom prst="roundRect">
          <a:avLst>
            <a:gd name="adj" fmla="val 10500"/>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280643" numCol="1" spcCol="1270" anchor="t" anchorCtr="0">
          <a:noAutofit/>
        </a:bodyPr>
        <a:lstStyle/>
        <a:p>
          <a:pPr marL="0" lvl="0" indent="0" algn="l" defTabSz="2089150">
            <a:lnSpc>
              <a:spcPct val="90000"/>
            </a:lnSpc>
            <a:spcBef>
              <a:spcPct val="0"/>
            </a:spcBef>
            <a:spcAft>
              <a:spcPct val="35000"/>
            </a:spcAft>
            <a:buNone/>
          </a:pPr>
          <a:r>
            <a:rPr lang="en-US" sz="4700" kern="1200" dirty="0"/>
            <a:t>Deep Learning</a:t>
          </a:r>
        </a:p>
      </dsp:txBody>
      <dsp:txXfrm>
        <a:off x="3884823" y="2905844"/>
        <a:ext cx="5220834" cy="2129305"/>
      </dsp:txXfrm>
    </dsp:sp>
    <dsp:sp modelId="{00426460-1CB9-4CFC-96E0-F725646A2613}">
      <dsp:nvSpPr>
        <dsp:cNvPr id="0" name=""/>
        <dsp:cNvSpPr/>
      </dsp:nvSpPr>
      <dsp:spPr>
        <a:xfrm>
          <a:off x="3949057" y="3857053"/>
          <a:ext cx="2508884" cy="1020984"/>
        </a:xfrm>
        <a:prstGeom prst="roundRect">
          <a:avLst>
            <a:gd name="adj" fmla="val 10500"/>
          </a:avLst>
        </a:prstGeom>
        <a:solidFill>
          <a:schemeClr val="lt1">
            <a:alpha val="90000"/>
            <a:hueOff val="0"/>
            <a:satOff val="0"/>
            <a:lumOff val="0"/>
            <a:alphaOff val="0"/>
          </a:schemeClr>
        </a:solidFill>
        <a:ln w="15875" cap="rnd" cmpd="sng" algn="ctr">
          <a:solidFill>
            <a:schemeClr val="accent2">
              <a:hueOff val="711669"/>
              <a:satOff val="-15906"/>
              <a:lumOff val="-150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Image Processing</a:t>
          </a:r>
        </a:p>
      </dsp:txBody>
      <dsp:txXfrm>
        <a:off x="3980456" y="3888452"/>
        <a:ext cx="2446086" cy="958186"/>
      </dsp:txXfrm>
    </dsp:sp>
    <dsp:sp modelId="{BB632349-38CB-4294-ADF9-F9DB358010CE}">
      <dsp:nvSpPr>
        <dsp:cNvPr id="0" name=""/>
        <dsp:cNvSpPr/>
      </dsp:nvSpPr>
      <dsp:spPr>
        <a:xfrm>
          <a:off x="6529319" y="3857053"/>
          <a:ext cx="2508884" cy="1020984"/>
        </a:xfrm>
        <a:prstGeom prst="roundRect">
          <a:avLst>
            <a:gd name="adj" fmla="val 10500"/>
          </a:avLst>
        </a:prstGeom>
        <a:solidFill>
          <a:schemeClr val="lt1">
            <a:alpha val="90000"/>
            <a:hueOff val="0"/>
            <a:satOff val="0"/>
            <a:lumOff val="0"/>
            <a:alphaOff val="0"/>
          </a:schemeClr>
        </a:solidFill>
        <a:ln w="15875" cap="rnd" cmpd="sng" algn="ctr">
          <a:solidFill>
            <a:schemeClr val="accent2">
              <a:hueOff val="889586"/>
              <a:satOff val="-19883"/>
              <a:lumOff val="-18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Voice Recognition</a:t>
          </a:r>
        </a:p>
      </dsp:txBody>
      <dsp:txXfrm>
        <a:off x="6560718" y="3888452"/>
        <a:ext cx="2446086" cy="958186"/>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00103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6692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05741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324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340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26620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193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1666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407103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22B8B-A5E6-4B4F-99A2-0B10DC9ACAF2}"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377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22B8B-A5E6-4B4F-99A2-0B10DC9ACAF2}" type="datetimeFigureOut">
              <a:rPr lang="en-US" smtClean="0"/>
              <a:t>7/1/2018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4326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22B8B-A5E6-4B4F-99A2-0B10DC9ACAF2}" type="datetimeFigureOut">
              <a:rPr lang="en-US" smtClean="0"/>
              <a:t>7/1/2018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4732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22B8B-A5E6-4B4F-99A2-0B10DC9ACAF2}" type="datetimeFigureOut">
              <a:rPr lang="en-US" smtClean="0"/>
              <a:t>7/1/2018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8393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85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44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22B8B-A5E6-4B4F-99A2-0B10DC9ACAF2}" type="datetimeFigureOut">
              <a:rPr lang="en-US" smtClean="0"/>
              <a:t>7/1/2018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6342BA-7BC6-44D7-957B-E7B9C5A7E343}" type="slidenum">
              <a:rPr lang="en-US" smtClean="0"/>
              <a:t>‹#›</a:t>
            </a:fld>
            <a:endParaRPr lang="en-US"/>
          </a:p>
        </p:txBody>
      </p:sp>
    </p:spTree>
    <p:extLst>
      <p:ext uri="{BB962C8B-B14F-4D97-AF65-F5344CB8AC3E}">
        <p14:creationId xmlns:p14="http://schemas.microsoft.com/office/powerpoint/2010/main" val="31393624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57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29553" y="3136039"/>
            <a:ext cx="10563319" cy="1282754"/>
          </a:xfrm>
          <a:noFill/>
        </p:spPr>
        <p:txBody>
          <a:bodyPr/>
          <a:lstStyle/>
          <a:p>
            <a:r>
              <a:rPr lang="en-US" dirty="0"/>
              <a:t>Machine Learning Demo Class</a:t>
            </a:r>
          </a:p>
        </p:txBody>
      </p:sp>
      <p:sp>
        <p:nvSpPr>
          <p:cNvPr id="3" name="Subtitle 2"/>
          <p:cNvSpPr>
            <a:spLocks noGrp="1"/>
          </p:cNvSpPr>
          <p:nvPr>
            <p:ph type="subTitle" idx="1"/>
          </p:nvPr>
        </p:nvSpPr>
        <p:spPr>
          <a:xfrm>
            <a:off x="2589213" y="4777379"/>
            <a:ext cx="8915399" cy="1557160"/>
          </a:xfrm>
        </p:spPr>
        <p:txBody>
          <a:bodyPr>
            <a:normAutofit/>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A1DDF407-FCB7-4689-AEA4-8B914CB70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442" y="1730188"/>
            <a:ext cx="3829115" cy="1282753"/>
          </a:xfrm>
          <a:prstGeom prst="rect">
            <a:avLst/>
          </a:prstGeom>
        </p:spPr>
      </p:pic>
    </p:spTree>
    <p:extLst>
      <p:ext uri="{BB962C8B-B14F-4D97-AF65-F5344CB8AC3E}">
        <p14:creationId xmlns:p14="http://schemas.microsoft.com/office/powerpoint/2010/main" val="151614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48" y="82550"/>
            <a:ext cx="9879012" cy="1714500"/>
          </a:xfrm>
        </p:spPr>
        <p:txBody>
          <a:bodyPr/>
          <a:lstStyle/>
          <a:p>
            <a:r>
              <a:rPr lang="en-US" dirty="0"/>
              <a:t>ML – Technical Areas</a:t>
            </a:r>
          </a:p>
        </p:txBody>
      </p:sp>
      <p:sp>
        <p:nvSpPr>
          <p:cNvPr id="3" name="Content Placeholder 2"/>
          <p:cNvSpPr>
            <a:spLocks noGrp="1"/>
          </p:cNvSpPr>
          <p:nvPr>
            <p:ph idx="1"/>
          </p:nvPr>
        </p:nvSpPr>
        <p:spPr>
          <a:xfrm>
            <a:off x="1993900" y="939800"/>
            <a:ext cx="10198100" cy="5918200"/>
          </a:xfrm>
        </p:spPr>
        <p:txBody>
          <a:bodyPr>
            <a:normAutofit/>
          </a:bodyPr>
          <a:lstStyle/>
          <a:p>
            <a:pPr marL="0" indent="0">
              <a:buNone/>
            </a:pPr>
            <a:endParaRPr lang="en-US" dirty="0"/>
          </a:p>
          <a:p>
            <a:r>
              <a:rPr lang="en-US" sz="3600" dirty="0"/>
              <a:t>ML Process</a:t>
            </a:r>
          </a:p>
          <a:p>
            <a:endParaRPr lang="en-US" sz="3600" dirty="0"/>
          </a:p>
          <a:p>
            <a:r>
              <a:rPr lang="en-US" sz="3600" dirty="0"/>
              <a:t>ML Technical Architecture</a:t>
            </a:r>
          </a:p>
          <a:p>
            <a:endParaRPr lang="en-US" sz="3600" dirty="0"/>
          </a:p>
          <a:p>
            <a:r>
              <a:rPr lang="en-US" sz="3600" dirty="0"/>
              <a:t>Required Skills</a:t>
            </a:r>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7685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48" y="82550"/>
            <a:ext cx="9879012" cy="1714500"/>
          </a:xfrm>
        </p:spPr>
        <p:txBody>
          <a:bodyPr/>
          <a:lstStyle/>
          <a:p>
            <a:r>
              <a:rPr lang="en-US" dirty="0"/>
              <a:t>ML – Process</a:t>
            </a:r>
          </a:p>
        </p:txBody>
      </p:sp>
      <p:sp>
        <p:nvSpPr>
          <p:cNvPr id="3" name="Content Placeholder 2"/>
          <p:cNvSpPr>
            <a:spLocks noGrp="1"/>
          </p:cNvSpPr>
          <p:nvPr>
            <p:ph idx="1"/>
          </p:nvPr>
        </p:nvSpPr>
        <p:spPr>
          <a:xfrm>
            <a:off x="1869612" y="861163"/>
            <a:ext cx="10198100" cy="5918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id="{9DB6855F-5C5B-4635-B562-E69AA618CC28}"/>
              </a:ext>
            </a:extLst>
          </p:cNvPr>
          <p:cNvPicPr>
            <a:picLocks noChangeAspect="1"/>
          </p:cNvPicPr>
          <p:nvPr/>
        </p:nvPicPr>
        <p:blipFill>
          <a:blip r:embed="rId2"/>
          <a:stretch>
            <a:fillRect/>
          </a:stretch>
        </p:blipFill>
        <p:spPr>
          <a:xfrm>
            <a:off x="1648804" y="939800"/>
            <a:ext cx="9482947" cy="5890181"/>
          </a:xfrm>
          <a:prstGeom prst="rect">
            <a:avLst/>
          </a:prstGeom>
        </p:spPr>
      </p:pic>
    </p:spTree>
    <p:extLst>
      <p:ext uri="{BB962C8B-B14F-4D97-AF65-F5344CB8AC3E}">
        <p14:creationId xmlns:p14="http://schemas.microsoft.com/office/powerpoint/2010/main" val="55003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48" y="82550"/>
            <a:ext cx="9879012" cy="1714500"/>
          </a:xfrm>
        </p:spPr>
        <p:txBody>
          <a:bodyPr/>
          <a:lstStyle/>
          <a:p>
            <a:r>
              <a:rPr lang="en-US" dirty="0"/>
              <a:t>ML – Effort Distribution</a:t>
            </a:r>
          </a:p>
        </p:txBody>
      </p:sp>
      <p:sp>
        <p:nvSpPr>
          <p:cNvPr id="3" name="Content Placeholder 2"/>
          <p:cNvSpPr>
            <a:spLocks noGrp="1"/>
          </p:cNvSpPr>
          <p:nvPr>
            <p:ph idx="1"/>
          </p:nvPr>
        </p:nvSpPr>
        <p:spPr>
          <a:xfrm>
            <a:off x="1869612" y="861163"/>
            <a:ext cx="10198100" cy="5918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11432105-03A0-4439-A5D5-7F5FDC76D298}"/>
              </a:ext>
            </a:extLst>
          </p:cNvPr>
          <p:cNvPicPr>
            <a:picLocks noChangeAspect="1"/>
          </p:cNvPicPr>
          <p:nvPr/>
        </p:nvPicPr>
        <p:blipFill>
          <a:blip r:embed="rId2"/>
          <a:stretch>
            <a:fillRect/>
          </a:stretch>
        </p:blipFill>
        <p:spPr>
          <a:xfrm>
            <a:off x="1802937" y="699559"/>
            <a:ext cx="9711888" cy="6070926"/>
          </a:xfrm>
          <a:prstGeom prst="rect">
            <a:avLst/>
          </a:prstGeom>
        </p:spPr>
      </p:pic>
    </p:spTree>
    <p:extLst>
      <p:ext uri="{BB962C8B-B14F-4D97-AF65-F5344CB8AC3E}">
        <p14:creationId xmlns:p14="http://schemas.microsoft.com/office/powerpoint/2010/main" val="228580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48" y="82550"/>
            <a:ext cx="9879012" cy="1714500"/>
          </a:xfrm>
        </p:spPr>
        <p:txBody>
          <a:bodyPr/>
          <a:lstStyle/>
          <a:p>
            <a:r>
              <a:rPr lang="en-US" dirty="0"/>
              <a:t>ML – Life Cycle</a:t>
            </a:r>
          </a:p>
        </p:txBody>
      </p:sp>
      <p:sp>
        <p:nvSpPr>
          <p:cNvPr id="3" name="Content Placeholder 2"/>
          <p:cNvSpPr>
            <a:spLocks noGrp="1"/>
          </p:cNvSpPr>
          <p:nvPr>
            <p:ph idx="1"/>
          </p:nvPr>
        </p:nvSpPr>
        <p:spPr>
          <a:xfrm>
            <a:off x="1869612" y="861163"/>
            <a:ext cx="10198100" cy="5918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id="{57D2DA79-2994-488D-AC20-282C758055CA}"/>
              </a:ext>
            </a:extLst>
          </p:cNvPr>
          <p:cNvPicPr>
            <a:picLocks noChangeAspect="1"/>
          </p:cNvPicPr>
          <p:nvPr/>
        </p:nvPicPr>
        <p:blipFill>
          <a:blip r:embed="rId2"/>
          <a:stretch>
            <a:fillRect/>
          </a:stretch>
        </p:blipFill>
        <p:spPr>
          <a:xfrm>
            <a:off x="1479086" y="1233447"/>
            <a:ext cx="10065213" cy="4548228"/>
          </a:xfrm>
          <a:prstGeom prst="rect">
            <a:avLst/>
          </a:prstGeom>
        </p:spPr>
      </p:pic>
    </p:spTree>
    <p:extLst>
      <p:ext uri="{BB962C8B-B14F-4D97-AF65-F5344CB8AC3E}">
        <p14:creationId xmlns:p14="http://schemas.microsoft.com/office/powerpoint/2010/main" val="257547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48" y="82550"/>
            <a:ext cx="9879012" cy="1714500"/>
          </a:xfrm>
        </p:spPr>
        <p:txBody>
          <a:bodyPr/>
          <a:lstStyle/>
          <a:p>
            <a:r>
              <a:rPr lang="en-US" dirty="0"/>
              <a:t>ML – Architecture</a:t>
            </a:r>
          </a:p>
        </p:txBody>
      </p:sp>
      <p:sp>
        <p:nvSpPr>
          <p:cNvPr id="3" name="Content Placeholder 2"/>
          <p:cNvSpPr>
            <a:spLocks noGrp="1"/>
          </p:cNvSpPr>
          <p:nvPr>
            <p:ph idx="1"/>
          </p:nvPr>
        </p:nvSpPr>
        <p:spPr>
          <a:xfrm>
            <a:off x="1869612" y="861163"/>
            <a:ext cx="10198100" cy="5918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38FF27F2-B698-4863-A696-E24F2BA3EB9D}"/>
              </a:ext>
            </a:extLst>
          </p:cNvPr>
          <p:cNvPicPr>
            <a:picLocks noChangeAspect="1"/>
          </p:cNvPicPr>
          <p:nvPr/>
        </p:nvPicPr>
        <p:blipFill>
          <a:blip r:embed="rId2"/>
          <a:stretch>
            <a:fillRect/>
          </a:stretch>
        </p:blipFill>
        <p:spPr>
          <a:xfrm>
            <a:off x="1869612" y="639192"/>
            <a:ext cx="8984125" cy="6023545"/>
          </a:xfrm>
          <a:prstGeom prst="rect">
            <a:avLst/>
          </a:prstGeom>
        </p:spPr>
      </p:pic>
    </p:spTree>
    <p:extLst>
      <p:ext uri="{BB962C8B-B14F-4D97-AF65-F5344CB8AC3E}">
        <p14:creationId xmlns:p14="http://schemas.microsoft.com/office/powerpoint/2010/main" val="265795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48" y="82550"/>
            <a:ext cx="9879012" cy="1714500"/>
          </a:xfrm>
        </p:spPr>
        <p:txBody>
          <a:bodyPr/>
          <a:lstStyle/>
          <a:p>
            <a:r>
              <a:rPr lang="en-US" dirty="0"/>
              <a:t>ML – Architecture</a:t>
            </a:r>
          </a:p>
        </p:txBody>
      </p:sp>
      <p:sp>
        <p:nvSpPr>
          <p:cNvPr id="3" name="Content Placeholder 2"/>
          <p:cNvSpPr>
            <a:spLocks noGrp="1"/>
          </p:cNvSpPr>
          <p:nvPr>
            <p:ph idx="1"/>
          </p:nvPr>
        </p:nvSpPr>
        <p:spPr>
          <a:xfrm>
            <a:off x="1869612" y="861163"/>
            <a:ext cx="10198100" cy="5918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id="{9947407F-B09C-4A7A-A119-DE84F4DE0CBC}"/>
              </a:ext>
            </a:extLst>
          </p:cNvPr>
          <p:cNvPicPr>
            <a:picLocks noChangeAspect="1"/>
          </p:cNvPicPr>
          <p:nvPr/>
        </p:nvPicPr>
        <p:blipFill>
          <a:blip r:embed="rId2"/>
          <a:stretch>
            <a:fillRect/>
          </a:stretch>
        </p:blipFill>
        <p:spPr>
          <a:xfrm>
            <a:off x="923278" y="690000"/>
            <a:ext cx="10904738" cy="6089363"/>
          </a:xfrm>
          <a:prstGeom prst="rect">
            <a:avLst/>
          </a:prstGeom>
        </p:spPr>
      </p:pic>
    </p:spTree>
    <p:extLst>
      <p:ext uri="{BB962C8B-B14F-4D97-AF65-F5344CB8AC3E}">
        <p14:creationId xmlns:p14="http://schemas.microsoft.com/office/powerpoint/2010/main" val="334546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48" y="82550"/>
            <a:ext cx="9879012" cy="1714500"/>
          </a:xfrm>
        </p:spPr>
        <p:txBody>
          <a:bodyPr/>
          <a:lstStyle/>
          <a:p>
            <a:r>
              <a:rPr lang="en-US" dirty="0"/>
              <a:t>Skills Required</a:t>
            </a:r>
          </a:p>
        </p:txBody>
      </p:sp>
      <p:sp>
        <p:nvSpPr>
          <p:cNvPr id="3" name="Content Placeholder 2"/>
          <p:cNvSpPr>
            <a:spLocks noGrp="1"/>
          </p:cNvSpPr>
          <p:nvPr>
            <p:ph idx="1"/>
          </p:nvPr>
        </p:nvSpPr>
        <p:spPr>
          <a:xfrm>
            <a:off x="2547891" y="1207364"/>
            <a:ext cx="10416466" cy="6067887"/>
          </a:xfrm>
        </p:spPr>
        <p:txBody>
          <a:bodyPr>
            <a:normAutofit/>
          </a:bodyPr>
          <a:lstStyle/>
          <a:p>
            <a:pPr marL="457200" lvl="1" indent="0">
              <a:buNone/>
            </a:pPr>
            <a:endParaRPr lang="en-US" dirty="0"/>
          </a:p>
          <a:p>
            <a:endParaRPr lang="en-US" dirty="0"/>
          </a:p>
          <a:p>
            <a:pPr marL="0" indent="0">
              <a:buNone/>
            </a:pPr>
            <a:endParaRPr lang="en-US" dirty="0"/>
          </a:p>
          <a:p>
            <a:pPr marL="0" indent="0">
              <a:buNone/>
            </a:pPr>
            <a:r>
              <a:rPr lang="en-US" dirty="0"/>
              <a:t> </a:t>
            </a:r>
          </a:p>
        </p:txBody>
      </p:sp>
      <p:pic>
        <p:nvPicPr>
          <p:cNvPr id="3076" name="Picture 4" descr="Image result for skillset required for data engineering">
            <a:extLst>
              <a:ext uri="{FF2B5EF4-FFF2-40B4-BE49-F238E27FC236}">
                <a16:creationId xmlns:a16="http://schemas.microsoft.com/office/drawing/2014/main" id="{7FFA8DE8-3B67-46E0-9AE6-5E775CB63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704" y="1323975"/>
            <a:ext cx="8202096" cy="492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86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14BF-1556-4148-B41D-E7CDB669E394}"/>
              </a:ext>
            </a:extLst>
          </p:cNvPr>
          <p:cNvSpPr>
            <a:spLocks noGrp="1"/>
          </p:cNvSpPr>
          <p:nvPr>
            <p:ph type="title"/>
          </p:nvPr>
        </p:nvSpPr>
        <p:spPr>
          <a:xfrm>
            <a:off x="1651891" y="162471"/>
            <a:ext cx="8911687" cy="973871"/>
          </a:xfrm>
        </p:spPr>
        <p:txBody>
          <a:bodyPr/>
          <a:lstStyle/>
          <a:p>
            <a:r>
              <a:rPr lang="en-US" dirty="0"/>
              <a:t>About the Program…</a:t>
            </a:r>
          </a:p>
        </p:txBody>
      </p:sp>
      <p:sp>
        <p:nvSpPr>
          <p:cNvPr id="3" name="Rectangle 2">
            <a:extLst>
              <a:ext uri="{FF2B5EF4-FFF2-40B4-BE49-F238E27FC236}">
                <a16:creationId xmlns:a16="http://schemas.microsoft.com/office/drawing/2014/main" id="{7AF561B8-0A8B-425D-BDE8-2525CDB6A306}"/>
              </a:ext>
            </a:extLst>
          </p:cNvPr>
          <p:cNvSpPr/>
          <p:nvPr/>
        </p:nvSpPr>
        <p:spPr>
          <a:xfrm>
            <a:off x="1787369" y="949911"/>
            <a:ext cx="9726969" cy="942694"/>
          </a:xfrm>
          <a:prstGeom prst="rect">
            <a:avLst/>
          </a:prstGeom>
        </p:spPr>
        <p:txBody>
          <a:bodyPr wrap="square">
            <a:spAutoFit/>
          </a:bodyPr>
          <a:lstStyle/>
          <a:p>
            <a:r>
              <a:rPr lang="en-US" b="1" dirty="0"/>
              <a:t> </a:t>
            </a:r>
          </a:p>
          <a:p>
            <a:r>
              <a:rPr lang="en-US" b="1" dirty="0"/>
              <a:t> </a:t>
            </a:r>
            <a:endParaRPr lang="en-US" dirty="0"/>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Image result for statistics">
            <a:extLst>
              <a:ext uri="{FF2B5EF4-FFF2-40B4-BE49-F238E27FC236}">
                <a16:creationId xmlns:a16="http://schemas.microsoft.com/office/drawing/2014/main" id="{B03E660B-1680-46B7-BE22-F5DF9B0A9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3099" y="3782719"/>
            <a:ext cx="1801427" cy="18014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integral calculus">
            <a:extLst>
              <a:ext uri="{FF2B5EF4-FFF2-40B4-BE49-F238E27FC236}">
                <a16:creationId xmlns:a16="http://schemas.microsoft.com/office/drawing/2014/main" id="{5ADD9FAD-760E-4519-A7E8-EFA3F3E60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853" y="1412851"/>
            <a:ext cx="1960855" cy="17227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probability">
            <a:extLst>
              <a:ext uri="{FF2B5EF4-FFF2-40B4-BE49-F238E27FC236}">
                <a16:creationId xmlns:a16="http://schemas.microsoft.com/office/drawing/2014/main" id="{D5EC5192-CD78-4B84-A9AF-EBA175CBB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140" y="3782719"/>
            <a:ext cx="2476465" cy="158346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vector algebra">
            <a:extLst>
              <a:ext uri="{FF2B5EF4-FFF2-40B4-BE49-F238E27FC236}">
                <a16:creationId xmlns:a16="http://schemas.microsoft.com/office/drawing/2014/main" id="{CC86BB21-9029-4D48-96E0-6C7972E3C0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63099" y="1555205"/>
            <a:ext cx="1533525" cy="15335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Python logo">
            <a:extLst>
              <a:ext uri="{FF2B5EF4-FFF2-40B4-BE49-F238E27FC236}">
                <a16:creationId xmlns:a16="http://schemas.microsoft.com/office/drawing/2014/main" id="{EE137006-CD6F-45FD-B6E9-2F6E130EAC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108" y="3895678"/>
            <a:ext cx="4946568" cy="16708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FE521D8-01F1-4919-B6C1-D030D038563A}"/>
              </a:ext>
            </a:extLst>
          </p:cNvPr>
          <p:cNvSpPr/>
          <p:nvPr/>
        </p:nvSpPr>
        <p:spPr>
          <a:xfrm>
            <a:off x="554853" y="1555205"/>
            <a:ext cx="6096000" cy="1676741"/>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Machine Learning Foundations: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Mathematics and Science behind Machine Learning</a:t>
            </a:r>
          </a:p>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Functions and Graphs</a:t>
            </a:r>
          </a:p>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Statistics and its Applications</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Introduction to Probability Theory</a:t>
            </a:r>
          </a:p>
        </p:txBody>
      </p:sp>
    </p:spTree>
    <p:extLst>
      <p:ext uri="{BB962C8B-B14F-4D97-AF65-F5344CB8AC3E}">
        <p14:creationId xmlns:p14="http://schemas.microsoft.com/office/powerpoint/2010/main" val="132148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14BF-1556-4148-B41D-E7CDB669E394}"/>
              </a:ext>
            </a:extLst>
          </p:cNvPr>
          <p:cNvSpPr>
            <a:spLocks noGrp="1"/>
          </p:cNvSpPr>
          <p:nvPr>
            <p:ph type="title"/>
          </p:nvPr>
        </p:nvSpPr>
        <p:spPr>
          <a:xfrm>
            <a:off x="1651891" y="162471"/>
            <a:ext cx="8911687" cy="973871"/>
          </a:xfrm>
        </p:spPr>
        <p:txBody>
          <a:bodyPr/>
          <a:lstStyle/>
          <a:p>
            <a:r>
              <a:rPr lang="en-US" dirty="0"/>
              <a:t>About the Program…</a:t>
            </a:r>
          </a:p>
        </p:txBody>
      </p:sp>
      <p:sp>
        <p:nvSpPr>
          <p:cNvPr id="3" name="Rectangle 2">
            <a:extLst>
              <a:ext uri="{FF2B5EF4-FFF2-40B4-BE49-F238E27FC236}">
                <a16:creationId xmlns:a16="http://schemas.microsoft.com/office/drawing/2014/main" id="{7AF561B8-0A8B-425D-BDE8-2525CDB6A306}"/>
              </a:ext>
            </a:extLst>
          </p:cNvPr>
          <p:cNvSpPr/>
          <p:nvPr/>
        </p:nvSpPr>
        <p:spPr>
          <a:xfrm>
            <a:off x="1787369" y="949911"/>
            <a:ext cx="9726969" cy="3989682"/>
          </a:xfrm>
          <a:prstGeom prst="rect">
            <a:avLst/>
          </a:prstGeom>
        </p:spPr>
        <p:txBody>
          <a:bodyPr wrap="square">
            <a:spAutoFit/>
          </a:bodyPr>
          <a:lstStyle/>
          <a:p>
            <a:r>
              <a:rPr lang="en-US" b="1" dirty="0"/>
              <a:t>Machine Learning:</a:t>
            </a:r>
            <a:endParaRPr lang="en-US" dirty="0"/>
          </a:p>
          <a:p>
            <a:pPr lvl="0"/>
            <a:endParaRPr lang="en-US" b="1" dirty="0"/>
          </a:p>
          <a:p>
            <a:pPr lvl="0"/>
            <a:r>
              <a:rPr lang="en-US" b="1" dirty="0"/>
              <a:t>Getting Started with Machine Learning</a:t>
            </a:r>
            <a:endParaRPr lang="en-US" dirty="0"/>
          </a:p>
          <a:p>
            <a:r>
              <a:rPr lang="en-US" b="1" dirty="0"/>
              <a:t> </a:t>
            </a:r>
            <a:endParaRPr lang="en-US" dirty="0"/>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What is Machine Learning – Examples and Applications</a:t>
            </a:r>
          </a:p>
          <a:p>
            <a:pPr marL="742950" lvl="1" indent="-285750">
              <a:buFont typeface="Arial" panose="020B0604020202020204" pitchFamily="34" charset="0"/>
              <a:buChar char="•"/>
            </a:pPr>
            <a:r>
              <a:rPr lang="en-US" dirty="0" err="1">
                <a:latin typeface="Calibri" panose="020F0502020204030204" pitchFamily="34" charset="0"/>
                <a:cs typeface="Times New Roman" panose="02020603050405020304" pitchFamily="18" charset="0"/>
              </a:rPr>
              <a:t>Numpy</a:t>
            </a:r>
            <a:r>
              <a:rPr lang="en-US" dirty="0">
                <a:latin typeface="Calibri" panose="020F0502020204030204" pitchFamily="34" charset="0"/>
                <a:cs typeface="Times New Roman" panose="02020603050405020304" pitchFamily="18" charset="0"/>
              </a:rPr>
              <a:t> and Pandas Tutorial</a:t>
            </a:r>
          </a:p>
          <a:p>
            <a:pPr marL="742950" lvl="1" indent="-285750">
              <a:buFont typeface="Arial" panose="020B0604020202020204" pitchFamily="34" charset="0"/>
              <a:buChar char="•"/>
            </a:pPr>
            <a:r>
              <a:rPr lang="en-US" dirty="0" err="1">
                <a:latin typeface="Calibri" panose="020F0502020204030204" pitchFamily="34" charset="0"/>
                <a:cs typeface="Times New Roman" panose="02020603050405020304" pitchFamily="18" charset="0"/>
              </a:rPr>
              <a:t>Scikit</a:t>
            </a:r>
            <a:r>
              <a:rPr lang="en-US" dirty="0">
                <a:latin typeface="Calibri" panose="020F0502020204030204" pitchFamily="34" charset="0"/>
                <a:cs typeface="Times New Roman" panose="02020603050405020304" pitchFamily="18" charset="0"/>
              </a:rPr>
              <a:t> Learn Tutorial</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Introduction to Model Evaluation and Validation</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Training and Testing</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Metrics for Evaluation</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2 Mini-Projects to understand and implement Machine Learning Basics</a:t>
            </a:r>
          </a:p>
          <a:p>
            <a:r>
              <a:rPr lang="en-US" b="1" dirty="0"/>
              <a:t> </a:t>
            </a:r>
          </a:p>
          <a:p>
            <a:r>
              <a:rPr lang="en-US" b="1" dirty="0"/>
              <a:t> </a:t>
            </a:r>
            <a:endParaRPr lang="en-US" dirty="0"/>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47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14BF-1556-4148-B41D-E7CDB669E394}"/>
              </a:ext>
            </a:extLst>
          </p:cNvPr>
          <p:cNvSpPr>
            <a:spLocks noGrp="1"/>
          </p:cNvSpPr>
          <p:nvPr>
            <p:ph type="title"/>
          </p:nvPr>
        </p:nvSpPr>
        <p:spPr>
          <a:xfrm>
            <a:off x="1651891" y="162471"/>
            <a:ext cx="8911687" cy="973871"/>
          </a:xfrm>
        </p:spPr>
        <p:txBody>
          <a:bodyPr/>
          <a:lstStyle/>
          <a:p>
            <a:r>
              <a:rPr lang="en-US" dirty="0"/>
              <a:t>About the Program…</a:t>
            </a:r>
          </a:p>
        </p:txBody>
      </p:sp>
      <p:sp>
        <p:nvSpPr>
          <p:cNvPr id="3" name="Rectangle 2">
            <a:extLst>
              <a:ext uri="{FF2B5EF4-FFF2-40B4-BE49-F238E27FC236}">
                <a16:creationId xmlns:a16="http://schemas.microsoft.com/office/drawing/2014/main" id="{7AF561B8-0A8B-425D-BDE8-2525CDB6A306}"/>
              </a:ext>
            </a:extLst>
          </p:cNvPr>
          <p:cNvSpPr/>
          <p:nvPr/>
        </p:nvSpPr>
        <p:spPr>
          <a:xfrm>
            <a:off x="1787369" y="949911"/>
            <a:ext cx="9726969" cy="4543680"/>
          </a:xfrm>
          <a:prstGeom prst="rect">
            <a:avLst/>
          </a:prstGeom>
        </p:spPr>
        <p:txBody>
          <a:bodyPr wrap="square">
            <a:spAutoFit/>
          </a:bodyPr>
          <a:lstStyle/>
          <a:p>
            <a:pPr lvl="0"/>
            <a:r>
              <a:rPr lang="en-US" b="1" dirty="0"/>
              <a:t>Supervised Learning</a:t>
            </a:r>
            <a:endParaRPr lang="en-US" dirty="0"/>
          </a:p>
          <a:p>
            <a:r>
              <a:rPr lang="en-US" b="1" dirty="0"/>
              <a:t> </a:t>
            </a:r>
            <a:endParaRPr lang="en-US" dirty="0"/>
          </a:p>
          <a:p>
            <a:pPr marL="285750" lvl="0" indent="-285750">
              <a:buFont typeface="Arial" panose="020B0604020202020204" pitchFamily="34" charset="0"/>
              <a:buChar char="•"/>
            </a:pPr>
            <a:r>
              <a:rPr lang="en-US" dirty="0"/>
              <a:t>Introduction to Supervised Learning</a:t>
            </a:r>
          </a:p>
          <a:p>
            <a:pPr marL="285750" lvl="0" indent="-285750">
              <a:buFont typeface="Arial" panose="020B0604020202020204" pitchFamily="34" charset="0"/>
              <a:buChar char="•"/>
            </a:pPr>
            <a:r>
              <a:rPr lang="en-US" dirty="0"/>
              <a:t>Linear Regression</a:t>
            </a:r>
          </a:p>
          <a:p>
            <a:pPr marL="285750" lvl="0" indent="-285750">
              <a:buFont typeface="Arial" panose="020B0604020202020204" pitchFamily="34" charset="0"/>
              <a:buChar char="•"/>
            </a:pPr>
            <a:r>
              <a:rPr lang="en-US" dirty="0"/>
              <a:t>Logistic Regression</a:t>
            </a:r>
          </a:p>
          <a:p>
            <a:pPr marL="285750" lvl="0" indent="-285750">
              <a:buFont typeface="Arial" panose="020B0604020202020204" pitchFamily="34" charset="0"/>
              <a:buChar char="•"/>
            </a:pPr>
            <a:r>
              <a:rPr lang="en-US" dirty="0"/>
              <a:t>Decision Trees</a:t>
            </a:r>
          </a:p>
          <a:p>
            <a:pPr marL="285750" lvl="0" indent="-285750">
              <a:buFont typeface="Arial" panose="020B0604020202020204" pitchFamily="34" charset="0"/>
              <a:buChar char="•"/>
            </a:pPr>
            <a:r>
              <a:rPr lang="en-US" dirty="0"/>
              <a:t>Random Forests</a:t>
            </a:r>
          </a:p>
          <a:p>
            <a:pPr marL="285750" lvl="0" indent="-285750">
              <a:buFont typeface="Arial" panose="020B0604020202020204" pitchFamily="34" charset="0"/>
              <a:buChar char="•"/>
            </a:pPr>
            <a:r>
              <a:rPr lang="en-US" dirty="0"/>
              <a:t>Naïve Bayes Classifier</a:t>
            </a:r>
          </a:p>
          <a:p>
            <a:pPr marL="285750" lvl="0" indent="-285750">
              <a:buFont typeface="Arial" panose="020B0604020202020204" pitchFamily="34" charset="0"/>
              <a:buChar char="•"/>
            </a:pPr>
            <a:r>
              <a:rPr lang="en-US" dirty="0"/>
              <a:t>Bayesian Statistics and Inference</a:t>
            </a:r>
          </a:p>
          <a:p>
            <a:pPr marL="285750" lvl="0" indent="-285750">
              <a:buFont typeface="Arial" panose="020B0604020202020204" pitchFamily="34" charset="0"/>
              <a:buChar char="•"/>
            </a:pPr>
            <a:r>
              <a:rPr lang="en-US" dirty="0"/>
              <a:t>K-Nearest Neighbor</a:t>
            </a:r>
          </a:p>
          <a:p>
            <a:pPr marL="285750" lvl="0" indent="-285750">
              <a:buFont typeface="Arial" panose="020B0604020202020204" pitchFamily="34" charset="0"/>
              <a:buChar char="•"/>
            </a:pPr>
            <a:r>
              <a:rPr lang="en-US" dirty="0"/>
              <a:t>Introduction to Neural Networks</a:t>
            </a:r>
          </a:p>
          <a:p>
            <a:pPr marL="285750" lvl="0" indent="-285750">
              <a:buFont typeface="Arial" panose="020B0604020202020204" pitchFamily="34" charset="0"/>
              <a:buChar char="•"/>
            </a:pPr>
            <a:r>
              <a:rPr lang="en-US" dirty="0"/>
              <a:t>Introduction to Natural language Processing</a:t>
            </a:r>
          </a:p>
          <a:p>
            <a:pPr marL="285750" lvl="0" indent="-285750">
              <a:buFont typeface="Arial" panose="020B0604020202020204" pitchFamily="34" charset="0"/>
              <a:buChar char="•"/>
            </a:pPr>
            <a:r>
              <a:rPr lang="en-US" dirty="0"/>
              <a:t>Mini Project to apply Supervised Learning Algorithms</a:t>
            </a:r>
          </a:p>
          <a:p>
            <a:endParaRPr lang="en-US" dirty="0"/>
          </a:p>
          <a:p>
            <a:r>
              <a:rPr lang="en-US" b="1" dirty="0"/>
              <a:t> </a:t>
            </a:r>
            <a:endParaRPr lang="en-US" dirty="0"/>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298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dirty="0"/>
              <a:t>Machine Learning with Python</a:t>
            </a:r>
          </a:p>
        </p:txBody>
      </p:sp>
      <p:sp>
        <p:nvSpPr>
          <p:cNvPr id="3" name="Subtitle 2"/>
          <p:cNvSpPr>
            <a:spLocks noGrp="1"/>
          </p:cNvSpPr>
          <p:nvPr>
            <p:ph type="subTitle" idx="1"/>
          </p:nvPr>
        </p:nvSpPr>
        <p:spPr>
          <a:xfrm>
            <a:off x="2589213" y="4777379"/>
            <a:ext cx="8915399" cy="1557160"/>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163286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14BF-1556-4148-B41D-E7CDB669E394}"/>
              </a:ext>
            </a:extLst>
          </p:cNvPr>
          <p:cNvSpPr>
            <a:spLocks noGrp="1"/>
          </p:cNvSpPr>
          <p:nvPr>
            <p:ph type="title"/>
          </p:nvPr>
        </p:nvSpPr>
        <p:spPr>
          <a:xfrm>
            <a:off x="1651891" y="162471"/>
            <a:ext cx="8911687" cy="973871"/>
          </a:xfrm>
        </p:spPr>
        <p:txBody>
          <a:bodyPr/>
          <a:lstStyle/>
          <a:p>
            <a:r>
              <a:rPr lang="en-US" dirty="0"/>
              <a:t>About the Program…</a:t>
            </a:r>
          </a:p>
        </p:txBody>
      </p:sp>
      <p:sp>
        <p:nvSpPr>
          <p:cNvPr id="3" name="Rectangle 2">
            <a:extLst>
              <a:ext uri="{FF2B5EF4-FFF2-40B4-BE49-F238E27FC236}">
                <a16:creationId xmlns:a16="http://schemas.microsoft.com/office/drawing/2014/main" id="{7AF561B8-0A8B-425D-BDE8-2525CDB6A306}"/>
              </a:ext>
            </a:extLst>
          </p:cNvPr>
          <p:cNvSpPr/>
          <p:nvPr/>
        </p:nvSpPr>
        <p:spPr>
          <a:xfrm>
            <a:off x="1787369" y="949911"/>
            <a:ext cx="9726969" cy="5928674"/>
          </a:xfrm>
          <a:prstGeom prst="rect">
            <a:avLst/>
          </a:prstGeom>
        </p:spPr>
        <p:txBody>
          <a:bodyPr wrap="square">
            <a:spAutoFit/>
          </a:bodyPr>
          <a:lstStyle/>
          <a:p>
            <a:pPr lvl="0"/>
            <a:r>
              <a:rPr lang="en-US" b="1" dirty="0"/>
              <a:t>Unsupervised Learning</a:t>
            </a:r>
            <a:endParaRPr lang="en-US" dirty="0"/>
          </a:p>
          <a:p>
            <a:r>
              <a:rPr lang="en-US" b="1" dirty="0"/>
              <a:t> </a:t>
            </a:r>
            <a:endParaRPr lang="en-US" dirty="0"/>
          </a:p>
          <a:p>
            <a:pPr marL="285750" lvl="0" indent="-285750">
              <a:buFont typeface="Arial" panose="020B0604020202020204" pitchFamily="34" charset="0"/>
              <a:buChar char="•"/>
            </a:pPr>
            <a:r>
              <a:rPr lang="en-US" dirty="0"/>
              <a:t>Introduction to Unsupervised Learning</a:t>
            </a:r>
          </a:p>
          <a:p>
            <a:pPr marL="285750" lvl="0" indent="-285750">
              <a:buFont typeface="Arial" panose="020B0604020202020204" pitchFamily="34" charset="0"/>
              <a:buChar char="•"/>
            </a:pPr>
            <a:r>
              <a:rPr lang="en-US" dirty="0"/>
              <a:t>K-Means Clustering</a:t>
            </a:r>
          </a:p>
          <a:p>
            <a:pPr marL="285750" lvl="0" indent="-285750">
              <a:buFont typeface="Arial" panose="020B0604020202020204" pitchFamily="34" charset="0"/>
              <a:buChar char="•"/>
            </a:pPr>
            <a:r>
              <a:rPr lang="en-US" dirty="0"/>
              <a:t>Hierarchal Clustering</a:t>
            </a:r>
          </a:p>
          <a:p>
            <a:pPr marL="285750" lvl="0" indent="-285750">
              <a:buFont typeface="Arial" panose="020B0604020202020204" pitchFamily="34" charset="0"/>
              <a:buChar char="•"/>
            </a:pPr>
            <a:r>
              <a:rPr lang="en-US" dirty="0"/>
              <a:t>Clustering using DBSCAN</a:t>
            </a:r>
          </a:p>
          <a:p>
            <a:pPr marL="285750" lvl="0" indent="-285750">
              <a:buFont typeface="Arial" panose="020B0604020202020204" pitchFamily="34" charset="0"/>
              <a:buChar char="•"/>
            </a:pPr>
            <a:r>
              <a:rPr lang="en-US" dirty="0"/>
              <a:t>Clustering Mini-Project</a:t>
            </a:r>
          </a:p>
          <a:p>
            <a:pPr marL="285750" lvl="0" indent="-285750">
              <a:buFont typeface="Arial" panose="020B0604020202020204" pitchFamily="34" charset="0"/>
              <a:buChar char="•"/>
            </a:pPr>
            <a:r>
              <a:rPr lang="en-US" dirty="0"/>
              <a:t>Feature Selection</a:t>
            </a:r>
          </a:p>
          <a:p>
            <a:pPr marL="285750" lvl="0" indent="-285750">
              <a:buFont typeface="Arial" panose="020B0604020202020204" pitchFamily="34" charset="0"/>
              <a:buChar char="•"/>
            </a:pPr>
            <a:r>
              <a:rPr lang="en-US" dirty="0"/>
              <a:t>Principal Components Analysis (PCA)</a:t>
            </a:r>
          </a:p>
          <a:p>
            <a:pPr marL="285750" lvl="0" indent="-285750">
              <a:buFont typeface="Arial" panose="020B0604020202020204" pitchFamily="34" charset="0"/>
              <a:buChar char="•"/>
            </a:pPr>
            <a:r>
              <a:rPr lang="en-US" dirty="0"/>
              <a:t>Feature Transformations</a:t>
            </a:r>
          </a:p>
          <a:p>
            <a:r>
              <a:rPr lang="en-US" dirty="0"/>
              <a:t> </a:t>
            </a:r>
          </a:p>
          <a:p>
            <a:pPr lvl="0"/>
            <a:r>
              <a:rPr lang="en-US" b="1" dirty="0"/>
              <a:t>Reinforcement Learning</a:t>
            </a:r>
          </a:p>
          <a:p>
            <a:r>
              <a:rPr lang="en-US" dirty="0"/>
              <a:t> </a:t>
            </a:r>
          </a:p>
          <a:p>
            <a:pPr marL="285750" lvl="0" indent="-285750">
              <a:buFont typeface="Arial" panose="020B0604020202020204" pitchFamily="34" charset="0"/>
              <a:buChar char="•"/>
            </a:pPr>
            <a:r>
              <a:rPr lang="en-US" dirty="0"/>
              <a:t>Introduction to Reinforcement Learning</a:t>
            </a:r>
          </a:p>
          <a:p>
            <a:pPr marL="285750" lvl="0" indent="-285750">
              <a:buFont typeface="Arial" panose="020B0604020202020204" pitchFamily="34" charset="0"/>
              <a:buChar char="•"/>
            </a:pPr>
            <a:r>
              <a:rPr lang="en-US" dirty="0"/>
              <a:t>Markov decision Processes</a:t>
            </a:r>
          </a:p>
          <a:p>
            <a:pPr marL="285750" lvl="0" indent="-285750">
              <a:buFont typeface="Arial" panose="020B0604020202020204" pitchFamily="34" charset="0"/>
              <a:buChar char="•"/>
            </a:pPr>
            <a:r>
              <a:rPr lang="en-US" dirty="0"/>
              <a:t>Game Theory Fundamentals</a:t>
            </a:r>
          </a:p>
          <a:p>
            <a:pPr marL="285750" lvl="0" indent="-285750">
              <a:buFont typeface="Arial" panose="020B0604020202020204" pitchFamily="34" charset="0"/>
              <a:buChar char="•"/>
            </a:pPr>
            <a:r>
              <a:rPr lang="en-US" dirty="0"/>
              <a:t>Mini Project to implement Reinforcement Learning</a:t>
            </a:r>
          </a:p>
          <a:p>
            <a:pPr lvl="0"/>
            <a:endParaRPr lang="en-US" dirty="0"/>
          </a:p>
          <a:p>
            <a:endParaRPr lang="en-US" dirty="0"/>
          </a:p>
          <a:p>
            <a:r>
              <a:rPr lang="en-US" b="1" dirty="0"/>
              <a:t> </a:t>
            </a:r>
            <a:endParaRPr lang="en-US" dirty="0"/>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5998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14BF-1556-4148-B41D-E7CDB669E394}"/>
              </a:ext>
            </a:extLst>
          </p:cNvPr>
          <p:cNvSpPr>
            <a:spLocks noGrp="1"/>
          </p:cNvSpPr>
          <p:nvPr>
            <p:ph type="title"/>
          </p:nvPr>
        </p:nvSpPr>
        <p:spPr>
          <a:xfrm>
            <a:off x="1518726" y="73694"/>
            <a:ext cx="8911687" cy="973871"/>
          </a:xfrm>
        </p:spPr>
        <p:txBody>
          <a:bodyPr/>
          <a:lstStyle/>
          <a:p>
            <a:r>
              <a:rPr lang="en-US" dirty="0"/>
              <a:t>About the Program…</a:t>
            </a:r>
          </a:p>
        </p:txBody>
      </p:sp>
      <p:sp>
        <p:nvSpPr>
          <p:cNvPr id="3" name="Rectangle 2">
            <a:extLst>
              <a:ext uri="{FF2B5EF4-FFF2-40B4-BE49-F238E27FC236}">
                <a16:creationId xmlns:a16="http://schemas.microsoft.com/office/drawing/2014/main" id="{7AF561B8-0A8B-425D-BDE8-2525CDB6A306}"/>
              </a:ext>
            </a:extLst>
          </p:cNvPr>
          <p:cNvSpPr/>
          <p:nvPr/>
        </p:nvSpPr>
        <p:spPr>
          <a:xfrm>
            <a:off x="1787369" y="949911"/>
            <a:ext cx="9726969" cy="4820679"/>
          </a:xfrm>
          <a:prstGeom prst="rect">
            <a:avLst/>
          </a:prstGeom>
        </p:spPr>
        <p:txBody>
          <a:bodyPr wrap="square">
            <a:spAutoFit/>
          </a:bodyPr>
          <a:lstStyle/>
          <a:p>
            <a:pPr lvl="0"/>
            <a:r>
              <a:rPr lang="en-US" b="1" dirty="0"/>
              <a:t>Deep Learning</a:t>
            </a:r>
            <a:endParaRPr lang="en-US" dirty="0"/>
          </a:p>
          <a:p>
            <a:r>
              <a:rPr lang="en-US" b="1" dirty="0"/>
              <a:t> </a:t>
            </a:r>
            <a:endParaRPr lang="en-US" dirty="0"/>
          </a:p>
          <a:p>
            <a:pPr marL="285750" lvl="0" indent="-285750">
              <a:buFont typeface="Arial" panose="020B0604020202020204" pitchFamily="34" charset="0"/>
              <a:buChar char="•"/>
            </a:pPr>
            <a:r>
              <a:rPr lang="en-US" dirty="0"/>
              <a:t>Introduction to Deep Learning</a:t>
            </a:r>
          </a:p>
          <a:p>
            <a:pPr marL="285750" lvl="0" indent="-285750">
              <a:buFont typeface="Arial" panose="020B0604020202020204" pitchFamily="34" charset="0"/>
              <a:buChar char="•"/>
            </a:pPr>
            <a:r>
              <a:rPr lang="en-US" dirty="0"/>
              <a:t>Deep Learning tools </a:t>
            </a:r>
          </a:p>
          <a:p>
            <a:pPr marL="285750" lvl="0" indent="-285750">
              <a:buFont typeface="Arial" panose="020B0604020202020204" pitchFamily="34" charset="0"/>
              <a:buChar char="•"/>
            </a:pPr>
            <a:r>
              <a:rPr lang="en-US" dirty="0" err="1"/>
              <a:t>TensorFlow</a:t>
            </a:r>
            <a:endParaRPr lang="en-US" dirty="0"/>
          </a:p>
          <a:p>
            <a:pPr marL="285750" lvl="0" indent="-285750">
              <a:buFont typeface="Arial" panose="020B0604020202020204" pitchFamily="34" charset="0"/>
              <a:buChar char="•"/>
            </a:pPr>
            <a:r>
              <a:rPr lang="en-US" dirty="0"/>
              <a:t>Deep Neural networks</a:t>
            </a:r>
          </a:p>
          <a:p>
            <a:pPr marL="285750" lvl="0" indent="-285750">
              <a:buFont typeface="Arial" panose="020B0604020202020204" pitchFamily="34" charset="0"/>
              <a:buChar char="•"/>
            </a:pPr>
            <a:r>
              <a:rPr lang="en-US" dirty="0"/>
              <a:t>Convolutional Neural Networks</a:t>
            </a:r>
          </a:p>
          <a:p>
            <a:pPr marL="285750" lvl="0" indent="-285750">
              <a:buFont typeface="Arial" panose="020B0604020202020204" pitchFamily="34" charset="0"/>
              <a:buChar char="•"/>
            </a:pPr>
            <a:r>
              <a:rPr lang="en-US" dirty="0"/>
              <a:t>Neural network Mini-Project</a:t>
            </a:r>
          </a:p>
          <a:p>
            <a:r>
              <a:rPr lang="en-US" b="1" dirty="0"/>
              <a:t> </a:t>
            </a:r>
            <a:endParaRPr lang="en-US" dirty="0"/>
          </a:p>
          <a:p>
            <a:pPr lvl="0"/>
            <a:r>
              <a:rPr lang="en-US" b="1" dirty="0"/>
              <a:t>Introduction to Kaggle Platform and other Data Science Competitions</a:t>
            </a:r>
            <a:endParaRPr lang="en-US" dirty="0"/>
          </a:p>
          <a:p>
            <a:r>
              <a:rPr lang="en-US" b="1" dirty="0"/>
              <a:t> </a:t>
            </a:r>
            <a:endParaRPr lang="en-US" dirty="0"/>
          </a:p>
          <a:p>
            <a:pPr lvl="0"/>
            <a:r>
              <a:rPr lang="en-US" b="1" dirty="0"/>
              <a:t>Industry Project: </a:t>
            </a:r>
            <a:r>
              <a:rPr lang="en-US" dirty="0"/>
              <a:t>This will be a industry-specific project to solve a real-world problem using different Machine Learning techniques learned in the overall course.</a:t>
            </a:r>
          </a:p>
          <a:p>
            <a:pPr lvl="0"/>
            <a:endParaRPr lang="en-US" dirty="0"/>
          </a:p>
          <a:p>
            <a:endParaRPr lang="en-US" dirty="0"/>
          </a:p>
          <a:p>
            <a:r>
              <a:rPr lang="en-US" b="1" dirty="0"/>
              <a:t> </a:t>
            </a:r>
            <a:endParaRPr lang="en-US" dirty="0"/>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830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Computational Problems</a:t>
            </a:r>
          </a:p>
        </p:txBody>
      </p:sp>
      <p:sp>
        <p:nvSpPr>
          <p:cNvPr id="3" name="Content Placeholder 2"/>
          <p:cNvSpPr>
            <a:spLocks noGrp="1"/>
          </p:cNvSpPr>
          <p:nvPr>
            <p:ph idx="1"/>
          </p:nvPr>
        </p:nvSpPr>
        <p:spPr>
          <a:xfrm>
            <a:off x="2082801" y="860426"/>
            <a:ext cx="9658625" cy="5672896"/>
          </a:xfrm>
        </p:spPr>
        <p:txBody>
          <a:bodyPr>
            <a:normAutofit fontScale="92500" lnSpcReduction="10000"/>
          </a:bodyPr>
          <a:lstStyle/>
          <a:p>
            <a:pPr marL="0" indent="0">
              <a:buNone/>
            </a:pPr>
            <a:r>
              <a:rPr lang="en-US" dirty="0"/>
              <a:t>The practice of engineering is applying science to solve a problem. There are 2 kinds of problems:</a:t>
            </a:r>
            <a:endParaRPr lang="en-US" b="1" dirty="0"/>
          </a:p>
          <a:p>
            <a:pPr marL="0" indent="0">
              <a:buNone/>
            </a:pPr>
            <a:r>
              <a:rPr lang="en-US" b="1" dirty="0"/>
              <a:t>Deterministic: </a:t>
            </a:r>
            <a:r>
              <a:rPr lang="en-US" dirty="0"/>
              <a:t>These are the set of problems which have a pre-defined set of steps which solve them, every time. E.g. software written to dispense currency from an ATM machine. Whatever be the case, the software executes the same steps every time to dispense the currency.</a:t>
            </a:r>
          </a:p>
          <a:p>
            <a:pPr marL="0" indent="0">
              <a:buNone/>
            </a:pPr>
            <a:r>
              <a:rPr lang="en-US" b="1" dirty="0"/>
              <a:t>Non-Deterministic: </a:t>
            </a:r>
            <a:r>
              <a:rPr lang="en-US" dirty="0"/>
              <a:t>There are many problems where the solution is not deterministic. This is because either we don’t know enough about the problem or we don’t have enough computing power to model the problem. E.g. how to classify whether a mail is spam or not. There is no single formula to determine a spam mail. It depends on the occurrence of certain words used together, length of email and other factors. Another example can be how to measure the happiness of humans. The solution to this problem will differ greatly from 1 person to another. For such cases, </a:t>
            </a:r>
            <a:r>
              <a:rPr lang="en-US" b="1" dirty="0"/>
              <a:t>STATISTICS</a:t>
            </a:r>
            <a:r>
              <a:rPr lang="en-US" dirty="0"/>
              <a:t> will come into play.</a:t>
            </a:r>
          </a:p>
          <a:p>
            <a:pPr marL="0" indent="0">
              <a:buNone/>
            </a:pPr>
            <a:r>
              <a:rPr lang="en-US" dirty="0"/>
              <a:t>Now, we can approach to solve Non-deterministic problems by using a pre-defined set of rules but it will not work for all the cases. You can define few rules to classify a mail as SPAM or HAM and it may work on a given set of mails but a new mail may arrive which may not follow the rules. In this case, you will have to modify the rules again.</a:t>
            </a:r>
          </a:p>
          <a:p>
            <a:pPr marL="0" indent="0">
              <a:buNone/>
            </a:pPr>
            <a:r>
              <a:rPr lang="en-US" dirty="0"/>
              <a:t>Machine Learning is an approach which uses data to identify patterns(learning) and solves the problem based on this learning. As new data comes in, the machine learning algorithm adjusts itself based on the data and start giving out results as per the new learning.</a:t>
            </a:r>
          </a:p>
          <a:p>
            <a:pPr marL="0" indent="0">
              <a:buNone/>
            </a:pPr>
            <a:endParaRPr lang="en-US" dirty="0"/>
          </a:p>
        </p:txBody>
      </p:sp>
    </p:spTree>
    <p:extLst>
      <p:ext uri="{BB962C8B-B14F-4D97-AF65-F5344CB8AC3E}">
        <p14:creationId xmlns:p14="http://schemas.microsoft.com/office/powerpoint/2010/main" val="134185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Jargons……</a:t>
            </a:r>
          </a:p>
        </p:txBody>
      </p:sp>
      <p:sp>
        <p:nvSpPr>
          <p:cNvPr id="3" name="Content Placeholder 2"/>
          <p:cNvSpPr>
            <a:spLocks noGrp="1"/>
          </p:cNvSpPr>
          <p:nvPr>
            <p:ph idx="1"/>
          </p:nvPr>
        </p:nvSpPr>
        <p:spPr>
          <a:xfrm>
            <a:off x="2082801" y="860426"/>
            <a:ext cx="9658625" cy="5672896"/>
          </a:xfrm>
        </p:spPr>
        <p:txBody>
          <a:bodyPr>
            <a:normAutofit lnSpcReduction="10000"/>
          </a:bodyPr>
          <a:lstStyle/>
          <a:p>
            <a:pPr fontAlgn="base"/>
            <a:r>
              <a:rPr lang="en-US" b="1" dirty="0"/>
              <a:t>Statistics</a:t>
            </a:r>
            <a:r>
              <a:rPr lang="en-US" dirty="0"/>
              <a:t> is just about the numbers, and quantifying the data. There are many tools for finding relevant properties of the data but this is pretty close to pure mathematics.</a:t>
            </a:r>
          </a:p>
          <a:p>
            <a:pPr fontAlgn="base"/>
            <a:r>
              <a:rPr lang="en-US" b="1" dirty="0"/>
              <a:t>Data Mining</a:t>
            </a:r>
            <a:r>
              <a:rPr lang="en-US" dirty="0"/>
              <a:t> is about using </a:t>
            </a:r>
            <a:r>
              <a:rPr lang="en-US" b="1" dirty="0"/>
              <a:t>Statistics</a:t>
            </a:r>
            <a:r>
              <a:rPr lang="en-US" dirty="0"/>
              <a:t> as well as other programming methods to find patterns hidden in the data so that you can </a:t>
            </a:r>
            <a:r>
              <a:rPr lang="en-US" i="1" dirty="0"/>
              <a:t>explain</a:t>
            </a:r>
            <a:r>
              <a:rPr lang="en-US" dirty="0"/>
              <a:t> some phenomenon. Data Mining builds intuition about what is really happening in some data and is still little more towards math than programming, but uses both.</a:t>
            </a:r>
          </a:p>
          <a:p>
            <a:pPr fontAlgn="base"/>
            <a:r>
              <a:rPr lang="en-US" b="1" dirty="0"/>
              <a:t>Machine Learning</a:t>
            </a:r>
            <a:r>
              <a:rPr lang="en-US" dirty="0"/>
              <a:t> uses </a:t>
            </a:r>
            <a:r>
              <a:rPr lang="en-US" b="1" dirty="0"/>
              <a:t>Data Mining</a:t>
            </a:r>
            <a:r>
              <a:rPr lang="en-US" dirty="0"/>
              <a:t> techniques and other learning algorithms to build models of what is happening behind some data so that it can </a:t>
            </a:r>
            <a:r>
              <a:rPr lang="en-US" i="1" dirty="0"/>
              <a:t>predict</a:t>
            </a:r>
            <a:r>
              <a:rPr lang="en-US" dirty="0"/>
              <a:t> future outcomes. It’s a particular approach to AI.</a:t>
            </a:r>
          </a:p>
          <a:p>
            <a:pPr fontAlgn="base"/>
            <a:r>
              <a:rPr lang="en-US" b="1" dirty="0"/>
              <a:t>Deep Learning is one type of Machine Learning </a:t>
            </a:r>
            <a:r>
              <a:rPr lang="en-US" i="1" dirty="0"/>
              <a:t>that achieves great power and flexibility by learning to represent the world as nested hierarchy of concepts, with each concept defined in relation to simpler concepts, and more abstract representations computed in terms of less abstract ones</a:t>
            </a:r>
            <a:endParaRPr lang="en-US" b="1" dirty="0"/>
          </a:p>
          <a:p>
            <a:pPr fontAlgn="base"/>
            <a:r>
              <a:rPr lang="en-US" b="1" dirty="0"/>
              <a:t>Artificial Intelligence</a:t>
            </a:r>
            <a:r>
              <a:rPr lang="en-US" dirty="0"/>
              <a:t> uses models built by </a:t>
            </a:r>
            <a:r>
              <a:rPr lang="en-US" b="1" dirty="0"/>
              <a:t>Machine Learning</a:t>
            </a:r>
            <a:r>
              <a:rPr lang="en-US" dirty="0"/>
              <a:t> and </a:t>
            </a:r>
            <a:r>
              <a:rPr lang="en-US" b="1" dirty="0"/>
              <a:t>other</a:t>
            </a:r>
            <a:r>
              <a:rPr lang="en-US" dirty="0"/>
              <a:t> ways to </a:t>
            </a:r>
            <a:r>
              <a:rPr lang="en-US" i="1" dirty="0"/>
              <a:t>reason</a:t>
            </a:r>
            <a:r>
              <a:rPr lang="en-US" dirty="0"/>
              <a:t> about the world and give rise to intelligent </a:t>
            </a:r>
            <a:r>
              <a:rPr lang="en-US" i="1" dirty="0"/>
              <a:t>behavior</a:t>
            </a:r>
            <a:r>
              <a:rPr lang="en-US" dirty="0"/>
              <a:t> whether this is playing a game or driving a robot/car. Artificial Intelligence has some goal to achieve by predicting how actions will affect the model of the world and chooses the actions that will best achieve that goal. Very programming based.</a:t>
            </a:r>
          </a:p>
          <a:p>
            <a:pPr marL="0" indent="0">
              <a:buNone/>
            </a:pPr>
            <a:endParaRPr lang="en-US" dirty="0"/>
          </a:p>
        </p:txBody>
      </p:sp>
    </p:spTree>
    <p:extLst>
      <p:ext uri="{BB962C8B-B14F-4D97-AF65-F5344CB8AC3E}">
        <p14:creationId xmlns:p14="http://schemas.microsoft.com/office/powerpoint/2010/main" val="375028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Jargons……</a:t>
            </a:r>
          </a:p>
        </p:txBody>
      </p:sp>
      <p:graphicFrame>
        <p:nvGraphicFramePr>
          <p:cNvPr id="4" name="Content Placeholder 3">
            <a:extLst>
              <a:ext uri="{FF2B5EF4-FFF2-40B4-BE49-F238E27FC236}">
                <a16:creationId xmlns:a16="http://schemas.microsoft.com/office/drawing/2014/main" id="{585320C0-63EC-4059-9AB8-1C2425E48DC7}"/>
              </a:ext>
            </a:extLst>
          </p:cNvPr>
          <p:cNvGraphicFramePr>
            <a:graphicFrameLocks noGrp="1"/>
          </p:cNvGraphicFramePr>
          <p:nvPr>
            <p:ph idx="1"/>
            <p:extLst>
              <p:ext uri="{D42A27DB-BD31-4B8C-83A1-F6EECF244321}">
                <p14:modId xmlns:p14="http://schemas.microsoft.com/office/powerpoint/2010/main" val="1652533257"/>
              </p:ext>
            </p:extLst>
          </p:nvPr>
        </p:nvGraphicFramePr>
        <p:xfrm>
          <a:off x="2082800" y="860425"/>
          <a:ext cx="9658350" cy="5672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70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Machine Learning</a:t>
            </a:r>
          </a:p>
        </p:txBody>
      </p:sp>
      <p:sp>
        <p:nvSpPr>
          <p:cNvPr id="3" name="Content Placeholder 2"/>
          <p:cNvSpPr>
            <a:spLocks noGrp="1"/>
          </p:cNvSpPr>
          <p:nvPr>
            <p:ph idx="1"/>
          </p:nvPr>
        </p:nvSpPr>
        <p:spPr>
          <a:xfrm>
            <a:off x="1625601" y="843085"/>
            <a:ext cx="5434622" cy="5680807"/>
          </a:xfrm>
        </p:spPr>
        <p:txBody>
          <a:bodyPr>
            <a:normAutofit fontScale="62500" lnSpcReduction="20000"/>
          </a:bodyPr>
          <a:lstStyle/>
          <a:p>
            <a:pPr marL="0" indent="0">
              <a:buNone/>
            </a:pPr>
            <a:r>
              <a:rPr lang="en-US" sz="2600" b="1" dirty="0"/>
              <a:t>Machine Learning is the name given to generalizable algorithms that enable a computer to carry out a task by examining data rather than hard programming. </a:t>
            </a:r>
          </a:p>
          <a:p>
            <a:pPr marL="0" indent="0">
              <a:buNone/>
            </a:pPr>
            <a:endParaRPr lang="en-US" sz="2600" b="1" dirty="0"/>
          </a:p>
          <a:p>
            <a:pPr marL="0" indent="0">
              <a:buNone/>
            </a:pPr>
            <a:r>
              <a:rPr lang="en-US" sz="2600" dirty="0"/>
              <a:t>Its a subfield of computer science and artificial intelligence that focuses on developing systems that learn from data and help in making decisions and predictions based on that learning.  ML enables computers to make data-driven decisions rather than being explicitly programmed to carry out a certain task. </a:t>
            </a:r>
          </a:p>
          <a:p>
            <a:pPr marL="0" indent="0">
              <a:buNone/>
            </a:pPr>
            <a:endParaRPr lang="en-US" sz="2600" dirty="0"/>
          </a:p>
          <a:p>
            <a:pPr marL="0" indent="0">
              <a:buNone/>
            </a:pPr>
            <a:r>
              <a:rPr lang="en-US" sz="2600" dirty="0"/>
              <a:t>Math provides models; understand their relationships and apply them to real-world objects.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6" name="Picture 5"/>
          <p:cNvPicPr>
            <a:picLocks noChangeAspect="1"/>
          </p:cNvPicPr>
          <p:nvPr/>
        </p:nvPicPr>
        <p:blipFill>
          <a:blip r:embed="rId2"/>
          <a:stretch>
            <a:fillRect/>
          </a:stretch>
        </p:blipFill>
        <p:spPr>
          <a:xfrm>
            <a:off x="7225940" y="1495425"/>
            <a:ext cx="4696430" cy="3621698"/>
          </a:xfrm>
          <a:prstGeom prst="rect">
            <a:avLst/>
          </a:prstGeom>
        </p:spPr>
      </p:pic>
    </p:spTree>
    <p:extLst>
      <p:ext uri="{BB962C8B-B14F-4D97-AF65-F5344CB8AC3E}">
        <p14:creationId xmlns:p14="http://schemas.microsoft.com/office/powerpoint/2010/main" val="191605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Types of Machine Learning</a:t>
            </a:r>
          </a:p>
        </p:txBody>
      </p:sp>
      <p:sp>
        <p:nvSpPr>
          <p:cNvPr id="3" name="Content Placeholder 2"/>
          <p:cNvSpPr>
            <a:spLocks noGrp="1"/>
          </p:cNvSpPr>
          <p:nvPr>
            <p:ph idx="1"/>
          </p:nvPr>
        </p:nvSpPr>
        <p:spPr>
          <a:xfrm>
            <a:off x="1993900" y="939800"/>
            <a:ext cx="10198100" cy="5918200"/>
          </a:xfrm>
        </p:spPr>
        <p:txBody>
          <a:bodyPr>
            <a:normAutofit fontScale="92500" lnSpcReduction="20000"/>
          </a:bodyPr>
          <a:lstStyle/>
          <a:p>
            <a:pPr marL="0" indent="0" algn="just">
              <a:buNone/>
            </a:pPr>
            <a:r>
              <a:rPr lang="en-US" b="1" dirty="0"/>
              <a:t>a. Supervised Learning:</a:t>
            </a:r>
            <a:r>
              <a:rPr lang="en-US" dirty="0"/>
              <a:t> These are “predictive” in nature. The purpose is to predict the value of a particular variable(target variable) based on values of some other variables(independent or explanatory variables). Classification and Regression are examples of predictive tasks. Classification is used to predict the value of a discrete target variable while regression is used to predict the value of a continuous target variable. To predict whether an email is spam or not is a Classification task while to predict the future price of a stock is a regression task.</a:t>
            </a:r>
          </a:p>
          <a:p>
            <a:pPr marL="0" indent="0" algn="just">
              <a:buNone/>
            </a:pPr>
            <a:r>
              <a:rPr lang="en-US" dirty="0"/>
              <a:t>They are called supervised because we are telling the algorithm what to predict.</a:t>
            </a:r>
          </a:p>
          <a:p>
            <a:pPr marL="0" indent="0" algn="just">
              <a:buNone/>
            </a:pPr>
            <a:endParaRPr lang="en-US" dirty="0"/>
          </a:p>
          <a:p>
            <a:pPr marL="0" indent="0" algn="just">
              <a:buNone/>
            </a:pPr>
            <a:r>
              <a:rPr lang="en-US" b="1" dirty="0"/>
              <a:t>b. Unsupervised Learning:</a:t>
            </a:r>
            <a:r>
              <a:rPr lang="en-US" dirty="0"/>
              <a:t> These are “descriptive” in nature. The purpose is to derive patterns that summarize the underlying relationships in data. Association Analysis, Cluster Analysis and Anomaly detection are examples of </a:t>
            </a:r>
            <a:r>
              <a:rPr lang="en-US" b="1" dirty="0"/>
              <a:t>Unsupervised Learning. </a:t>
            </a:r>
            <a:r>
              <a:rPr lang="en-US" dirty="0"/>
              <a:t>They are called unsupervised because in such cases, the final outcome is not known beforehand. With unsupervised learning there is no feedback based on the prediction results.</a:t>
            </a:r>
          </a:p>
          <a:p>
            <a:pPr marL="0" indent="0" algn="just">
              <a:buNone/>
            </a:pPr>
            <a:endParaRPr lang="en-US" dirty="0"/>
          </a:p>
          <a:p>
            <a:pPr marL="0" indent="0" algn="just">
              <a:buNone/>
            </a:pPr>
            <a:r>
              <a:rPr lang="en-US" b="1" dirty="0"/>
              <a:t>c. Reinforcement learning:</a:t>
            </a:r>
            <a:r>
              <a:rPr lang="en-US" dirty="0"/>
              <a:t> Where evaluations are given about how good or bad a certain situation is: Examples include types of ML that enable computers to learn to play games or drive vehicles</a:t>
            </a:r>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32123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375774" cy="733425"/>
          </a:xfrm>
        </p:spPr>
        <p:txBody>
          <a:bodyPr/>
          <a:lstStyle/>
          <a:p>
            <a:r>
              <a:rPr lang="en-US" dirty="0"/>
              <a:t>Types of Machine Learning</a:t>
            </a:r>
          </a:p>
        </p:txBody>
      </p:sp>
      <p:sp>
        <p:nvSpPr>
          <p:cNvPr id="3" name="Content Placeholder 2"/>
          <p:cNvSpPr>
            <a:spLocks noGrp="1"/>
          </p:cNvSpPr>
          <p:nvPr>
            <p:ph idx="1"/>
          </p:nvPr>
        </p:nvSpPr>
        <p:spPr>
          <a:xfrm>
            <a:off x="2426649" y="2854465"/>
            <a:ext cx="8381052" cy="387970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4098" name="Picture 2" descr="Image result for why Machine Learning">
            <a:extLst>
              <a:ext uri="{FF2B5EF4-FFF2-40B4-BE49-F238E27FC236}">
                <a16:creationId xmlns:a16="http://schemas.microsoft.com/office/drawing/2014/main" id="{7EA22641-D56B-4BA5-B5CD-81E8CF208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1" y="1098099"/>
            <a:ext cx="7878763" cy="563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6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75" y="127931"/>
            <a:ext cx="9879012" cy="749300"/>
          </a:xfrm>
        </p:spPr>
        <p:txBody>
          <a:bodyPr/>
          <a:lstStyle/>
          <a:p>
            <a:r>
              <a:rPr lang="en-US" dirty="0"/>
              <a:t>Programming vs Learning</a:t>
            </a:r>
          </a:p>
        </p:txBody>
      </p:sp>
      <p:sp>
        <p:nvSpPr>
          <p:cNvPr id="3" name="Content Placeholder 2"/>
          <p:cNvSpPr>
            <a:spLocks noGrp="1"/>
          </p:cNvSpPr>
          <p:nvPr>
            <p:ph idx="1"/>
          </p:nvPr>
        </p:nvSpPr>
        <p:spPr>
          <a:xfrm>
            <a:off x="1993900" y="939800"/>
            <a:ext cx="10198100" cy="5918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718300E0-B5AF-4305-8F19-A2878F99818B}"/>
              </a:ext>
            </a:extLst>
          </p:cNvPr>
          <p:cNvPicPr>
            <a:picLocks noChangeAspect="1"/>
          </p:cNvPicPr>
          <p:nvPr/>
        </p:nvPicPr>
        <p:blipFill>
          <a:blip r:embed="rId2"/>
          <a:stretch>
            <a:fillRect/>
          </a:stretch>
        </p:blipFill>
        <p:spPr>
          <a:xfrm>
            <a:off x="1514475" y="1064938"/>
            <a:ext cx="10344150" cy="5667923"/>
          </a:xfrm>
          <a:prstGeom prst="rect">
            <a:avLst/>
          </a:prstGeom>
        </p:spPr>
      </p:pic>
    </p:spTree>
    <p:extLst>
      <p:ext uri="{BB962C8B-B14F-4D97-AF65-F5344CB8AC3E}">
        <p14:creationId xmlns:p14="http://schemas.microsoft.com/office/powerpoint/2010/main" val="2948677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89924</TotalTime>
  <Words>547</Words>
  <Application>Microsoft Office PowerPoint</Application>
  <PresentationFormat>Widescreen</PresentationFormat>
  <Paragraphs>175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Wisp</vt:lpstr>
      <vt:lpstr>Machine Learning Demo Class</vt:lpstr>
      <vt:lpstr>Machine Learning with Python</vt:lpstr>
      <vt:lpstr>Computational Problems</vt:lpstr>
      <vt:lpstr>Jargons……</vt:lpstr>
      <vt:lpstr>Jargons……</vt:lpstr>
      <vt:lpstr>Machine Learning</vt:lpstr>
      <vt:lpstr>Types of Machine Learning</vt:lpstr>
      <vt:lpstr>Types of Machine Learning</vt:lpstr>
      <vt:lpstr>Programming vs Learning</vt:lpstr>
      <vt:lpstr>ML – Technical Areas</vt:lpstr>
      <vt:lpstr>ML – Process</vt:lpstr>
      <vt:lpstr>ML – Effort Distribution</vt:lpstr>
      <vt:lpstr>ML – Life Cycle</vt:lpstr>
      <vt:lpstr>ML – Architecture</vt:lpstr>
      <vt:lpstr>ML – Architecture</vt:lpstr>
      <vt:lpstr>Skills Required</vt:lpstr>
      <vt:lpstr>About the Program…</vt:lpstr>
      <vt:lpstr>About the Program…</vt:lpstr>
      <vt:lpstr>About the Program…</vt:lpstr>
      <vt:lpstr>About the Program…</vt:lpstr>
      <vt:lpstr>About the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Gaurav Goel</cp:lastModifiedBy>
  <cp:revision>681</cp:revision>
  <dcterms:created xsi:type="dcterms:W3CDTF">2014-12-15T07:56:09Z</dcterms:created>
  <dcterms:modified xsi:type="dcterms:W3CDTF">2018-07-01T05:18:33Z</dcterms:modified>
</cp:coreProperties>
</file>