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theme+xml" PartName="/ppt/theme/theme2.xml"/>
  <Override ContentType="application/vnd.openxmlformats-officedocument.theme+xml" PartName="/ppt/theme/theme1.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6.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2.xml"/>
  <Override ContentType="application/vnd.openxmlformats-officedocument.presentationml.notesSlide+xml" PartName="/ppt/notesSlides/notesSlide11.xml"/>
  <Override ContentType="application/vnd.openxmlformats-officedocument.presentationml.notesSlide+xml" PartName="/ppt/notesSlides/notesSlide13.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notesSlide+xml" PartName="/ppt/notesSlides/notesSlide17.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9.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6.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8" Type="http://schemas.openxmlformats.org/officeDocument/2006/relationships/slide" Target="slides/slide15.xml"/><Relationship Id="rId5" Type="http://schemas.openxmlformats.org/officeDocument/2006/relationships/slide" Target="slides/slide1.xml"/><Relationship Id="rId12" Type="http://schemas.openxmlformats.org/officeDocument/2006/relationships/slide" Target="slides/slide9.xml"/><Relationship Id="rId16" Type="http://schemas.openxmlformats.org/officeDocument/2006/relationships/slide" Target="slides/slide13.xml"/><Relationship Id="rId20" Type="http://schemas.openxmlformats.org/officeDocument/2006/relationships/slide" Target="slides/slide17.xml"/><Relationship Id="rId15" Type="http://schemas.openxmlformats.org/officeDocument/2006/relationships/slide" Target="slides/slide12.xml"/><Relationship Id="rId11" Type="http://schemas.openxmlformats.org/officeDocument/2006/relationships/slide" Target="slides/slide8.xml"/><Relationship Id="rId14" Type="http://schemas.openxmlformats.org/officeDocument/2006/relationships/slide" Target="slides/slide11.xml"/><Relationship Id="rId7" Type="http://schemas.openxmlformats.org/officeDocument/2006/relationships/slide" Target="slides/slide3.xml"/><Relationship Id="rId21" Type="http://schemas.openxmlformats.org/officeDocument/2006/relationships/slide" Target="slides/slide4.xml"/><Relationship Id="rId2" Type="http://schemas.openxmlformats.org/officeDocument/2006/relationships/presProps" Target="presProps1.xml"/><Relationship Id="rId10" Type="http://schemas.openxmlformats.org/officeDocument/2006/relationships/slide" Target="slides/slide7.xml"/><Relationship Id="rId19" Type="http://schemas.openxmlformats.org/officeDocument/2006/relationships/slide" Target="slides/slide16.xml"/><Relationship Id="rId13" Type="http://schemas.openxmlformats.org/officeDocument/2006/relationships/slide" Target="slides/slide10.xml"/><Relationship Id="rId8" Type="http://schemas.openxmlformats.org/officeDocument/2006/relationships/slide" Target="slides/slide5.xml"/><Relationship Id="rId17" Type="http://schemas.openxmlformats.org/officeDocument/2006/relationships/slide" Target="slides/slide14.xml"/><Relationship Id="rId4" Type="http://schemas.openxmlformats.org/officeDocument/2006/relationships/notesMaster" Target="notesMasters/notesMaster1.xml"/><Relationship Id="rId9" Type="http://schemas.openxmlformats.org/officeDocument/2006/relationships/slide" Target="slides/slide6.xml"/><Relationship Id="rId3" Type="http://schemas.openxmlformats.org/officeDocument/2006/relationships/slideMaster" Target="slideMasters/slideMaster1.xml"/><Relationship Id="rId6" Type="http://schemas.openxmlformats.org/officeDocument/2006/relationships/slide" Target="slides/slide2.xml"/><Relationship Id="rId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3" name="Shape 19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cc.gnu.org/gcc-6/"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gcc.gnu.org/gcc-5/" TargetMode="External"/><Relationship Id="rId3" Type="http://schemas.openxmlformats.org/officeDocument/2006/relationships/hyperlink" Target="https://gcc.gnu.org/gcc-6/buildstat.html" TargetMode="External"/><Relationship Id="rId7" Type="http://schemas.openxmlformats.org/officeDocument/2006/relationships/hyperlink" Target="https://gcc.gnu.org/gcc-4.9/"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gcc.gnu.org/mirrors.html" TargetMode="External"/><Relationship Id="rId5" Type="http://schemas.openxmlformats.org/officeDocument/2006/relationships/hyperlink" Target="https://gcc.gnu.org/index.html" TargetMode="External"/><Relationship Id="rId4" Type="http://schemas.openxmlformats.org/officeDocument/2006/relationships/hyperlink" Target="http://gcc.gnu.org/onlinedocs/gcc/Contributors.html" TargetMode="External"/><Relationship Id="rId9" Type="http://schemas.openxmlformats.org/officeDocument/2006/relationships/hyperlink" Target="https://gcc.gnu.org/gcc-4.8/"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GNU_General_Public_Licens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clang.llvm.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www.gnu.org/philosophy/free-sw.html" TargetMode="External"/><Relationship Id="rId13" Type="http://schemas.openxmlformats.org/officeDocument/2006/relationships/hyperlink" Target="https://gcc.gnu.org/snapshots.html" TargetMode="External"/><Relationship Id="rId3" Type="http://schemas.openxmlformats.org/officeDocument/2006/relationships/hyperlink" Target="https://gcc.gnu.org/c99status.html" TargetMode="External"/><Relationship Id="rId7" Type="http://schemas.openxmlformats.org/officeDocument/2006/relationships/hyperlink" Target="http://www.gnu.org/gnu/thegnuproject.html" TargetMode="External"/><Relationship Id="rId12" Type="http://schemas.openxmlformats.org/officeDocument/2006/relationships/hyperlink" Target="https://gcc.gnu.org/svn.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gcc.gnu.org/java/" TargetMode="External"/><Relationship Id="rId11" Type="http://schemas.openxmlformats.org/officeDocument/2006/relationships/hyperlink" Target="https://gcc.gnu.org/testing/" TargetMode="External"/><Relationship Id="rId5" Type="http://schemas.openxmlformats.org/officeDocument/2006/relationships/hyperlink" Target="https://gcc.gnu.org/fortran/" TargetMode="External"/><Relationship Id="rId15" Type="http://schemas.openxmlformats.org/officeDocument/2006/relationships/hyperlink" Target="https://gcc.gnu.org/gccmission.html" TargetMode="External"/><Relationship Id="rId10" Type="http://schemas.openxmlformats.org/officeDocument/2006/relationships/hyperlink" Target="https://gcc.gnu.org/contribute.html" TargetMode="External"/><Relationship Id="rId4" Type="http://schemas.openxmlformats.org/officeDocument/2006/relationships/hyperlink" Target="https://gcc.gnu.org/projects/cxx-status.html" TargetMode="External"/><Relationship Id="rId9" Type="http://schemas.openxmlformats.org/officeDocument/2006/relationships/hyperlink" Target="https://gcc.gnu.org/releases.html" TargetMode="External"/><Relationship Id="rId14" Type="http://schemas.openxmlformats.org/officeDocument/2006/relationships/hyperlink" Target="https://gcc.gnu.org/steering.html"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GNU_General_Public_License" TargetMode="External"/><Relationship Id="rId13" Type="http://schemas.openxmlformats.org/officeDocument/2006/relationships/hyperlink" Target="https://en.wikipedia.org/wiki/Objective-C" TargetMode="External"/><Relationship Id="rId18" Type="http://schemas.openxmlformats.org/officeDocument/2006/relationships/hyperlink" Target="https://en.wikipedia.org/wiki/Go_(programming_language)" TargetMode="External"/><Relationship Id="rId3" Type="http://schemas.openxmlformats.org/officeDocument/2006/relationships/hyperlink" Target="https://en.wikipedia.org/wiki/Compiler" TargetMode="External"/><Relationship Id="rId7" Type="http://schemas.openxmlformats.org/officeDocument/2006/relationships/hyperlink" Target="https://en.wikipedia.org/wiki/Free_Software_Foundation" TargetMode="External"/><Relationship Id="rId12" Type="http://schemas.openxmlformats.org/officeDocument/2006/relationships/hyperlink" Target="https://en.wikipedia.org/wiki/Compiler_frontend" TargetMode="External"/><Relationship Id="rId17" Type="http://schemas.openxmlformats.org/officeDocument/2006/relationships/hyperlink" Target="https://en.wikipedia.org/wiki/Ada_(programming_language)" TargetMode="External"/><Relationship Id="rId2" Type="http://schemas.openxmlformats.org/officeDocument/2006/relationships/notesSlide" Target="../notesSlides/notesSlide6.xml"/><Relationship Id="rId16" Type="http://schemas.openxmlformats.org/officeDocument/2006/relationships/hyperlink" Target="https://en.wikipedia.org/wiki/Java_(programming_language)" TargetMode="External"/><Relationship Id="rId1" Type="http://schemas.openxmlformats.org/officeDocument/2006/relationships/slideLayout" Target="../slideLayouts/slideLayout3.xml"/><Relationship Id="rId6" Type="http://schemas.openxmlformats.org/officeDocument/2006/relationships/hyperlink" Target="https://en.wikipedia.org/wiki/GNU_toolchain" TargetMode="External"/><Relationship Id="rId11" Type="http://schemas.openxmlformats.org/officeDocument/2006/relationships/hyperlink" Target="https://en.wikipedia.org/wiki/C++" TargetMode="External"/><Relationship Id="rId5" Type="http://schemas.openxmlformats.org/officeDocument/2006/relationships/hyperlink" Target="https://en.wikipedia.org/wiki/Programming_language" TargetMode="External"/><Relationship Id="rId15" Type="http://schemas.openxmlformats.org/officeDocument/2006/relationships/hyperlink" Target="https://en.wikipedia.org/wiki/Fortran" TargetMode="External"/><Relationship Id="rId10" Type="http://schemas.openxmlformats.org/officeDocument/2006/relationships/hyperlink" Target="https://en.wikipedia.org/wiki/C_(programming_language)" TargetMode="External"/><Relationship Id="rId4" Type="http://schemas.openxmlformats.org/officeDocument/2006/relationships/hyperlink" Target="https://en.wikipedia.org/wiki/GNU_Project" TargetMode="External"/><Relationship Id="rId9" Type="http://schemas.openxmlformats.org/officeDocument/2006/relationships/hyperlink" Target="https://en.wikipedia.org/wiki/Free_software" TargetMode="External"/><Relationship Id="rId14" Type="http://schemas.openxmlformats.org/officeDocument/2006/relationships/hyperlink" Target="https://en.wikipedia.org/wiki/Objective-C++"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Applied_Micro_Circuits_Corporation" TargetMode="External"/><Relationship Id="rId13" Type="http://schemas.openxmlformats.org/officeDocument/2006/relationships/hyperlink" Target="https://en.wikipedia.org/wiki/Dreamcast" TargetMode="External"/><Relationship Id="rId3" Type="http://schemas.openxmlformats.org/officeDocument/2006/relationships/hyperlink" Target="https://en.wikipedia.org/wiki/Porting" TargetMode="External"/><Relationship Id="rId7" Type="http://schemas.openxmlformats.org/officeDocument/2006/relationships/hyperlink" Target="https://en.wikipedia.org/wiki/Symbian" TargetMode="External"/><Relationship Id="rId12" Type="http://schemas.openxmlformats.org/officeDocument/2006/relationships/hyperlink" Target="https://en.wikipedia.org/wiki/PlayStation_2"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en.wikipedia.org/w/index.php?title=Embedded_platform&amp;action=edit&amp;redlink=1" TargetMode="External"/><Relationship Id="rId11" Type="http://schemas.openxmlformats.org/officeDocument/2006/relationships/hyperlink" Target="https://en.wikipedia.org/wiki/Video_game_console" TargetMode="External"/><Relationship Id="rId5" Type="http://schemas.openxmlformats.org/officeDocument/2006/relationships/hyperlink" Target="https://en.wikipedia.org/wiki/Proprietary_software" TargetMode="External"/><Relationship Id="rId10" Type="http://schemas.openxmlformats.org/officeDocument/2006/relationships/hyperlink" Target="https://en.wikipedia.org/wiki/Power_Architecture" TargetMode="External"/><Relationship Id="rId4" Type="http://schemas.openxmlformats.org/officeDocument/2006/relationships/hyperlink" Target="https://en.wikipedia.org/wiki/Processor_architecture" TargetMode="External"/><Relationship Id="rId9" Type="http://schemas.openxmlformats.org/officeDocument/2006/relationships/hyperlink" Target="https://en.wikipedia.org/wiki/Freescal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SunOS" TargetMode="External"/><Relationship Id="rId3" Type="http://schemas.openxmlformats.org/officeDocument/2006/relationships/hyperlink" Target="https://en.wikipedia.org/wiki/File_Transfer_Protocol" TargetMode="External"/><Relationship Id="rId7" Type="http://schemas.openxmlformats.org/officeDocument/2006/relationships/hyperlink" Target="https://en.wikipedia.org/wiki/Sun_Microsystem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en.wikipedia.org/wiki/Peter_H._Salus" TargetMode="External"/><Relationship Id="rId11" Type="http://schemas.openxmlformats.org/officeDocument/2006/relationships/hyperlink" Target="https://en.wikipedia.org/wiki/Lotus_Development_Corporation" TargetMode="External"/><Relationship Id="rId5" Type="http://schemas.openxmlformats.org/officeDocument/2006/relationships/hyperlink" Target="https://en.wikipedia.org/wiki/Register_transfer_language" TargetMode="External"/><Relationship Id="rId10" Type="http://schemas.openxmlformats.org/officeDocument/2006/relationships/hyperlink" Target="https://en.wikipedia.org/wiki/NeXT" TargetMode="External"/><Relationship Id="rId4" Type="http://schemas.openxmlformats.org/officeDocument/2006/relationships/hyperlink" Target="https://en.wikipedia.org/wiki/Massachusetts_Institute_of_Technology" TargetMode="External"/><Relationship Id="rId9" Type="http://schemas.openxmlformats.org/officeDocument/2006/relationships/hyperlink" Target="https://en.wikipedia.org/wiki/Data_Genera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P5_(microarchitectur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en.wikipedia.org/wiki/Operating_system" TargetMode="External"/><Relationship Id="rId4" Type="http://schemas.openxmlformats.org/officeDocument/2006/relationships/hyperlink" Target="https://en.wikipedia.org/wiki/Pentiu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rot="10800000" flipV="1">
            <a:off x="0" y="0"/>
            <a:ext cx="8149297" cy="2122714"/>
          </a:xfrm>
          <a:prstGeom prst="rect">
            <a:avLst/>
          </a:prstGeom>
        </p:spPr>
        <p:txBody>
          <a:bodyPr lIns="91425" tIns="91425" rIns="91425" bIns="91425" anchor="b" anchorCtr="0">
            <a:noAutofit/>
          </a:bodyPr>
          <a:lstStyle/>
          <a:p>
            <a:pPr lvl="0">
              <a:spcBef>
                <a:spcPts val="0"/>
              </a:spcBef>
              <a:buNone/>
            </a:pPr>
            <a:r>
              <a:rPr lang="en" b="1">
                <a:solidFill>
                  <a:srgbClr val="A4C2F4"/>
                </a:solidFill>
              </a:rPr>
              <a:t>Free And Open Source</a:t>
            </a:r>
            <a:r>
              <a:rPr lang="en-IN" b="1">
                <a:solidFill>
                  <a:srgbClr val="A4C2F4"/>
                </a:solidFill>
              </a:rPr>
              <a:t>                        </a:t>
            </a:r>
            <a:r>
              <a:rPr lang="en" b="1">
                <a:solidFill>
                  <a:srgbClr val="A4C2F4"/>
                </a:solidFill>
              </a:rPr>
              <a:t>Software</a:t>
            </a:r>
            <a:r>
              <a:rPr lang="en-IN" b="1">
                <a:solidFill>
                  <a:srgbClr val="A4C2F4"/>
                </a:solidFill>
              </a:rPr>
              <a:t> </a:t>
            </a:r>
            <a:r>
              <a:rPr lang="en" b="1">
                <a:solidFill>
                  <a:srgbClr val="A4C2F4"/>
                </a:solidFill>
              </a:rPr>
              <a:t>Case Study</a:t>
            </a:r>
          </a:p>
        </p:txBody>
      </p:sp>
      <p:sp>
        <p:nvSpPr>
          <p:cNvPr id="86" name="Shape 86"/>
          <p:cNvSpPr txBox="1">
            <a:spLocks noGrp="1"/>
          </p:cNvSpPr>
          <p:nvPr>
            <p:ph type="subTitle" idx="1"/>
          </p:nvPr>
        </p:nvSpPr>
        <p:spPr>
          <a:xfrm>
            <a:off x="2657954" y="2505984"/>
            <a:ext cx="6486046" cy="2246699"/>
          </a:xfrm>
          <a:prstGeom prst="rect">
            <a:avLst/>
          </a:prstGeom>
        </p:spPr>
        <p:txBody>
          <a:bodyPr lIns="91425" tIns="91425" rIns="91425" bIns="91425" anchor="t" anchorCtr="0">
            <a:noAutofit/>
          </a:bodyPr>
          <a:lstStyle/>
          <a:p>
            <a:pPr lvl="0">
              <a:spcBef>
                <a:spcPts val="0"/>
              </a:spcBef>
              <a:buNone/>
            </a:pPr>
            <a:r>
              <a:rPr lang="en-IN" sz="4000" i="1">
                <a:solidFill>
                  <a:schemeClr val="accent6">
                    <a:lumMod val="60000"/>
                    <a:lumOff val="40000"/>
                  </a:schemeClr>
                </a:solidFill>
              </a:rPr>
              <a:t>Presented </a:t>
            </a:r>
            <a:r>
              <a:rPr lang="en-IN" sz="4000" i="1">
                <a:solidFill>
                  <a:schemeClr val="accent6">
                    <a:lumMod val="60000"/>
                    <a:lumOff val="40000"/>
                  </a:schemeClr>
                </a:solidFill>
              </a:rPr>
              <a:t>By</a:t>
            </a:r>
            <a:endParaRPr lang="en" sz="4000" i="1">
              <a:solidFill>
                <a:schemeClr val="accent6">
                  <a:lumMod val="60000"/>
                  <a:lumOff val="40000"/>
                </a:schemeClr>
              </a:solidFill>
            </a:endParaRPr>
          </a:p>
          <a:p>
            <a:pPr marL="457200" lvl="0" indent="-482600" rtl="0">
              <a:spcBef>
                <a:spcPts val="0"/>
              </a:spcBef>
              <a:buClr>
                <a:srgbClr val="C9DAF8"/>
              </a:buClr>
              <a:buSzPct val="100000"/>
              <a:buFont typeface="Ubuntu"/>
              <a:buChar char="●"/>
            </a:pPr>
            <a:r>
              <a:rPr lang="en" sz="4000" i="1">
                <a:solidFill>
                  <a:schemeClr val="accent6">
                    <a:lumMod val="60000"/>
                    <a:lumOff val="40000"/>
                  </a:schemeClr>
                </a:solidFill>
                <a:latin typeface="Ubuntu"/>
                <a:ea typeface="Ubuntu"/>
                <a:cs typeface="Ubuntu"/>
                <a:sym typeface="Ubuntu"/>
              </a:rPr>
              <a:t>Bharat Pawar</a:t>
            </a:r>
          </a:p>
          <a:p>
            <a:pPr marL="457200" lvl="0" indent="-482600">
              <a:spcBef>
                <a:spcPts val="0"/>
              </a:spcBef>
              <a:buClr>
                <a:srgbClr val="C9DAF8"/>
              </a:buClr>
              <a:buSzPct val="100000"/>
              <a:buFont typeface="Ubuntu"/>
              <a:buChar char="●"/>
            </a:pPr>
            <a:r>
              <a:rPr lang="en" sz="4000" i="1">
                <a:solidFill>
                  <a:schemeClr val="accent6">
                    <a:lumMod val="60000"/>
                    <a:lumOff val="40000"/>
                  </a:schemeClr>
                </a:solidFill>
                <a:latin typeface="Ubuntu"/>
                <a:ea typeface="Ubuntu"/>
                <a:cs typeface="Ubuntu"/>
                <a:sym typeface="Ubuntu"/>
              </a:rPr>
              <a:t>Chaitanya Pimpalkar</a:t>
            </a:r>
            <a:endParaRPr lang="en-IN" sz="4000" i="1">
              <a:solidFill>
                <a:schemeClr val="accent6">
                  <a:lumMod val="60000"/>
                  <a:lumOff val="40000"/>
                </a:schemeClr>
              </a:solidFill>
              <a:latin typeface="Ubuntu"/>
              <a:ea typeface="Ubuntu"/>
              <a:cs typeface="Ubuntu"/>
              <a:sym typeface="Ubuntu"/>
            </a:endParaRPr>
          </a:p>
          <a:p>
            <a:pPr marL="457200" lvl="0" indent="-482600">
              <a:spcBef>
                <a:spcPts val="0"/>
              </a:spcBef>
              <a:buClr>
                <a:srgbClr val="C9DAF8"/>
              </a:buClr>
              <a:buSzPct val="100000"/>
              <a:buFont typeface="Ubuntu"/>
              <a:buChar char="●"/>
            </a:pPr>
            <a:r>
              <a:rPr lang="en-IN" sz="4000" i="1">
                <a:solidFill>
                  <a:schemeClr val="accent6">
                    <a:lumMod val="60000"/>
                    <a:lumOff val="40000"/>
                  </a:schemeClr>
                </a:solidFill>
                <a:latin typeface="Ubuntu"/>
                <a:ea typeface="Ubuntu"/>
                <a:cs typeface="Ubuntu"/>
                <a:sym typeface="Ubuntu"/>
              </a:rPr>
              <a:t>Arfat Bubere</a:t>
            </a:r>
          </a:p>
          <a:p>
            <a:pPr marL="457200" lvl="0" indent="-482600">
              <a:spcBef>
                <a:spcPts val="0"/>
              </a:spcBef>
              <a:buClr>
                <a:srgbClr val="C9DAF8"/>
              </a:buClr>
              <a:buSzPct val="100000"/>
              <a:buFont typeface="Ubuntu"/>
              <a:buChar char="●"/>
            </a:pPr>
            <a:endParaRPr lang="en" sz="4000" i="1">
              <a:solidFill>
                <a:schemeClr val="accent6">
                  <a:lumMod val="60000"/>
                  <a:lumOff val="40000"/>
                </a:schemeClr>
              </a:solidFill>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noAutofit/>
          </a:bodyPr>
          <a:lstStyle/>
          <a:p>
            <a:pPr lvl="0" rtl="0">
              <a:spcBef>
                <a:spcPts val="0"/>
              </a:spcBef>
              <a:buNone/>
            </a:pPr>
            <a:r>
              <a:rPr lang="en" b="1"/>
              <a:t>Features</a:t>
            </a:r>
          </a:p>
        </p:txBody>
      </p:sp>
      <p:sp>
        <p:nvSpPr>
          <p:cNvPr id="142" name="Shape 142"/>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noAutofit/>
          </a:bodyPr>
          <a:lstStyle/>
          <a:p>
            <a:pPr lvl="0" rtl="0">
              <a:spcBef>
                <a:spcPts val="0"/>
              </a:spcBef>
              <a:buNone/>
            </a:pPr>
            <a:r>
              <a:rPr lang="en" sz="2500">
                <a:solidFill>
                  <a:srgbClr val="0B5394"/>
                </a:solidFill>
              </a:rPr>
              <a:t>1.Link-time optimization</a:t>
            </a:r>
          </a:p>
          <a:p>
            <a:pPr marL="457200" lvl="0" indent="-355600" rtl="0">
              <a:spcBef>
                <a:spcPts val="0"/>
              </a:spcBef>
              <a:buClr>
                <a:srgbClr val="0B5394"/>
              </a:buClr>
              <a:buSzPct val="100000"/>
              <a:buChar char="●"/>
            </a:pPr>
            <a:r>
              <a:rPr lang="en" sz="2000">
                <a:solidFill>
                  <a:srgbClr val="0B5394"/>
                </a:solidFill>
              </a:rPr>
              <a:t>Each Source compilation generates a separate object file and link-time helper file.</a:t>
            </a:r>
          </a:p>
          <a:p>
            <a:pPr marL="457200" lvl="0" indent="-355600" rtl="0">
              <a:spcBef>
                <a:spcPts val="0"/>
              </a:spcBef>
              <a:buClr>
                <a:srgbClr val="0B5394"/>
              </a:buClr>
              <a:buSzPct val="100000"/>
              <a:buChar char="●"/>
            </a:pPr>
            <a:r>
              <a:rPr lang="en" sz="2000">
                <a:solidFill>
                  <a:srgbClr val="0B5394"/>
                </a:solidFill>
              </a:rPr>
              <a:t>When the object files are linked,the Compiler is executed again.It uses the helper files to optimize code across the separately compiled object files.</a:t>
            </a:r>
          </a:p>
          <a:p>
            <a:pPr lvl="0" rtl="0">
              <a:spcBef>
                <a:spcPts val="0"/>
              </a:spcBef>
              <a:buNone/>
            </a:pPr>
            <a:endParaRPr sz="2500">
              <a:solidFill>
                <a:srgbClr val="0B5394"/>
              </a:solidFill>
            </a:endParaRPr>
          </a:p>
          <a:p>
            <a:pPr lvl="0" rtl="0">
              <a:spcBef>
                <a:spcPts val="0"/>
              </a:spcBef>
              <a:buNone/>
            </a:pPr>
            <a:endParaRPr sz="1700">
              <a:solidFill>
                <a:srgbClr val="0B539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311700" y="251159"/>
            <a:ext cx="8520600" cy="4204800"/>
          </a:xfrm>
          <a:prstGeom prst="rect">
            <a:avLst/>
          </a:prstGeom>
          <a:noFill/>
          <a:ln>
            <a:noFill/>
          </a:ln>
        </p:spPr>
        <p:txBody>
          <a:bodyPr lIns="91425" tIns="91425" rIns="91425" bIns="91425" anchor="t" anchorCtr="0">
            <a:noAutofit/>
          </a:bodyPr>
          <a:lstStyle/>
          <a:p>
            <a:pPr marL="0" lvl="0" indent="0" algn="l" rtl="0">
              <a:lnSpc>
                <a:spcPct val="115000"/>
              </a:lnSpc>
              <a:spcBef>
                <a:spcPts val="0"/>
              </a:spcBef>
              <a:spcAft>
                <a:spcPts val="0"/>
              </a:spcAft>
              <a:buSzPct val="25000"/>
              <a:buNone/>
            </a:pPr>
            <a:r>
              <a:rPr lang="en" sz="2500">
                <a:solidFill>
                  <a:srgbClr val="0B5394"/>
                </a:solidFill>
              </a:rPr>
              <a:t>2.Plugins</a:t>
            </a:r>
          </a:p>
          <a:p>
            <a:pPr marL="457200" lvl="0" indent="-355600" algn="l" rtl="0">
              <a:lnSpc>
                <a:spcPct val="115000"/>
              </a:lnSpc>
              <a:spcBef>
                <a:spcPts val="1600"/>
              </a:spcBef>
              <a:spcAft>
                <a:spcPts val="0"/>
              </a:spcAft>
              <a:buClr>
                <a:srgbClr val="0B5394"/>
              </a:buClr>
              <a:buSzPct val="100000"/>
              <a:buChar char="●"/>
            </a:pPr>
            <a:r>
              <a:rPr lang="en" sz="2000">
                <a:solidFill>
                  <a:srgbClr val="0B5394"/>
                </a:solidFill>
              </a:rPr>
              <a:t>It can extend the GCC Compiler directly.</a:t>
            </a:r>
          </a:p>
          <a:p>
            <a:pPr marL="457200" lvl="0" indent="-355600" algn="l" rtl="0">
              <a:lnSpc>
                <a:spcPct val="115000"/>
              </a:lnSpc>
              <a:spcBef>
                <a:spcPts val="1600"/>
              </a:spcBef>
              <a:spcAft>
                <a:spcPts val="0"/>
              </a:spcAft>
              <a:buClr>
                <a:srgbClr val="0B5394"/>
              </a:buClr>
              <a:buSzPct val="100000"/>
              <a:buChar char="●"/>
            </a:pPr>
            <a:r>
              <a:rPr lang="en" sz="2000">
                <a:solidFill>
                  <a:srgbClr val="0B5394"/>
                </a:solidFill>
              </a:rPr>
              <a:t>For example: Plugins can remove or delete,replace ,add middle-end passes operating on Gimple representation.</a:t>
            </a:r>
          </a:p>
          <a:p>
            <a:pPr marL="457200" lvl="0" indent="-355600" algn="l" rtl="0">
              <a:lnSpc>
                <a:spcPct val="115000"/>
              </a:lnSpc>
              <a:spcBef>
                <a:spcPts val="1600"/>
              </a:spcBef>
              <a:spcAft>
                <a:spcPts val="0"/>
              </a:spcAft>
              <a:buClr>
                <a:srgbClr val="0B5394"/>
              </a:buClr>
              <a:buSzPct val="100000"/>
              <a:buChar char="●"/>
            </a:pPr>
            <a:r>
              <a:rPr lang="en" sz="2000">
                <a:solidFill>
                  <a:srgbClr val="0B5394"/>
                </a:solidFill>
              </a:rPr>
              <a:t>Version 4.6 support a popular parallel language extension,OpenMP.</a:t>
            </a:r>
          </a:p>
          <a:p>
            <a:pPr marL="457200" lvl="0" indent="-355600" algn="l" rtl="0">
              <a:lnSpc>
                <a:spcPct val="115000"/>
              </a:lnSpc>
              <a:spcBef>
                <a:spcPts val="1600"/>
              </a:spcBef>
              <a:spcAft>
                <a:spcPts val="0"/>
              </a:spcAft>
              <a:buClr>
                <a:srgbClr val="0B5394"/>
              </a:buClr>
              <a:buSzPct val="100000"/>
              <a:buChar char="●"/>
            </a:pPr>
            <a:r>
              <a:rPr lang="en" sz="2000">
                <a:solidFill>
                  <a:srgbClr val="0B5394"/>
                </a:solidFill>
              </a:rPr>
              <a:t>Version 5 support clickplus and version 5.1 support Open ACC.</a:t>
            </a:r>
          </a:p>
          <a:p>
            <a:pPr marL="457200" lvl="0" indent="-355600" algn="l" rtl="0">
              <a:lnSpc>
                <a:spcPct val="115000"/>
              </a:lnSpc>
              <a:spcBef>
                <a:spcPts val="1600"/>
              </a:spcBef>
              <a:spcAft>
                <a:spcPts val="0"/>
              </a:spcAft>
              <a:buClr>
                <a:srgbClr val="0B5394"/>
              </a:buClr>
              <a:buSzPct val="100000"/>
              <a:buChar char="●"/>
            </a:pPr>
            <a:r>
              <a:rPr lang="en" sz="2000">
                <a:solidFill>
                  <a:srgbClr val="0B5394"/>
                </a:solidFill>
              </a:rPr>
              <a:t>In GCC 4.1 includes front ends for objective-C,objective C++,C(gcc),C++(g++), Fortran(gFortran),Ada(GNAT),go(gccgo) and Java(gcj).</a:t>
            </a:r>
          </a:p>
          <a:p>
            <a:pPr marL="457200" lvl="0" indent="-355600" algn="l" rtl="0">
              <a:lnSpc>
                <a:spcPct val="115000"/>
              </a:lnSpc>
              <a:spcBef>
                <a:spcPts val="1600"/>
              </a:spcBef>
              <a:spcAft>
                <a:spcPts val="0"/>
              </a:spcAft>
              <a:buClr>
                <a:srgbClr val="0B5394"/>
              </a:buClr>
              <a:buSzPct val="100000"/>
              <a:buChar char="●"/>
            </a:pPr>
            <a:r>
              <a:rPr lang="en" sz="2000">
                <a:solidFill>
                  <a:srgbClr val="0B5394"/>
                </a:solidFill>
              </a:rPr>
              <a:t>Version 4.0 support only FORTRON 77.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noAutofit/>
          </a:bodyPr>
          <a:lstStyle/>
          <a:p>
            <a:pPr lvl="0" rtl="0">
              <a:spcBef>
                <a:spcPts val="0"/>
              </a:spcBef>
              <a:buNone/>
            </a:pPr>
            <a:r>
              <a:rPr lang="en" b="1"/>
              <a:t>Versions</a:t>
            </a:r>
          </a:p>
        </p:txBody>
      </p:sp>
      <p:sp>
        <p:nvSpPr>
          <p:cNvPr id="153" name="Shape 153"/>
          <p:cNvSpPr txBox="1">
            <a:spLocks noGrp="1"/>
          </p:cNvSpPr>
          <p:nvPr>
            <p:ph type="body" idx="1"/>
          </p:nvPr>
        </p:nvSpPr>
        <p:spPr>
          <a:xfrm>
            <a:off x="311700" y="1017800"/>
            <a:ext cx="8520600" cy="3339000"/>
          </a:xfrm>
          <a:prstGeom prst="rect">
            <a:avLst/>
          </a:prstGeom>
          <a:noFill/>
          <a:ln>
            <a:noFill/>
          </a:ln>
        </p:spPr>
        <p:txBody>
          <a:bodyPr lIns="91425" tIns="91425" rIns="91425" bIns="91425" anchor="t" anchorCtr="0">
            <a:noAutofit/>
          </a:bodyPr>
          <a:lstStyle/>
          <a:p>
            <a:pPr lvl="0" rtl="0">
              <a:lnSpc>
                <a:spcPct val="90000"/>
              </a:lnSpc>
              <a:spcBef>
                <a:spcPts val="0"/>
              </a:spcBef>
              <a:spcAft>
                <a:spcPts val="0"/>
              </a:spcAft>
              <a:buNone/>
            </a:pPr>
            <a:r>
              <a:rPr lang="en" b="1" u="sng">
                <a:solidFill>
                  <a:srgbClr val="0B5394"/>
                </a:solidFill>
                <a:latin typeface="Times New Roman"/>
                <a:ea typeface="Times New Roman"/>
                <a:cs typeface="Times New Roman"/>
                <a:sym typeface="Times New Roman"/>
                <a:hlinkClick r:id="rId3"/>
              </a:rPr>
              <a:t>GCC 6.2</a:t>
            </a:r>
            <a:r>
              <a:rPr lang="en" b="1">
                <a:solidFill>
                  <a:srgbClr val="0B5394"/>
                </a:solidFill>
                <a:latin typeface="Times New Roman"/>
                <a:ea typeface="Times New Roman"/>
                <a:cs typeface="Times New Roman"/>
                <a:sym typeface="Times New Roman"/>
              </a:rPr>
              <a:t> released [2016-08-22]</a:t>
            </a:r>
          </a:p>
          <a:p>
            <a:pPr lvl="0" rtl="0">
              <a:lnSpc>
                <a:spcPct val="90000"/>
              </a:lnSpc>
              <a:spcBef>
                <a:spcPts val="1000"/>
              </a:spcBef>
              <a:spcAft>
                <a:spcPts val="0"/>
              </a:spcAft>
              <a:buNone/>
            </a:pPr>
            <a:r>
              <a:rPr lang="en" b="1">
                <a:solidFill>
                  <a:srgbClr val="0B5394"/>
                </a:solidFill>
                <a:latin typeface="Calibri"/>
                <a:ea typeface="Calibri"/>
                <a:cs typeface="Calibri"/>
                <a:sym typeface="Calibri"/>
              </a:rPr>
              <a:t>Release History</a:t>
            </a:r>
          </a:p>
          <a:p>
            <a:pPr lvl="0" rtl="0">
              <a:lnSpc>
                <a:spcPct val="90000"/>
              </a:lnSpc>
              <a:spcBef>
                <a:spcPts val="1000"/>
              </a:spcBef>
              <a:spcAft>
                <a:spcPts val="0"/>
              </a:spcAft>
              <a:buNone/>
            </a:pPr>
            <a:r>
              <a:rPr lang="en">
                <a:solidFill>
                  <a:srgbClr val="0B5394"/>
                </a:solidFill>
                <a:latin typeface="Times New Roman"/>
                <a:ea typeface="Times New Roman"/>
                <a:cs typeface="Times New Roman"/>
                <a:sym typeface="Times New Roman"/>
              </a:rPr>
              <a:t>GCC 6.2</a:t>
            </a:r>
          </a:p>
          <a:p>
            <a:pPr lvl="0" rtl="0">
              <a:lnSpc>
                <a:spcPct val="90000"/>
              </a:lnSpc>
              <a:spcBef>
                <a:spcPts val="1000"/>
              </a:spcBef>
              <a:spcAft>
                <a:spcPts val="0"/>
              </a:spcAft>
              <a:buNone/>
            </a:pPr>
            <a:r>
              <a:rPr lang="en" u="sng">
                <a:solidFill>
                  <a:srgbClr val="0B5394"/>
                </a:solidFill>
                <a:latin typeface="Times New Roman"/>
                <a:ea typeface="Times New Roman"/>
                <a:cs typeface="Times New Roman"/>
                <a:sym typeface="Times New Roman"/>
              </a:rPr>
              <a:t>August 22, 2016</a:t>
            </a:r>
            <a:r>
              <a:rPr lang="en">
                <a:solidFill>
                  <a:srgbClr val="0B5394"/>
                </a:solidFill>
                <a:latin typeface="Times New Roman"/>
                <a:ea typeface="Times New Roman"/>
                <a:cs typeface="Times New Roman"/>
                <a:sym typeface="Times New Roman"/>
              </a:rPr>
              <a:t> </a:t>
            </a:r>
          </a:p>
          <a:p>
            <a:pPr lvl="0" rtl="0">
              <a:lnSpc>
                <a:spcPct val="90000"/>
              </a:lnSpc>
              <a:spcBef>
                <a:spcPts val="1000"/>
              </a:spcBef>
              <a:spcAft>
                <a:spcPts val="0"/>
              </a:spcAft>
              <a:buNone/>
            </a:pPr>
            <a:r>
              <a:rPr lang="en">
                <a:solidFill>
                  <a:srgbClr val="0B5394"/>
                </a:solidFill>
                <a:latin typeface="Times New Roman"/>
                <a:ea typeface="Times New Roman"/>
                <a:cs typeface="Times New Roman"/>
                <a:sym typeface="Times New Roman"/>
              </a:rPr>
              <a:t>GCC 6.1</a:t>
            </a:r>
          </a:p>
          <a:p>
            <a:pPr lvl="0" rtl="0">
              <a:lnSpc>
                <a:spcPct val="90000"/>
              </a:lnSpc>
              <a:spcBef>
                <a:spcPts val="1000"/>
              </a:spcBef>
              <a:spcAft>
                <a:spcPts val="0"/>
              </a:spcAft>
              <a:buNone/>
            </a:pPr>
            <a:r>
              <a:rPr lang="en" u="sng">
                <a:solidFill>
                  <a:srgbClr val="0B5394"/>
                </a:solidFill>
                <a:latin typeface="Times New Roman"/>
                <a:ea typeface="Times New Roman"/>
                <a:cs typeface="Times New Roman"/>
                <a:sym typeface="Times New Roman"/>
              </a:rPr>
              <a:t>April 27, 2016</a:t>
            </a:r>
            <a:r>
              <a:rPr lang="en">
                <a:solidFill>
                  <a:srgbClr val="0B5394"/>
                </a:solidFill>
                <a:latin typeface="Times New Roman"/>
                <a:ea typeface="Times New Roman"/>
                <a:cs typeface="Times New Roman"/>
                <a:sym typeface="Times New Roman"/>
              </a:rPr>
              <a:t> </a:t>
            </a:r>
          </a:p>
          <a:p>
            <a:pPr lvl="0" rtl="0">
              <a:lnSpc>
                <a:spcPct val="90000"/>
              </a:lnSpc>
              <a:spcBef>
                <a:spcPts val="1000"/>
              </a:spcBef>
              <a:spcAft>
                <a:spcPts val="0"/>
              </a:spcAft>
              <a:buNone/>
            </a:pPr>
            <a:r>
              <a:rPr lang="en" b="1">
                <a:solidFill>
                  <a:srgbClr val="0B5394"/>
                </a:solidFill>
                <a:latin typeface="Times New Roman"/>
                <a:ea typeface="Times New Roman"/>
                <a:cs typeface="Times New Roman"/>
                <a:sym typeface="Times New Roman"/>
              </a:rPr>
              <a:t>References and Acknowledgements</a:t>
            </a:r>
          </a:p>
          <a:p>
            <a:pPr lvl="0" rtl="0">
              <a:lnSpc>
                <a:spcPct val="90000"/>
              </a:lnSpc>
              <a:spcBef>
                <a:spcPts val="1000"/>
              </a:spcBef>
              <a:spcAft>
                <a:spcPts val="0"/>
              </a:spcAft>
              <a:buNone/>
            </a:pPr>
            <a:r>
              <a:rPr lang="en">
                <a:solidFill>
                  <a:srgbClr val="0B5394"/>
                </a:solidFill>
                <a:latin typeface="Times New Roman"/>
                <a:ea typeface="Times New Roman"/>
                <a:cs typeface="Times New Roman"/>
                <a:sym typeface="Times New Roman"/>
              </a:rPr>
              <a:t>GCC used to stand for the GNU C Compiler, but since the compiler supports several other languages aside from C, it now stands for the GNU Compiler Collection.</a:t>
            </a:r>
          </a:p>
          <a:p>
            <a:pPr lvl="0" rtl="0">
              <a:lnSpc>
                <a:spcPct val="90000"/>
              </a:lnSpc>
              <a:spcBef>
                <a:spcPts val="10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311700" y="265405"/>
            <a:ext cx="8520600" cy="4120800"/>
          </a:xfrm>
          <a:prstGeom prst="rect">
            <a:avLst/>
          </a:prstGeom>
          <a:noFill/>
          <a:ln>
            <a:noFill/>
          </a:ln>
        </p:spPr>
        <p:txBody>
          <a:bodyPr lIns="91425" tIns="91425" rIns="91425" bIns="91425" anchor="t" anchorCtr="0">
            <a:noAutofit/>
          </a:bodyPr>
          <a:lstStyle/>
          <a:p>
            <a:pPr lvl="0" rtl="0">
              <a:lnSpc>
                <a:spcPct val="90000"/>
              </a:lnSpc>
              <a:spcBef>
                <a:spcPts val="1000"/>
              </a:spcBef>
              <a:spcAft>
                <a:spcPts val="0"/>
              </a:spcAft>
              <a:buNone/>
            </a:pPr>
            <a:r>
              <a:rPr lang="en">
                <a:solidFill>
                  <a:srgbClr val="0B5394"/>
                </a:solidFill>
                <a:latin typeface="Times New Roman"/>
                <a:ea typeface="Times New Roman"/>
                <a:cs typeface="Times New Roman"/>
                <a:sym typeface="Times New Roman"/>
              </a:rPr>
              <a:t>A list of </a:t>
            </a:r>
            <a:r>
              <a:rPr lang="en" u="sng">
                <a:solidFill>
                  <a:srgbClr val="0B5394"/>
                </a:solidFill>
                <a:latin typeface="Times New Roman"/>
                <a:ea typeface="Times New Roman"/>
                <a:cs typeface="Times New Roman"/>
                <a:sym typeface="Times New Roman"/>
                <a:hlinkClick r:id="rId3"/>
              </a:rPr>
              <a:t>successful builds</a:t>
            </a:r>
            <a:r>
              <a:rPr lang="en">
                <a:solidFill>
                  <a:srgbClr val="0B5394"/>
                </a:solidFill>
                <a:latin typeface="Times New Roman"/>
                <a:ea typeface="Times New Roman"/>
                <a:cs typeface="Times New Roman"/>
                <a:sym typeface="Times New Roman"/>
              </a:rPr>
              <a:t> is updated as new information becomes available.</a:t>
            </a:r>
          </a:p>
          <a:p>
            <a:pPr lvl="0" rtl="0">
              <a:lnSpc>
                <a:spcPct val="90000"/>
              </a:lnSpc>
              <a:spcBef>
                <a:spcPts val="1000"/>
              </a:spcBef>
              <a:spcAft>
                <a:spcPts val="0"/>
              </a:spcAft>
              <a:buNone/>
            </a:pPr>
            <a:r>
              <a:rPr lang="en">
                <a:solidFill>
                  <a:srgbClr val="0B5394"/>
                </a:solidFill>
                <a:latin typeface="Times New Roman"/>
                <a:ea typeface="Times New Roman"/>
                <a:cs typeface="Times New Roman"/>
                <a:sym typeface="Times New Roman"/>
              </a:rPr>
              <a:t>The GCC developers would like to thank the numerous people that have contributed new features, improvements, bug fixes, and other changes as well as test results to GCC. This </a:t>
            </a:r>
            <a:r>
              <a:rPr lang="en" u="sng">
                <a:solidFill>
                  <a:srgbClr val="0B5394"/>
                </a:solidFill>
                <a:latin typeface="Times New Roman"/>
                <a:ea typeface="Times New Roman"/>
                <a:cs typeface="Times New Roman"/>
                <a:sym typeface="Times New Roman"/>
                <a:hlinkClick r:id="rId4"/>
              </a:rPr>
              <a:t>amazing group of volunteers</a:t>
            </a:r>
            <a:r>
              <a:rPr lang="en">
                <a:solidFill>
                  <a:srgbClr val="0B5394"/>
                </a:solidFill>
                <a:latin typeface="Times New Roman"/>
                <a:ea typeface="Times New Roman"/>
                <a:cs typeface="Times New Roman"/>
                <a:sym typeface="Times New Roman"/>
              </a:rPr>
              <a:t>is what makes GCC successful.</a:t>
            </a:r>
          </a:p>
          <a:p>
            <a:pPr lvl="0" rtl="0">
              <a:lnSpc>
                <a:spcPct val="90000"/>
              </a:lnSpc>
              <a:spcBef>
                <a:spcPts val="1000"/>
              </a:spcBef>
              <a:spcAft>
                <a:spcPts val="0"/>
              </a:spcAft>
              <a:buNone/>
            </a:pPr>
            <a:r>
              <a:rPr lang="en">
                <a:solidFill>
                  <a:srgbClr val="0B5394"/>
                </a:solidFill>
                <a:latin typeface="Times New Roman"/>
                <a:ea typeface="Times New Roman"/>
                <a:cs typeface="Times New Roman"/>
                <a:sym typeface="Times New Roman"/>
              </a:rPr>
              <a:t>For additional information about GCC please refer to the </a:t>
            </a:r>
            <a:r>
              <a:rPr lang="en" u="sng">
                <a:solidFill>
                  <a:srgbClr val="0B5394"/>
                </a:solidFill>
                <a:latin typeface="Times New Roman"/>
                <a:ea typeface="Times New Roman"/>
                <a:cs typeface="Times New Roman"/>
                <a:sym typeface="Times New Roman"/>
                <a:hlinkClick r:id="rId5"/>
              </a:rPr>
              <a:t>GCC project web site</a:t>
            </a:r>
            <a:r>
              <a:rPr lang="en">
                <a:solidFill>
                  <a:srgbClr val="0B5394"/>
                </a:solidFill>
                <a:latin typeface="Times New Roman"/>
                <a:ea typeface="Times New Roman"/>
                <a:cs typeface="Times New Roman"/>
                <a:sym typeface="Times New Roman"/>
              </a:rPr>
              <a:t> or contact the GCC development mailing list.</a:t>
            </a:r>
          </a:p>
          <a:p>
            <a:pPr lvl="0" rtl="0">
              <a:lnSpc>
                <a:spcPct val="90000"/>
              </a:lnSpc>
              <a:spcBef>
                <a:spcPts val="1000"/>
              </a:spcBef>
              <a:spcAft>
                <a:spcPts val="0"/>
              </a:spcAft>
              <a:buNone/>
            </a:pPr>
            <a:r>
              <a:rPr lang="en">
                <a:solidFill>
                  <a:srgbClr val="0B5394"/>
                </a:solidFill>
                <a:latin typeface="Times New Roman"/>
                <a:ea typeface="Times New Roman"/>
                <a:cs typeface="Times New Roman"/>
                <a:sym typeface="Times New Roman"/>
              </a:rPr>
              <a:t>To obtain GCC please use </a:t>
            </a:r>
            <a:r>
              <a:rPr lang="en" u="sng">
                <a:solidFill>
                  <a:srgbClr val="0B5394"/>
                </a:solidFill>
                <a:latin typeface="Times New Roman"/>
                <a:ea typeface="Times New Roman"/>
                <a:cs typeface="Times New Roman"/>
                <a:sym typeface="Times New Roman"/>
                <a:hlinkClick r:id="rId6"/>
              </a:rPr>
              <a:t>our mirror sites</a:t>
            </a:r>
            <a:r>
              <a:rPr lang="en">
                <a:solidFill>
                  <a:srgbClr val="0B5394"/>
                </a:solidFill>
                <a:latin typeface="Times New Roman"/>
                <a:ea typeface="Times New Roman"/>
                <a:cs typeface="Times New Roman"/>
                <a:sym typeface="Times New Roman"/>
              </a:rPr>
              <a:t> or our SVN server</a:t>
            </a:r>
          </a:p>
          <a:p>
            <a:pPr marL="457200" lvl="0" indent="-228600" rtl="0">
              <a:lnSpc>
                <a:spcPct val="100000"/>
              </a:lnSpc>
              <a:spcBef>
                <a:spcPts val="0"/>
              </a:spcBef>
              <a:spcAft>
                <a:spcPts val="0"/>
              </a:spcAft>
              <a:buClr>
                <a:srgbClr val="0B5394"/>
              </a:buClr>
              <a:buFont typeface="Times New Roman"/>
              <a:buChar char="●"/>
            </a:pPr>
            <a:r>
              <a:rPr lang="en" b="1" u="sng">
                <a:solidFill>
                  <a:srgbClr val="0B5394"/>
                </a:solidFill>
                <a:latin typeface="Calibri"/>
                <a:ea typeface="Calibri"/>
                <a:cs typeface="Calibri"/>
                <a:sym typeface="Calibri"/>
                <a:hlinkClick r:id="rId7"/>
              </a:rPr>
              <a:t>GCC 4.9.4</a:t>
            </a:r>
            <a:r>
              <a:rPr lang="en" b="1">
                <a:solidFill>
                  <a:srgbClr val="0B5394"/>
                </a:solidFill>
                <a:latin typeface="Calibri"/>
                <a:ea typeface="Calibri"/>
                <a:cs typeface="Calibri"/>
                <a:sym typeface="Calibri"/>
              </a:rPr>
              <a:t> released [2016-08-03]</a:t>
            </a:r>
          </a:p>
          <a:p>
            <a:pPr marL="457200" lvl="0" indent="-228600" rtl="0">
              <a:lnSpc>
                <a:spcPct val="100000"/>
              </a:lnSpc>
              <a:spcBef>
                <a:spcPts val="0"/>
              </a:spcBef>
              <a:spcAft>
                <a:spcPts val="0"/>
              </a:spcAft>
              <a:buClr>
                <a:srgbClr val="0B5394"/>
              </a:buClr>
              <a:buFont typeface="Times New Roman"/>
              <a:buChar char="●"/>
            </a:pPr>
            <a:r>
              <a:rPr lang="en" b="1" u="sng">
                <a:solidFill>
                  <a:srgbClr val="0B5394"/>
                </a:solidFill>
                <a:latin typeface="Calibri"/>
                <a:ea typeface="Calibri"/>
                <a:cs typeface="Calibri"/>
                <a:sym typeface="Calibri"/>
                <a:hlinkClick r:id="rId8"/>
              </a:rPr>
              <a:t>GCC 5.4</a:t>
            </a:r>
            <a:r>
              <a:rPr lang="en" b="1">
                <a:solidFill>
                  <a:srgbClr val="0B5394"/>
                </a:solidFill>
                <a:latin typeface="Calibri"/>
                <a:ea typeface="Calibri"/>
                <a:cs typeface="Calibri"/>
                <a:sym typeface="Calibri"/>
              </a:rPr>
              <a:t> released [2016-06-03]</a:t>
            </a:r>
          </a:p>
          <a:p>
            <a:pPr marL="457200" lvl="0" indent="-228600" rtl="0">
              <a:lnSpc>
                <a:spcPct val="100000"/>
              </a:lnSpc>
              <a:spcBef>
                <a:spcPts val="0"/>
              </a:spcBef>
              <a:spcAft>
                <a:spcPts val="0"/>
              </a:spcAft>
              <a:buClr>
                <a:srgbClr val="0B5394"/>
              </a:buClr>
              <a:buFont typeface="Times New Roman"/>
              <a:buChar char="●"/>
            </a:pPr>
            <a:r>
              <a:rPr lang="en" b="1">
                <a:solidFill>
                  <a:srgbClr val="0B5394"/>
                </a:solidFill>
                <a:latin typeface="Calibri"/>
                <a:ea typeface="Calibri"/>
                <a:cs typeface="Calibri"/>
                <a:sym typeface="Calibri"/>
              </a:rPr>
              <a:t>G</a:t>
            </a:r>
            <a:r>
              <a:rPr lang="en" b="1" u="sng">
                <a:solidFill>
                  <a:srgbClr val="0B5394"/>
                </a:solidFill>
                <a:latin typeface="Calibri"/>
                <a:ea typeface="Calibri"/>
                <a:cs typeface="Calibri"/>
                <a:sym typeface="Calibri"/>
                <a:hlinkClick r:id="rId8"/>
              </a:rPr>
              <a:t>CC 5.3</a:t>
            </a:r>
            <a:r>
              <a:rPr lang="en" b="1">
                <a:solidFill>
                  <a:srgbClr val="0B5394"/>
                </a:solidFill>
                <a:latin typeface="Calibri"/>
                <a:ea typeface="Calibri"/>
                <a:cs typeface="Calibri"/>
                <a:sym typeface="Calibri"/>
              </a:rPr>
              <a:t> released [2015-12-04]</a:t>
            </a:r>
          </a:p>
          <a:p>
            <a:pPr marL="457200" lvl="0" indent="-228600" rtl="0">
              <a:lnSpc>
                <a:spcPct val="100000"/>
              </a:lnSpc>
              <a:spcBef>
                <a:spcPts val="0"/>
              </a:spcBef>
              <a:spcAft>
                <a:spcPts val="0"/>
              </a:spcAft>
              <a:buClr>
                <a:srgbClr val="0B5394"/>
              </a:buClr>
              <a:buFont typeface="Times New Roman"/>
              <a:buChar char="●"/>
            </a:pPr>
            <a:r>
              <a:rPr lang="en" b="1" u="sng">
                <a:solidFill>
                  <a:srgbClr val="0B5394"/>
                </a:solidFill>
                <a:latin typeface="Calibri"/>
                <a:ea typeface="Calibri"/>
                <a:cs typeface="Calibri"/>
                <a:sym typeface="Calibri"/>
                <a:hlinkClick r:id="rId8"/>
              </a:rPr>
              <a:t>GCC 5.2</a:t>
            </a:r>
            <a:r>
              <a:rPr lang="en" b="1">
                <a:solidFill>
                  <a:srgbClr val="0B5394"/>
                </a:solidFill>
                <a:latin typeface="Calibri"/>
                <a:ea typeface="Calibri"/>
                <a:cs typeface="Calibri"/>
                <a:sym typeface="Calibri"/>
              </a:rPr>
              <a:t> released [2015-07-16]</a:t>
            </a:r>
          </a:p>
          <a:p>
            <a:pPr marL="457200" lvl="0" indent="-228600" rtl="0">
              <a:lnSpc>
                <a:spcPct val="100000"/>
              </a:lnSpc>
              <a:spcBef>
                <a:spcPts val="0"/>
              </a:spcBef>
              <a:spcAft>
                <a:spcPts val="0"/>
              </a:spcAft>
              <a:buClr>
                <a:srgbClr val="0B5394"/>
              </a:buClr>
              <a:buFont typeface="Times New Roman"/>
              <a:buChar char="●"/>
            </a:pPr>
            <a:r>
              <a:rPr lang="en" b="1" u="sng">
                <a:solidFill>
                  <a:srgbClr val="0B5394"/>
                </a:solidFill>
                <a:latin typeface="Calibri"/>
                <a:ea typeface="Calibri"/>
                <a:cs typeface="Calibri"/>
                <a:sym typeface="Calibri"/>
                <a:hlinkClick r:id="rId7"/>
              </a:rPr>
              <a:t>GCC 4.9.3</a:t>
            </a:r>
            <a:r>
              <a:rPr lang="en" b="1">
                <a:solidFill>
                  <a:srgbClr val="0B5394"/>
                </a:solidFill>
                <a:latin typeface="Calibri"/>
                <a:ea typeface="Calibri"/>
                <a:cs typeface="Calibri"/>
                <a:sym typeface="Calibri"/>
              </a:rPr>
              <a:t> released [2015-06-26]</a:t>
            </a:r>
          </a:p>
          <a:p>
            <a:pPr marL="457200" lvl="0" indent="-228600" rtl="0">
              <a:lnSpc>
                <a:spcPct val="100000"/>
              </a:lnSpc>
              <a:spcBef>
                <a:spcPts val="0"/>
              </a:spcBef>
              <a:spcAft>
                <a:spcPts val="0"/>
              </a:spcAft>
              <a:buClr>
                <a:srgbClr val="0B5394"/>
              </a:buClr>
              <a:buFont typeface="Times New Roman"/>
              <a:buChar char="●"/>
            </a:pPr>
            <a:r>
              <a:rPr lang="en" b="1" u="sng">
                <a:solidFill>
                  <a:srgbClr val="0B5394"/>
                </a:solidFill>
                <a:latin typeface="Calibri"/>
                <a:ea typeface="Calibri"/>
                <a:cs typeface="Calibri"/>
                <a:sym typeface="Calibri"/>
                <a:hlinkClick r:id="rId9"/>
              </a:rPr>
              <a:t>GCC 4.8.5</a:t>
            </a:r>
            <a:r>
              <a:rPr lang="en" b="1">
                <a:solidFill>
                  <a:srgbClr val="0B5394"/>
                </a:solidFill>
                <a:latin typeface="Calibri"/>
                <a:ea typeface="Calibri"/>
                <a:cs typeface="Calibri"/>
                <a:sym typeface="Calibri"/>
              </a:rPr>
              <a:t> released [2015-06-23]</a:t>
            </a:r>
          </a:p>
          <a:p>
            <a:pPr marL="457200" lvl="0" indent="-228600" rtl="0">
              <a:lnSpc>
                <a:spcPct val="100000"/>
              </a:lnSpc>
              <a:spcBef>
                <a:spcPts val="0"/>
              </a:spcBef>
              <a:spcAft>
                <a:spcPts val="0"/>
              </a:spcAft>
              <a:buClr>
                <a:srgbClr val="0B5394"/>
              </a:buClr>
              <a:buFont typeface="Times New Roman"/>
              <a:buChar char="●"/>
            </a:pPr>
            <a:r>
              <a:rPr lang="en" b="1" u="sng">
                <a:solidFill>
                  <a:srgbClr val="0B5394"/>
                </a:solidFill>
                <a:latin typeface="Calibri"/>
                <a:ea typeface="Calibri"/>
                <a:cs typeface="Calibri"/>
                <a:sym typeface="Calibri"/>
                <a:hlinkClick r:id="rId8"/>
              </a:rPr>
              <a:t>GCC 5.1</a:t>
            </a:r>
            <a:r>
              <a:rPr lang="en" b="1">
                <a:solidFill>
                  <a:srgbClr val="0B5394"/>
                </a:solidFill>
                <a:latin typeface="Calibri"/>
                <a:ea typeface="Calibri"/>
                <a:cs typeface="Calibri"/>
                <a:sym typeface="Calibri"/>
              </a:rPr>
              <a:t> released [2015-04-22]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noAutofit/>
          </a:bodyPr>
          <a:lstStyle/>
          <a:p>
            <a:pPr marL="0" lvl="0" indent="0" algn="l" rtl="0">
              <a:lnSpc>
                <a:spcPct val="100000"/>
              </a:lnSpc>
              <a:spcBef>
                <a:spcPts val="0"/>
              </a:spcBef>
              <a:spcAft>
                <a:spcPts val="0"/>
              </a:spcAft>
              <a:buSzPct val="25000"/>
              <a:buNone/>
            </a:pPr>
            <a:r>
              <a:rPr lang="en" b="1"/>
              <a:t>Installation</a:t>
            </a:r>
          </a:p>
        </p:txBody>
      </p:sp>
      <p:sp>
        <p:nvSpPr>
          <p:cNvPr id="173" name="Shape 173"/>
          <p:cNvSpPr txBox="1">
            <a:spLocks noGrp="1"/>
          </p:cNvSpPr>
          <p:nvPr>
            <p:ph type="body" idx="1"/>
          </p:nvPr>
        </p:nvSpPr>
        <p:spPr>
          <a:xfrm>
            <a:off x="311700" y="1017793"/>
            <a:ext cx="8520600" cy="3339000"/>
          </a:xfrm>
          <a:prstGeom prst="rect">
            <a:avLst/>
          </a:prstGeom>
          <a:noFill/>
          <a:ln>
            <a:noFill/>
          </a:ln>
        </p:spPr>
        <p:txBody>
          <a:bodyPr lIns="91425" tIns="91425" rIns="91425" bIns="91425" anchor="t" anchorCtr="0">
            <a:noAutofit/>
          </a:bodyPr>
          <a:lstStyle/>
          <a:p>
            <a:pPr lvl="0" algn="l" rtl="0">
              <a:lnSpc>
                <a:spcPct val="115000"/>
              </a:lnSpc>
              <a:spcBef>
                <a:spcPts val="0"/>
              </a:spcBef>
              <a:spcAft>
                <a:spcPts val="0"/>
              </a:spcAft>
              <a:buNone/>
            </a:pPr>
            <a:r>
              <a:rPr lang="en">
                <a:solidFill>
                  <a:srgbClr val="0B5394"/>
                </a:solidFill>
              </a:rPr>
              <a:t>The steps are:</a:t>
            </a:r>
          </a:p>
          <a:p>
            <a:pPr lvl="0" algn="l" rtl="0">
              <a:lnSpc>
                <a:spcPct val="115000"/>
              </a:lnSpc>
              <a:spcBef>
                <a:spcPts val="0"/>
              </a:spcBef>
              <a:spcAft>
                <a:spcPts val="0"/>
              </a:spcAft>
              <a:buNone/>
            </a:pPr>
            <a:r>
              <a:rPr lang="en">
                <a:solidFill>
                  <a:srgbClr val="0B5394"/>
                </a:solidFill>
              </a:rPr>
              <a:t>Step 1-</a:t>
            </a:r>
            <a:br>
              <a:rPr lang="en">
                <a:solidFill>
                  <a:srgbClr val="0B5394"/>
                </a:solidFill>
              </a:rPr>
            </a:br>
            <a:r>
              <a:rPr lang="en">
                <a:solidFill>
                  <a:srgbClr val="0B5394"/>
                </a:solidFill>
              </a:rPr>
              <a:t>.Install Cygwin, which gives us a Unix-like environment running on Windows.</a:t>
            </a:r>
            <a:br>
              <a:rPr lang="en">
                <a:solidFill>
                  <a:srgbClr val="0B5394"/>
                </a:solidFill>
              </a:rPr>
            </a:br>
            <a:r>
              <a:rPr lang="en">
                <a:solidFill>
                  <a:srgbClr val="0B5394"/>
                </a:solidFill>
              </a:rPr>
              <a:t>Step 2-</a:t>
            </a:r>
            <a:br>
              <a:rPr lang="en">
                <a:solidFill>
                  <a:srgbClr val="0B5394"/>
                </a:solidFill>
              </a:rPr>
            </a:br>
            <a:r>
              <a:rPr lang="en">
                <a:solidFill>
                  <a:srgbClr val="0B5394"/>
                </a:solidFill>
              </a:rPr>
              <a:t>Install a set of Cygwin packages required for building GCC.</a:t>
            </a:r>
            <a:br>
              <a:rPr lang="en">
                <a:solidFill>
                  <a:srgbClr val="0B5394"/>
                </a:solidFill>
              </a:rPr>
            </a:br>
            <a:r>
              <a:rPr lang="en">
                <a:solidFill>
                  <a:srgbClr val="0B5394"/>
                </a:solidFill>
              </a:rPr>
              <a:t>Step 3-</a:t>
            </a:r>
          </a:p>
          <a:p>
            <a:pPr lvl="0" rtl="0">
              <a:spcBef>
                <a:spcPts val="0"/>
              </a:spcBef>
              <a:spcAft>
                <a:spcPts val="0"/>
              </a:spcAft>
              <a:buNone/>
            </a:pPr>
            <a:r>
              <a:rPr lang="en">
                <a:solidFill>
                  <a:srgbClr val="0B5394"/>
                </a:solidFill>
              </a:rPr>
              <a:t>From within Cygwin, download the GCC source code, build and install it.</a:t>
            </a:r>
            <a:br>
              <a:rPr lang="en">
                <a:solidFill>
                  <a:srgbClr val="0B5394"/>
                </a:solidFill>
              </a:rPr>
            </a:br>
            <a:r>
              <a:rPr lang="en">
                <a:solidFill>
                  <a:srgbClr val="0B5394"/>
                </a:solidFill>
              </a:rPr>
              <a:t>Step 4-</a:t>
            </a:r>
          </a:p>
          <a:p>
            <a:pPr lvl="0" rtl="0">
              <a:spcBef>
                <a:spcPts val="0"/>
              </a:spcBef>
              <a:spcAft>
                <a:spcPts val="0"/>
              </a:spcAft>
              <a:buNone/>
            </a:pPr>
            <a:r>
              <a:rPr lang="en">
                <a:solidFill>
                  <a:srgbClr val="0B5394"/>
                </a:solidFill>
              </a:rPr>
              <a:t>Test the new GCC compiler in C++14 mode using the -std=c++14 option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noAutofit/>
          </a:bodyPr>
          <a:lstStyle/>
          <a:p>
            <a:pPr lvl="0" rtl="0">
              <a:spcBef>
                <a:spcPts val="0"/>
              </a:spcBef>
              <a:buNone/>
            </a:pPr>
            <a:r>
              <a:rPr lang="en" b="1"/>
              <a:t>C library</a:t>
            </a:r>
          </a:p>
        </p:txBody>
      </p:sp>
      <p:sp>
        <p:nvSpPr>
          <p:cNvPr id="179" name="Shape 179"/>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noAutofit/>
          </a:bodyPr>
          <a:lstStyle/>
          <a:p>
            <a:pPr lvl="0" rtl="0">
              <a:spcBef>
                <a:spcPts val="0"/>
              </a:spcBef>
              <a:buNone/>
            </a:pPr>
            <a:r>
              <a:rPr lang="en" sz="2000">
                <a:solidFill>
                  <a:srgbClr val="0B5394"/>
                </a:solidFill>
              </a:rPr>
              <a:t>By default GCC uses the GNU C library (glibc),[53] while musl, an alternative (for Linux and Android with Bionic[54]) C library, is also officially supported "for the AArch64, ARM, MicroBlaze, MIPS, MIPS64, PowerPC, PowerPC64, SH, i386, x32 and x86_64 targets. [..] GCC defaults to musl libc if it is built with a target triplet matching the *-linux-musl* pattern."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noAutofit/>
          </a:bodyPr>
          <a:lstStyle/>
          <a:p>
            <a:pPr marL="0" lvl="0" indent="0" algn="l" rtl="0">
              <a:lnSpc>
                <a:spcPct val="100000"/>
              </a:lnSpc>
              <a:spcBef>
                <a:spcPts val="0"/>
              </a:spcBef>
              <a:spcAft>
                <a:spcPts val="0"/>
              </a:spcAft>
              <a:buSzPct val="25000"/>
              <a:buNone/>
            </a:pPr>
            <a:r>
              <a:rPr lang="en" b="1"/>
              <a:t>License</a:t>
            </a:r>
          </a:p>
        </p:txBody>
      </p:sp>
      <p:sp>
        <p:nvSpPr>
          <p:cNvPr id="199" name="Shape 199"/>
          <p:cNvSpPr txBox="1">
            <a:spLocks noGrp="1"/>
          </p:cNvSpPr>
          <p:nvPr>
            <p:ph type="body" idx="1"/>
          </p:nvPr>
        </p:nvSpPr>
        <p:spPr>
          <a:xfrm>
            <a:off x="311700" y="1017800"/>
            <a:ext cx="8520600" cy="1503900"/>
          </a:xfrm>
          <a:prstGeom prst="rect">
            <a:avLst/>
          </a:prstGeom>
          <a:noFill/>
          <a:ln>
            <a:noFill/>
          </a:ln>
        </p:spPr>
        <p:txBody>
          <a:bodyPr lIns="91425" tIns="91425" rIns="91425" bIns="91425" anchor="t" anchorCtr="0">
            <a:noAutofit/>
          </a:bodyPr>
          <a:lstStyle/>
          <a:p>
            <a:pPr marL="0" lvl="0" indent="0" algn="l" rtl="0">
              <a:lnSpc>
                <a:spcPct val="115000"/>
              </a:lnSpc>
              <a:spcBef>
                <a:spcPts val="0"/>
              </a:spcBef>
              <a:spcAft>
                <a:spcPts val="0"/>
              </a:spcAft>
              <a:buSzPct val="25000"/>
              <a:buNone/>
            </a:pPr>
            <a:r>
              <a:rPr lang="en" sz="2000">
                <a:solidFill>
                  <a:srgbClr val="0B5394"/>
                </a:solidFill>
              </a:rPr>
              <a:t>GNU Compiler Collection used GNU GPL 3+ with GCC Runtime Library Exception.</a:t>
            </a:r>
          </a:p>
          <a:p>
            <a:pPr marL="0" lvl="0" indent="0" algn="l" rtl="0">
              <a:lnSpc>
                <a:spcPct val="115000"/>
              </a:lnSpc>
              <a:spcBef>
                <a:spcPts val="1600"/>
              </a:spcBef>
              <a:spcAft>
                <a:spcPts val="0"/>
              </a:spcAft>
              <a:buSzPct val="25000"/>
              <a:buNone/>
            </a:pPr>
            <a:r>
              <a:rPr lang="en" sz="2000">
                <a:solidFill>
                  <a:srgbClr val="0B5394"/>
                </a:solidFill>
              </a:rPr>
              <a:t>The GCC runtime exception permits compilation of proprietary and free software programs with GCC and usage of free software plugins.</a:t>
            </a:r>
          </a:p>
          <a:p>
            <a:pPr marL="0" lvl="0" indent="0" algn="l" rtl="0">
              <a:lnSpc>
                <a:spcPct val="115000"/>
              </a:lnSpc>
              <a:spcBef>
                <a:spcPts val="1600"/>
              </a:spcBef>
              <a:spcAft>
                <a:spcPts val="0"/>
              </a:spcAft>
              <a:buSzPct val="25000"/>
              <a:buNone/>
            </a:pPr>
            <a:endParaRPr sz="2000">
              <a:solidFill>
                <a:srgbClr val="0B5394"/>
              </a:solidFill>
            </a:endParaRPr>
          </a:p>
        </p:txBody>
      </p:sp>
      <p:sp>
        <p:nvSpPr>
          <p:cNvPr id="200" name="Shape 200"/>
          <p:cNvSpPr txBox="1"/>
          <p:nvPr/>
        </p:nvSpPr>
        <p:spPr>
          <a:xfrm>
            <a:off x="311700" y="2834886"/>
            <a:ext cx="7996500" cy="60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B5394"/>
              </a:buClr>
              <a:buSzPct val="25000"/>
              <a:buFont typeface="Arial"/>
              <a:buNone/>
            </a:pPr>
            <a:r>
              <a:rPr lang="en" sz="3000" b="1" i="0" u="none" strike="noStrike" cap="none">
                <a:solidFill>
                  <a:srgbClr val="0B5394"/>
                </a:solidFill>
                <a:latin typeface="Arial"/>
                <a:ea typeface="Arial"/>
                <a:cs typeface="Arial"/>
                <a:sym typeface="Arial"/>
              </a:rPr>
              <a:t>Usage</a:t>
            </a:r>
          </a:p>
        </p:txBody>
      </p:sp>
      <p:sp>
        <p:nvSpPr>
          <p:cNvPr id="201" name="Shape 201"/>
          <p:cNvSpPr txBox="1"/>
          <p:nvPr/>
        </p:nvSpPr>
        <p:spPr>
          <a:xfrm>
            <a:off x="311700" y="3442669"/>
            <a:ext cx="7400100" cy="60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B5394"/>
              </a:buClr>
              <a:buSzPct val="25000"/>
              <a:buFont typeface="Roboto"/>
              <a:buNone/>
            </a:pPr>
            <a:r>
              <a:rPr lang="en" sz="2000" b="0" i="0" u="none" strike="noStrike" cap="none">
                <a:solidFill>
                  <a:srgbClr val="0B5394"/>
                </a:solidFill>
                <a:latin typeface="Roboto"/>
                <a:ea typeface="Roboto"/>
                <a:cs typeface="Roboto"/>
                <a:sym typeface="Roboto"/>
              </a:rPr>
              <a:t>Several companies make a business out of supplying and supporting GCC ports to various platforms</a:t>
            </a:r>
            <a:r>
              <a:rPr lang="en" sz="1400" b="0" i="0" u="none" strike="noStrike" cap="none">
                <a:solidFill>
                  <a:srgbClr val="000000"/>
                </a:solidFill>
                <a:latin typeface="Arial"/>
                <a:ea typeface="Arial"/>
                <a:cs typeface="Arial"/>
                <a:sym typeface="Aria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noAutofit/>
          </a:bodyPr>
          <a:lstStyle/>
          <a:p>
            <a:pPr lvl="0" rtl="0">
              <a:spcBef>
                <a:spcPts val="0"/>
              </a:spcBef>
              <a:buNone/>
            </a:pPr>
            <a:r>
              <a:rPr lang="en" b="1"/>
              <a:t>Advantages and disadvantages</a:t>
            </a:r>
          </a:p>
        </p:txBody>
      </p:sp>
      <p:sp>
        <p:nvSpPr>
          <p:cNvPr id="207" name="Shape 207"/>
          <p:cNvSpPr txBox="1"/>
          <p:nvPr/>
        </p:nvSpPr>
        <p:spPr>
          <a:xfrm>
            <a:off x="311700" y="1017800"/>
            <a:ext cx="8520600" cy="38646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457200" lvl="0" indent="-355600" rtl="0">
              <a:lnSpc>
                <a:spcPct val="90000"/>
              </a:lnSpc>
              <a:spcBef>
                <a:spcPts val="0"/>
              </a:spcBef>
              <a:buClr>
                <a:srgbClr val="0B5394"/>
              </a:buClr>
              <a:buSzPct val="100000"/>
              <a:buFont typeface="Roboto"/>
              <a:buChar char="●"/>
            </a:pPr>
            <a:r>
              <a:rPr lang="en" sz="2000">
                <a:solidFill>
                  <a:srgbClr val="0B5394"/>
                </a:solidFill>
                <a:latin typeface="Roboto"/>
                <a:ea typeface="Roboto"/>
                <a:cs typeface="Roboto"/>
                <a:sym typeface="Roboto"/>
              </a:rPr>
              <a:t>GCC is a free software available without restriction on its usage. The GCC license is the </a:t>
            </a:r>
            <a:r>
              <a:rPr lang="en" sz="2000" b="1" u="sng">
                <a:solidFill>
                  <a:srgbClr val="0B5394"/>
                </a:solidFill>
                <a:latin typeface="Roboto"/>
                <a:ea typeface="Roboto"/>
                <a:cs typeface="Roboto"/>
                <a:sym typeface="Roboto"/>
                <a:hlinkClick r:id="rId3"/>
              </a:rPr>
              <a:t>GNU General Public License</a:t>
            </a:r>
            <a:r>
              <a:rPr lang="en" sz="2000">
                <a:solidFill>
                  <a:srgbClr val="0B5394"/>
                </a:solidFill>
                <a:latin typeface="Roboto"/>
                <a:ea typeface="Roboto"/>
                <a:cs typeface="Roboto"/>
                <a:sym typeface="Roboto"/>
              </a:rPr>
              <a:t>.</a:t>
            </a:r>
          </a:p>
          <a:p>
            <a:pPr marL="457200" lvl="0" indent="-355600" rtl="0">
              <a:lnSpc>
                <a:spcPct val="90000"/>
              </a:lnSpc>
              <a:spcBef>
                <a:spcPts val="1000"/>
              </a:spcBef>
              <a:buClr>
                <a:srgbClr val="0B5394"/>
              </a:buClr>
              <a:buSzPct val="100000"/>
              <a:buFont typeface="Roboto"/>
              <a:buChar char="●"/>
            </a:pPr>
            <a:r>
              <a:rPr lang="en" sz="2000">
                <a:solidFill>
                  <a:srgbClr val="0B5394"/>
                </a:solidFill>
                <a:latin typeface="Roboto"/>
                <a:ea typeface="Roboto"/>
                <a:cs typeface="Roboto"/>
                <a:sym typeface="Roboto"/>
              </a:rPr>
              <a:t>GCC is the compilator used by most GNU/Linux distributions, such as those used on Calcul Québec servers. It is therefore available on all of our servers. It is also the reference compiler for many open source softwares.</a:t>
            </a:r>
          </a:p>
          <a:p>
            <a:pPr marL="457200" lvl="0" indent="-355600" rtl="0">
              <a:lnSpc>
                <a:spcPct val="90000"/>
              </a:lnSpc>
              <a:spcBef>
                <a:spcPts val="1000"/>
              </a:spcBef>
              <a:buClr>
                <a:srgbClr val="0B5394"/>
              </a:buClr>
              <a:buSzPct val="100000"/>
              <a:buFont typeface="Roboto"/>
              <a:buChar char="●"/>
            </a:pPr>
            <a:r>
              <a:rPr lang="en" sz="2000">
                <a:solidFill>
                  <a:srgbClr val="0B5394"/>
                </a:solidFill>
                <a:latin typeface="Roboto"/>
                <a:ea typeface="Roboto"/>
                <a:cs typeface="Roboto"/>
                <a:sym typeface="Roboto"/>
              </a:rPr>
              <a:t>With respect to </a:t>
            </a:r>
            <a:r>
              <a:rPr lang="en" sz="2000" b="1" u="sng">
                <a:solidFill>
                  <a:srgbClr val="0B5394"/>
                </a:solidFill>
                <a:latin typeface="Roboto"/>
                <a:ea typeface="Roboto"/>
                <a:cs typeface="Roboto"/>
                <a:sym typeface="Roboto"/>
                <a:hlinkClick r:id="rId4"/>
              </a:rPr>
              <a:t>Clang</a:t>
            </a:r>
            <a:r>
              <a:rPr lang="en" sz="2000">
                <a:solidFill>
                  <a:srgbClr val="0B5394"/>
                </a:solidFill>
                <a:latin typeface="Roboto"/>
                <a:ea typeface="Roboto"/>
                <a:cs typeface="Roboto"/>
                <a:sym typeface="Roboto"/>
              </a:rPr>
              <a:t>, used, for example on FreeBSD, compiling with GCC is slower. Some compiling errors may also be cryptic compared to other compilers. With respect to the Intel compilers, the binaries generated by GCC are often slower, but not always.</a:t>
            </a:r>
          </a:p>
          <a:p>
            <a:pPr marL="228600" lvl="0" rtl="0">
              <a:lnSpc>
                <a:spcPct val="90000"/>
              </a:lnSpc>
              <a:spcBef>
                <a:spcPts val="1000"/>
              </a:spcBef>
              <a:buNone/>
            </a:pPr>
            <a:endParaRPr sz="2400">
              <a:solidFill>
                <a:srgbClr val="43434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ctrTitle"/>
          </p:nvPr>
        </p:nvSpPr>
        <p:spPr>
          <a:xfrm>
            <a:off x="3311575" y="1482249"/>
            <a:ext cx="6663900" cy="3388500"/>
          </a:xfrm>
          <a:prstGeom prst="rect">
            <a:avLst/>
          </a:prstGeom>
          <a:noFill/>
          <a:ln>
            <a:noFill/>
          </a:ln>
        </p:spPr>
        <p:txBody>
          <a:bodyPr lIns="91425" tIns="91425" rIns="91425" bIns="91425" anchor="b" anchorCtr="0">
            <a:noAutofit/>
          </a:bodyPr>
          <a:lstStyle/>
          <a:p>
            <a:pPr marL="0" lvl="0" indent="0" algn="l" rtl="0">
              <a:lnSpc>
                <a:spcPct val="100000"/>
              </a:lnSpc>
              <a:spcBef>
                <a:spcPts val="0"/>
              </a:spcBef>
              <a:spcAft>
                <a:spcPts val="0"/>
              </a:spcAft>
              <a:buSzPct val="25000"/>
              <a:buNone/>
            </a:pPr>
            <a:r>
              <a:rPr lang="en" sz="8700" b="1" i="1">
                <a:solidFill>
                  <a:srgbClr val="C9DAF8"/>
                </a:solidFill>
                <a:latin typeface="Times New Roman"/>
                <a:ea typeface="Times New Roman"/>
                <a:cs typeface="Times New Roman"/>
                <a:sym typeface="Times New Roman"/>
              </a:rPr>
              <a:t>GNU Compiler Collection</a:t>
            </a:r>
          </a:p>
        </p:txBody>
      </p:sp>
      <p:pic>
        <p:nvPicPr>
          <p:cNvPr id="133" name="Shape 133"/>
          <p:cNvPicPr preferRelativeResize="0"/>
          <p:nvPr/>
        </p:nvPicPr>
        <p:blipFill rotWithShape="1">
          <a:blip r:embed="rId3">
            <a:alphaModFix/>
          </a:blip>
          <a:srcRect/>
          <a:stretch/>
        </p:blipFill>
        <p:spPr>
          <a:xfrm>
            <a:off x="-1520587" y="565495"/>
            <a:ext cx="6747600" cy="410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p:nvPr/>
        </p:nvSpPr>
        <p:spPr>
          <a:xfrm>
            <a:off x="464882" y="200860"/>
            <a:ext cx="5292000" cy="51435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rtl="0">
              <a:spcBef>
                <a:spcPts val="0"/>
              </a:spcBef>
              <a:buNone/>
            </a:pPr>
            <a:r>
              <a:rPr lang="en" sz="3700" b="1">
                <a:solidFill>
                  <a:srgbClr val="F4CCCC"/>
                </a:solidFill>
                <a:latin typeface="Roboto"/>
                <a:ea typeface="Roboto"/>
                <a:cs typeface="Roboto"/>
                <a:sym typeface="Roboto"/>
              </a:rPr>
              <a:t>Content</a:t>
            </a:r>
          </a:p>
          <a:p>
            <a:pPr marL="457200" lvl="0" indent="0" rtl="0">
              <a:spcBef>
                <a:spcPts val="0"/>
              </a:spcBef>
              <a:buNone/>
            </a:pPr>
            <a:r>
              <a:rPr lang="en" sz="2500" b="1">
                <a:solidFill>
                  <a:srgbClr val="F4CCCC"/>
                </a:solidFill>
                <a:latin typeface="Roboto"/>
                <a:ea typeface="Roboto"/>
                <a:cs typeface="Roboto"/>
                <a:sym typeface="Roboto"/>
              </a:rPr>
              <a:t>Introduction</a:t>
            </a:r>
          </a:p>
          <a:p>
            <a:pPr marL="457200" lvl="0" indent="0" rtl="0">
              <a:spcBef>
                <a:spcPts val="0"/>
              </a:spcBef>
              <a:buNone/>
            </a:pPr>
            <a:r>
              <a:rPr lang="en" sz="2500" b="1">
                <a:solidFill>
                  <a:srgbClr val="F4CCCC"/>
                </a:solidFill>
                <a:latin typeface="Roboto"/>
                <a:ea typeface="Roboto"/>
                <a:cs typeface="Roboto"/>
                <a:sym typeface="Roboto"/>
              </a:rPr>
              <a:t>About</a:t>
            </a:r>
          </a:p>
          <a:p>
            <a:pPr marL="457200" lvl="0" indent="0" rtl="0">
              <a:spcBef>
                <a:spcPts val="0"/>
              </a:spcBef>
              <a:buNone/>
            </a:pPr>
            <a:r>
              <a:rPr lang="en" sz="2500" b="1">
                <a:solidFill>
                  <a:srgbClr val="F4CCCC"/>
                </a:solidFill>
                <a:latin typeface="Roboto"/>
                <a:ea typeface="Roboto"/>
                <a:cs typeface="Roboto"/>
                <a:sym typeface="Roboto"/>
              </a:rPr>
              <a:t>History</a:t>
            </a:r>
          </a:p>
          <a:p>
            <a:pPr marL="457200" lvl="0" indent="0" rtl="0">
              <a:spcBef>
                <a:spcPts val="0"/>
              </a:spcBef>
              <a:buNone/>
            </a:pPr>
            <a:r>
              <a:rPr lang="en" sz="2500" b="1">
                <a:solidFill>
                  <a:srgbClr val="F4CCCC"/>
                </a:solidFill>
                <a:latin typeface="Roboto"/>
                <a:ea typeface="Roboto"/>
                <a:cs typeface="Roboto"/>
                <a:sym typeface="Roboto"/>
              </a:rPr>
              <a:t>Features</a:t>
            </a:r>
          </a:p>
          <a:p>
            <a:pPr marL="457200" lvl="0" indent="0" rtl="0">
              <a:spcBef>
                <a:spcPts val="0"/>
              </a:spcBef>
              <a:buNone/>
            </a:pPr>
            <a:r>
              <a:rPr lang="en" sz="2500" b="1">
                <a:solidFill>
                  <a:srgbClr val="F4CCCC"/>
                </a:solidFill>
                <a:latin typeface="Roboto"/>
                <a:ea typeface="Roboto"/>
                <a:cs typeface="Roboto"/>
                <a:sym typeface="Roboto"/>
              </a:rPr>
              <a:t>Version</a:t>
            </a:r>
          </a:p>
          <a:p>
            <a:pPr marL="457200" lvl="0" indent="0" rtl="0">
              <a:spcBef>
                <a:spcPts val="0"/>
              </a:spcBef>
              <a:buNone/>
            </a:pPr>
            <a:r>
              <a:rPr lang="en" sz="2500" b="1">
                <a:solidFill>
                  <a:srgbClr val="F4CCCC"/>
                </a:solidFill>
                <a:latin typeface="Roboto"/>
                <a:ea typeface="Roboto"/>
                <a:cs typeface="Roboto"/>
                <a:sym typeface="Roboto"/>
              </a:rPr>
              <a:t>Installation</a:t>
            </a:r>
          </a:p>
          <a:p>
            <a:pPr marL="457200" lvl="0" indent="0" rtl="0">
              <a:spcBef>
                <a:spcPts val="0"/>
              </a:spcBef>
              <a:buNone/>
            </a:pPr>
            <a:r>
              <a:rPr lang="en" sz="2500" b="1">
                <a:solidFill>
                  <a:srgbClr val="F4CCCC"/>
                </a:solidFill>
                <a:latin typeface="Roboto"/>
                <a:ea typeface="Roboto"/>
                <a:cs typeface="Roboto"/>
                <a:sym typeface="Roboto"/>
              </a:rPr>
              <a:t>C library</a:t>
            </a:r>
          </a:p>
          <a:p>
            <a:pPr marL="457200" lvl="0" indent="0" rtl="0">
              <a:spcBef>
                <a:spcPts val="0"/>
              </a:spcBef>
              <a:buNone/>
            </a:pPr>
            <a:r>
              <a:rPr lang="en" sz="2500" b="1">
                <a:solidFill>
                  <a:srgbClr val="F4CCCC"/>
                </a:solidFill>
                <a:latin typeface="Roboto"/>
                <a:ea typeface="Roboto"/>
                <a:cs typeface="Roboto"/>
                <a:sym typeface="Roboto"/>
              </a:rPr>
              <a:t>License </a:t>
            </a:r>
          </a:p>
          <a:p>
            <a:pPr marL="457200" lvl="0" indent="0" rtl="0">
              <a:spcBef>
                <a:spcPts val="0"/>
              </a:spcBef>
              <a:buNone/>
            </a:pPr>
            <a:r>
              <a:rPr lang="en" sz="2500" b="1">
                <a:solidFill>
                  <a:srgbClr val="F4CCCC"/>
                </a:solidFill>
                <a:latin typeface="Roboto"/>
                <a:ea typeface="Roboto"/>
                <a:cs typeface="Roboto"/>
                <a:sym typeface="Roboto"/>
              </a:rPr>
              <a:t>Usage</a:t>
            </a:r>
          </a:p>
          <a:p>
            <a:pPr marL="457200" lvl="0" indent="0" rtl="0">
              <a:spcBef>
                <a:spcPts val="0"/>
              </a:spcBef>
              <a:buNone/>
            </a:pPr>
            <a:r>
              <a:rPr lang="en" sz="2500" b="1">
                <a:solidFill>
                  <a:srgbClr val="F4CCCC"/>
                </a:solidFill>
                <a:latin typeface="Roboto"/>
                <a:ea typeface="Roboto"/>
                <a:cs typeface="Roboto"/>
                <a:sym typeface="Roboto"/>
              </a:rPr>
              <a:t>Advantages &amp; Disadvantages</a:t>
            </a:r>
          </a:p>
          <a:p>
            <a:pPr marL="457200" lvl="0" indent="0" rtl="0">
              <a:spcBef>
                <a:spcPts val="0"/>
              </a:spcBef>
              <a:buNone/>
            </a:pPr>
            <a:r>
              <a:rPr lang="en" sz="2500" b="1">
                <a:solidFill>
                  <a:srgbClr val="F4CCCC"/>
                </a:solidFill>
                <a:latin typeface="Roboto"/>
                <a:ea typeface="Roboto"/>
                <a:cs typeface="Roboto"/>
                <a:sym typeface="Roboto"/>
              </a:rPr>
              <a:t>Summary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noAutofit/>
          </a:bodyPr>
          <a:lstStyle/>
          <a:p>
            <a:pPr lvl="0" rtl="0">
              <a:spcBef>
                <a:spcPts val="0"/>
              </a:spcBef>
              <a:buNone/>
            </a:pPr>
            <a:r>
              <a:rPr lang="en" b="1"/>
              <a:t>Summary</a:t>
            </a:r>
          </a:p>
        </p:txBody>
      </p:sp>
      <p:sp>
        <p:nvSpPr>
          <p:cNvPr id="196" name="Shape 196"/>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noAutofit/>
          </a:bodyPr>
          <a:lstStyle/>
          <a:p>
            <a:pPr lvl="0" rt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b="1"/>
              <a:t>Introduction</a:t>
            </a:r>
          </a:p>
        </p:txBody>
      </p:sp>
      <p:sp>
        <p:nvSpPr>
          <p:cNvPr id="107" name="Shape 107"/>
          <p:cNvSpPr txBox="1"/>
          <p:nvPr/>
        </p:nvSpPr>
        <p:spPr>
          <a:xfrm>
            <a:off x="311700" y="1320750"/>
            <a:ext cx="8520600" cy="3246300"/>
          </a:xfrm>
          <a:prstGeom prst="rect">
            <a:avLst/>
          </a:prstGeom>
          <a:noFill/>
          <a:ln>
            <a:noFill/>
          </a:ln>
        </p:spPr>
        <p:txBody>
          <a:bodyPr lIns="91425" tIns="45700" rIns="91425" bIns="45700" anchor="t" anchorCtr="0">
            <a:noAutofit/>
          </a:bodyPr>
          <a:lstStyle/>
          <a:p>
            <a:pPr marL="228600" lvl="0" indent="-228600" rtl="0">
              <a:lnSpc>
                <a:spcPct val="90000"/>
              </a:lnSpc>
              <a:spcBef>
                <a:spcPts val="0"/>
              </a:spcBef>
              <a:buClr>
                <a:srgbClr val="0B5394"/>
              </a:buClr>
              <a:buSzPct val="100000"/>
              <a:buFont typeface="Roboto"/>
              <a:buChar char="•"/>
            </a:pPr>
            <a:r>
              <a:rPr lang="en" sz="1800">
                <a:solidFill>
                  <a:srgbClr val="0B5394"/>
                </a:solidFill>
                <a:latin typeface="Roboto"/>
                <a:ea typeface="Roboto"/>
                <a:cs typeface="Roboto"/>
                <a:sym typeface="Roboto"/>
              </a:rPr>
              <a:t>The GNU Compiler Collection includes front ends for </a:t>
            </a:r>
            <a:r>
              <a:rPr lang="en" sz="1800" u="sng">
                <a:solidFill>
                  <a:srgbClr val="0B5394"/>
                </a:solidFill>
                <a:latin typeface="Roboto"/>
                <a:ea typeface="Roboto"/>
                <a:cs typeface="Roboto"/>
                <a:sym typeface="Roboto"/>
                <a:hlinkClick r:id="rId3"/>
              </a:rPr>
              <a:t>C</a:t>
            </a:r>
            <a:r>
              <a:rPr lang="en" sz="1800">
                <a:solidFill>
                  <a:srgbClr val="0B5394"/>
                </a:solidFill>
                <a:latin typeface="Roboto"/>
                <a:ea typeface="Roboto"/>
                <a:cs typeface="Roboto"/>
                <a:sym typeface="Roboto"/>
              </a:rPr>
              <a:t>, </a:t>
            </a:r>
            <a:r>
              <a:rPr lang="en" sz="1800" u="sng">
                <a:solidFill>
                  <a:srgbClr val="0B5394"/>
                </a:solidFill>
                <a:latin typeface="Roboto"/>
                <a:ea typeface="Roboto"/>
                <a:cs typeface="Roboto"/>
                <a:sym typeface="Roboto"/>
                <a:hlinkClick r:id="rId4"/>
              </a:rPr>
              <a:t>C++</a:t>
            </a:r>
            <a:r>
              <a:rPr lang="en" sz="1800">
                <a:solidFill>
                  <a:srgbClr val="0B5394"/>
                </a:solidFill>
                <a:latin typeface="Roboto"/>
                <a:ea typeface="Roboto"/>
                <a:cs typeface="Roboto"/>
                <a:sym typeface="Roboto"/>
              </a:rPr>
              <a:t>, Objective-C, </a:t>
            </a:r>
            <a:r>
              <a:rPr lang="en" sz="1800" u="sng">
                <a:solidFill>
                  <a:srgbClr val="0B5394"/>
                </a:solidFill>
                <a:latin typeface="Roboto"/>
                <a:ea typeface="Roboto"/>
                <a:cs typeface="Roboto"/>
                <a:sym typeface="Roboto"/>
                <a:hlinkClick r:id="rId5"/>
              </a:rPr>
              <a:t>Fortran</a:t>
            </a:r>
            <a:r>
              <a:rPr lang="en" sz="1800">
                <a:solidFill>
                  <a:srgbClr val="0B5394"/>
                </a:solidFill>
                <a:latin typeface="Roboto"/>
                <a:ea typeface="Roboto"/>
                <a:cs typeface="Roboto"/>
                <a:sym typeface="Roboto"/>
              </a:rPr>
              <a:t>, </a:t>
            </a:r>
            <a:r>
              <a:rPr lang="en" sz="1800" u="sng">
                <a:solidFill>
                  <a:srgbClr val="0B5394"/>
                </a:solidFill>
                <a:latin typeface="Roboto"/>
                <a:ea typeface="Roboto"/>
                <a:cs typeface="Roboto"/>
                <a:sym typeface="Roboto"/>
                <a:hlinkClick r:id="rId6"/>
              </a:rPr>
              <a:t>Java</a:t>
            </a:r>
            <a:r>
              <a:rPr lang="en" sz="1800">
                <a:solidFill>
                  <a:srgbClr val="0B5394"/>
                </a:solidFill>
                <a:latin typeface="Roboto"/>
                <a:ea typeface="Roboto"/>
                <a:cs typeface="Roboto"/>
                <a:sym typeface="Roboto"/>
              </a:rPr>
              <a:t>, Ada, and Go, as well as libraries for these languages (libstdc++, libgcj,...). GCC was originally written as the compiler for the </a:t>
            </a:r>
            <a:r>
              <a:rPr lang="en" sz="1800" u="sng">
                <a:solidFill>
                  <a:srgbClr val="0B5394"/>
                </a:solidFill>
                <a:latin typeface="Roboto"/>
                <a:ea typeface="Roboto"/>
                <a:cs typeface="Roboto"/>
                <a:sym typeface="Roboto"/>
                <a:hlinkClick r:id="rId7"/>
              </a:rPr>
              <a:t>GNU operating system</a:t>
            </a:r>
            <a:r>
              <a:rPr lang="en" sz="1800">
                <a:solidFill>
                  <a:srgbClr val="0B5394"/>
                </a:solidFill>
                <a:latin typeface="Roboto"/>
                <a:ea typeface="Roboto"/>
                <a:cs typeface="Roboto"/>
                <a:sym typeface="Roboto"/>
              </a:rPr>
              <a:t>. The GNU system was developed to be 100% free software, free in the sense that it </a:t>
            </a:r>
            <a:r>
              <a:rPr lang="en" sz="1800" u="sng">
                <a:solidFill>
                  <a:srgbClr val="0B5394"/>
                </a:solidFill>
                <a:latin typeface="Roboto"/>
                <a:ea typeface="Roboto"/>
                <a:cs typeface="Roboto"/>
                <a:sym typeface="Roboto"/>
                <a:hlinkClick r:id="rId8"/>
              </a:rPr>
              <a:t>respects the user's freedom</a:t>
            </a:r>
            <a:r>
              <a:rPr lang="en" sz="1800">
                <a:solidFill>
                  <a:srgbClr val="0B5394"/>
                </a:solidFill>
                <a:latin typeface="Roboto"/>
                <a:ea typeface="Roboto"/>
                <a:cs typeface="Roboto"/>
                <a:sym typeface="Roboto"/>
              </a:rPr>
              <a:t>.</a:t>
            </a:r>
          </a:p>
          <a:p>
            <a:pPr marL="228600" lvl="0" indent="-228600" rtl="0">
              <a:lnSpc>
                <a:spcPct val="90000"/>
              </a:lnSpc>
              <a:spcBef>
                <a:spcPts val="1000"/>
              </a:spcBef>
              <a:buClr>
                <a:srgbClr val="0B5394"/>
              </a:buClr>
              <a:buSzPct val="100000"/>
              <a:buFont typeface="Roboto"/>
              <a:buChar char="•"/>
            </a:pPr>
            <a:r>
              <a:rPr lang="en" sz="1800">
                <a:solidFill>
                  <a:srgbClr val="0B5394"/>
                </a:solidFill>
                <a:latin typeface="Roboto"/>
                <a:ea typeface="Roboto"/>
                <a:cs typeface="Roboto"/>
                <a:sym typeface="Roboto"/>
              </a:rPr>
              <a:t>We strive to provide regular, high quality </a:t>
            </a:r>
            <a:r>
              <a:rPr lang="en" sz="1800" u="sng">
                <a:solidFill>
                  <a:srgbClr val="0B5394"/>
                </a:solidFill>
                <a:latin typeface="Roboto"/>
                <a:ea typeface="Roboto"/>
                <a:cs typeface="Roboto"/>
                <a:sym typeface="Roboto"/>
                <a:hlinkClick r:id="rId9"/>
              </a:rPr>
              <a:t>releases</a:t>
            </a:r>
            <a:r>
              <a:rPr lang="en" sz="1800">
                <a:solidFill>
                  <a:srgbClr val="0B5394"/>
                </a:solidFill>
                <a:latin typeface="Roboto"/>
                <a:ea typeface="Roboto"/>
                <a:cs typeface="Roboto"/>
                <a:sym typeface="Roboto"/>
              </a:rPr>
              <a:t>, which we want to work well on a variety of native and cross targets (including GNU/Linux), and encourage everyone to</a:t>
            </a:r>
            <a:r>
              <a:rPr lang="en" sz="1800" u="sng">
                <a:solidFill>
                  <a:srgbClr val="0B5394"/>
                </a:solidFill>
                <a:latin typeface="Roboto"/>
                <a:ea typeface="Roboto"/>
                <a:cs typeface="Roboto"/>
                <a:sym typeface="Roboto"/>
                <a:hlinkClick r:id="rId10"/>
              </a:rPr>
              <a:t>contribute</a:t>
            </a:r>
            <a:r>
              <a:rPr lang="en" sz="1800">
                <a:solidFill>
                  <a:srgbClr val="0B5394"/>
                </a:solidFill>
                <a:latin typeface="Roboto"/>
                <a:ea typeface="Roboto"/>
                <a:cs typeface="Roboto"/>
                <a:sym typeface="Roboto"/>
              </a:rPr>
              <a:t> changes or help </a:t>
            </a:r>
            <a:r>
              <a:rPr lang="en" sz="1800" u="sng">
                <a:solidFill>
                  <a:srgbClr val="0B5394"/>
                </a:solidFill>
                <a:latin typeface="Roboto"/>
                <a:ea typeface="Roboto"/>
                <a:cs typeface="Roboto"/>
                <a:sym typeface="Roboto"/>
                <a:hlinkClick r:id="rId11"/>
              </a:rPr>
              <a:t>testing</a:t>
            </a:r>
            <a:r>
              <a:rPr lang="en" sz="1800">
                <a:solidFill>
                  <a:srgbClr val="0B5394"/>
                </a:solidFill>
                <a:latin typeface="Roboto"/>
                <a:ea typeface="Roboto"/>
                <a:cs typeface="Roboto"/>
                <a:sym typeface="Roboto"/>
              </a:rPr>
              <a:t> GCC. Our sources are readily and freely available via </a:t>
            </a:r>
            <a:r>
              <a:rPr lang="en" sz="1800" u="sng">
                <a:solidFill>
                  <a:srgbClr val="0B5394"/>
                </a:solidFill>
                <a:latin typeface="Roboto"/>
                <a:ea typeface="Roboto"/>
                <a:cs typeface="Roboto"/>
                <a:sym typeface="Roboto"/>
                <a:hlinkClick r:id="rId12"/>
              </a:rPr>
              <a:t>SVN</a:t>
            </a:r>
            <a:r>
              <a:rPr lang="en" sz="1800">
                <a:solidFill>
                  <a:srgbClr val="0B5394"/>
                </a:solidFill>
                <a:latin typeface="Roboto"/>
                <a:ea typeface="Roboto"/>
                <a:cs typeface="Roboto"/>
                <a:sym typeface="Roboto"/>
              </a:rPr>
              <a:t> and weekly </a:t>
            </a:r>
            <a:r>
              <a:rPr lang="en" sz="1800" u="sng">
                <a:solidFill>
                  <a:srgbClr val="0B5394"/>
                </a:solidFill>
                <a:latin typeface="Roboto"/>
                <a:ea typeface="Roboto"/>
                <a:cs typeface="Roboto"/>
                <a:sym typeface="Roboto"/>
                <a:hlinkClick r:id="rId13"/>
              </a:rPr>
              <a:t>snapshots</a:t>
            </a:r>
            <a:r>
              <a:rPr lang="en" sz="1800">
                <a:solidFill>
                  <a:srgbClr val="0B5394"/>
                </a:solidFill>
                <a:latin typeface="Roboto"/>
                <a:ea typeface="Roboto"/>
                <a:cs typeface="Roboto"/>
                <a:sym typeface="Roboto"/>
              </a:rPr>
              <a:t>.</a:t>
            </a:r>
          </a:p>
          <a:p>
            <a:pPr marL="228600" lvl="0" indent="-228600" rtl="0">
              <a:lnSpc>
                <a:spcPct val="90000"/>
              </a:lnSpc>
              <a:spcBef>
                <a:spcPts val="1000"/>
              </a:spcBef>
              <a:buClr>
                <a:srgbClr val="0B5394"/>
              </a:buClr>
              <a:buSzPct val="100000"/>
              <a:buFont typeface="Roboto"/>
              <a:buChar char="•"/>
            </a:pPr>
            <a:r>
              <a:rPr lang="en" sz="1800">
                <a:solidFill>
                  <a:srgbClr val="0B5394"/>
                </a:solidFill>
                <a:latin typeface="Roboto"/>
                <a:ea typeface="Roboto"/>
                <a:cs typeface="Roboto"/>
                <a:sym typeface="Roboto"/>
              </a:rPr>
              <a:t>Major decisions about GCC are made by the </a:t>
            </a:r>
            <a:r>
              <a:rPr lang="en" sz="1800" u="sng">
                <a:solidFill>
                  <a:srgbClr val="0B5394"/>
                </a:solidFill>
                <a:latin typeface="Roboto"/>
                <a:ea typeface="Roboto"/>
                <a:cs typeface="Roboto"/>
                <a:sym typeface="Roboto"/>
                <a:hlinkClick r:id="rId14"/>
              </a:rPr>
              <a:t>steering committee</a:t>
            </a:r>
            <a:r>
              <a:rPr lang="en" sz="1800">
                <a:solidFill>
                  <a:srgbClr val="0B5394"/>
                </a:solidFill>
                <a:latin typeface="Roboto"/>
                <a:ea typeface="Roboto"/>
                <a:cs typeface="Roboto"/>
                <a:sym typeface="Roboto"/>
              </a:rPr>
              <a:t>, guided by the </a:t>
            </a:r>
            <a:r>
              <a:rPr lang="en" sz="1800" u="sng">
                <a:solidFill>
                  <a:srgbClr val="0B5394"/>
                </a:solidFill>
                <a:latin typeface="Roboto"/>
                <a:ea typeface="Roboto"/>
                <a:cs typeface="Roboto"/>
                <a:sym typeface="Roboto"/>
                <a:hlinkClick r:id="rId15"/>
              </a:rPr>
              <a:t>mission statement</a:t>
            </a:r>
            <a:r>
              <a:rPr lang="en" sz="1800">
                <a:solidFill>
                  <a:srgbClr val="0B5394"/>
                </a:solidFill>
                <a:latin typeface="Roboto"/>
                <a:ea typeface="Roboto"/>
                <a:cs typeface="Roboto"/>
                <a:sym typeface="Roboto"/>
              </a:rPr>
              <a:t>.</a:t>
            </a:r>
          </a:p>
          <a:p>
            <a:pPr lvl="0" rtl="0">
              <a:lnSpc>
                <a:spcPct val="90000"/>
              </a:lnSpc>
              <a:spcBef>
                <a:spcPts val="1000"/>
              </a:spcBef>
              <a:buNone/>
            </a:pPr>
            <a:endParaRPr sz="2800">
              <a:solidFill>
                <a:srgbClr val="0B5394"/>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b="1"/>
              <a:t>About</a:t>
            </a:r>
          </a:p>
        </p:txBody>
      </p:sp>
      <p:sp>
        <p:nvSpPr>
          <p:cNvPr id="113" name="Shape 113"/>
          <p:cNvSpPr txBox="1"/>
          <p:nvPr/>
        </p:nvSpPr>
        <p:spPr>
          <a:xfrm>
            <a:off x="311700" y="1230050"/>
            <a:ext cx="8520600" cy="3484200"/>
          </a:xfrm>
          <a:prstGeom prst="rect">
            <a:avLst/>
          </a:prstGeom>
          <a:noFill/>
          <a:ln>
            <a:noFill/>
          </a:ln>
        </p:spPr>
        <p:txBody>
          <a:bodyPr lIns="91425" tIns="45700" rIns="91425" bIns="45700" anchor="t" anchorCtr="0">
            <a:noAutofit/>
          </a:bodyPr>
          <a:lstStyle/>
          <a:p>
            <a:pPr marL="228600" lvl="0" indent="-228600" rtl="0">
              <a:lnSpc>
                <a:spcPct val="90000"/>
              </a:lnSpc>
              <a:spcBef>
                <a:spcPts val="0"/>
              </a:spcBef>
              <a:buClr>
                <a:srgbClr val="0B5394"/>
              </a:buClr>
              <a:buSzPct val="100000"/>
              <a:buChar char="•"/>
            </a:pPr>
            <a:r>
              <a:rPr lang="en" sz="1800">
                <a:solidFill>
                  <a:srgbClr val="0B5394"/>
                </a:solidFill>
                <a:latin typeface="Roboto"/>
                <a:ea typeface="Roboto"/>
                <a:cs typeface="Roboto"/>
                <a:sym typeface="Roboto"/>
              </a:rPr>
              <a:t> The </a:t>
            </a:r>
            <a:r>
              <a:rPr lang="en" sz="1800" b="1">
                <a:solidFill>
                  <a:srgbClr val="0B5394"/>
                </a:solidFill>
                <a:latin typeface="Roboto"/>
                <a:ea typeface="Roboto"/>
                <a:cs typeface="Roboto"/>
                <a:sym typeface="Roboto"/>
              </a:rPr>
              <a:t>GNU Compiler Collection</a:t>
            </a:r>
            <a:r>
              <a:rPr lang="en" sz="1800">
                <a:solidFill>
                  <a:srgbClr val="0B5394"/>
                </a:solidFill>
                <a:latin typeface="Roboto"/>
                <a:ea typeface="Roboto"/>
                <a:cs typeface="Roboto"/>
                <a:sym typeface="Roboto"/>
              </a:rPr>
              <a:t> (</a:t>
            </a:r>
            <a:r>
              <a:rPr lang="en" sz="1800" b="1">
                <a:solidFill>
                  <a:srgbClr val="0B5394"/>
                </a:solidFill>
                <a:latin typeface="Roboto"/>
                <a:ea typeface="Roboto"/>
                <a:cs typeface="Roboto"/>
                <a:sym typeface="Roboto"/>
              </a:rPr>
              <a:t>GCC</a:t>
            </a:r>
            <a:r>
              <a:rPr lang="en" sz="1800">
                <a:solidFill>
                  <a:srgbClr val="0B5394"/>
                </a:solidFill>
                <a:latin typeface="Roboto"/>
                <a:ea typeface="Roboto"/>
                <a:cs typeface="Roboto"/>
                <a:sym typeface="Roboto"/>
              </a:rPr>
              <a:t>) is a </a:t>
            </a:r>
            <a:r>
              <a:rPr lang="en" sz="1800" u="sng">
                <a:solidFill>
                  <a:srgbClr val="0B5394"/>
                </a:solidFill>
                <a:latin typeface="Roboto"/>
                <a:ea typeface="Roboto"/>
                <a:cs typeface="Roboto"/>
                <a:sym typeface="Roboto"/>
                <a:hlinkClick r:id="rId3"/>
              </a:rPr>
              <a:t>compiler</a:t>
            </a:r>
            <a:r>
              <a:rPr lang="en" sz="1800">
                <a:solidFill>
                  <a:srgbClr val="0B5394"/>
                </a:solidFill>
                <a:latin typeface="Roboto"/>
                <a:ea typeface="Roboto"/>
                <a:cs typeface="Roboto"/>
                <a:sym typeface="Roboto"/>
              </a:rPr>
              <a:t> system produced by the </a:t>
            </a:r>
            <a:r>
              <a:rPr lang="en" sz="1800" u="sng">
                <a:solidFill>
                  <a:srgbClr val="0B5394"/>
                </a:solidFill>
                <a:latin typeface="Roboto"/>
                <a:ea typeface="Roboto"/>
                <a:cs typeface="Roboto"/>
                <a:sym typeface="Roboto"/>
                <a:hlinkClick r:id="rId4"/>
              </a:rPr>
              <a:t>GNU Project</a:t>
            </a:r>
            <a:r>
              <a:rPr lang="en" sz="1800">
                <a:solidFill>
                  <a:srgbClr val="0B5394"/>
                </a:solidFill>
                <a:latin typeface="Roboto"/>
                <a:ea typeface="Roboto"/>
                <a:cs typeface="Roboto"/>
                <a:sym typeface="Roboto"/>
              </a:rPr>
              <a:t> supporting various </a:t>
            </a:r>
            <a:r>
              <a:rPr lang="en" sz="1800" u="sng">
                <a:solidFill>
                  <a:srgbClr val="0B5394"/>
                </a:solidFill>
                <a:latin typeface="Roboto"/>
                <a:ea typeface="Roboto"/>
                <a:cs typeface="Roboto"/>
                <a:sym typeface="Roboto"/>
                <a:hlinkClick r:id="rId5"/>
              </a:rPr>
              <a:t>programming languages</a:t>
            </a:r>
            <a:r>
              <a:rPr lang="en" sz="1800">
                <a:solidFill>
                  <a:srgbClr val="0B5394"/>
                </a:solidFill>
                <a:latin typeface="Roboto"/>
                <a:ea typeface="Roboto"/>
                <a:cs typeface="Roboto"/>
                <a:sym typeface="Roboto"/>
              </a:rPr>
              <a:t>. GCC is a key component of the </a:t>
            </a:r>
            <a:r>
              <a:rPr lang="en" sz="1800" u="sng">
                <a:solidFill>
                  <a:srgbClr val="0B5394"/>
                </a:solidFill>
                <a:latin typeface="Roboto"/>
                <a:ea typeface="Roboto"/>
                <a:cs typeface="Roboto"/>
                <a:sym typeface="Roboto"/>
                <a:hlinkClick r:id="rId6"/>
              </a:rPr>
              <a:t>GNU toolchain</a:t>
            </a:r>
            <a:r>
              <a:rPr lang="en" sz="1800">
                <a:solidFill>
                  <a:srgbClr val="0B5394"/>
                </a:solidFill>
                <a:latin typeface="Roboto"/>
                <a:ea typeface="Roboto"/>
                <a:cs typeface="Roboto"/>
                <a:sym typeface="Roboto"/>
              </a:rPr>
              <a:t>. The </a:t>
            </a:r>
            <a:r>
              <a:rPr lang="en" sz="1800" u="sng">
                <a:solidFill>
                  <a:srgbClr val="0B5394"/>
                </a:solidFill>
                <a:latin typeface="Roboto"/>
                <a:ea typeface="Roboto"/>
                <a:cs typeface="Roboto"/>
                <a:sym typeface="Roboto"/>
                <a:hlinkClick r:id="rId7"/>
              </a:rPr>
              <a:t>Free Software Foundation</a:t>
            </a:r>
            <a:r>
              <a:rPr lang="en" sz="1800">
                <a:solidFill>
                  <a:srgbClr val="0B5394"/>
                </a:solidFill>
                <a:latin typeface="Roboto"/>
                <a:ea typeface="Roboto"/>
                <a:cs typeface="Roboto"/>
                <a:sym typeface="Roboto"/>
              </a:rPr>
              <a:t> (FSF) distributes GCC under the </a:t>
            </a:r>
            <a:r>
              <a:rPr lang="en" sz="1800" u="sng">
                <a:solidFill>
                  <a:srgbClr val="0B5394"/>
                </a:solidFill>
                <a:latin typeface="Roboto"/>
                <a:ea typeface="Roboto"/>
                <a:cs typeface="Roboto"/>
                <a:sym typeface="Roboto"/>
                <a:hlinkClick r:id="rId8"/>
              </a:rPr>
              <a:t>GNU General Public License</a:t>
            </a:r>
            <a:r>
              <a:rPr lang="en" sz="1800">
                <a:solidFill>
                  <a:srgbClr val="0B5394"/>
                </a:solidFill>
                <a:latin typeface="Roboto"/>
                <a:ea typeface="Roboto"/>
                <a:cs typeface="Roboto"/>
                <a:sym typeface="Roboto"/>
              </a:rPr>
              <a:t> (GNU GPL). GCC has played an important role in the growth of </a:t>
            </a:r>
            <a:r>
              <a:rPr lang="en" sz="1800" u="sng">
                <a:solidFill>
                  <a:srgbClr val="0B5394"/>
                </a:solidFill>
                <a:latin typeface="Roboto"/>
                <a:ea typeface="Roboto"/>
                <a:cs typeface="Roboto"/>
                <a:sym typeface="Roboto"/>
                <a:hlinkClick r:id="rId9"/>
              </a:rPr>
              <a:t>free software</a:t>
            </a:r>
            <a:r>
              <a:rPr lang="en" sz="1800">
                <a:solidFill>
                  <a:srgbClr val="0B5394"/>
                </a:solidFill>
                <a:latin typeface="Roboto"/>
                <a:ea typeface="Roboto"/>
                <a:cs typeface="Roboto"/>
                <a:sym typeface="Roboto"/>
              </a:rPr>
              <a:t>, as both a tool and an example.</a:t>
            </a:r>
          </a:p>
          <a:p>
            <a:pPr marL="228600" lvl="0" indent="-228600" rtl="0">
              <a:lnSpc>
                <a:spcPct val="90000"/>
              </a:lnSpc>
              <a:spcBef>
                <a:spcPts val="1000"/>
              </a:spcBef>
              <a:buClr>
                <a:srgbClr val="0B5394"/>
              </a:buClr>
              <a:buSzPct val="100000"/>
              <a:buFont typeface="Roboto"/>
              <a:buChar char="•"/>
            </a:pPr>
            <a:r>
              <a:rPr lang="en" sz="1800">
                <a:solidFill>
                  <a:srgbClr val="0B5394"/>
                </a:solidFill>
                <a:latin typeface="Roboto"/>
                <a:ea typeface="Roboto"/>
                <a:cs typeface="Roboto"/>
                <a:sym typeface="Roboto"/>
              </a:rPr>
              <a:t>           Originally named the </a:t>
            </a:r>
            <a:r>
              <a:rPr lang="en" sz="1800" b="1">
                <a:solidFill>
                  <a:srgbClr val="0B5394"/>
                </a:solidFill>
                <a:latin typeface="Roboto"/>
                <a:ea typeface="Roboto"/>
                <a:cs typeface="Roboto"/>
                <a:sym typeface="Roboto"/>
              </a:rPr>
              <a:t>GNU C Compiler</a:t>
            </a:r>
            <a:r>
              <a:rPr lang="en" sz="1800">
                <a:solidFill>
                  <a:srgbClr val="0B5394"/>
                </a:solidFill>
                <a:latin typeface="Roboto"/>
                <a:ea typeface="Roboto"/>
                <a:cs typeface="Roboto"/>
                <a:sym typeface="Roboto"/>
              </a:rPr>
              <a:t>, when it only handled the </a:t>
            </a:r>
            <a:r>
              <a:rPr lang="en" sz="1800" u="sng">
                <a:solidFill>
                  <a:srgbClr val="0B5394"/>
                </a:solidFill>
                <a:latin typeface="Roboto"/>
                <a:ea typeface="Roboto"/>
                <a:cs typeface="Roboto"/>
                <a:sym typeface="Roboto"/>
                <a:hlinkClick r:id="rId10"/>
              </a:rPr>
              <a:t>C programming language</a:t>
            </a:r>
            <a:r>
              <a:rPr lang="en" sz="1800">
                <a:solidFill>
                  <a:srgbClr val="0B5394"/>
                </a:solidFill>
                <a:latin typeface="Roboto"/>
                <a:ea typeface="Roboto"/>
                <a:cs typeface="Roboto"/>
                <a:sym typeface="Roboto"/>
              </a:rPr>
              <a:t>, GCC 1.0 was released in 1987. It was extended to compile </a:t>
            </a:r>
            <a:r>
              <a:rPr lang="en" sz="1800" u="sng">
                <a:solidFill>
                  <a:srgbClr val="0B5394"/>
                </a:solidFill>
                <a:latin typeface="Roboto"/>
                <a:ea typeface="Roboto"/>
                <a:cs typeface="Roboto"/>
                <a:sym typeface="Roboto"/>
                <a:hlinkClick r:id="rId11"/>
              </a:rPr>
              <a:t>C++</a:t>
            </a:r>
            <a:r>
              <a:rPr lang="en" sz="1800">
                <a:solidFill>
                  <a:srgbClr val="0B5394"/>
                </a:solidFill>
                <a:latin typeface="Roboto"/>
                <a:ea typeface="Roboto"/>
                <a:cs typeface="Roboto"/>
                <a:sym typeface="Roboto"/>
              </a:rPr>
              <a:t> in December of that year. </a:t>
            </a:r>
            <a:r>
              <a:rPr lang="en" sz="1800" u="sng">
                <a:solidFill>
                  <a:srgbClr val="0B5394"/>
                </a:solidFill>
                <a:latin typeface="Roboto"/>
                <a:ea typeface="Roboto"/>
                <a:cs typeface="Roboto"/>
                <a:sym typeface="Roboto"/>
                <a:hlinkClick r:id="rId12"/>
              </a:rPr>
              <a:t>Front ends</a:t>
            </a:r>
            <a:r>
              <a:rPr lang="en" sz="1800">
                <a:solidFill>
                  <a:srgbClr val="0B5394"/>
                </a:solidFill>
                <a:latin typeface="Roboto"/>
                <a:ea typeface="Roboto"/>
                <a:cs typeface="Roboto"/>
                <a:sym typeface="Roboto"/>
              </a:rPr>
              <a:t> were later developed for </a:t>
            </a:r>
            <a:r>
              <a:rPr lang="en" sz="1800" u="sng">
                <a:solidFill>
                  <a:srgbClr val="0B5394"/>
                </a:solidFill>
                <a:latin typeface="Roboto"/>
                <a:ea typeface="Roboto"/>
                <a:cs typeface="Roboto"/>
                <a:sym typeface="Roboto"/>
                <a:hlinkClick r:id="rId13"/>
              </a:rPr>
              <a:t>Objective-C</a:t>
            </a:r>
            <a:r>
              <a:rPr lang="en" sz="1800">
                <a:solidFill>
                  <a:srgbClr val="0B5394"/>
                </a:solidFill>
                <a:latin typeface="Roboto"/>
                <a:ea typeface="Roboto"/>
                <a:cs typeface="Roboto"/>
                <a:sym typeface="Roboto"/>
              </a:rPr>
              <a:t>, </a:t>
            </a:r>
            <a:r>
              <a:rPr lang="en" sz="1800" u="sng">
                <a:solidFill>
                  <a:srgbClr val="0B5394"/>
                </a:solidFill>
                <a:latin typeface="Roboto"/>
                <a:ea typeface="Roboto"/>
                <a:cs typeface="Roboto"/>
                <a:sym typeface="Roboto"/>
                <a:hlinkClick r:id="rId14"/>
              </a:rPr>
              <a:t>Objective-C++</a:t>
            </a:r>
            <a:r>
              <a:rPr lang="en" sz="1800">
                <a:solidFill>
                  <a:srgbClr val="0B5394"/>
                </a:solidFill>
                <a:latin typeface="Roboto"/>
                <a:ea typeface="Roboto"/>
                <a:cs typeface="Roboto"/>
                <a:sym typeface="Roboto"/>
              </a:rPr>
              <a:t>, </a:t>
            </a:r>
            <a:r>
              <a:rPr lang="en" sz="1800" u="sng">
                <a:solidFill>
                  <a:srgbClr val="0B5394"/>
                </a:solidFill>
                <a:latin typeface="Roboto"/>
                <a:ea typeface="Roboto"/>
                <a:cs typeface="Roboto"/>
                <a:sym typeface="Roboto"/>
                <a:hlinkClick r:id="rId15"/>
              </a:rPr>
              <a:t>Fortran</a:t>
            </a:r>
            <a:r>
              <a:rPr lang="en" sz="1800">
                <a:solidFill>
                  <a:srgbClr val="0B5394"/>
                </a:solidFill>
                <a:latin typeface="Roboto"/>
                <a:ea typeface="Roboto"/>
                <a:cs typeface="Roboto"/>
                <a:sym typeface="Roboto"/>
              </a:rPr>
              <a:t>, </a:t>
            </a:r>
            <a:r>
              <a:rPr lang="en" sz="1800" u="sng">
                <a:solidFill>
                  <a:srgbClr val="0B5394"/>
                </a:solidFill>
                <a:latin typeface="Roboto"/>
                <a:ea typeface="Roboto"/>
                <a:cs typeface="Roboto"/>
                <a:sym typeface="Roboto"/>
                <a:hlinkClick r:id="rId16"/>
              </a:rPr>
              <a:t>Java</a:t>
            </a:r>
            <a:r>
              <a:rPr lang="en" sz="1800">
                <a:solidFill>
                  <a:srgbClr val="0B5394"/>
                </a:solidFill>
                <a:latin typeface="Roboto"/>
                <a:ea typeface="Roboto"/>
                <a:cs typeface="Roboto"/>
                <a:sym typeface="Roboto"/>
              </a:rPr>
              <a:t>,</a:t>
            </a:r>
            <a:r>
              <a:rPr lang="en" sz="1800" u="sng">
                <a:solidFill>
                  <a:srgbClr val="0B5394"/>
                </a:solidFill>
                <a:latin typeface="Roboto"/>
                <a:ea typeface="Roboto"/>
                <a:cs typeface="Roboto"/>
                <a:sym typeface="Roboto"/>
                <a:hlinkClick r:id="rId17"/>
              </a:rPr>
              <a:t>Ada</a:t>
            </a:r>
            <a:r>
              <a:rPr lang="en" sz="1800">
                <a:solidFill>
                  <a:srgbClr val="0B5394"/>
                </a:solidFill>
                <a:latin typeface="Roboto"/>
                <a:ea typeface="Roboto"/>
                <a:cs typeface="Roboto"/>
                <a:sym typeface="Roboto"/>
              </a:rPr>
              <a:t>, and </a:t>
            </a:r>
            <a:r>
              <a:rPr lang="en" sz="1800" u="sng">
                <a:solidFill>
                  <a:srgbClr val="0B5394"/>
                </a:solidFill>
                <a:latin typeface="Roboto"/>
                <a:ea typeface="Roboto"/>
                <a:cs typeface="Roboto"/>
                <a:sym typeface="Roboto"/>
                <a:hlinkClick r:id="rId18"/>
              </a:rPr>
              <a:t>Go</a:t>
            </a:r>
            <a:r>
              <a:rPr lang="en" sz="1800">
                <a:solidFill>
                  <a:srgbClr val="0B5394"/>
                </a:solidFill>
                <a:latin typeface="Roboto"/>
                <a:ea typeface="Roboto"/>
                <a:cs typeface="Roboto"/>
                <a:sym typeface="Roboto"/>
              </a:rPr>
              <a:t> among others. </a:t>
            </a:r>
          </a:p>
          <a:p>
            <a:pPr lvl="0" rtl="0">
              <a:lnSpc>
                <a:spcPct val="90000"/>
              </a:lnSpc>
              <a:spcBef>
                <a:spcPts val="1000"/>
              </a:spcBef>
              <a:buNone/>
            </a:pPr>
            <a:r>
              <a:rPr lang="en" sz="1800">
                <a:solidFill>
                  <a:srgbClr val="0B5394"/>
                </a:solidFill>
                <a:latin typeface="Roboto"/>
                <a:ea typeface="Roboto"/>
                <a:cs typeface="Roboto"/>
                <a:sym typeface="Roboto"/>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311700" y="252300"/>
            <a:ext cx="8520600" cy="4316700"/>
          </a:xfrm>
          <a:prstGeom prst="rect">
            <a:avLst/>
          </a:prstGeom>
        </p:spPr>
        <p:txBody>
          <a:bodyPr lIns="91425" tIns="91425" rIns="91425" bIns="91425" anchor="t" anchorCtr="0">
            <a:noAutofit/>
          </a:bodyPr>
          <a:lstStyle/>
          <a:p>
            <a:pPr marL="228600" lvl="0" indent="-114300">
              <a:lnSpc>
                <a:spcPct val="90000"/>
              </a:lnSpc>
              <a:spcBef>
                <a:spcPts val="1000"/>
              </a:spcBef>
              <a:spcAft>
                <a:spcPts val="0"/>
              </a:spcAft>
              <a:buClr>
                <a:srgbClr val="0B5394"/>
              </a:buClr>
              <a:buFont typeface="Roboto"/>
              <a:buChar char="•"/>
            </a:pPr>
            <a:r>
              <a:rPr lang="en">
                <a:solidFill>
                  <a:srgbClr val="0B5394"/>
                </a:solidFill>
              </a:rPr>
              <a:t>GCC has been </a:t>
            </a:r>
            <a:r>
              <a:rPr lang="en" u="sng">
                <a:solidFill>
                  <a:srgbClr val="0B5394"/>
                </a:solidFill>
                <a:hlinkClick r:id="rId3"/>
              </a:rPr>
              <a:t>ported</a:t>
            </a:r>
            <a:r>
              <a:rPr lang="en">
                <a:solidFill>
                  <a:srgbClr val="0B5394"/>
                </a:solidFill>
              </a:rPr>
              <a:t> to a wide variety of </a:t>
            </a:r>
            <a:r>
              <a:rPr lang="en" u="sng">
                <a:solidFill>
                  <a:srgbClr val="0B5394"/>
                </a:solidFill>
                <a:hlinkClick r:id="rId4"/>
              </a:rPr>
              <a:t>processor architectures</a:t>
            </a:r>
            <a:r>
              <a:rPr lang="en">
                <a:solidFill>
                  <a:srgbClr val="0B5394"/>
                </a:solidFill>
              </a:rPr>
              <a:t>, and is widely deployed as a tool in the development of both free and </a:t>
            </a:r>
            <a:r>
              <a:rPr lang="en" u="sng">
                <a:solidFill>
                  <a:srgbClr val="0B5394"/>
                </a:solidFill>
                <a:hlinkClick r:id="rId5"/>
              </a:rPr>
              <a:t>proprietary software</a:t>
            </a:r>
            <a:r>
              <a:rPr lang="en">
                <a:solidFill>
                  <a:srgbClr val="0B5394"/>
                </a:solidFill>
              </a:rPr>
              <a:t>. GCC is also available for most </a:t>
            </a:r>
            <a:r>
              <a:rPr lang="en" u="sng">
                <a:solidFill>
                  <a:srgbClr val="0B5394"/>
                </a:solidFill>
                <a:hlinkClick r:id="rId6"/>
              </a:rPr>
              <a:t>embedded platforms</a:t>
            </a:r>
            <a:r>
              <a:rPr lang="en">
                <a:solidFill>
                  <a:srgbClr val="0B5394"/>
                </a:solidFill>
              </a:rPr>
              <a:t>, including </a:t>
            </a:r>
            <a:r>
              <a:rPr lang="en" u="sng">
                <a:solidFill>
                  <a:srgbClr val="0B5394"/>
                </a:solidFill>
                <a:hlinkClick r:id="rId7"/>
              </a:rPr>
              <a:t>Symbian</a:t>
            </a:r>
            <a:r>
              <a:rPr lang="en">
                <a:solidFill>
                  <a:srgbClr val="0B5394"/>
                </a:solidFill>
              </a:rPr>
              <a:t> (called </a:t>
            </a:r>
            <a:r>
              <a:rPr lang="en" i="1">
                <a:solidFill>
                  <a:srgbClr val="0B5394"/>
                </a:solidFill>
              </a:rPr>
              <a:t>gcce</a:t>
            </a:r>
            <a:r>
              <a:rPr lang="en">
                <a:solidFill>
                  <a:srgbClr val="0B5394"/>
                </a:solidFill>
              </a:rPr>
              <a:t>), </a:t>
            </a:r>
            <a:r>
              <a:rPr lang="en" u="sng">
                <a:solidFill>
                  <a:srgbClr val="0B5394"/>
                </a:solidFill>
                <a:hlinkClick r:id="rId8"/>
              </a:rPr>
              <a:t>AMCC</a:t>
            </a:r>
            <a:r>
              <a:rPr lang="en">
                <a:solidFill>
                  <a:srgbClr val="0B5394"/>
                </a:solidFill>
              </a:rPr>
              <a:t>, and </a:t>
            </a:r>
            <a:r>
              <a:rPr lang="en" u="sng">
                <a:solidFill>
                  <a:srgbClr val="0B5394"/>
                </a:solidFill>
                <a:hlinkClick r:id="rId9"/>
              </a:rPr>
              <a:t>Freescale</a:t>
            </a:r>
            <a:r>
              <a:rPr lang="en">
                <a:solidFill>
                  <a:srgbClr val="0B5394"/>
                </a:solidFill>
              </a:rPr>
              <a:t> </a:t>
            </a:r>
            <a:r>
              <a:rPr lang="en" u="sng">
                <a:solidFill>
                  <a:srgbClr val="0B5394"/>
                </a:solidFill>
                <a:hlinkClick r:id="rId10"/>
              </a:rPr>
              <a:t>Power Architecture</a:t>
            </a:r>
            <a:r>
              <a:rPr lang="en">
                <a:solidFill>
                  <a:srgbClr val="0B5394"/>
                </a:solidFill>
              </a:rPr>
              <a:t>-based chips. The compiler can target a wide variety of platforms, including </a:t>
            </a:r>
            <a:r>
              <a:rPr lang="en" u="sng">
                <a:solidFill>
                  <a:srgbClr val="0B5394"/>
                </a:solidFill>
                <a:hlinkClick r:id="rId11"/>
              </a:rPr>
              <a:t>video game consoles</a:t>
            </a:r>
            <a:r>
              <a:rPr lang="en">
                <a:solidFill>
                  <a:srgbClr val="0B5394"/>
                </a:solidFill>
              </a:rPr>
              <a:t> such as the </a:t>
            </a:r>
            <a:r>
              <a:rPr lang="en" u="sng">
                <a:solidFill>
                  <a:srgbClr val="0B5394"/>
                </a:solidFill>
                <a:hlinkClick r:id="rId12"/>
              </a:rPr>
              <a:t>PlayStation 2</a:t>
            </a:r>
            <a:r>
              <a:rPr lang="en" baseline="30000">
                <a:solidFill>
                  <a:srgbClr val="0B5394"/>
                </a:solidFill>
              </a:rPr>
              <a:t> </a:t>
            </a:r>
            <a:r>
              <a:rPr lang="en">
                <a:solidFill>
                  <a:srgbClr val="0B5394"/>
                </a:solidFill>
              </a:rPr>
              <a:t>and </a:t>
            </a:r>
            <a:r>
              <a:rPr lang="en" u="sng">
                <a:solidFill>
                  <a:srgbClr val="0B5394"/>
                </a:solidFill>
                <a:hlinkClick r:id="rId13"/>
              </a:rPr>
              <a:t>Dreamcast</a:t>
            </a:r>
            <a:r>
              <a:rPr lang="en">
                <a:solidFill>
                  <a:srgbClr val="0B5394"/>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b="1"/>
              <a:t>History</a:t>
            </a:r>
          </a:p>
        </p:txBody>
      </p:sp>
      <p:sp>
        <p:nvSpPr>
          <p:cNvPr id="124" name="Shape 124"/>
          <p:cNvSpPr txBox="1">
            <a:spLocks noGrp="1"/>
          </p:cNvSpPr>
          <p:nvPr>
            <p:ph type="body" idx="1"/>
          </p:nvPr>
        </p:nvSpPr>
        <p:spPr>
          <a:xfrm>
            <a:off x="311700" y="1017800"/>
            <a:ext cx="8520600" cy="3574500"/>
          </a:xfrm>
          <a:prstGeom prst="rect">
            <a:avLst/>
          </a:prstGeom>
        </p:spPr>
        <p:txBody>
          <a:bodyPr lIns="91425" tIns="91425" rIns="91425" bIns="91425" anchor="t" anchorCtr="0">
            <a:noAutofit/>
          </a:bodyPr>
          <a:lstStyle/>
          <a:p>
            <a:pPr marL="228600" lvl="0" indent="-228600" rtl="0">
              <a:lnSpc>
                <a:spcPct val="80000"/>
              </a:lnSpc>
              <a:spcBef>
                <a:spcPts val="0"/>
              </a:spcBef>
              <a:spcAft>
                <a:spcPts val="0"/>
              </a:spcAft>
              <a:buClr>
                <a:srgbClr val="0B5394"/>
              </a:buClr>
              <a:buSzPct val="97941"/>
              <a:buFont typeface="Roboto"/>
              <a:buChar char="•"/>
            </a:pPr>
            <a:r>
              <a:rPr lang="en" sz="1665">
                <a:solidFill>
                  <a:srgbClr val="0B5394"/>
                </a:solidFill>
              </a:rPr>
              <a:t>GCC was first released March 22, 1987, available by </a:t>
            </a:r>
            <a:r>
              <a:rPr lang="en" sz="1665" u="sng">
                <a:solidFill>
                  <a:srgbClr val="0B5394"/>
                </a:solidFill>
                <a:hlinkClick r:id="rId3"/>
              </a:rPr>
              <a:t>FTP</a:t>
            </a:r>
            <a:r>
              <a:rPr lang="en" sz="1665">
                <a:solidFill>
                  <a:srgbClr val="0B5394"/>
                </a:solidFill>
              </a:rPr>
              <a:t> from </a:t>
            </a:r>
            <a:r>
              <a:rPr lang="en" sz="1665" u="sng">
                <a:solidFill>
                  <a:srgbClr val="0B5394"/>
                </a:solidFill>
                <a:hlinkClick r:id="rId4"/>
              </a:rPr>
              <a:t>MIT</a:t>
            </a:r>
            <a:r>
              <a:rPr lang="en" sz="1665">
                <a:solidFill>
                  <a:srgbClr val="0B5394"/>
                </a:solidFill>
              </a:rPr>
              <a:t>. </a:t>
            </a:r>
          </a:p>
          <a:p>
            <a:pPr lvl="0" rtl="0">
              <a:lnSpc>
                <a:spcPct val="80000"/>
              </a:lnSpc>
              <a:spcBef>
                <a:spcPts val="0"/>
              </a:spcBef>
              <a:spcAft>
                <a:spcPts val="0"/>
              </a:spcAft>
              <a:buNone/>
            </a:pPr>
            <a:endParaRPr sz="1665">
              <a:solidFill>
                <a:srgbClr val="0B5394"/>
              </a:solidFill>
            </a:endParaRPr>
          </a:p>
          <a:p>
            <a:pPr marL="228600" lvl="0" indent="-228600" rtl="0">
              <a:lnSpc>
                <a:spcPct val="80000"/>
              </a:lnSpc>
              <a:spcBef>
                <a:spcPts val="0"/>
              </a:spcBef>
              <a:spcAft>
                <a:spcPts val="0"/>
              </a:spcAft>
              <a:buClr>
                <a:srgbClr val="0B5394"/>
              </a:buClr>
              <a:buSzPct val="97941"/>
              <a:buFont typeface="Roboto"/>
              <a:buChar char="•"/>
            </a:pPr>
            <a:r>
              <a:rPr lang="en" sz="1665">
                <a:solidFill>
                  <a:srgbClr val="0B5394"/>
                </a:solidFill>
              </a:rPr>
              <a:t>Stallman was listed as the author but cited others for their contributions, including Jack Davidson and Christopher Fraser for the idea of using </a:t>
            </a:r>
            <a:r>
              <a:rPr lang="en" sz="1665" u="sng">
                <a:solidFill>
                  <a:srgbClr val="0B5394"/>
                </a:solidFill>
                <a:hlinkClick r:id="rId5"/>
              </a:rPr>
              <a:t>RTL</a:t>
            </a:r>
            <a:r>
              <a:rPr lang="en" sz="1665">
                <a:solidFill>
                  <a:srgbClr val="0B5394"/>
                </a:solidFill>
              </a:rPr>
              <a:t> as an intermediate language, Paul Rubin for writing most of the preprocessor and Leonard Tower for "parts of the parser, RTL generator, RTL definitions, and of the Vax machine description." </a:t>
            </a:r>
          </a:p>
          <a:p>
            <a:pPr lvl="0" rtl="0">
              <a:lnSpc>
                <a:spcPct val="80000"/>
              </a:lnSpc>
              <a:spcBef>
                <a:spcPts val="0"/>
              </a:spcBef>
              <a:spcAft>
                <a:spcPts val="0"/>
              </a:spcAft>
              <a:buNone/>
            </a:pPr>
            <a:endParaRPr sz="1665">
              <a:solidFill>
                <a:srgbClr val="0B5394"/>
              </a:solidFill>
            </a:endParaRPr>
          </a:p>
          <a:p>
            <a:pPr marL="228600" lvl="0" indent="-228600" rtl="0">
              <a:lnSpc>
                <a:spcPct val="80000"/>
              </a:lnSpc>
              <a:spcBef>
                <a:spcPts val="0"/>
              </a:spcBef>
              <a:spcAft>
                <a:spcPts val="0"/>
              </a:spcAft>
              <a:buClr>
                <a:srgbClr val="0B5394"/>
              </a:buClr>
              <a:buSzPct val="97941"/>
              <a:buFont typeface="Roboto"/>
              <a:buChar char="•"/>
            </a:pPr>
            <a:r>
              <a:rPr lang="en" sz="1665">
                <a:solidFill>
                  <a:srgbClr val="0B5394"/>
                </a:solidFill>
              </a:rPr>
              <a:t>Described as the "first free software hit" by </a:t>
            </a:r>
            <a:r>
              <a:rPr lang="en" sz="1665" u="sng">
                <a:solidFill>
                  <a:srgbClr val="0B5394"/>
                </a:solidFill>
                <a:hlinkClick r:id="rId6"/>
              </a:rPr>
              <a:t>Salus</a:t>
            </a:r>
            <a:r>
              <a:rPr lang="en" sz="1665">
                <a:solidFill>
                  <a:srgbClr val="0B5394"/>
                </a:solidFill>
              </a:rPr>
              <a:t>, the GNU compiler arrived just at the time when </a:t>
            </a:r>
            <a:r>
              <a:rPr lang="en" sz="1665" u="sng">
                <a:solidFill>
                  <a:srgbClr val="0B5394"/>
                </a:solidFill>
                <a:hlinkClick r:id="rId7"/>
              </a:rPr>
              <a:t>Sun Microsystems</a:t>
            </a:r>
            <a:r>
              <a:rPr lang="en" sz="1665">
                <a:solidFill>
                  <a:srgbClr val="0B5394"/>
                </a:solidFill>
              </a:rPr>
              <a:t> was unbundling its development tools from </a:t>
            </a:r>
            <a:r>
              <a:rPr lang="en" sz="1665" u="sng">
                <a:solidFill>
                  <a:srgbClr val="0B5394"/>
                </a:solidFill>
                <a:hlinkClick r:id="rId8"/>
              </a:rPr>
              <a:t>its operating system</a:t>
            </a:r>
            <a:r>
              <a:rPr lang="en" sz="1665">
                <a:solidFill>
                  <a:srgbClr val="0B5394"/>
                </a:solidFill>
              </a:rPr>
              <a:t>, selling them separately at a higher combined price than the previous bundle, which led many of Sun's users to buy or download GCC instead of the vendor's tools.</a:t>
            </a:r>
          </a:p>
          <a:p>
            <a:pPr lvl="0" rtl="0">
              <a:lnSpc>
                <a:spcPct val="80000"/>
              </a:lnSpc>
              <a:spcBef>
                <a:spcPts val="0"/>
              </a:spcBef>
              <a:spcAft>
                <a:spcPts val="0"/>
              </a:spcAft>
              <a:buNone/>
            </a:pPr>
            <a:endParaRPr sz="1665">
              <a:solidFill>
                <a:srgbClr val="0B5394"/>
              </a:solidFill>
            </a:endParaRPr>
          </a:p>
          <a:p>
            <a:pPr marL="228600" lvl="0" indent="-228600" rtl="0">
              <a:lnSpc>
                <a:spcPct val="80000"/>
              </a:lnSpc>
              <a:spcBef>
                <a:spcPts val="0"/>
              </a:spcBef>
              <a:spcAft>
                <a:spcPts val="0"/>
              </a:spcAft>
              <a:buClr>
                <a:srgbClr val="0B5394"/>
              </a:buClr>
              <a:buSzPct val="97941"/>
              <a:buFont typeface="Roboto"/>
              <a:buChar char="•"/>
            </a:pPr>
            <a:r>
              <a:rPr lang="en" sz="1665">
                <a:solidFill>
                  <a:srgbClr val="0B5394"/>
                </a:solidFill>
              </a:rPr>
              <a:t>By 1990, GCC supported thirteen computer architectures, was outperforming several vendor compilers, was shipped by </a:t>
            </a:r>
            <a:r>
              <a:rPr lang="en" sz="1665" u="sng">
                <a:solidFill>
                  <a:srgbClr val="0B5394"/>
                </a:solidFill>
                <a:hlinkClick r:id="rId9"/>
              </a:rPr>
              <a:t>Data General</a:t>
            </a:r>
            <a:r>
              <a:rPr lang="en" sz="1665">
                <a:solidFill>
                  <a:srgbClr val="0B5394"/>
                </a:solidFill>
              </a:rPr>
              <a:t> and </a:t>
            </a:r>
            <a:r>
              <a:rPr lang="en" sz="1665" u="sng">
                <a:solidFill>
                  <a:srgbClr val="0B5394"/>
                </a:solidFill>
                <a:hlinkClick r:id="rId10"/>
              </a:rPr>
              <a:t>NeXT</a:t>
            </a:r>
            <a:r>
              <a:rPr lang="en" sz="1665">
                <a:solidFill>
                  <a:srgbClr val="0B5394"/>
                </a:solidFill>
              </a:rPr>
              <a:t> with their workstations and was used by </a:t>
            </a:r>
            <a:r>
              <a:rPr lang="en" sz="1665" u="sng">
                <a:solidFill>
                  <a:srgbClr val="0B5394"/>
                </a:solidFill>
                <a:hlinkClick r:id="rId11"/>
              </a:rPr>
              <a:t>Lotus Development Corporation</a:t>
            </a:r>
            <a:r>
              <a:rPr lang="en" sz="1665">
                <a:solidFill>
                  <a:srgbClr val="0B5394"/>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311700" y="415203"/>
            <a:ext cx="8520600" cy="4313100"/>
          </a:xfrm>
          <a:prstGeom prst="rect">
            <a:avLst/>
          </a:prstGeom>
        </p:spPr>
        <p:txBody>
          <a:bodyPr lIns="91425" tIns="91425" rIns="91425" bIns="91425" anchor="t" anchorCtr="0">
            <a:noAutofit/>
          </a:bodyPr>
          <a:lstStyle/>
          <a:p>
            <a:pPr marL="228600" lvl="0" indent="-228600" rtl="0">
              <a:lnSpc>
                <a:spcPct val="80000"/>
              </a:lnSpc>
              <a:spcBef>
                <a:spcPts val="1000"/>
              </a:spcBef>
              <a:spcAft>
                <a:spcPts val="0"/>
              </a:spcAft>
              <a:buClr>
                <a:srgbClr val="0B5394"/>
              </a:buClr>
              <a:buSzPct val="97941"/>
              <a:buFont typeface="Roboto"/>
              <a:buChar char="•"/>
            </a:pPr>
            <a:r>
              <a:rPr lang="en" sz="1665">
                <a:solidFill>
                  <a:srgbClr val="0B5394"/>
                </a:solidFill>
              </a:rPr>
              <a:t>In 1997, a group of developers formed Experimental/Enhanced GNU Compiler System (EGCS) to merge several experimental forks into a single project. </a:t>
            </a:r>
          </a:p>
          <a:p>
            <a:pPr marL="228600" lvl="0" indent="-228600" rtl="0">
              <a:lnSpc>
                <a:spcPct val="80000"/>
              </a:lnSpc>
              <a:spcBef>
                <a:spcPts val="1000"/>
              </a:spcBef>
              <a:spcAft>
                <a:spcPts val="0"/>
              </a:spcAft>
              <a:buClr>
                <a:srgbClr val="0B5394"/>
              </a:buClr>
              <a:buSzPct val="97941"/>
              <a:buFont typeface="Roboto"/>
              <a:buChar char="•"/>
            </a:pPr>
            <a:r>
              <a:rPr lang="en" sz="1665">
                <a:solidFill>
                  <a:srgbClr val="0B5394"/>
                </a:solidFill>
              </a:rPr>
              <a:t>The basis of the merger was a GCC development snapshot taken between the 2.7 and 2.81 releases. </a:t>
            </a:r>
          </a:p>
          <a:p>
            <a:pPr marL="228600" lvl="0" indent="-228600" rtl="0">
              <a:lnSpc>
                <a:spcPct val="80000"/>
              </a:lnSpc>
              <a:spcBef>
                <a:spcPts val="1000"/>
              </a:spcBef>
              <a:spcAft>
                <a:spcPts val="0"/>
              </a:spcAft>
              <a:buClr>
                <a:srgbClr val="0B5394"/>
              </a:buClr>
              <a:buSzPct val="97941"/>
              <a:buFont typeface="Roboto"/>
              <a:buChar char="•"/>
            </a:pPr>
            <a:r>
              <a:rPr lang="en" sz="1665">
                <a:solidFill>
                  <a:srgbClr val="0B5394"/>
                </a:solidFill>
              </a:rPr>
              <a:t>Projects merged included g77 (Fortran), PGCC (</a:t>
            </a:r>
            <a:r>
              <a:rPr lang="en" sz="1665" u="sng">
                <a:solidFill>
                  <a:srgbClr val="0B5394"/>
                </a:solidFill>
                <a:hlinkClick r:id="rId3"/>
              </a:rPr>
              <a:t>P5</a:t>
            </a:r>
            <a:r>
              <a:rPr lang="en" sz="1665">
                <a:solidFill>
                  <a:srgbClr val="0B5394"/>
                </a:solidFill>
              </a:rPr>
              <a:t> </a:t>
            </a:r>
            <a:r>
              <a:rPr lang="en" sz="1665" u="sng">
                <a:solidFill>
                  <a:srgbClr val="0B5394"/>
                </a:solidFill>
                <a:hlinkClick r:id="rId4"/>
              </a:rPr>
              <a:t>Pentium</a:t>
            </a:r>
            <a:r>
              <a:rPr lang="en" sz="1665">
                <a:solidFill>
                  <a:srgbClr val="0B5394"/>
                </a:solidFill>
              </a:rPr>
              <a:t>-optimized GCC), many C++ improvements, and many new architectures and </a:t>
            </a:r>
            <a:r>
              <a:rPr lang="en" sz="1665" u="sng">
                <a:solidFill>
                  <a:srgbClr val="0B5394"/>
                </a:solidFill>
                <a:hlinkClick r:id="rId5"/>
              </a:rPr>
              <a:t>operating system</a:t>
            </a:r>
            <a:r>
              <a:rPr lang="en" sz="1665">
                <a:solidFill>
                  <a:srgbClr val="0B5394"/>
                </a:solidFill>
              </a:rPr>
              <a:t> variants. </a:t>
            </a:r>
          </a:p>
          <a:p>
            <a:pPr marL="228600" lvl="0" indent="-228600">
              <a:lnSpc>
                <a:spcPct val="80000"/>
              </a:lnSpc>
              <a:spcBef>
                <a:spcPts val="1000"/>
              </a:spcBef>
              <a:spcAft>
                <a:spcPts val="0"/>
              </a:spcAft>
              <a:buClr>
                <a:srgbClr val="0B5394"/>
              </a:buClr>
              <a:buSzPct val="97941"/>
              <a:buFont typeface="Roboto"/>
              <a:buChar char="•"/>
            </a:pPr>
            <a:r>
              <a:rPr lang="en" sz="1665">
                <a:solidFill>
                  <a:srgbClr val="0B5394"/>
                </a:solidFill>
              </a:rPr>
              <a:t>EGCS development proved considerably more vigorous than GCC development, so much so that the FSF officially halted development on their GCC 2.x compiler, blessed EGCS as the official version of GCC and appointed the EGCS project as the GCC maintainers in April 1999. With the release of GCC 2.95 in July 1999 the two projects were once again united.</a:t>
            </a: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