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78" r:id="rId14"/>
    <p:sldId id="277" r:id="rId15"/>
    <p:sldId id="267" r:id="rId16"/>
    <p:sldId id="275" r:id="rId17"/>
    <p:sldId id="276" r:id="rId18"/>
    <p:sldId id="274" r:id="rId19"/>
    <p:sldId id="268" r:id="rId20"/>
    <p:sldId id="269" r:id="rId21"/>
    <p:sldId id="272" r:id="rId22"/>
    <p:sldId id="271" r:id="rId23"/>
    <p:sldId id="270" r:id="rId24"/>
    <p:sldId id="273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BDD55-DE53-3441-84B0-66C377788A40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64DC-9DBC-A344-9757-1019FA48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964DC-9DBC-A344-9757-1019FA48B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C00000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  <a:cs typeface="Myriad Pro"/>
              </a:defRPr>
            </a:lvl1pPr>
            <a:lvl2pPr>
              <a:defRPr>
                <a:solidFill>
                  <a:schemeClr val="tx1"/>
                </a:solidFill>
                <a:latin typeface="Myriad Pro"/>
                <a:cs typeface="Myriad Pro"/>
              </a:defRPr>
            </a:lvl2pPr>
            <a:lvl3pPr>
              <a:defRPr>
                <a:solidFill>
                  <a:schemeClr val="tx1"/>
                </a:solidFill>
                <a:latin typeface="Myriad Pro"/>
                <a:cs typeface="Myriad Pro"/>
              </a:defRPr>
            </a:lvl3pPr>
            <a:lvl4pPr>
              <a:defRPr>
                <a:solidFill>
                  <a:schemeClr val="tx1"/>
                </a:solidFill>
                <a:latin typeface="Myriad Pro"/>
                <a:cs typeface="Myriad Pro"/>
              </a:defRPr>
            </a:lvl4pPr>
            <a:lvl5pPr>
              <a:defRPr>
                <a:solidFill>
                  <a:schemeClr val="tx1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2F36-EDAE-4FC9-A13E-C7CD0D93E381}" type="datetimeFigureOut">
              <a:rPr lang="en-US" smtClean="0"/>
              <a:t>16/02/13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3EF3-3264-44A1-AD2C-6502DB39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444487"/>
            <a:ext cx="1981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JRest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270" y="3120887"/>
            <a:ext cx="18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Rajendra Kulkarni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Harish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4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JRest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jrest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hidden repository under JDP where successfully compiled files are kept; upon reboot files are read from here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Compiler has a watchdog service which looks at JDP for new or modified files every JRI seconds; keep lower value during </a:t>
            </a:r>
            <a:r>
              <a:rPr lang="en-US" dirty="0" err="1" smtClean="0"/>
              <a:t>dev</a:t>
            </a:r>
            <a:r>
              <a:rPr lang="en-US" dirty="0" smtClean="0"/>
              <a:t> but higher during deployment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JDMC allocation happens in equal 25% growth rate; watchdog also cleans this up </a:t>
            </a:r>
            <a:r>
              <a:rPr lang="en-US" dirty="0" smtClean="0">
                <a:sym typeface="Wingdings"/>
              </a:rPr>
              <a:t>; so no tension on excesses connections to DB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doubt take a look at log files (</a:t>
            </a:r>
            <a:r>
              <a:rPr lang="en-US" i="1" dirty="0" smtClean="0"/>
              <a:t>usually </a:t>
            </a:r>
            <a:r>
              <a:rPr lang="en-US" i="1" dirty="0" err="1" smtClean="0"/>
              <a:t>catalina.out</a:t>
            </a:r>
            <a:r>
              <a:rPr lang="en-US" i="1" dirty="0" smtClean="0"/>
              <a:t> or </a:t>
            </a:r>
            <a:r>
              <a:rPr lang="en-US" i="1" dirty="0" err="1" smtClean="0"/>
              <a:t>jrest.log</a:t>
            </a:r>
            <a:r>
              <a:rPr lang="en-US" i="1" dirty="0" smtClean="0"/>
              <a:t> or your log4j log files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JREST_KEY must be </a:t>
            </a:r>
            <a:r>
              <a:rPr lang="en-US" i="1" dirty="0" smtClean="0"/>
              <a:t>unique</a:t>
            </a:r>
            <a:r>
              <a:rPr lang="en-US" dirty="0" smtClean="0"/>
              <a:t> across all the definition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2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Query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Represents a database statement. </a:t>
            </a:r>
            <a:r>
              <a:rPr lang="en-US" sz="1800" i="1" dirty="0"/>
              <a:t> </a:t>
            </a:r>
            <a:r>
              <a:rPr lang="en-US" sz="1800" i="1" dirty="0" smtClean="0">
                <a:solidFill>
                  <a:srgbClr val="FF6600"/>
                </a:solidFill>
              </a:rPr>
              <a:t>A semicolon ( ; ) at the end of each statement is mandatory this is easier to make mistake beware</a:t>
            </a:r>
            <a:endParaRPr lang="en-US" sz="1800" dirty="0" smtClean="0">
              <a:solidFill>
                <a:srgbClr val="FF66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Delim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Used only with AUTH key; </a:t>
            </a:r>
            <a:r>
              <a:rPr lang="en-US" sz="1800" i="1" dirty="0" smtClean="0"/>
              <a:t>more details in following slides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Type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Tells JRest whether a definition is a </a:t>
            </a:r>
            <a:r>
              <a:rPr lang="en-US" sz="1800" i="1" dirty="0" smtClean="0"/>
              <a:t>pull (GET) or push (SET)</a:t>
            </a:r>
            <a:r>
              <a:rPr lang="en-US" sz="1800" dirty="0" smtClean="0"/>
              <a:t>; within JDBC definition represents database type (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SQLServer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PostgreSql</a:t>
            </a:r>
            <a:r>
              <a:rPr lang="en-US" sz="1800" i="1" dirty="0" smtClean="0"/>
              <a:t>, Oracle)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Roles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Strings or ids that restricts the access to a REST API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Before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Represents a public function of a Java class that will be invoked before calling the REST API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Output of Before is passed as data to REST </a:t>
            </a:r>
            <a:r>
              <a:rPr lang="en-US" sz="1800" dirty="0" smtClean="0"/>
              <a:t>call; this is optional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After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Opposite of Before; will be called after REST API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Output of REST, original JSON data and result of Before </a:t>
            </a:r>
            <a:r>
              <a:rPr lang="en-US" sz="1800" i="1" dirty="0" smtClean="0"/>
              <a:t>(if both are used)</a:t>
            </a:r>
            <a:r>
              <a:rPr lang="en-US" sz="1800" dirty="0" smtClean="0"/>
              <a:t> is passed to After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039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Words/Chars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5400" y="1219200"/>
            <a:ext cx="3886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sz="2100" dirty="0" smtClean="0"/>
              <a:t>– definition file extension</a:t>
            </a:r>
            <a:endParaRPr lang="en-US" sz="2100" dirty="0"/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SQLServer</a:t>
            </a:r>
            <a:endParaRPr lang="en-US" dirty="0"/>
          </a:p>
          <a:p>
            <a:r>
              <a:rPr lang="en-US" dirty="0"/>
              <a:t>Oracle</a:t>
            </a:r>
          </a:p>
          <a:p>
            <a:r>
              <a:rPr lang="en-US" dirty="0" smtClean="0"/>
              <a:t>? </a:t>
            </a:r>
            <a:r>
              <a:rPr lang="en-US" sz="2100" dirty="0" smtClean="0"/>
              <a:t>– positional parameter </a:t>
            </a:r>
          </a:p>
          <a:p>
            <a:r>
              <a:rPr lang="en-US" dirty="0" smtClean="0"/>
              <a:t>! </a:t>
            </a:r>
            <a:r>
              <a:rPr lang="en-US" sz="2100" dirty="0" smtClean="0"/>
              <a:t>– definition separator</a:t>
            </a:r>
          </a:p>
          <a:p>
            <a:r>
              <a:rPr lang="en-US" dirty="0" smtClean="0"/>
              <a:t>, </a:t>
            </a:r>
          </a:p>
          <a:p>
            <a:r>
              <a:rPr lang="en-US" dirty="0" smtClean="0"/>
              <a:t># </a:t>
            </a:r>
          </a:p>
          <a:p>
            <a:r>
              <a:rPr lang="en-US" dirty="0" smtClean="0"/>
              <a:t>: </a:t>
            </a:r>
          </a:p>
          <a:p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219200"/>
            <a:ext cx="4191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DB</a:t>
            </a:r>
            <a:r>
              <a:rPr lang="en-US" dirty="0"/>
              <a:t> </a:t>
            </a:r>
            <a:r>
              <a:rPr lang="en-US" sz="2100" dirty="0"/>
              <a:t>– </a:t>
            </a:r>
            <a:r>
              <a:rPr lang="en-US" sz="2100" dirty="0" smtClean="0"/>
              <a:t>database name</a:t>
            </a:r>
          </a:p>
          <a:p>
            <a:r>
              <a:rPr lang="en-US" dirty="0" smtClean="0"/>
              <a:t>FQCN</a:t>
            </a:r>
            <a:r>
              <a:rPr lang="en-US" dirty="0"/>
              <a:t> </a:t>
            </a:r>
            <a:r>
              <a:rPr lang="en-US" sz="2100" dirty="0"/>
              <a:t>– </a:t>
            </a:r>
            <a:r>
              <a:rPr lang="en-US" sz="2100" dirty="0" smtClean="0"/>
              <a:t>fully qualified class name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Consume</a:t>
            </a:r>
          </a:p>
          <a:p>
            <a:r>
              <a:rPr lang="en-US" dirty="0" smtClean="0"/>
              <a:t>t/f </a:t>
            </a:r>
            <a:r>
              <a:rPr lang="en-US" sz="2100" dirty="0" smtClean="0"/>
              <a:t>(true/false)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User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057400" y="2133600"/>
            <a:ext cx="304800" cy="685800"/>
          </a:xfrm>
          <a:prstGeom prst="rightBrace">
            <a:avLst>
              <a:gd name="adj1" fmla="val 275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102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REST call</a:t>
            </a:r>
          </a:p>
          <a:p>
            <a:r>
              <a:rPr lang="en-US" dirty="0" smtClean="0">
                <a:latin typeface="Myriad Pro"/>
                <a:cs typeface="Myriad Pro"/>
              </a:rPr>
              <a:t>Types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2057400" y="1295400"/>
            <a:ext cx="304800" cy="685800"/>
          </a:xfrm>
          <a:prstGeom prst="rightBrace">
            <a:avLst>
              <a:gd name="adj1" fmla="val 275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129540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Reserved</a:t>
            </a:r>
          </a:p>
          <a:p>
            <a:r>
              <a:rPr lang="en-US" dirty="0" smtClean="0">
                <a:latin typeface="Myriad Pro"/>
                <a:cs typeface="Myriad Pro"/>
              </a:rPr>
              <a:t>JREST_KEY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7391400" y="2133600"/>
            <a:ext cx="304800" cy="1524000"/>
          </a:xfrm>
          <a:prstGeom prst="rightBrace">
            <a:avLst>
              <a:gd name="adj1" fmla="val 275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72400" y="242947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Supported</a:t>
            </a:r>
          </a:p>
          <a:p>
            <a:r>
              <a:rPr lang="en-US" dirty="0" smtClean="0">
                <a:latin typeface="Myriad Pro"/>
                <a:cs typeface="Myriad Pro"/>
              </a:rPr>
              <a:t>Database</a:t>
            </a:r>
          </a:p>
          <a:p>
            <a:r>
              <a:rPr lang="en-US" dirty="0" smtClean="0">
                <a:latin typeface="Myriad Pro"/>
                <a:cs typeface="Myriad Pro"/>
              </a:rPr>
              <a:t>Types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6019800" y="4648200"/>
            <a:ext cx="304800" cy="1524000"/>
          </a:xfrm>
          <a:prstGeom prst="rightBrace">
            <a:avLst>
              <a:gd name="adj1" fmla="val 275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4600" y="5221284"/>
            <a:ext cx="223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Valid set of delimiters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2634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Definition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352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"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create_user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" :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Query" : "INSERT INTO users VALUES(UUID(), ?, ?, ?, MD5(?), ?, NOW(), 0,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Type"  : "SET",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Roles" : ["1", "5"]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}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!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"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get_user_details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" :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Query" : "SELECT * FROM users WHERE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userid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= ?;",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Type"  : "GET",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Roles" : ["1", "3", "4", "5"]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}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62775" y="1721628"/>
            <a:ext cx="1447800" cy="3810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6200000" flipV="1">
            <a:off x="5539988" y="4701788"/>
            <a:ext cx="457200" cy="19762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775" y="3525848"/>
            <a:ext cx="533400" cy="3810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2209800"/>
            <a:ext cx="685800" cy="3810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1066800" y="2514600"/>
            <a:ext cx="990600" cy="339704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5334000" y="2001848"/>
            <a:ext cx="1981200" cy="339704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2057400" y="5060172"/>
            <a:ext cx="2057400" cy="3810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1274752"/>
            <a:ext cx="220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JREST_KEY: must be unique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13" name="Curved Connector 12"/>
          <p:cNvCxnSpPr>
            <a:stCxn id="11" idx="1"/>
            <a:endCxn id="4" idx="7"/>
          </p:cNvCxnSpPr>
          <p:nvPr/>
        </p:nvCxnSpPr>
        <p:spPr>
          <a:xfrm rot="10800000" flipV="1">
            <a:off x="2098550" y="1428640"/>
            <a:ext cx="339850" cy="34878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570152"/>
            <a:ext cx="1826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Positional parameters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16" name="Curved Connector 15"/>
          <p:cNvCxnSpPr>
            <a:stCxn id="15" idx="1"/>
            <a:endCxn id="9" idx="1"/>
          </p:cNvCxnSpPr>
          <p:nvPr/>
        </p:nvCxnSpPr>
        <p:spPr>
          <a:xfrm rot="10800000">
            <a:off x="5624140" y="2291805"/>
            <a:ext cx="395660" cy="43223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2341552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Type of call SET for modification of data and GET for querying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18" name="Curved Connector 17"/>
          <p:cNvCxnSpPr>
            <a:stCxn id="17" idx="1"/>
            <a:endCxn id="7" idx="6"/>
          </p:cNvCxnSpPr>
          <p:nvPr/>
        </p:nvCxnSpPr>
        <p:spPr>
          <a:xfrm rot="10800000">
            <a:off x="2743200" y="2400300"/>
            <a:ext cx="685800" cy="31058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0800" y="4017952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Semicolon to end the statement; important don’t forget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20" name="Curved Connector 19"/>
          <p:cNvCxnSpPr>
            <a:stCxn id="19" idx="1"/>
            <a:endCxn id="5" idx="6"/>
          </p:cNvCxnSpPr>
          <p:nvPr/>
        </p:nvCxnSpPr>
        <p:spPr>
          <a:xfrm rot="10800000" flipV="1">
            <a:off x="5768588" y="4387283"/>
            <a:ext cx="632212" cy="18471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810000"/>
            <a:ext cx="443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Separator to let know compiler that a definition ends here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22" name="Curved Connector 21"/>
          <p:cNvCxnSpPr>
            <a:stCxn id="21" idx="1"/>
            <a:endCxn id="6" idx="5"/>
          </p:cNvCxnSpPr>
          <p:nvPr/>
        </p:nvCxnSpPr>
        <p:spPr>
          <a:xfrm rot="10800000">
            <a:off x="791060" y="3851053"/>
            <a:ext cx="351940" cy="11283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3124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Optional roles, to restrict the access to service; if not mentioned a default role id -3022 is assumed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24" name="Curved Connector 23"/>
          <p:cNvCxnSpPr>
            <a:stCxn id="23" idx="1"/>
            <a:endCxn id="8" idx="0"/>
          </p:cNvCxnSpPr>
          <p:nvPr/>
        </p:nvCxnSpPr>
        <p:spPr>
          <a:xfrm rot="10800000">
            <a:off x="1562100" y="2854304"/>
            <a:ext cx="114300" cy="53150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4800" y="5562600"/>
            <a:ext cx="3622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</a:rPr>
              <a:t>Role ids that can access this REST service; this can be number or string and doesn’t have impact on the performance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26" name="Curved Connector 25"/>
          <p:cNvCxnSpPr>
            <a:stCxn id="25" idx="1"/>
            <a:endCxn id="10" idx="7"/>
          </p:cNvCxnSpPr>
          <p:nvPr/>
        </p:nvCxnSpPr>
        <p:spPr>
          <a:xfrm rot="10800000">
            <a:off x="3813502" y="5385376"/>
            <a:ext cx="301299" cy="54655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Definition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Enclose every definition within {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Definition within </a:t>
            </a:r>
            <a:r>
              <a:rPr lang="en-US" dirty="0" err="1" smtClean="0"/>
              <a:t>jrest.json</a:t>
            </a:r>
            <a:r>
              <a:rPr lang="en-US" dirty="0" smtClean="0"/>
              <a:t> is limited to AUTH and JDBC details only; so don’t put anything there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single file can have multiple definitions; separate them using ! (bang) character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Like URIs the JRest key must be unique in your project or deployment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Put relevant definitions into a single file; </a:t>
            </a:r>
            <a:r>
              <a:rPr lang="en-US" i="1" dirty="0" smtClean="0"/>
              <a:t>this helps in fishing out the errors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Put SET and GET types for a module into separate files; helps a lot during development, </a:t>
            </a:r>
            <a:r>
              <a:rPr lang="en-US" i="1" dirty="0" smtClean="0"/>
              <a:t>e.g. user-</a:t>
            </a:r>
            <a:r>
              <a:rPr lang="en-US" i="1" dirty="0" err="1" smtClean="0"/>
              <a:t>get.json</a:t>
            </a:r>
            <a:r>
              <a:rPr lang="en-US" i="1" dirty="0" smtClean="0"/>
              <a:t> and user-</a:t>
            </a:r>
            <a:r>
              <a:rPr lang="en-US" i="1" dirty="0" err="1" smtClean="0"/>
              <a:t>set.json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Try your queries (SQL and </a:t>
            </a:r>
            <a:r>
              <a:rPr lang="en-US" dirty="0" err="1" smtClean="0"/>
              <a:t>NoSQL</a:t>
            </a:r>
            <a:r>
              <a:rPr lang="en-US" dirty="0" smtClean="0"/>
              <a:t>) before you put them into definition files; </a:t>
            </a:r>
            <a:r>
              <a:rPr lang="en-US" i="1" dirty="0" smtClean="0"/>
              <a:t>helps in ruling out your issues with JRest issues!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Don’t worry about employing Before and After, they are designed for high performance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cascading business logic into a single function, if you intend to use Before or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rest.json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"</a:t>
            </a:r>
            <a:r>
              <a:rPr lang="nl-NL" dirty="0">
                <a:latin typeface="Consolas"/>
                <a:cs typeface="Consolas"/>
              </a:rPr>
              <a:t>AUTH" : 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</a:t>
            </a:r>
            <a:r>
              <a:rPr lang="nl-NL" dirty="0">
                <a:latin typeface="Consolas"/>
                <a:cs typeface="Consolas"/>
              </a:rPr>
              <a:t>"Query" : "SELECT </a:t>
            </a:r>
            <a:r>
              <a:rPr lang="nl-NL" dirty="0" err="1">
                <a:latin typeface="Consolas"/>
                <a:cs typeface="Consolas"/>
              </a:rPr>
              <a:t>roles</a:t>
            </a:r>
            <a:r>
              <a:rPr lang="nl-NL" dirty="0">
                <a:latin typeface="Consolas"/>
                <a:cs typeface="Consolas"/>
              </a:rPr>
              <a:t> FROM Users WHERE MD5(username) = ? AND password = MD5(?);",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</a:t>
            </a:r>
            <a:r>
              <a:rPr lang="nl-NL" dirty="0">
                <a:latin typeface="Consolas"/>
                <a:cs typeface="Consolas"/>
              </a:rPr>
              <a:t>"</a:t>
            </a:r>
            <a:r>
              <a:rPr lang="nl-NL" dirty="0" err="1">
                <a:latin typeface="Consolas"/>
                <a:cs typeface="Consolas"/>
              </a:rPr>
              <a:t>Delim</a:t>
            </a:r>
            <a:r>
              <a:rPr lang="nl-NL" dirty="0">
                <a:latin typeface="Consolas"/>
                <a:cs typeface="Consolas"/>
              </a:rPr>
              <a:t>" : "</a:t>
            </a:r>
            <a:r>
              <a:rPr lang="nl-NL" dirty="0" smtClean="0">
                <a:latin typeface="Consolas"/>
                <a:cs typeface="Consolas"/>
              </a:rPr>
              <a:t>,”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}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"</a:t>
            </a:r>
            <a:r>
              <a:rPr lang="nl-NL" dirty="0">
                <a:latin typeface="Consolas"/>
                <a:cs typeface="Consolas"/>
              </a:rPr>
              <a:t>JDBC" : 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Host" : "</a:t>
            </a:r>
            <a:r>
              <a:rPr lang="nl-NL" dirty="0" err="1">
                <a:latin typeface="Consolas"/>
                <a:cs typeface="Consolas"/>
              </a:rPr>
              <a:t>localhost</a:t>
            </a:r>
            <a:r>
              <a:rPr lang="nl-NL" dirty="0"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Port" : "3306",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User" : "root",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Pass" : "xmc4vhcf",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Db"   : "Darwin",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Type" : "</a:t>
            </a:r>
            <a:r>
              <a:rPr lang="nl-NL" dirty="0" err="1" smtClean="0">
                <a:latin typeface="Consolas"/>
                <a:cs typeface="Consolas"/>
              </a:rPr>
              <a:t>MySql</a:t>
            </a:r>
            <a:r>
              <a:rPr lang="nl-NL" dirty="0" smtClean="0">
                <a:latin typeface="Consolas"/>
                <a:cs typeface="Consolas"/>
              </a:rPr>
              <a:t>”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}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24000" y="2362200"/>
            <a:ext cx="5503498" cy="2306648"/>
            <a:chOff x="685800" y="2351876"/>
            <a:chExt cx="5503498" cy="2306648"/>
          </a:xfrm>
        </p:grpSpPr>
        <p:grpSp>
          <p:nvGrpSpPr>
            <p:cNvPr id="24" name="Group 23"/>
            <p:cNvGrpSpPr/>
            <p:nvPr/>
          </p:nvGrpSpPr>
          <p:grpSpPr>
            <a:xfrm>
              <a:off x="685800" y="2351876"/>
              <a:ext cx="1371600" cy="914400"/>
              <a:chOff x="685800" y="2133600"/>
              <a:chExt cx="1371600" cy="914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5800" y="2133600"/>
                <a:ext cx="1371600" cy="914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16375" y="2298412"/>
                <a:ext cx="71045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JSON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Parser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98848" y="2351876"/>
              <a:ext cx="1371600" cy="914400"/>
              <a:chOff x="5569750" y="2133600"/>
              <a:chExt cx="13716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569750" y="2133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42104" y="2298412"/>
                <a:ext cx="82689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Session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Store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29000" y="2351876"/>
              <a:ext cx="1371600" cy="914400"/>
              <a:chOff x="3886200" y="2133600"/>
              <a:chExt cx="1371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86200" y="2133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58118" y="2298412"/>
                <a:ext cx="102776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Execution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Engine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57400" y="2351876"/>
              <a:ext cx="1371600" cy="914400"/>
              <a:chOff x="2286000" y="2133600"/>
              <a:chExt cx="1371600" cy="914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286000" y="2133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53505" y="2298412"/>
                <a:ext cx="103659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Definition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Store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57400" y="3276600"/>
              <a:ext cx="1371600" cy="914400"/>
              <a:chOff x="2286000" y="3276600"/>
              <a:chExt cx="1371600" cy="914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86000" y="3276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16575" y="3441412"/>
                <a:ext cx="71045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JRest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Parser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9000" y="3276600"/>
              <a:ext cx="1371600" cy="914400"/>
              <a:chOff x="3886200" y="3276600"/>
              <a:chExt cx="1371600" cy="914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886200" y="3276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82124" y="3441412"/>
                <a:ext cx="97975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JRest </a:t>
                </a:r>
                <a:r>
                  <a:rPr lang="en-US" sz="1600" dirty="0" err="1" smtClean="0">
                    <a:latin typeface="Myriad Pro"/>
                    <a:cs typeface="Myriad Pro"/>
                  </a:rPr>
                  <a:t>Def</a:t>
                </a:r>
                <a:endParaRPr lang="en-US" sz="1600" dirty="0" smtClean="0">
                  <a:latin typeface="Myriad Pro"/>
                  <a:cs typeface="Myriad Pro"/>
                </a:endParaRP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Parser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86350" y="3276600"/>
              <a:ext cx="1402948" cy="914400"/>
              <a:chOff x="5546927" y="3276600"/>
              <a:chExt cx="1402948" cy="9144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562600" y="3276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46927" y="3441412"/>
                <a:ext cx="14029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Definition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Object Loader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85800" y="4201324"/>
              <a:ext cx="5486400" cy="457200"/>
              <a:chOff x="685800" y="4436477"/>
              <a:chExt cx="6248400" cy="457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85800" y="4436477"/>
                <a:ext cx="6248400" cy="457200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4750" y="4495800"/>
                <a:ext cx="1990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Myriad Pro"/>
                    <a:cs typeface="Myriad Pro"/>
                  </a:rPr>
                  <a:t>Compiler Daemon</a:t>
                </a:r>
                <a:endParaRPr lang="en-US" sz="1600" dirty="0">
                  <a:solidFill>
                    <a:schemeClr val="bg1"/>
                  </a:solidFill>
                  <a:latin typeface="Myriad Pro"/>
                  <a:cs typeface="Myriad Pro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85800" y="3276600"/>
              <a:ext cx="1371600" cy="914400"/>
              <a:chOff x="685800" y="3276600"/>
              <a:chExt cx="13716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85800" y="3276600"/>
                <a:ext cx="1371600" cy="914400"/>
              </a:xfrm>
              <a:prstGeom prst="rect">
                <a:avLst/>
              </a:prstGeom>
              <a:solidFill>
                <a:srgbClr val="77933C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5542" y="3441412"/>
                <a:ext cx="117211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Definition</a:t>
                </a:r>
              </a:p>
              <a:p>
                <a:pPr algn="ctr"/>
                <a:r>
                  <a:rPr lang="en-US" sz="1600" dirty="0" smtClean="0">
                    <a:latin typeface="Myriad Pro"/>
                    <a:cs typeface="Myriad Pro"/>
                  </a:rPr>
                  <a:t>DIR Iterator</a:t>
                </a:r>
                <a:endParaRPr lang="en-US" sz="1600" dirty="0">
                  <a:latin typeface="Myriad Pro"/>
                  <a:cs typeface="Myriad Pro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800600" y="4953000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Environment monitoring,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System readiness check,</a:t>
            </a:r>
          </a:p>
          <a:p>
            <a:r>
              <a:rPr lang="en-US" sz="1200" dirty="0" err="1" smtClean="0">
                <a:latin typeface="Myriad Pro"/>
                <a:cs typeface="Myriad Pro"/>
              </a:rPr>
              <a:t>Db</a:t>
            </a:r>
            <a:r>
              <a:rPr lang="en-US" sz="1200" dirty="0" smtClean="0">
                <a:latin typeface="Myriad Pro"/>
                <a:cs typeface="Myriad Pro"/>
              </a:rPr>
              <a:t> connection cleanup,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Remove expired sessions,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Load new/modified definitions 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35" name="Curved Connector 34"/>
          <p:cNvCxnSpPr>
            <a:stCxn id="33" idx="1"/>
            <a:endCxn id="21" idx="2"/>
          </p:cNvCxnSpPr>
          <p:nvPr/>
        </p:nvCxnSpPr>
        <p:spPr>
          <a:xfrm rot="10800000">
            <a:off x="4267200" y="4668848"/>
            <a:ext cx="533400" cy="791984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" y="47244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Scanner which monitors the JDP for any new/modified JRest files.  Also reads and feeds the contents to various parsers 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42" name="Curved Connector 41"/>
          <p:cNvCxnSpPr>
            <a:stCxn id="41" idx="0"/>
            <a:endCxn id="13" idx="1"/>
          </p:cNvCxnSpPr>
          <p:nvPr/>
        </p:nvCxnSpPr>
        <p:spPr>
          <a:xfrm rot="5400000" flipH="1" flipV="1">
            <a:off x="710012" y="3910412"/>
            <a:ext cx="980276" cy="647700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405" y="1905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Generic JSON parser, builds on Simple JSON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44" name="Curved Connector 43"/>
          <p:cNvCxnSpPr>
            <a:stCxn id="43" idx="2"/>
            <a:endCxn id="12" idx="1"/>
          </p:cNvCxnSpPr>
          <p:nvPr/>
        </p:nvCxnSpPr>
        <p:spPr>
          <a:xfrm rot="16200000" flipH="1">
            <a:off x="1043718" y="2339117"/>
            <a:ext cx="268069" cy="692495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76400" y="129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Store where JSON strings are converted and stored as objects 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46" name="Curved Connector 45"/>
          <p:cNvCxnSpPr>
            <a:endCxn id="10" idx="0"/>
          </p:cNvCxnSpPr>
          <p:nvPr/>
        </p:nvCxnSpPr>
        <p:spPr>
          <a:xfrm>
            <a:off x="3048000" y="1905000"/>
            <a:ext cx="533400" cy="457200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4400" y="107400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Holds pool of executors (which execute JRest definition) and database connections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48" name="Curved Connector 47"/>
          <p:cNvCxnSpPr>
            <a:stCxn id="47" idx="1"/>
          </p:cNvCxnSpPr>
          <p:nvPr/>
        </p:nvCxnSpPr>
        <p:spPr>
          <a:xfrm rot="10800000" flipV="1">
            <a:off x="4419600" y="1489502"/>
            <a:ext cx="304800" cy="872698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6600" y="12192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A cache of all the sessions and the associated roles within the system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50" name="Curved Connector 49"/>
          <p:cNvCxnSpPr>
            <a:stCxn id="49" idx="2"/>
            <a:endCxn id="6" idx="3"/>
          </p:cNvCxnSpPr>
          <p:nvPr/>
        </p:nvCxnSpPr>
        <p:spPr>
          <a:xfrm rot="5400000">
            <a:off x="7024973" y="2033872"/>
            <a:ext cx="769203" cy="801852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86600" y="4267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yriad Pro"/>
                <a:cs typeface="Myriad Pro"/>
              </a:rPr>
              <a:t>Constructs and loads the definitions into executable format for execution engine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81" name="Curved Connector 80"/>
          <p:cNvCxnSpPr>
            <a:stCxn id="80" idx="0"/>
            <a:endCxn id="20" idx="3"/>
          </p:cNvCxnSpPr>
          <p:nvPr/>
        </p:nvCxnSpPr>
        <p:spPr>
          <a:xfrm rot="16200000" flipV="1">
            <a:off x="7195561" y="3576061"/>
            <a:ext cx="523076" cy="859202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Execution Engine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0675" y="3376425"/>
            <a:ext cx="533400" cy="533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37575" y="3376425"/>
            <a:ext cx="533400" cy="533400"/>
          </a:xfrm>
          <a:prstGeom prst="ellipse">
            <a:avLst/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038600" y="2667000"/>
            <a:ext cx="4572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895175" y="3414525"/>
            <a:ext cx="457200" cy="457200"/>
          </a:xfrm>
          <a:prstGeom prst="diamond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flipV="1">
            <a:off x="8077200" y="3429000"/>
            <a:ext cx="457200" cy="381000"/>
          </a:xfrm>
          <a:prstGeom prst="triangl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0"/>
            <a:endCxn id="9" idx="0"/>
          </p:cNvCxnSpPr>
          <p:nvPr/>
        </p:nvCxnSpPr>
        <p:spPr>
          <a:xfrm rot="16200000" flipH="1">
            <a:off x="4294975" y="1585725"/>
            <a:ext cx="38100" cy="3619500"/>
          </a:xfrm>
          <a:prstGeom prst="bentConnector3">
            <a:avLst>
              <a:gd name="adj1" fmla="val -341821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6" idx="4"/>
          </p:cNvCxnSpPr>
          <p:nvPr/>
        </p:nvCxnSpPr>
        <p:spPr>
          <a:xfrm rot="5400000">
            <a:off x="4294975" y="2081025"/>
            <a:ext cx="38100" cy="3619500"/>
          </a:xfrm>
          <a:prstGeom prst="bentConnector3">
            <a:avLst>
              <a:gd name="adj1" fmla="val 140455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352375" y="3619500"/>
            <a:ext cx="1839125" cy="236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6" idx="4"/>
          </p:cNvCxnSpPr>
          <p:nvPr/>
        </p:nvCxnSpPr>
        <p:spPr>
          <a:xfrm rot="5400000">
            <a:off x="5355126" y="959150"/>
            <a:ext cx="99825" cy="5801525"/>
          </a:xfrm>
          <a:prstGeom prst="bentConnector3">
            <a:avLst>
              <a:gd name="adj1" fmla="val 138393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23147" y="2971800"/>
            <a:ext cx="1198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6600"/>
                </a:solidFill>
              </a:rPr>
              <a:t>f</a:t>
            </a:r>
            <a:r>
              <a:rPr lang="en-US" sz="1400" i="1" dirty="0" smtClean="0">
                <a:solidFill>
                  <a:srgbClr val="FF6600"/>
                </a:solidFill>
              </a:rPr>
              <a:t>(n) </a:t>
            </a:r>
            <a:r>
              <a:rPr lang="en-US" sz="1400" i="1" dirty="0" smtClean="0">
                <a:solidFill>
                  <a:srgbClr val="FF6600"/>
                </a:solidFill>
                <a:sym typeface="Wingdings"/>
              </a:rPr>
              <a:t> </a:t>
            </a:r>
            <a:r>
              <a:rPr lang="en-US" sz="1400" dirty="0" smtClean="0">
                <a:solidFill>
                  <a:srgbClr val="FF6600"/>
                </a:solidFill>
              </a:rPr>
              <a:t>Before</a:t>
            </a:r>
            <a:endParaRPr lang="en-US" sz="14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9185" y="3706760"/>
            <a:ext cx="1198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6600"/>
                </a:solidFill>
              </a:rPr>
              <a:t>f</a:t>
            </a:r>
            <a:r>
              <a:rPr lang="en-US" sz="1400" i="1" dirty="0" smtClean="0">
                <a:solidFill>
                  <a:srgbClr val="FF6600"/>
                </a:solidFill>
              </a:rPr>
              <a:t>(n)   </a:t>
            </a:r>
            <a:r>
              <a:rPr lang="en-US" sz="1400" i="1" dirty="0" smtClean="0">
                <a:solidFill>
                  <a:srgbClr val="FF6600"/>
                </a:solidFill>
                <a:sym typeface="Wingdings"/>
              </a:rPr>
              <a:t> </a:t>
            </a:r>
            <a:r>
              <a:rPr lang="en-US" sz="1400" dirty="0" smtClean="0">
                <a:solidFill>
                  <a:srgbClr val="FF6600"/>
                </a:solidFill>
              </a:rPr>
              <a:t>After</a:t>
            </a:r>
            <a:endParaRPr lang="en-US" sz="14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6075" y="373380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</a:rPr>
              <a:t>f</a:t>
            </a:r>
            <a:r>
              <a:rPr lang="en-US" sz="1400" i="1" dirty="0" smtClean="0">
                <a:solidFill>
                  <a:srgbClr val="008000"/>
                </a:solidFill>
              </a:rPr>
              <a:t>(n) </a:t>
            </a:r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    </a:t>
            </a:r>
            <a:r>
              <a:rPr lang="en-US" sz="1400" dirty="0" smtClean="0">
                <a:solidFill>
                  <a:srgbClr val="008000"/>
                </a:solidFill>
              </a:rPr>
              <a:t>JREST_KEY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1775" y="2570152"/>
            <a:ext cx="14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ip</a:t>
            </a:r>
            <a:r>
              <a:rPr lang="en-US" sz="1400" i="1" dirty="0" smtClean="0">
                <a:sym typeface="Wingdings"/>
              </a:rPr>
              <a:t> JSON_DATA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5129025"/>
            <a:ext cx="2952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</a:t>
            </a:r>
            <a:r>
              <a:rPr lang="en-US" sz="1400" i="1" dirty="0" smtClean="0"/>
              <a:t>esult path if After function is defined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85275" y="4367025"/>
            <a:ext cx="3182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result path if no After function is defined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4114800"/>
            <a:ext cx="171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Result </a:t>
            </a:r>
            <a:r>
              <a:rPr lang="en-US" sz="1400" i="1" dirty="0" smtClean="0">
                <a:sym typeface="Wingdings"/>
              </a:rPr>
              <a:t> </a:t>
            </a:r>
            <a:r>
              <a:rPr lang="en-US" sz="1400" i="1" dirty="0" smtClean="0"/>
              <a:t>JRest JSON 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2016104"/>
            <a:ext cx="281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i="1" dirty="0" smtClean="0"/>
              <a:t>ath if no before function is defined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1797828"/>
            <a:ext cx="14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ip</a:t>
            </a:r>
            <a:r>
              <a:rPr lang="en-US" sz="1400" i="1" dirty="0" smtClean="0">
                <a:sym typeface="Wingdings"/>
              </a:rPr>
              <a:t> JSON_DATA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477000" y="292926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ip</a:t>
            </a:r>
            <a:r>
              <a:rPr lang="en-US" sz="1400" i="1" dirty="0" smtClean="0">
                <a:sym typeface="Wingdings"/>
              </a:rPr>
              <a:t> JSON_DATA  </a:t>
            </a:r>
            <a:r>
              <a:rPr lang="en-US" sz="1400" dirty="0" smtClean="0">
                <a:sym typeface="Wingdings"/>
              </a:rPr>
              <a:t>+  Before RS</a:t>
            </a:r>
          </a:p>
          <a:p>
            <a:r>
              <a:rPr lang="en-US" sz="1400" dirty="0" smtClean="0">
                <a:sym typeface="Wingdings"/>
              </a:rPr>
              <a:t>+  </a:t>
            </a:r>
            <a:r>
              <a:rPr lang="en-US" sz="1400" i="1" dirty="0" smtClean="0">
                <a:sym typeface="Wingdings"/>
              </a:rPr>
              <a:t>f(n) </a:t>
            </a:r>
            <a:r>
              <a:rPr lang="en-US" sz="1400" dirty="0" smtClean="0">
                <a:sym typeface="Wingdings"/>
              </a:rPr>
              <a:t>JREST_KEY  </a:t>
            </a:r>
            <a:endParaRPr lang="en-US" sz="1400" dirty="0"/>
          </a:p>
        </p:txBody>
      </p:sp>
      <p:cxnSp>
        <p:nvCxnSpPr>
          <p:cNvPr id="49" name="Elbow Connector 48"/>
          <p:cNvCxnSpPr>
            <a:stCxn id="6" idx="6"/>
            <a:endCxn id="8" idx="1"/>
          </p:cNvCxnSpPr>
          <p:nvPr/>
        </p:nvCxnSpPr>
        <p:spPr>
          <a:xfrm flipV="1">
            <a:off x="2770975" y="2857500"/>
            <a:ext cx="1381925" cy="7856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5"/>
            <a:endCxn id="9" idx="1"/>
          </p:cNvCxnSpPr>
          <p:nvPr/>
        </p:nvCxnSpPr>
        <p:spPr>
          <a:xfrm>
            <a:off x="4381500" y="2857500"/>
            <a:ext cx="1513675" cy="785625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14800" y="4876800"/>
            <a:ext cx="26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Result </a:t>
            </a:r>
            <a:r>
              <a:rPr lang="en-US" sz="1400" i="1" dirty="0" smtClean="0">
                <a:sym typeface="Wingdings"/>
              </a:rPr>
              <a:t> </a:t>
            </a:r>
            <a:r>
              <a:rPr lang="en-US" sz="1400" i="1" dirty="0" smtClean="0"/>
              <a:t>output of After function</a:t>
            </a:r>
            <a:endParaRPr lang="en-US" sz="1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28600" y="2667000"/>
            <a:ext cx="838200" cy="762000"/>
            <a:chOff x="152400" y="4065032"/>
            <a:chExt cx="838200" cy="762000"/>
          </a:xfrm>
        </p:grpSpPr>
        <p:sp>
          <p:nvSpPr>
            <p:cNvPr id="67" name="Double Brace 66"/>
            <p:cNvSpPr/>
            <p:nvPr/>
          </p:nvSpPr>
          <p:spPr>
            <a:xfrm>
              <a:off x="152400" y="4065032"/>
              <a:ext cx="838200" cy="762000"/>
            </a:xfrm>
            <a:prstGeom prst="bracePair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7897" y="4076700"/>
              <a:ext cx="6072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66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FF6600"/>
                  </a:solidFill>
                </a:rPr>
                <a:t>auth</a:t>
              </a:r>
              <a:endParaRPr lang="en-US" sz="1400" dirty="0" smtClean="0">
                <a:solidFill>
                  <a:srgbClr val="FF6600"/>
                </a:solidFill>
              </a:endParaRPr>
            </a:p>
            <a:p>
              <a:r>
                <a:rPr lang="en-US" sz="1400" dirty="0" smtClean="0">
                  <a:solidFill>
                    <a:srgbClr val="FF6600"/>
                  </a:solidFill>
                </a:rPr>
                <a:t>/pull</a:t>
              </a:r>
            </a:p>
            <a:p>
              <a:r>
                <a:rPr lang="en-US" sz="1400" dirty="0" smtClean="0">
                  <a:solidFill>
                    <a:srgbClr val="FF6600"/>
                  </a:solidFill>
                </a:rPr>
                <a:t>/push</a:t>
              </a:r>
              <a:endParaRPr lang="en-US" sz="1400" dirty="0">
                <a:solidFill>
                  <a:srgbClr val="FF66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8600" y="64008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p </a:t>
            </a:r>
            <a:r>
              <a:rPr lang="en-US" sz="1400" dirty="0" smtClean="0"/>
              <a:t>= Input		RS = Result Set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1371600" y="344964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200" y="4038600"/>
            <a:ext cx="149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Session validation</a:t>
            </a:r>
            <a:endParaRPr lang="en-US" sz="1400" dirty="0"/>
          </a:p>
        </p:txBody>
      </p:sp>
      <p:cxnSp>
        <p:nvCxnSpPr>
          <p:cNvPr id="77" name="Curved Connector 76"/>
          <p:cNvCxnSpPr>
            <a:stCxn id="75" idx="3"/>
            <a:endCxn id="72" idx="5"/>
          </p:cNvCxnSpPr>
          <p:nvPr/>
        </p:nvCxnSpPr>
        <p:spPr>
          <a:xfrm flipV="1">
            <a:off x="1567864" y="3774852"/>
            <a:ext cx="128940" cy="417637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3302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ip</a:t>
            </a:r>
            <a:r>
              <a:rPr lang="en-US" sz="1400" i="1" dirty="0" smtClean="0">
                <a:sym typeface="Wingdings"/>
              </a:rPr>
              <a:t> JSON_DATA </a:t>
            </a:r>
            <a:r>
              <a:rPr lang="en-US" sz="1400" i="1" dirty="0" smtClean="0">
                <a:sym typeface="Wingdings"/>
              </a:rPr>
              <a:t> or</a:t>
            </a:r>
            <a:r>
              <a:rPr lang="en-US" sz="1400" dirty="0" smtClean="0">
                <a:sym typeface="Wingdings"/>
              </a:rPr>
              <a:t>  </a:t>
            </a:r>
            <a:r>
              <a:rPr lang="en-US" sz="1400" i="1" dirty="0" smtClean="0">
                <a:sym typeface="Wingdings"/>
              </a:rPr>
              <a:t>Before </a:t>
            </a:r>
            <a:r>
              <a:rPr lang="en-US" sz="1400" i="1" dirty="0" smtClean="0">
                <a:sym typeface="Wingdings"/>
              </a:rPr>
              <a:t>RS</a:t>
            </a:r>
            <a:endParaRPr lang="en-US" sz="1400" i="1" dirty="0"/>
          </a:p>
        </p:txBody>
      </p:sp>
      <p:cxnSp>
        <p:nvCxnSpPr>
          <p:cNvPr id="4" name="Straight Arrow Connector 3"/>
          <p:cNvCxnSpPr>
            <a:stCxn id="5" idx="6"/>
            <a:endCxn id="72" idx="2"/>
          </p:cNvCxnSpPr>
          <p:nvPr/>
        </p:nvCxnSpPr>
        <p:spPr>
          <a:xfrm flipV="1">
            <a:off x="904075" y="3640148"/>
            <a:ext cx="467525" cy="29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2" idx="6"/>
            <a:endCxn id="6" idx="2"/>
          </p:cNvCxnSpPr>
          <p:nvPr/>
        </p:nvCxnSpPr>
        <p:spPr>
          <a:xfrm>
            <a:off x="1752600" y="3640148"/>
            <a:ext cx="484975" cy="29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2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Session,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Authentication returns MD5 key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One way encryption used for better security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Session Key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err="1" smtClean="0">
                <a:sym typeface="Wingdings"/>
              </a:rPr>
              <a:t>CurrentTimeInMillis</a:t>
            </a:r>
            <a:r>
              <a:rPr lang="en-US" dirty="0" smtClean="0">
                <a:sym typeface="Wingdings"/>
              </a:rPr>
              <a:t> + 64 bit Long Random number + Random UUID  MD5 </a:t>
            </a:r>
          </a:p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rgbClr val="FF0000"/>
                </a:solidFill>
                <a:sym typeface="Wingdings"/>
              </a:rPr>
              <a:t>Beware!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JRest doesn’t recognize uniqueness of authentication information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ym typeface="Wingdings"/>
              </a:rPr>
              <a:t>Multiple </a:t>
            </a:r>
            <a:r>
              <a:rPr lang="en-US" i="1" dirty="0" err="1" smtClean="0">
                <a:solidFill>
                  <a:srgbClr val="FF0000"/>
                </a:solidFill>
                <a:sym typeface="Wingdings"/>
              </a:rPr>
              <a:t>auth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calls with same info generates multiple session keys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Don’t let that bother you, the daemon purges all inactive sessions every JRI seconds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Your deployment should address </a:t>
            </a:r>
            <a:r>
              <a:rPr lang="en-US" i="1" dirty="0" smtClean="0"/>
              <a:t>Denial Of Service </a:t>
            </a:r>
            <a:r>
              <a:rPr lang="en-US" dirty="0" smtClean="0"/>
              <a:t>attacks; security implementation is not part of JRest</a:t>
            </a:r>
          </a:p>
        </p:txBody>
      </p:sp>
    </p:spTree>
    <p:extLst>
      <p:ext uri="{BB962C8B-B14F-4D97-AF65-F5344CB8AC3E}">
        <p14:creationId xmlns:p14="http://schemas.microsoft.com/office/powerpoint/2010/main" val="20525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Has its own session and authentication system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Authentication is built over Role Based design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If </a:t>
            </a:r>
            <a:r>
              <a:rPr lang="en-US" dirty="0" smtClean="0"/>
              <a:t>you don’t have an authentication system of your own and don’t want to implement one then write a query to return -3022 as part of authentication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no roles are given for a </a:t>
            </a:r>
            <a:r>
              <a:rPr lang="en-US" dirty="0" smtClean="0"/>
              <a:t>definition, an </a:t>
            </a:r>
            <a:r>
              <a:rPr lang="en-US" dirty="0" smtClean="0"/>
              <a:t>automatic role with id -3022 is assumed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8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on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Benefits of JRest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JRest MPL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</a:t>
            </a: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 Internals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Session Logic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19200"/>
            <a:ext cx="411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jrest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jrest</a:t>
            </a:r>
            <a:r>
              <a:rPr lang="en-US" dirty="0" smtClean="0">
                <a:solidFill>
                  <a:schemeClr val="tx1"/>
                </a:solidFill>
              </a:rPr>
              <a:t>/pull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jrest</a:t>
            </a:r>
            <a:r>
              <a:rPr lang="en-US" dirty="0" smtClean="0">
                <a:solidFill>
                  <a:schemeClr val="tx1"/>
                </a:solidFill>
              </a:rPr>
              <a:t>/push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Deployment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Performance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marL="622300" indent="-622300">
              <a:buFont typeface="+mj-lt"/>
              <a:buAutoNum type="arabicPeriod" startAt="10"/>
            </a:pPr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6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Authentication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21336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21336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1828800"/>
            <a:ext cx="65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Users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1828800"/>
            <a:ext cx="640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Roles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182880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yriad Pro"/>
                <a:cs typeface="Myriad Pro"/>
              </a:rPr>
              <a:t>RolesToUsers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209800"/>
            <a:ext cx="73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UserId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2209800"/>
            <a:ext cx="72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2209800"/>
            <a:ext cx="73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UserId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5200" y="2667000"/>
            <a:ext cx="72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2179897" y="2379077"/>
            <a:ext cx="1325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15" idx="3"/>
          </p:cNvCxnSpPr>
          <p:nvPr/>
        </p:nvCxnSpPr>
        <p:spPr>
          <a:xfrm flipH="1">
            <a:off x="4229705" y="2379077"/>
            <a:ext cx="1180495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3000" y="4495800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Consolas"/>
                <a:cs typeface="Consolas"/>
              </a:rPr>
              <a:t>{</a:t>
            </a:r>
          </a:p>
          <a:p>
            <a:r>
              <a:rPr lang="nl-NL" sz="1600" dirty="0">
                <a:latin typeface="Consolas"/>
                <a:cs typeface="Consolas"/>
              </a:rPr>
              <a:t>  "AUTH" : {</a:t>
            </a:r>
          </a:p>
          <a:p>
            <a:r>
              <a:rPr lang="nl-NL" sz="1600" dirty="0">
                <a:latin typeface="Consolas"/>
                <a:cs typeface="Consolas"/>
              </a:rPr>
              <a:t>    "Query" : "SELECT </a:t>
            </a:r>
            <a:r>
              <a:rPr lang="nl-NL" sz="1600" dirty="0" err="1">
                <a:latin typeface="Consolas"/>
                <a:cs typeface="Consolas"/>
              </a:rPr>
              <a:t>roles</a:t>
            </a:r>
            <a:r>
              <a:rPr lang="nl-NL" sz="1600" dirty="0">
                <a:latin typeface="Consolas"/>
                <a:cs typeface="Consolas"/>
              </a:rPr>
              <a:t> FROM </a:t>
            </a:r>
            <a:r>
              <a:rPr lang="nl-NL" sz="1600" dirty="0" smtClean="0">
                <a:latin typeface="Consolas"/>
                <a:cs typeface="Consolas"/>
              </a:rPr>
              <a:t>&lt;...&gt; WHERE &lt;</a:t>
            </a:r>
            <a:r>
              <a:rPr lang="en-US" sz="1600" dirty="0" smtClean="0">
                <a:latin typeface="Consolas"/>
                <a:cs typeface="Consolas"/>
              </a:rPr>
              <a:t>...&gt;</a:t>
            </a:r>
            <a:r>
              <a:rPr lang="nl-NL" sz="1600" dirty="0" smtClean="0">
                <a:latin typeface="Consolas"/>
                <a:cs typeface="Consolas"/>
              </a:rPr>
              <a:t>;”</a:t>
            </a:r>
            <a:endParaRPr lang="nl-NL" sz="1600" dirty="0">
              <a:latin typeface="Consolas"/>
              <a:cs typeface="Consolas"/>
            </a:endParaRPr>
          </a:p>
          <a:p>
            <a:r>
              <a:rPr lang="nl-NL" sz="1600" dirty="0" smtClean="0">
                <a:latin typeface="Consolas"/>
                <a:cs typeface="Consolas"/>
              </a:rPr>
              <a:t>  }</a:t>
            </a:r>
            <a:endParaRPr lang="nl-NL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19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Authentication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17526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17526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7000" y="1371600"/>
            <a:ext cx="65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Users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1371600"/>
            <a:ext cx="640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Roles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2200" y="1828800"/>
            <a:ext cx="73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UserId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2200" y="2209800"/>
            <a:ext cx="1238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,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…</a:t>
            </a:r>
            <a:endParaRPr lang="en-US" sz="14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28800"/>
            <a:ext cx="72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RoleId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cxnSp>
        <p:nvCxnSpPr>
          <p:cNvPr id="34" name="Straight Arrow Connector 33"/>
          <p:cNvCxnSpPr>
            <a:stCxn id="32" idx="1"/>
            <a:endCxn id="30" idx="3"/>
          </p:cNvCxnSpPr>
          <p:nvPr/>
        </p:nvCxnSpPr>
        <p:spPr>
          <a:xfrm flipH="1">
            <a:off x="3600384" y="1998077"/>
            <a:ext cx="895416" cy="58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95400" y="42672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Consolas"/>
                <a:cs typeface="Consolas"/>
              </a:rPr>
              <a:t>{</a:t>
            </a:r>
          </a:p>
          <a:p>
            <a:r>
              <a:rPr lang="nl-NL" sz="1600" dirty="0">
                <a:latin typeface="Consolas"/>
                <a:cs typeface="Consolas"/>
              </a:rPr>
              <a:t>  "AUTH" : {</a:t>
            </a:r>
          </a:p>
          <a:p>
            <a:r>
              <a:rPr lang="nl-NL" sz="1600" dirty="0">
                <a:latin typeface="Consolas"/>
                <a:cs typeface="Consolas"/>
              </a:rPr>
              <a:t>    "Query" : "SELECT </a:t>
            </a:r>
            <a:r>
              <a:rPr lang="nl-NL" sz="1600" dirty="0" err="1">
                <a:latin typeface="Consolas"/>
                <a:cs typeface="Consolas"/>
              </a:rPr>
              <a:t>roles</a:t>
            </a:r>
            <a:r>
              <a:rPr lang="nl-NL" sz="1600" dirty="0">
                <a:latin typeface="Consolas"/>
                <a:cs typeface="Consolas"/>
              </a:rPr>
              <a:t> FROM </a:t>
            </a:r>
            <a:r>
              <a:rPr lang="nl-NL" sz="1600" dirty="0" smtClean="0">
                <a:latin typeface="Consolas"/>
                <a:cs typeface="Consolas"/>
              </a:rPr>
              <a:t>&lt;...&gt; WHERE &lt;</a:t>
            </a:r>
            <a:r>
              <a:rPr lang="en-US" sz="1600" dirty="0" smtClean="0">
                <a:latin typeface="Consolas"/>
                <a:cs typeface="Consolas"/>
              </a:rPr>
              <a:t>...&gt;</a:t>
            </a:r>
            <a:r>
              <a:rPr lang="nl-NL" sz="1600" dirty="0" smtClean="0">
                <a:latin typeface="Consolas"/>
                <a:cs typeface="Consolas"/>
              </a:rPr>
              <a:t>;</a:t>
            </a:r>
            <a:r>
              <a:rPr lang="nl-NL" sz="1600" dirty="0">
                <a:latin typeface="Consolas"/>
                <a:cs typeface="Consolas"/>
              </a:rPr>
              <a:t>",</a:t>
            </a:r>
          </a:p>
          <a:p>
            <a:r>
              <a:rPr lang="nl-NL" sz="1600" dirty="0">
                <a:latin typeface="Consolas"/>
                <a:cs typeface="Consolas"/>
              </a:rPr>
              <a:t>    "</a:t>
            </a:r>
            <a:r>
              <a:rPr lang="nl-NL" sz="1600" dirty="0" err="1">
                <a:latin typeface="Consolas"/>
                <a:cs typeface="Consolas"/>
              </a:rPr>
              <a:t>Delim</a:t>
            </a:r>
            <a:r>
              <a:rPr lang="nl-NL" sz="1600" dirty="0">
                <a:latin typeface="Consolas"/>
                <a:cs typeface="Consolas"/>
              </a:rPr>
              <a:t>" : ",”</a:t>
            </a:r>
          </a:p>
          <a:p>
            <a:r>
              <a:rPr lang="nl-NL" sz="1600" dirty="0">
                <a:latin typeface="Consolas"/>
                <a:cs typeface="Consolas"/>
              </a:rPr>
              <a:t>  }</a:t>
            </a:r>
          </a:p>
          <a:p>
            <a:r>
              <a:rPr lang="nl-NL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85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Role Authentication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1676400"/>
            <a:ext cx="1447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7000" y="1295400"/>
            <a:ext cx="65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Users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2200" y="1752600"/>
            <a:ext cx="73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Myriad Pro"/>
                <a:cs typeface="Myriad Pro"/>
              </a:rPr>
              <a:t>UserId</a:t>
            </a:r>
            <a:endParaRPr lang="en-US" sz="16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2200" y="2133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… 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yriad Pro"/>
                <a:cs typeface="Myriad Pro"/>
              </a:rPr>
              <a:t>…</a:t>
            </a:r>
            <a:endParaRPr lang="en-US" sz="14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4191000"/>
            <a:ext cx="670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Consolas"/>
                <a:cs typeface="Consolas"/>
              </a:rPr>
              <a:t>{</a:t>
            </a:r>
          </a:p>
          <a:p>
            <a:r>
              <a:rPr lang="nl-NL" sz="1600" dirty="0">
                <a:latin typeface="Consolas"/>
                <a:cs typeface="Consolas"/>
              </a:rPr>
              <a:t>  "AUTH" : {</a:t>
            </a:r>
          </a:p>
          <a:p>
            <a:r>
              <a:rPr lang="nl-NL" sz="1600" dirty="0">
                <a:latin typeface="Consolas"/>
                <a:cs typeface="Consolas"/>
              </a:rPr>
              <a:t>    "Query" : "SELECT </a:t>
            </a:r>
            <a:r>
              <a:rPr lang="nl-NL" sz="1600" dirty="0" smtClean="0">
                <a:latin typeface="Consolas"/>
                <a:cs typeface="Consolas"/>
              </a:rPr>
              <a:t>-3022 FROM &lt;...&gt; WHERE &lt;</a:t>
            </a:r>
            <a:r>
              <a:rPr lang="en-US" sz="1600" dirty="0" smtClean="0">
                <a:latin typeface="Consolas"/>
                <a:cs typeface="Consolas"/>
              </a:rPr>
              <a:t>...&gt;</a:t>
            </a:r>
            <a:r>
              <a:rPr lang="nl-NL" sz="1600" dirty="0" smtClean="0">
                <a:latin typeface="Consolas"/>
                <a:cs typeface="Consolas"/>
              </a:rPr>
              <a:t>;”,    </a:t>
            </a:r>
            <a:endParaRPr lang="nl-NL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  }</a:t>
            </a:r>
          </a:p>
          <a:p>
            <a:r>
              <a:rPr lang="nl-NL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1600200"/>
            <a:ext cx="4267200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yriad Pro"/>
                <a:cs typeface="Myriad Pro"/>
              </a:rPr>
              <a:t>Plain user table </a:t>
            </a:r>
          </a:p>
          <a:p>
            <a:pPr>
              <a:lnSpc>
                <a:spcPct val="130000"/>
              </a:lnSpc>
            </a:pPr>
            <a:r>
              <a:rPr lang="en-US" sz="1600" i="1" dirty="0" smtClean="0">
                <a:solidFill>
                  <a:srgbClr val="FF0000"/>
                </a:solidFill>
                <a:latin typeface="Myriad Pro"/>
                <a:cs typeface="Myriad Pro"/>
              </a:rPr>
              <a:t>Every user is equally powered;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you may want to consider some sort of case or if in SQL statement to differentiate admin to others</a:t>
            </a:r>
            <a:endParaRPr lang="en-US" sz="1600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cxnSp>
        <p:nvCxnSpPr>
          <p:cNvPr id="16" name="Curved Connector 15"/>
          <p:cNvCxnSpPr>
            <a:stCxn id="27" idx="1"/>
            <a:endCxn id="7" idx="3"/>
          </p:cNvCxnSpPr>
          <p:nvPr/>
        </p:nvCxnSpPr>
        <p:spPr>
          <a:xfrm rot="10800000" flipV="1">
            <a:off x="3810000" y="2243452"/>
            <a:ext cx="609600" cy="3473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6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jrest</a:t>
            </a:r>
            <a:r>
              <a:rPr lang="en-US" dirty="0" smtClean="0"/>
              <a:t>/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Header Parameters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JSON_DATA </a:t>
            </a:r>
            <a:r>
              <a:rPr lang="en-US" dirty="0" smtClean="0">
                <a:sym typeface="Wingdings"/>
              </a:rPr>
              <a:t> {“1”:”&lt;</a:t>
            </a:r>
            <a:r>
              <a:rPr lang="en-US" dirty="0" err="1" smtClean="0">
                <a:sym typeface="Wingdings"/>
              </a:rPr>
              <a:t>val</a:t>
            </a:r>
            <a:r>
              <a:rPr lang="en-US" dirty="0" smtClean="0">
                <a:sym typeface="Wingdings"/>
              </a:rPr>
              <a:t>&gt;”, ….}  must match your “Query” placeholder parameters given in “AUTH”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Return Values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SERVICE_UNAVAILABLE(</a:t>
            </a:r>
            <a:r>
              <a:rPr lang="en-US" dirty="0" smtClean="0">
                <a:solidFill>
                  <a:srgbClr val="FF0000"/>
                </a:solidFill>
              </a:rPr>
              <a:t>503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if JREST is not ready yet; check log to make sure everything needed by JREST </a:t>
            </a:r>
            <a:r>
              <a:rPr lang="en-US" dirty="0" smtClean="0">
                <a:sym typeface="Wingdings"/>
              </a:rPr>
              <a:t>is in </a:t>
            </a:r>
            <a:r>
              <a:rPr lang="en-US" dirty="0" smtClean="0">
                <a:sym typeface="Wingdings"/>
              </a:rPr>
              <a:t>right place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UNPROCESSABLE_ENTITY(</a:t>
            </a:r>
            <a:r>
              <a:rPr lang="en-US" dirty="0" smtClean="0">
                <a:solidFill>
                  <a:srgbClr val="FF0000"/>
                </a:solidFill>
              </a:rPr>
              <a:t>422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your “Query” in AUTH is either wrong or not matching number of expected parameters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INTERNAL_SERVER_ERROR(</a:t>
            </a:r>
            <a:r>
              <a:rPr lang="en-US" dirty="0" smtClean="0">
                <a:solidFill>
                  <a:srgbClr val="FF0000"/>
                </a:solidFill>
              </a:rPr>
              <a:t>500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check whether your end-point database is still alive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UNAUTHORIZED(</a:t>
            </a:r>
            <a:r>
              <a:rPr lang="en-US" dirty="0" smtClean="0">
                <a:solidFill>
                  <a:srgbClr val="FF0000"/>
                </a:solidFill>
              </a:rPr>
              <a:t>401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Either the data didn’t result in any valid user info or has no roles assigned; check the logs for clarity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/>
              </a:rPr>
              <a:t>OK(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200</a:t>
            </a:r>
            <a:r>
              <a:rPr lang="en-US" dirty="0" smtClean="0">
                <a:sym typeface="Wingdings"/>
              </a:rPr>
              <a:t>)  when everything is fine and you should have session key as part of entity data in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rest.json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"</a:t>
            </a:r>
            <a:r>
              <a:rPr lang="nl-NL" dirty="0">
                <a:latin typeface="Consolas"/>
                <a:cs typeface="Consolas"/>
              </a:rPr>
              <a:t>AUTH" : 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</a:t>
            </a:r>
            <a:r>
              <a:rPr lang="nl-NL" dirty="0">
                <a:latin typeface="Consolas"/>
                <a:cs typeface="Consolas"/>
              </a:rPr>
              <a:t>"Query" : "SELECT </a:t>
            </a:r>
            <a:r>
              <a:rPr lang="nl-NL" dirty="0" err="1">
                <a:latin typeface="Consolas"/>
                <a:cs typeface="Consolas"/>
              </a:rPr>
              <a:t>roles</a:t>
            </a:r>
            <a:r>
              <a:rPr lang="nl-NL" dirty="0">
                <a:latin typeface="Consolas"/>
                <a:cs typeface="Consolas"/>
              </a:rPr>
              <a:t> FROM Users WHERE MD5(username) = ? AND password = MD5(?);",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</a:t>
            </a:r>
            <a:r>
              <a:rPr lang="nl-NL" dirty="0">
                <a:latin typeface="Consolas"/>
                <a:cs typeface="Consolas"/>
              </a:rPr>
              <a:t>"</a:t>
            </a:r>
            <a:r>
              <a:rPr lang="nl-NL" dirty="0" err="1">
                <a:latin typeface="Consolas"/>
                <a:cs typeface="Consolas"/>
              </a:rPr>
              <a:t>Delim</a:t>
            </a:r>
            <a:r>
              <a:rPr lang="nl-NL" dirty="0">
                <a:latin typeface="Consolas"/>
                <a:cs typeface="Consolas"/>
              </a:rPr>
              <a:t>" : "</a:t>
            </a:r>
            <a:r>
              <a:rPr lang="nl-NL" dirty="0" smtClean="0">
                <a:latin typeface="Consolas"/>
                <a:cs typeface="Consolas"/>
              </a:rPr>
              <a:t>,”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}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"</a:t>
            </a:r>
            <a:r>
              <a:rPr lang="nl-NL" dirty="0">
                <a:latin typeface="Consolas"/>
                <a:cs typeface="Consolas"/>
              </a:rPr>
              <a:t>JDBC" : {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Host" : "</a:t>
            </a:r>
            <a:r>
              <a:rPr lang="nl-NL" dirty="0" err="1">
                <a:latin typeface="Consolas"/>
                <a:cs typeface="Consolas"/>
              </a:rPr>
              <a:t>localhost</a:t>
            </a:r>
            <a:r>
              <a:rPr lang="nl-NL" dirty="0"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Port" : "3306",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User" : "root",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Pass" : "xmc4vhcf",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Db"   : "Darwin",</a:t>
            </a: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 "</a:t>
            </a:r>
            <a:r>
              <a:rPr lang="nl-NL" dirty="0">
                <a:latin typeface="Consolas"/>
                <a:cs typeface="Consolas"/>
              </a:rPr>
              <a:t>Type" : "</a:t>
            </a:r>
            <a:r>
              <a:rPr lang="nl-NL" dirty="0" err="1" smtClean="0">
                <a:latin typeface="Consolas"/>
                <a:cs typeface="Consolas"/>
              </a:rPr>
              <a:t>MySql</a:t>
            </a:r>
            <a:r>
              <a:rPr lang="nl-NL" dirty="0" smtClean="0">
                <a:latin typeface="Consolas"/>
                <a:cs typeface="Consolas"/>
              </a:rPr>
              <a:t>”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 smtClean="0">
                <a:latin typeface="Consolas"/>
                <a:cs typeface="Consolas"/>
              </a:rPr>
              <a:t>   }</a:t>
            </a: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5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jrest</a:t>
            </a:r>
            <a:r>
              <a:rPr lang="en-US" dirty="0" smtClean="0"/>
              <a:t>/pull …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Header Parameters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SESSION_KEY </a:t>
            </a:r>
            <a:r>
              <a:rPr lang="en-US" dirty="0" smtClean="0">
                <a:sym typeface="Wingdings"/>
              </a:rPr>
              <a:t> key returned by authentication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/>
              </a:rPr>
              <a:t>JREST_KEY  key of the definition to be invoked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/>
              </a:rPr>
              <a:t>JSON_DATA  any data to be passed to JRest service/Before/After APIs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Return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SERVICE_UNAVAILABLE(</a:t>
            </a:r>
            <a:r>
              <a:rPr lang="en-US" dirty="0">
                <a:solidFill>
                  <a:srgbClr val="FF0000"/>
                </a:solidFill>
              </a:rPr>
              <a:t>503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 if JREST is not ready yet; check log to make sure everything needed by JREST is right </a:t>
            </a:r>
            <a:r>
              <a:rPr lang="en-US" dirty="0" smtClean="0">
                <a:sym typeface="Wingdings"/>
              </a:rPr>
              <a:t>place; or your database is not reachable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PRECONDITION_FAILURE(</a:t>
            </a:r>
            <a:r>
              <a:rPr lang="en-US" dirty="0" smtClean="0">
                <a:solidFill>
                  <a:srgbClr val="FF0000"/>
                </a:solidFill>
              </a:rPr>
              <a:t>412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if Before API produces a null result or Before threw an exception</a:t>
            </a:r>
            <a:endParaRPr lang="en-US" dirty="0">
              <a:sym typeface="Wingdings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UNPROCESSABLE_ENTITY(</a:t>
            </a:r>
            <a:r>
              <a:rPr lang="en-US" dirty="0">
                <a:solidFill>
                  <a:srgbClr val="FF0000"/>
                </a:solidFill>
              </a:rPr>
              <a:t>422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 your “Query” </a:t>
            </a:r>
            <a:r>
              <a:rPr lang="en-US" dirty="0" smtClean="0">
                <a:sym typeface="Wingdings"/>
              </a:rPr>
              <a:t>is </a:t>
            </a:r>
            <a:r>
              <a:rPr lang="en-US" dirty="0">
                <a:sym typeface="Wingdings"/>
              </a:rPr>
              <a:t>either wrong or not matching number of expected </a:t>
            </a:r>
            <a:r>
              <a:rPr lang="en-US" dirty="0" smtClean="0">
                <a:sym typeface="Wingdings"/>
              </a:rPr>
              <a:t>parameters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EXPECTATION_FAILED(</a:t>
            </a:r>
            <a:r>
              <a:rPr lang="en-US" dirty="0" smtClean="0">
                <a:solidFill>
                  <a:srgbClr val="FF0000"/>
                </a:solidFill>
              </a:rPr>
              <a:t>417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the After call failed to work the way you had anticipated it to be</a:t>
            </a:r>
            <a:endParaRPr lang="en-US" dirty="0">
              <a:sym typeface="Wingdings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FORBIDDEN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403</a:t>
            </a:r>
            <a:r>
              <a:rPr lang="en-US" dirty="0" smtClean="0"/>
              <a:t>) </a:t>
            </a:r>
            <a:r>
              <a:rPr lang="en-US" dirty="0">
                <a:sym typeface="Wingdings"/>
              </a:rPr>
              <a:t> </a:t>
            </a:r>
            <a:r>
              <a:rPr lang="en-US" dirty="0" smtClean="0">
                <a:sym typeface="Wingdings"/>
              </a:rPr>
              <a:t>your session key is invalid or you don’t have necessary permission to execute this JRest service; make appropriate modifications to your definition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NO_CONTENT(204) </a:t>
            </a:r>
            <a:r>
              <a:rPr lang="en-US" dirty="0" smtClean="0">
                <a:sym typeface="Wingdings"/>
              </a:rPr>
              <a:t> if your Pull call didn’t yield any result</a:t>
            </a:r>
            <a:endParaRPr lang="en-US" dirty="0">
              <a:sym typeface="Wingdings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UNAUTHORIZED(</a:t>
            </a:r>
            <a:r>
              <a:rPr lang="en-US" dirty="0">
                <a:solidFill>
                  <a:srgbClr val="FF0000"/>
                </a:solidFill>
              </a:rPr>
              <a:t>401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 </a:t>
            </a:r>
            <a:r>
              <a:rPr lang="en-US" dirty="0" smtClean="0">
                <a:sym typeface="Wingdings"/>
              </a:rPr>
              <a:t>either </a:t>
            </a:r>
            <a:r>
              <a:rPr lang="en-US" dirty="0">
                <a:sym typeface="Wingdings"/>
              </a:rPr>
              <a:t>the data didn’t result in any valid user info or has no roles assigned; check the logs for </a:t>
            </a:r>
            <a:r>
              <a:rPr lang="en-US" dirty="0" smtClean="0">
                <a:sym typeface="Wingdings"/>
              </a:rPr>
              <a:t>clarity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NOT_FOUND(404) </a:t>
            </a:r>
            <a:r>
              <a:rPr lang="en-US" dirty="0" smtClean="0">
                <a:sym typeface="Wingdings"/>
              </a:rPr>
              <a:t> check the JREST_KEY you are passing; beware the keys are case sensitive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During our comparative stress test we found that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JRest brings in a overhead of 1 – 3ms against hard written Jersey REST service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1 – 2ms overhead on Before and After invocation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you think a particular JRest service is going slow, check your DB or your logic in Before or After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If you think these overheads are unacceptable you must dump JRest; and good luck with that!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Yeah 1 – 3ms matters a lot in mission </a:t>
            </a:r>
            <a:r>
              <a:rPr lang="en-US" smtClean="0"/>
              <a:t>critical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JRest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environment variables</a:t>
            </a:r>
          </a:p>
          <a:p>
            <a:pPr lvl="1"/>
            <a:r>
              <a:rPr lang="en-US" dirty="0" smtClean="0"/>
              <a:t>Minimalistic expectation is to set JREST_DEFINITION_PATH</a:t>
            </a:r>
          </a:p>
          <a:p>
            <a:pPr lvl="1"/>
            <a:r>
              <a:rPr lang="en-US" dirty="0" smtClean="0"/>
              <a:t>Fine tuning, play with rest of the MPL variables (</a:t>
            </a:r>
            <a:r>
              <a:rPr lang="en-US" i="1" dirty="0" smtClean="0"/>
              <a:t>ref: slide 9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Running from source</a:t>
            </a:r>
          </a:p>
          <a:p>
            <a:pPr lvl="1"/>
            <a:r>
              <a:rPr lang="en-US" dirty="0" smtClean="0"/>
              <a:t>cd &lt;source 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jetty:run</a:t>
            </a:r>
            <a:endParaRPr lang="en-US" dirty="0" smtClean="0"/>
          </a:p>
          <a:p>
            <a:r>
              <a:rPr lang="en-US" dirty="0" smtClean="0"/>
              <a:t>Deploying war file</a:t>
            </a:r>
          </a:p>
          <a:p>
            <a:pPr lvl="1"/>
            <a:r>
              <a:rPr lang="en-US" dirty="0" smtClean="0"/>
              <a:t>Copy </a:t>
            </a:r>
            <a:r>
              <a:rPr lang="en-US" dirty="0" err="1" smtClean="0"/>
              <a:t>jrest-x.x.war</a:t>
            </a:r>
            <a:r>
              <a:rPr lang="en-US" dirty="0" smtClean="0"/>
              <a:t> to your </a:t>
            </a:r>
            <a:r>
              <a:rPr lang="en-US" dirty="0" err="1" smtClean="0"/>
              <a:t>webapps</a:t>
            </a:r>
            <a:r>
              <a:rPr lang="en-US" smtClean="0"/>
              <a:t> folder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13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i="1" dirty="0" smtClean="0"/>
              <a:t>Is a Meta Programming Language that builds REST services on a webserver automatically, using JSON as definition language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247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Java </a:t>
            </a:r>
          </a:p>
          <a:p>
            <a:pPr lvl="1"/>
            <a:r>
              <a:rPr lang="en-US" dirty="0" smtClean="0"/>
              <a:t>Maven (</a:t>
            </a:r>
            <a:r>
              <a:rPr lang="nl-NL" dirty="0" err="1" smtClean="0"/>
              <a:t>maven.apache.org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Jetty</a:t>
            </a:r>
            <a:r>
              <a:rPr lang="nl-NL" dirty="0" smtClean="0"/>
              <a:t> or </a:t>
            </a:r>
            <a:r>
              <a:rPr lang="nl-NL" dirty="0" err="1" smtClean="0"/>
              <a:t>Tomcat</a:t>
            </a:r>
            <a:endParaRPr lang="nl-NL" dirty="0" smtClean="0"/>
          </a:p>
          <a:p>
            <a:pPr lvl="1"/>
            <a:r>
              <a:rPr lang="nl-NL" dirty="0" smtClean="0"/>
              <a:t>Te</a:t>
            </a:r>
            <a:r>
              <a:rPr lang="en-US" dirty="0" err="1" smtClean="0"/>
              <a:t>xt</a:t>
            </a:r>
            <a:r>
              <a:rPr lang="en-US" dirty="0" smtClean="0"/>
              <a:t> editor of your choice</a:t>
            </a:r>
          </a:p>
          <a:p>
            <a:pPr lvl="1"/>
            <a:r>
              <a:rPr lang="en-US" dirty="0" smtClean="0"/>
              <a:t>Browser</a:t>
            </a:r>
          </a:p>
          <a:p>
            <a:pPr lvl="2"/>
            <a:r>
              <a:rPr lang="en-US" dirty="0" smtClean="0"/>
              <a:t>Firefox (</a:t>
            </a:r>
            <a:r>
              <a:rPr lang="en-US" dirty="0" err="1" smtClean="0"/>
              <a:t>RESTClient</a:t>
            </a:r>
            <a:r>
              <a:rPr lang="en-US" dirty="0" smtClean="0"/>
              <a:t> for testing REST Service)</a:t>
            </a:r>
          </a:p>
          <a:p>
            <a:pPr lvl="2"/>
            <a:r>
              <a:rPr lang="en-US" dirty="0" smtClean="0"/>
              <a:t>Chrome (Postman for testing REST Service)</a:t>
            </a:r>
          </a:p>
          <a:p>
            <a:pPr lvl="1"/>
            <a:r>
              <a:rPr lang="en-US" dirty="0" smtClean="0"/>
              <a:t>SQL database (MySQL/</a:t>
            </a:r>
            <a:r>
              <a:rPr lang="en-US" dirty="0" err="1" smtClean="0"/>
              <a:t>PostgreSql</a:t>
            </a:r>
            <a:r>
              <a:rPr lang="en-US" dirty="0" smtClean="0"/>
              <a:t>/</a:t>
            </a:r>
            <a:r>
              <a:rPr lang="en-US" dirty="0" err="1" smtClean="0"/>
              <a:t>SQLServer</a:t>
            </a:r>
            <a:r>
              <a:rPr lang="en-US" dirty="0" smtClean="0"/>
              <a:t>/Oracle)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on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General JSON Body</a:t>
            </a:r>
          </a:p>
          <a:p>
            <a:pPr marL="457200" lvl="1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… }</a:t>
            </a:r>
          </a:p>
          <a:p>
            <a:r>
              <a:rPr lang="en-US" i="1" dirty="0" smtClean="0"/>
              <a:t>Defining K, V Pairs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{ “key1” : “value1”,</a:t>
            </a:r>
          </a:p>
          <a:p>
            <a:pPr marL="514350" lvl="1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“key2” : “value2”,</a:t>
            </a:r>
          </a:p>
          <a:p>
            <a:pPr marL="514350" lvl="1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. . . </a:t>
            </a:r>
          </a:p>
          <a:p>
            <a:pPr marL="514350" lvl="1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i="1" dirty="0"/>
              <a:t>Defining </a:t>
            </a:r>
            <a:r>
              <a:rPr lang="en-US" i="1" dirty="0" smtClean="0"/>
              <a:t>Arrays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“key1” : “value 1”,</a:t>
            </a: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” : [</a:t>
            </a: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array-value1”, </a:t>
            </a: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array-value2”,</a:t>
            </a: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	. . .  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]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514350" lvl="1" indent="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JRest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Innovate faster, less PDLC</a:t>
            </a:r>
          </a:p>
          <a:p>
            <a:r>
              <a:rPr lang="en-US" dirty="0" smtClean="0"/>
              <a:t>Low Web Server memory footprint</a:t>
            </a:r>
          </a:p>
          <a:p>
            <a:r>
              <a:rPr lang="en-US" dirty="0" smtClean="0"/>
              <a:t>Application cluster ready </a:t>
            </a:r>
            <a:r>
              <a:rPr lang="en-US" sz="2800" i="1" dirty="0" smtClean="0"/>
              <a:t>(v 1.1 onwards)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953000"/>
            <a:ext cx="51054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5105400" cy="6858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3581400"/>
            <a:ext cx="51054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2601" y="2895600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9301" y="2895600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66001" y="2895600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1607" y="2190262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58307" y="2190262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65007" y="2190262"/>
            <a:ext cx="1691999" cy="685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2425" y="5105400"/>
            <a:ext cx="1905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yriad Pro"/>
                <a:cs typeface="Myriad Pro"/>
              </a:rPr>
              <a:t>Operating System</a:t>
            </a:r>
            <a:endParaRPr lang="en-US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1584" y="4431268"/>
            <a:ext cx="2147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Java Virtual Machine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123" y="3733800"/>
            <a:ext cx="21483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yriad Pro"/>
                <a:cs typeface="Myriad Pro"/>
              </a:rPr>
              <a:t>JRest Meta Compiler</a:t>
            </a:r>
            <a:endParaRPr lang="en-US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2915531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Session Manager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81400" y="28956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Execution</a:t>
            </a:r>
          </a:p>
          <a:p>
            <a:pPr algn="ctr"/>
            <a:r>
              <a:rPr lang="en-US" dirty="0" smtClean="0">
                <a:latin typeface="Myriad Pro"/>
                <a:cs typeface="Myriad Pro"/>
              </a:rPr>
              <a:t>Engine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0" y="28956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Definition</a:t>
            </a:r>
          </a:p>
          <a:p>
            <a:pPr algn="ctr"/>
            <a:r>
              <a:rPr lang="en-US" dirty="0" smtClean="0">
                <a:latin typeface="Myriad Pro"/>
                <a:cs typeface="Myriad Pro"/>
              </a:rPr>
              <a:t>Store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5000" y="2344561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/</a:t>
            </a:r>
            <a:r>
              <a:rPr lang="en-US" dirty="0" err="1" smtClean="0">
                <a:latin typeface="Myriad Pro"/>
                <a:cs typeface="Myriad Pro"/>
              </a:rPr>
              <a:t>auth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35433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/pull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0" y="235433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/push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123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JRest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a Meta Programming Language (MPL)</a:t>
            </a:r>
          </a:p>
          <a:p>
            <a:r>
              <a:rPr lang="en-US" dirty="0" smtClean="0"/>
              <a:t>Is “</a:t>
            </a:r>
            <a:r>
              <a:rPr lang="en-US" i="1" dirty="0" smtClean="0"/>
              <a:t>case sensitive”</a:t>
            </a:r>
            <a:r>
              <a:rPr lang="en-US" dirty="0" smtClean="0"/>
              <a:t> just like UNIX!</a:t>
            </a:r>
          </a:p>
          <a:p>
            <a:r>
              <a:rPr lang="en-US" dirty="0" smtClean="0"/>
              <a:t>DBs </a:t>
            </a:r>
            <a:r>
              <a:rPr lang="en-US" i="1" dirty="0" smtClean="0">
                <a:sym typeface="Wingdings"/>
              </a:rPr>
              <a:t>currently supports </a:t>
            </a:r>
            <a:r>
              <a:rPr lang="en-US" dirty="0" err="1" smtClean="0">
                <a:sym typeface="Wingdings"/>
              </a:rPr>
              <a:t>MySql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PostgreSql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SqlServer</a:t>
            </a:r>
            <a:r>
              <a:rPr lang="en-US" dirty="0" smtClean="0">
                <a:sym typeface="Wingdings"/>
              </a:rPr>
              <a:t>, Oracle; </a:t>
            </a:r>
            <a:r>
              <a:rPr lang="en-US" i="1" dirty="0" smtClean="0">
                <a:sym typeface="Wingdings"/>
              </a:rPr>
              <a:t>in future </a:t>
            </a:r>
            <a:r>
              <a:rPr lang="en-US" dirty="0" err="1" smtClean="0">
                <a:sym typeface="Wingdings"/>
              </a:rPr>
              <a:t>Elasticsearch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MongoDb</a:t>
            </a:r>
            <a:r>
              <a:rPr lang="en-US" dirty="0" smtClean="0">
                <a:sym typeface="Wingdings"/>
              </a:rPr>
              <a:t>, </a:t>
            </a:r>
          </a:p>
          <a:p>
            <a:r>
              <a:rPr lang="en-US" dirty="0" smtClean="0">
                <a:sym typeface="Wingdings"/>
              </a:rPr>
              <a:t>Is meant for </a:t>
            </a:r>
            <a:r>
              <a:rPr lang="en-US" dirty="0" err="1" smtClean="0">
                <a:sym typeface="Wingdings"/>
              </a:rPr>
              <a:t>RESTful</a:t>
            </a:r>
            <a:r>
              <a:rPr lang="en-US" dirty="0" smtClean="0">
                <a:sym typeface="Wingdings"/>
              </a:rPr>
              <a:t> service development!</a:t>
            </a:r>
          </a:p>
          <a:p>
            <a:r>
              <a:rPr lang="en-US" dirty="0" smtClean="0">
                <a:sym typeface="Wingdings"/>
              </a:rPr>
              <a:t>Interaction with JRest is through </a:t>
            </a:r>
            <a:r>
              <a:rPr lang="en-US" i="1" dirty="0" err="1" smtClean="0">
                <a:sym typeface="Wingdings"/>
              </a:rPr>
              <a:t>headerparams</a:t>
            </a:r>
            <a:r>
              <a:rPr lang="en-US" dirty="0" smtClean="0">
                <a:sym typeface="Wingdings"/>
              </a:rPr>
              <a:t>; UI must handle </a:t>
            </a:r>
            <a:r>
              <a:rPr lang="en-US" i="1" dirty="0" smtClean="0">
                <a:sym typeface="Wingdings"/>
              </a:rPr>
              <a:t>body/form </a:t>
            </a:r>
            <a:r>
              <a:rPr lang="en-US" dirty="0" smtClean="0">
                <a:sym typeface="Wingdings"/>
              </a:rPr>
              <a:t>based requests</a:t>
            </a:r>
          </a:p>
          <a:p>
            <a:r>
              <a:rPr lang="en-US" dirty="0" smtClean="0">
                <a:sym typeface="Wingdings"/>
              </a:rPr>
              <a:t>Execution within JRest is always O(1) order!</a:t>
            </a:r>
          </a:p>
          <a:p>
            <a:r>
              <a:rPr lang="en-US" dirty="0" smtClean="0">
                <a:sym typeface="Wingdings"/>
              </a:rPr>
              <a:t>Is not an answer to everything 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i="1" dirty="0" smtClean="0">
              <a:sym typeface="Wingdings"/>
            </a:endParaRP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 –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JREST_DEFINITION_PATH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should point to your *.</a:t>
            </a:r>
            <a:r>
              <a:rPr lang="en-US" i="1" dirty="0" err="1">
                <a:sym typeface="Wingdings"/>
              </a:rPr>
              <a:t>json</a:t>
            </a:r>
            <a:r>
              <a:rPr lang="en-US" i="1" dirty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repo (JDP)</a:t>
            </a:r>
            <a:endParaRPr lang="en-US" i="1" dirty="0">
              <a:sym typeface="Wingdings"/>
            </a:endParaRPr>
          </a:p>
          <a:p>
            <a:pPr>
              <a:lnSpc>
                <a:spcPct val="110000"/>
              </a:lnSpc>
            </a:pPr>
            <a:r>
              <a:rPr lang="en-US" dirty="0"/>
              <a:t>JREST_LOG4J_PROP_FILE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fully qualified log4j property file name with the </a:t>
            </a:r>
            <a:r>
              <a:rPr lang="en-US" i="1" dirty="0" smtClean="0">
                <a:sym typeface="Wingdings"/>
              </a:rPr>
              <a:t>path (JLPF)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JREST_REFRESH_INTERVAL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how often you wish JRest to peep to JDP for new files; seconds (JRI)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JREST_DB_MAX_CONNECTIONS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max connections that JRest can have with DB; initial size is 25% of this value (JDMC)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2270</Words>
  <Application>Microsoft Macintosh PowerPoint</Application>
  <PresentationFormat>On-screen Show (4:3)</PresentationFormat>
  <Paragraphs>351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JRest</vt:lpstr>
      <vt:lpstr>Topics</vt:lpstr>
      <vt:lpstr>What is JRest</vt:lpstr>
      <vt:lpstr>Pre-requisites</vt:lpstr>
      <vt:lpstr>Bit on JSON</vt:lpstr>
      <vt:lpstr>Benefits of JRest</vt:lpstr>
      <vt:lpstr>Architecture</vt:lpstr>
      <vt:lpstr>JRest Key Points</vt:lpstr>
      <vt:lpstr>MPL – Environment Variables</vt:lpstr>
      <vt:lpstr>JRest Key Points</vt:lpstr>
      <vt:lpstr>Keywords</vt:lpstr>
      <vt:lpstr>Reserved Words/Chars</vt:lpstr>
      <vt:lpstr>Sample Definition File</vt:lpstr>
      <vt:lpstr>Writing Definition File</vt:lpstr>
      <vt:lpstr>jrest.json</vt:lpstr>
      <vt:lpstr>Compiler</vt:lpstr>
      <vt:lpstr>Inside Execution Engine</vt:lpstr>
      <vt:lpstr>Session, Keys</vt:lpstr>
      <vt:lpstr>Authentication</vt:lpstr>
      <vt:lpstr>Role Based Authentication</vt:lpstr>
      <vt:lpstr>Role Based Authentication</vt:lpstr>
      <vt:lpstr>Auto Role Authentication</vt:lpstr>
      <vt:lpstr>/jrest/auth</vt:lpstr>
      <vt:lpstr>jrest.json</vt:lpstr>
      <vt:lpstr>/jrest/pull … push</vt:lpstr>
      <vt:lpstr>Performance Overhead</vt:lpstr>
      <vt:lpstr>Deploying JRest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JRest</dc:title>
  <dc:creator>Harish</dc:creator>
  <cp:lastModifiedBy>Harish S S</cp:lastModifiedBy>
  <cp:revision>88</cp:revision>
  <dcterms:created xsi:type="dcterms:W3CDTF">2013-02-01T04:05:59Z</dcterms:created>
  <dcterms:modified xsi:type="dcterms:W3CDTF">2013-02-16T10:57:39Z</dcterms:modified>
</cp:coreProperties>
</file>