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434cbb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434cbb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7434cbbd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7434cbbd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7434cbbd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7434cbbd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7434cbbd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7434cbbd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7434cbbdd_0_4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7434cbbdd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7367ee8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7367ee8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fcbbf0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fcbbf0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fcbbf07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fcbbf07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7434cbbdd_0_5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77434cbbdd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cc8fd2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cc8fd2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7434cbbd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7434cbbdd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7434cbbdd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7434cbbd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7434cbbd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77434cbbd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7434cbbdd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7434cbbdd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7434cbbdd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7434cbbdd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7434cbbd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7434cbbd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434cbb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434cbb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434cbbd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434cbbd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7434cbbd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7434cbbd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7434cbb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7434cbb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7434cbbdd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77434cbbdd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77434cbbdd_0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434cbbdd_0_3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77434cbbdd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7434cbbd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7434cbbd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geeksforgeeks.org/variables-and-keywords-in-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273800"/>
            <a:ext cx="8520600" cy="42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What is C++?</a:t>
            </a:r>
            <a:endParaRPr/>
          </a:p>
          <a:p>
            <a:pPr indent="0" lvl="0" marL="0" rtl="0" algn="l">
              <a:spcBef>
                <a:spcPts val="1200"/>
              </a:spcBef>
              <a:spcAft>
                <a:spcPts val="0"/>
              </a:spcAft>
              <a:buNone/>
            </a:pPr>
            <a:r>
              <a:rPr lang="en"/>
              <a:t>C++ is an object-oriented programming (OOP) language that is viewed by many as the best language for creating large-scale applications. C++ is a superset of the C language.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 is a general-purpose, object-oriented programming language that was designed by Bjarne Stroustrup in 1979 to be an extension of the C language. </a:t>
            </a:r>
            <a:endParaRPr/>
          </a:p>
          <a:p>
            <a:pPr indent="0" lvl="0" marL="0" rtl="0" algn="l">
              <a:spcBef>
                <a:spcPts val="1200"/>
              </a:spcBef>
              <a:spcAft>
                <a:spcPts val="0"/>
              </a:spcAft>
              <a:buNone/>
            </a:pPr>
            <a:r>
              <a:rPr lang="en"/>
              <a:t>It has the features of imperative, object-oriented as well as generic programming models</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1304"/>
              </a:lnSpc>
              <a:spcBef>
                <a:spcPts val="0"/>
              </a:spcBef>
              <a:spcAft>
                <a:spcPts val="0"/>
              </a:spcAft>
              <a:buClr>
                <a:schemeClr val="dk1"/>
              </a:buClr>
              <a:buSzPts val="1100"/>
              <a:buFont typeface="Arial"/>
              <a:buNone/>
            </a:pPr>
            <a:r>
              <a:rPr lang="en" sz="1950">
                <a:solidFill>
                  <a:srgbClr val="474747"/>
                </a:solidFill>
                <a:latin typeface="Arial"/>
                <a:ea typeface="Arial"/>
                <a:cs typeface="Arial"/>
                <a:sym typeface="Arial"/>
              </a:rPr>
              <a:t>Variable initialization in C++</a:t>
            </a:r>
            <a:endParaRPr sz="1950">
              <a:solidFill>
                <a:srgbClr val="474747"/>
              </a:solidFill>
              <a:latin typeface="Arial"/>
              <a:ea typeface="Arial"/>
              <a:cs typeface="Arial"/>
              <a:sym typeface="Arial"/>
            </a:endParaRPr>
          </a:p>
          <a:p>
            <a:pPr indent="0" lvl="0" marL="0" rtl="0" algn="l">
              <a:spcBef>
                <a:spcPts val="0"/>
              </a:spcBef>
              <a:spcAft>
                <a:spcPts val="0"/>
              </a:spcAft>
              <a:buNone/>
            </a:pPr>
            <a:r>
              <a:t/>
            </a:r>
            <a:endParaRPr/>
          </a:p>
        </p:txBody>
      </p:sp>
      <p:sp>
        <p:nvSpPr>
          <p:cNvPr id="209" name="Google Shape;209;p34"/>
          <p:cNvSpPr txBox="1"/>
          <p:nvPr>
            <p:ph idx="1" type="body"/>
          </p:nvPr>
        </p:nvSpPr>
        <p:spPr>
          <a:xfrm>
            <a:off x="511300" y="860526"/>
            <a:ext cx="7886700" cy="3860100"/>
          </a:xfrm>
          <a:prstGeom prst="rect">
            <a:avLst/>
          </a:prstGeom>
        </p:spPr>
        <p:txBody>
          <a:bodyPr anchorCtr="0" anchor="t" bIns="34275" lIns="68575" spcFirstLastPara="1" rIns="68575" wrap="square" tIns="34275">
            <a:normAutofit fontScale="70000" lnSpcReduction="20000"/>
          </a:bodyPr>
          <a:lstStyle/>
          <a:p>
            <a:pPr indent="0" lvl="0" marL="25400" marR="25400" rtl="0" algn="just">
              <a:lnSpc>
                <a:spcPct val="160000"/>
              </a:lnSpc>
              <a:spcBef>
                <a:spcPts val="200"/>
              </a:spcBef>
              <a:spcAft>
                <a:spcPts val="0"/>
              </a:spcAft>
              <a:buNone/>
            </a:pPr>
            <a:r>
              <a:rPr lang="en" sz="2318">
                <a:highlight>
                  <a:srgbClr val="FFFFFF"/>
                </a:highlight>
                <a:latin typeface="Nunito"/>
                <a:ea typeface="Nunito"/>
                <a:cs typeface="Nunito"/>
                <a:sym typeface="Nunito"/>
              </a:rPr>
              <a:t>Variables are the names given by the user. A datatype is also used to declare and initialize a variable which allocates memory to that variable. There are several datatypes like int, char, float etc. to allocate the memory to that variable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rPr lang="en" sz="2318">
                <a:highlight>
                  <a:srgbClr val="FFFFFF"/>
                </a:highlight>
                <a:latin typeface="Nunito"/>
                <a:ea typeface="Nunito"/>
                <a:cs typeface="Nunito"/>
                <a:sym typeface="Nunito"/>
              </a:rPr>
              <a:t>There are two ways to initialize the variable.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rPr lang="en" sz="2318">
                <a:highlight>
                  <a:srgbClr val="FFFFFF"/>
                </a:highlight>
                <a:latin typeface="Nunito"/>
                <a:ea typeface="Nunito"/>
                <a:cs typeface="Nunito"/>
                <a:sym typeface="Nunito"/>
              </a:rPr>
              <a:t> One is static initialization in which the variable is assigned a value in the program and another is dynamic initialization in which the variables is assigned a value at the run time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t/>
            </a:r>
            <a:endParaRPr sz="12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ct val="91666"/>
              <a:buFont typeface="Arial"/>
              <a:buNone/>
            </a:pPr>
            <a:r>
              <a:t/>
            </a:r>
            <a:endParaRPr sz="12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ct val="91666"/>
              <a:buFont typeface="Arial"/>
              <a:buNone/>
            </a:pPr>
            <a:r>
              <a:t/>
            </a:r>
            <a:endParaRPr sz="1200">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25400" marR="25400" rtl="0" algn="just">
              <a:lnSpc>
                <a:spcPct val="160000"/>
              </a:lnSpc>
              <a:spcBef>
                <a:spcPts val="200"/>
              </a:spcBef>
              <a:spcAft>
                <a:spcPts val="0"/>
              </a:spcAft>
              <a:buClr>
                <a:schemeClr val="dk1"/>
              </a:buClr>
              <a:buSzPts val="1100"/>
              <a:buFont typeface="Arial"/>
              <a:buNone/>
            </a:pPr>
            <a:r>
              <a:rPr lang="en" sz="1800">
                <a:highlight>
                  <a:srgbClr val="FFFFFF"/>
                </a:highlight>
                <a:latin typeface="Nunito"/>
                <a:ea typeface="Nunito"/>
                <a:cs typeface="Nunito"/>
                <a:sym typeface="Nunito"/>
              </a:rPr>
              <a:t>The following is the syntax of variable initialization.</a:t>
            </a:r>
            <a:endParaRPr sz="1800">
              <a:highlight>
                <a:srgbClr val="FFFFFF"/>
              </a:highlight>
              <a:latin typeface="Nunito"/>
              <a:ea typeface="Nunito"/>
              <a:cs typeface="Nunito"/>
              <a:sym typeface="Nunito"/>
            </a:endParaRPr>
          </a:p>
          <a:p>
            <a:pPr indent="0" lvl="0" marL="139700" marR="139700" rtl="0" algn="l">
              <a:lnSpc>
                <a:spcPct val="115000"/>
              </a:lnSpc>
              <a:spcBef>
                <a:spcPts val="800"/>
              </a:spcBef>
              <a:spcAft>
                <a:spcPts val="0"/>
              </a:spcAft>
              <a:buClr>
                <a:schemeClr val="dk1"/>
              </a:buClr>
              <a:buSzPts val="1100"/>
              <a:buFont typeface="Arial"/>
              <a:buNone/>
            </a:pPr>
            <a:r>
              <a:rPr lang="en" sz="1750">
                <a:highlight>
                  <a:srgbClr val="EEEEEE"/>
                </a:highlight>
                <a:latin typeface="Arial"/>
                <a:ea typeface="Arial"/>
                <a:cs typeface="Arial"/>
                <a:sym typeface="Arial"/>
              </a:rPr>
              <a:t>datatype variable_name = value;</a:t>
            </a:r>
            <a:endParaRPr sz="1750">
              <a:highlight>
                <a:srgbClr val="EEEEEE"/>
              </a:highlight>
              <a:latin typeface="Arial"/>
              <a:ea typeface="Arial"/>
              <a:cs typeface="Arial"/>
              <a:sym typeface="Arial"/>
            </a:endParaRPr>
          </a:p>
          <a:p>
            <a:pPr indent="0" lvl="0" marL="25400" marR="25400" rtl="0" algn="just">
              <a:lnSpc>
                <a:spcPct val="160000"/>
              </a:lnSpc>
              <a:spcBef>
                <a:spcPts val="600"/>
              </a:spcBef>
              <a:spcAft>
                <a:spcPts val="0"/>
              </a:spcAft>
              <a:buClr>
                <a:schemeClr val="dk1"/>
              </a:buClr>
              <a:buSzPts val="1100"/>
              <a:buFont typeface="Arial"/>
              <a:buNone/>
            </a:pPr>
            <a:r>
              <a:rPr lang="en" sz="1800">
                <a:highlight>
                  <a:srgbClr val="FFFFFF"/>
                </a:highlight>
                <a:latin typeface="Nunito"/>
                <a:ea typeface="Nunito"/>
                <a:cs typeface="Nunito"/>
                <a:sym typeface="Nunito"/>
              </a:rPr>
              <a:t>Here,</a:t>
            </a:r>
            <a:endParaRPr sz="18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ts val="1100"/>
              <a:buFont typeface="Arial"/>
              <a:buNone/>
            </a:pPr>
            <a:r>
              <a:rPr lang="en" sz="1800">
                <a:highlight>
                  <a:srgbClr val="FFFFFF"/>
                </a:highlight>
                <a:latin typeface="Nunito"/>
                <a:ea typeface="Nunito"/>
                <a:cs typeface="Nunito"/>
                <a:sym typeface="Nunito"/>
              </a:rPr>
              <a:t>datatype − The datatype of variable like int, char, float etc.</a:t>
            </a:r>
            <a:endParaRPr sz="1800">
              <a:highlight>
                <a:srgbClr val="FFFFFF"/>
              </a:highlight>
              <a:latin typeface="Nunito"/>
              <a:ea typeface="Nunito"/>
              <a:cs typeface="Nunito"/>
              <a:sym typeface="Nunito"/>
            </a:endParaRPr>
          </a:p>
          <a:p>
            <a:pPr indent="0" lvl="0" marL="25400" marR="25400" rtl="0" algn="just">
              <a:lnSpc>
                <a:spcPct val="160000"/>
              </a:lnSpc>
              <a:spcBef>
                <a:spcPts val="800"/>
              </a:spcBef>
              <a:spcAft>
                <a:spcPts val="800"/>
              </a:spcAft>
              <a:buClr>
                <a:schemeClr val="dk1"/>
              </a:buClr>
              <a:buSzPts val="1100"/>
              <a:buFont typeface="Arial"/>
              <a:buNone/>
            </a:pPr>
            <a:r>
              <a:rPr lang="en" sz="1800">
                <a:highlight>
                  <a:srgbClr val="FFFFFF"/>
                </a:highlight>
                <a:latin typeface="Nunito"/>
                <a:ea typeface="Nunito"/>
                <a:cs typeface="Nunito"/>
                <a:sym typeface="Nunito"/>
              </a:rPr>
              <a:t>variable_name − This is the name of variable given by user.</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628650" y="10759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Types</a:t>
            </a:r>
            <a:endParaRPr/>
          </a:p>
        </p:txBody>
      </p:sp>
      <p:sp>
        <p:nvSpPr>
          <p:cNvPr id="220" name="Google Shape;220;p36"/>
          <p:cNvSpPr txBox="1"/>
          <p:nvPr>
            <p:ph idx="1" type="body"/>
          </p:nvPr>
        </p:nvSpPr>
        <p:spPr>
          <a:xfrm>
            <a:off x="628650" y="958301"/>
            <a:ext cx="7886700" cy="36744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All </a:t>
            </a:r>
            <a:r>
              <a:rPr lang="en" sz="1600" u="sng">
                <a:solidFill>
                  <a:schemeClr val="hlink"/>
                </a:solidFill>
                <a:highlight>
                  <a:srgbClr val="FFFFFF"/>
                </a:highlight>
                <a:latin typeface="Nunito"/>
                <a:ea typeface="Nunito"/>
                <a:cs typeface="Nunito"/>
                <a:sym typeface="Nunito"/>
                <a:hlinkClick r:id="rId3"/>
              </a:rPr>
              <a:t>variables</a:t>
            </a:r>
            <a:r>
              <a:rPr lang="en" sz="1600">
                <a:solidFill>
                  <a:srgbClr val="273239"/>
                </a:solidFill>
                <a:highlight>
                  <a:srgbClr val="FFFFFF"/>
                </a:highlight>
                <a:latin typeface="Nunito"/>
                <a:ea typeface="Nunito"/>
                <a:cs typeface="Nunito"/>
                <a:sym typeface="Nunito"/>
              </a:rPr>
              <a:t> use data type during declaration to restrict the type of data to be stored. Therefore, we can say that data types are used to tell the variables the type of data they can store. Whenever a variable is defined in C++, the compiler allocates some memory for that variable based on the data type with which it is declared. Every data type requires a different amount of memory. </a:t>
            </a:r>
            <a:endParaRPr sz="16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C++ supports a wide variety of data types and the programmer can select the data type appropriate to the needs of the application. Data types specify the size and types of values to be stored. However, storage representation and machine instructions to manipulate each data type differ from machine to machine, although C++ instructions are identical on all machines.</a:t>
            </a:r>
            <a:endParaRPr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Types</a:t>
            </a:r>
            <a:endParaRPr/>
          </a:p>
        </p:txBody>
      </p:sp>
      <p:sp>
        <p:nvSpPr>
          <p:cNvPr id="226" name="Google Shape;226;p37"/>
          <p:cNvSpPr txBox="1"/>
          <p:nvPr>
            <p:ph idx="1" type="body"/>
          </p:nvPr>
        </p:nvSpPr>
        <p:spPr>
          <a:xfrm>
            <a:off x="618175" y="1310500"/>
            <a:ext cx="6842700" cy="3060600"/>
          </a:xfrm>
          <a:prstGeom prst="rect">
            <a:avLst/>
          </a:prstGeom>
          <a:noFill/>
          <a:ln>
            <a:noFill/>
          </a:ln>
        </p:spPr>
        <p:txBody>
          <a:bodyPr anchorCtr="0" anchor="t" bIns="34275" lIns="68575" spcFirstLastPara="1" rIns="68575" wrap="square" tIns="34275">
            <a:normAutofit lnSpcReduction="10000"/>
          </a:bodyPr>
          <a:lstStyle/>
          <a:p>
            <a:pPr indent="-177800" lvl="1" marL="520700" rtl="0" algn="l">
              <a:lnSpc>
                <a:spcPct val="90000"/>
              </a:lnSpc>
              <a:spcBef>
                <a:spcPts val="0"/>
              </a:spcBef>
              <a:spcAft>
                <a:spcPts val="0"/>
              </a:spcAft>
              <a:buClr>
                <a:schemeClr val="dk1"/>
              </a:buClr>
              <a:buSzPts val="1800"/>
              <a:buChar char="•"/>
            </a:pPr>
            <a:r>
              <a:rPr lang="en"/>
              <a:t>There are 4 types of data types in C++ language.</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1:Basic Data Type:int, char, float, double, etc</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2:Derived Data Type:array ,pointer etc.</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3:Enumeration Data Type:enum</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4:User Defined Data Type:struct,class .</a:t>
            </a:r>
            <a:endParaRPr/>
          </a:p>
          <a:p>
            <a:pPr indent="-63500" lvl="1" marL="520700" rtl="0" algn="l">
              <a:lnSpc>
                <a:spcPct val="90000"/>
              </a:lnSpc>
              <a:spcBef>
                <a:spcPts val="400"/>
              </a:spcBef>
              <a:spcAft>
                <a:spcPts val="0"/>
              </a:spcAft>
              <a:buClr>
                <a:schemeClr val="dk1"/>
              </a:buClr>
              <a:buSzPts val="1800"/>
              <a:buNone/>
            </a:pPr>
            <a:r>
              <a:t/>
            </a:r>
            <a:endParaRPr/>
          </a:p>
          <a:p>
            <a:pPr indent="-63500" lvl="1" marL="520700" rtl="0" algn="l">
              <a:lnSpc>
                <a:spcPct val="90000"/>
              </a:lnSpc>
              <a:spcBef>
                <a:spcPts val="400"/>
              </a:spcBef>
              <a:spcAft>
                <a:spcPts val="0"/>
              </a:spcAft>
              <a:buClr>
                <a:schemeClr val="dk1"/>
              </a:buClr>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Types</a:t>
            </a:r>
            <a:endParaRPr/>
          </a:p>
        </p:txBody>
      </p:sp>
      <p:pic>
        <p:nvPicPr>
          <p:cNvPr id="232" name="Google Shape;232;p38"/>
          <p:cNvPicPr preferRelativeResize="0"/>
          <p:nvPr/>
        </p:nvPicPr>
        <p:blipFill>
          <a:blip r:embed="rId3">
            <a:alphaModFix/>
          </a:blip>
          <a:stretch>
            <a:fillRect/>
          </a:stretch>
        </p:blipFill>
        <p:spPr>
          <a:xfrm>
            <a:off x="420499" y="1215299"/>
            <a:ext cx="6985796" cy="319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idx="1" type="body"/>
          </p:nvPr>
        </p:nvSpPr>
        <p:spPr>
          <a:xfrm>
            <a:off x="628650" y="243477"/>
            <a:ext cx="7886700" cy="4389300"/>
          </a:xfrm>
          <a:prstGeom prst="rect">
            <a:avLst/>
          </a:prstGeom>
        </p:spPr>
        <p:txBody>
          <a:bodyPr anchorCtr="0" anchor="t" bIns="34275" lIns="68575" spcFirstLastPara="1" rIns="68575" wrap="square" tIns="34275">
            <a:normAutofit fontScale="85000" lnSpcReduction="20000"/>
          </a:bodyPr>
          <a:lstStyle/>
          <a:p>
            <a:pPr indent="0" lvl="0" marL="0" rtl="0" algn="l">
              <a:spcBef>
                <a:spcPts val="800"/>
              </a:spcBef>
              <a:spcAft>
                <a:spcPts val="0"/>
              </a:spcAft>
              <a:buNone/>
            </a:pPr>
            <a:r>
              <a:rPr b="1" lang="en" sz="2335"/>
              <a:t>int</a:t>
            </a:r>
            <a:r>
              <a:rPr b="1" lang="en"/>
              <a:t>:</a:t>
            </a:r>
            <a:r>
              <a:rPr lang="en"/>
              <a:t> Represents integer values. Typically, it occupies </a:t>
            </a:r>
            <a:r>
              <a:rPr b="1" lang="en"/>
              <a:t>4 bytes </a:t>
            </a:r>
            <a:r>
              <a:rPr lang="en"/>
              <a:t>of memory and can store values ranging from -2,147,483,648 to 2,147,483,647.</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47103"/>
              <a:buFont typeface="Arial"/>
              <a:buNone/>
            </a:pPr>
            <a:r>
              <a:rPr b="1" lang="en" sz="2335"/>
              <a:t>char:</a:t>
            </a:r>
            <a:r>
              <a:rPr lang="en"/>
              <a:t> Represents a single character. It typically occupies</a:t>
            </a:r>
            <a:r>
              <a:rPr b="1" lang="en"/>
              <a:t> 1 byte </a:t>
            </a:r>
            <a:r>
              <a:rPr lang="en"/>
              <a:t>of memory and can store any character, including special characters.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44844"/>
              <a:buFont typeface="Arial"/>
              <a:buNone/>
            </a:pPr>
            <a:r>
              <a:rPr b="1" lang="en" sz="2452"/>
              <a:t>float</a:t>
            </a:r>
            <a:r>
              <a:rPr lang="en"/>
              <a:t>: Represents single-precision floating-point numbers. It occupies</a:t>
            </a:r>
            <a:r>
              <a:rPr b="1" lang="en"/>
              <a:t> 4 bytes</a:t>
            </a:r>
            <a:r>
              <a:rPr lang="en"/>
              <a:t> of memory and is used for numbers with fractional parts.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47103"/>
              <a:buFont typeface="Arial"/>
              <a:buNone/>
            </a:pPr>
            <a:r>
              <a:rPr b="1" lang="en" sz="2335"/>
              <a:t>double:</a:t>
            </a:r>
            <a:r>
              <a:rPr lang="en"/>
              <a:t> Represents double-precision floating-point numbers. It occupies </a:t>
            </a:r>
            <a:r>
              <a:rPr b="1" lang="en"/>
              <a:t>8 bytes </a:t>
            </a:r>
            <a:r>
              <a:rPr lang="en"/>
              <a:t>of memory and is used for more precise numbers with fractional parts.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47103"/>
              <a:buFont typeface="Arial"/>
              <a:buNone/>
            </a:pPr>
            <a:r>
              <a:rPr b="1" lang="en" sz="2335"/>
              <a:t>bool:</a:t>
            </a:r>
            <a:r>
              <a:rPr lang="en"/>
              <a:t> Represents boolean values, i.e., true or false. It occupies </a:t>
            </a:r>
            <a:r>
              <a:rPr b="1" lang="en"/>
              <a:t>1 byte </a:t>
            </a:r>
            <a:r>
              <a:rPr lang="en"/>
              <a:t>of memory.</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None/>
            </a:pPr>
            <a:r>
              <a:rPr b="1" lang="en" sz="2335"/>
              <a:t>void: </a:t>
            </a:r>
            <a:r>
              <a:rPr lang="en"/>
              <a:t>Represents the absence of type. It is primarily used in functions to indicate that they do not return a value.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Type Modifiers</a:t>
            </a:r>
            <a:endParaRPr/>
          </a:p>
        </p:txBody>
      </p:sp>
      <p:sp>
        <p:nvSpPr>
          <p:cNvPr id="243" name="Google Shape;243;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Clr>
                <a:schemeClr val="dk1"/>
              </a:buClr>
              <a:buSzPct val="52380"/>
              <a:buFont typeface="Arial"/>
              <a:buNone/>
            </a:pPr>
            <a:r>
              <a:rPr lang="en"/>
              <a:t>These modify the size or range of the data types:</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620"/>
              <a:buFont typeface="Arial"/>
              <a:buNone/>
            </a:pPr>
            <a:r>
              <a:rPr b="1" lang="en" sz="2090"/>
              <a:t>signed:</a:t>
            </a:r>
            <a:r>
              <a:rPr lang="en"/>
              <a:t> Allows both negative and positive values (default for int).</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b="1" lang="en"/>
              <a:t>unsigned</a:t>
            </a:r>
            <a:r>
              <a:rPr lang="en"/>
              <a:t>: Allows only non-negative values, thus doubling the maximum value.</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b="1" lang="en"/>
              <a:t>short</a:t>
            </a:r>
            <a:r>
              <a:rPr lang="en"/>
              <a:t>: Reduces the size of an integer.</a:t>
            </a:r>
            <a:endParaRPr/>
          </a:p>
          <a:p>
            <a:pPr indent="0" lvl="0" marL="0" rtl="0" algn="l">
              <a:spcBef>
                <a:spcPts val="800"/>
              </a:spcBef>
              <a:spcAft>
                <a:spcPts val="0"/>
              </a:spcAft>
              <a:buClr>
                <a:schemeClr val="dk1"/>
              </a:buClr>
              <a:buSzPct val="52380"/>
              <a:buFont typeface="Arial"/>
              <a:buNone/>
            </a:pPr>
            <a:r>
              <a:t/>
            </a:r>
            <a:endParaRPr/>
          </a:p>
          <a:p>
            <a:pPr indent="0" lvl="0" marL="0" rtl="0" algn="l">
              <a:spcBef>
                <a:spcPts val="800"/>
              </a:spcBef>
              <a:spcAft>
                <a:spcPts val="0"/>
              </a:spcAft>
              <a:buClr>
                <a:schemeClr val="dk1"/>
              </a:buClr>
              <a:buSzPct val="52380"/>
              <a:buFont typeface="Arial"/>
              <a:buNone/>
            </a:pPr>
            <a:r>
              <a:rPr b="1" lang="en"/>
              <a:t>long</a:t>
            </a:r>
            <a:r>
              <a:rPr lang="en"/>
              <a:t>: Increases the size of an integer.</a:t>
            </a:r>
            <a:endParaRPr/>
          </a:p>
          <a:p>
            <a:pPr indent="0" lvl="0" marL="0" rtl="0" algn="l">
              <a:spcBef>
                <a:spcPts val="8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Demo</a:t>
            </a:r>
            <a:endParaRPr/>
          </a:p>
        </p:txBody>
      </p:sp>
      <p:sp>
        <p:nvSpPr>
          <p:cNvPr id="249" name="Google Shape;249;p41"/>
          <p:cNvSpPr txBox="1"/>
          <p:nvPr>
            <p:ph idx="1" type="body"/>
          </p:nvPr>
        </p:nvSpPr>
        <p:spPr>
          <a:xfrm>
            <a:off x="471505" y="1026930"/>
            <a:ext cx="8172600" cy="3549300"/>
          </a:xfrm>
          <a:prstGeom prst="rect">
            <a:avLst/>
          </a:prstGeom>
          <a:noFill/>
          <a:ln>
            <a:noFill/>
          </a:ln>
        </p:spPr>
        <p:txBody>
          <a:bodyPr anchorCtr="0" anchor="t" bIns="34275" lIns="68575" spcFirstLastPara="1" rIns="68575" wrap="square" tIns="34275">
            <a:normAutofit fontScale="92500" lnSpcReduction="20000"/>
          </a:bodyPr>
          <a:lstStyle/>
          <a:p>
            <a:pPr indent="-186848" lvl="0" marL="177800" rtl="0" algn="l">
              <a:lnSpc>
                <a:spcPct val="90000"/>
              </a:lnSpc>
              <a:spcBef>
                <a:spcPts val="0"/>
              </a:spcBef>
              <a:spcAft>
                <a:spcPts val="0"/>
              </a:spcAft>
              <a:buClr>
                <a:schemeClr val="dk1"/>
              </a:buClr>
              <a:buSzPct val="100000"/>
              <a:buChar char="•"/>
            </a:pPr>
            <a:r>
              <a:rPr lang="en"/>
              <a:t>The size of variables might be different , depending on the compiler and the computer you are using.</a:t>
            </a:r>
            <a:endParaRPr/>
          </a:p>
          <a:p>
            <a:pPr indent="-186848" lvl="0" marL="177800" rtl="0" algn="l">
              <a:lnSpc>
                <a:spcPct val="90000"/>
              </a:lnSpc>
              <a:spcBef>
                <a:spcPts val="800"/>
              </a:spcBef>
              <a:spcAft>
                <a:spcPts val="0"/>
              </a:spcAft>
              <a:buClr>
                <a:schemeClr val="dk1"/>
              </a:buClr>
              <a:buSzPct val="100000"/>
              <a:buChar char="•"/>
            </a:pPr>
            <a:r>
              <a:rPr lang="en"/>
              <a:t>Following is the example, which will produce correct size of various data types on your computer.</a:t>
            </a:r>
            <a:endParaRPr/>
          </a:p>
          <a:p>
            <a:pPr indent="-186848" lvl="0" marL="177800" rtl="0" algn="l">
              <a:lnSpc>
                <a:spcPct val="90000"/>
              </a:lnSpc>
              <a:spcBef>
                <a:spcPts val="800"/>
              </a:spcBef>
              <a:spcAft>
                <a:spcPts val="0"/>
              </a:spcAft>
              <a:buClr>
                <a:schemeClr val="dk1"/>
              </a:buClr>
              <a:buSzPct val="100000"/>
              <a:buChar char="•"/>
            </a:pPr>
            <a:r>
              <a:rPr lang="en"/>
              <a:t>use </a:t>
            </a:r>
            <a:r>
              <a:rPr b="1" lang="en"/>
              <a:t>sizeof()</a:t>
            </a:r>
            <a:r>
              <a:rPr lang="en"/>
              <a:t> operator to get size of various data types.</a:t>
            </a:r>
            <a:endParaRPr/>
          </a:p>
          <a:p>
            <a:pPr indent="-63500" lvl="0" marL="177800" rtl="0" algn="l">
              <a:lnSpc>
                <a:spcPct val="90000"/>
              </a:lnSpc>
              <a:spcBef>
                <a:spcPts val="800"/>
              </a:spcBef>
              <a:spcAft>
                <a:spcPts val="0"/>
              </a:spcAft>
              <a:buClr>
                <a:schemeClr val="dk1"/>
              </a:buClr>
              <a:buSzPct val="100000"/>
              <a:buNone/>
            </a:pPr>
            <a:r>
              <a:t/>
            </a:r>
            <a:endParaRPr/>
          </a:p>
          <a:p>
            <a:pPr indent="-186848" lvl="0" marL="177800" rtl="0" algn="l">
              <a:lnSpc>
                <a:spcPct val="90000"/>
              </a:lnSpc>
              <a:spcBef>
                <a:spcPts val="800"/>
              </a:spcBef>
              <a:spcAft>
                <a:spcPts val="0"/>
              </a:spcAft>
              <a:buClr>
                <a:schemeClr val="dk1"/>
              </a:buClr>
              <a:buSzPct val="100000"/>
              <a:buChar char="•"/>
            </a:pPr>
            <a:r>
              <a:rPr lang="en"/>
              <a:t>   cout &lt;&lt; "Size of char : " &lt;&lt; sizeof(char) &lt;&lt; endl;</a:t>
            </a:r>
            <a:endParaRPr/>
          </a:p>
          <a:p>
            <a:pPr indent="-186848" lvl="0" marL="177800" rtl="0" algn="l">
              <a:lnSpc>
                <a:spcPct val="90000"/>
              </a:lnSpc>
              <a:spcBef>
                <a:spcPts val="800"/>
              </a:spcBef>
              <a:spcAft>
                <a:spcPts val="0"/>
              </a:spcAft>
              <a:buClr>
                <a:schemeClr val="dk1"/>
              </a:buClr>
              <a:buSzPct val="100000"/>
              <a:buChar char="•"/>
            </a:pPr>
            <a:r>
              <a:rPr lang="en"/>
              <a:t>   cout &lt;&lt; "Size of int : " &lt;&lt; sizeof(int) &lt;&lt; endl;</a:t>
            </a:r>
            <a:endParaRPr/>
          </a:p>
          <a:p>
            <a:pPr indent="-186848" lvl="0" marL="177800" rtl="0" algn="l">
              <a:lnSpc>
                <a:spcPct val="90000"/>
              </a:lnSpc>
              <a:spcBef>
                <a:spcPts val="800"/>
              </a:spcBef>
              <a:spcAft>
                <a:spcPts val="0"/>
              </a:spcAft>
              <a:buClr>
                <a:schemeClr val="dk1"/>
              </a:buClr>
              <a:buSzPct val="100000"/>
              <a:buChar char="•"/>
            </a:pPr>
            <a:r>
              <a:rPr lang="en"/>
              <a:t>   cout &lt;&lt; "Size of short int : " &lt;&lt; sizeof(short int) &lt;&lt; endl;</a:t>
            </a:r>
            <a:endParaRPr/>
          </a:p>
          <a:p>
            <a:pPr indent="-186848" lvl="0" marL="177800" rtl="0" algn="l">
              <a:lnSpc>
                <a:spcPct val="90000"/>
              </a:lnSpc>
              <a:spcBef>
                <a:spcPts val="800"/>
              </a:spcBef>
              <a:spcAft>
                <a:spcPts val="0"/>
              </a:spcAft>
              <a:buClr>
                <a:schemeClr val="dk1"/>
              </a:buClr>
              <a:buSzPct val="100000"/>
              <a:buChar char="•"/>
            </a:pPr>
            <a:r>
              <a:rPr lang="en"/>
              <a:t>   cout &lt;&lt; "Size of long int : " &lt;&lt; sizeof(long int) &lt;&lt; endl;</a:t>
            </a:r>
            <a:endParaRPr/>
          </a:p>
          <a:p>
            <a:pPr indent="-186848" lvl="0" marL="177800" rtl="0" algn="l">
              <a:lnSpc>
                <a:spcPct val="90000"/>
              </a:lnSpc>
              <a:spcBef>
                <a:spcPts val="800"/>
              </a:spcBef>
              <a:spcAft>
                <a:spcPts val="0"/>
              </a:spcAft>
              <a:buClr>
                <a:schemeClr val="dk1"/>
              </a:buClr>
              <a:buSzPct val="100000"/>
              <a:buChar char="•"/>
            </a:pPr>
            <a:r>
              <a:rPr lang="en"/>
              <a:t>   cout &lt;&lt; "Size of float : " &lt;&lt; sizeof(float) &lt;&lt; endl;</a:t>
            </a:r>
            <a:endParaRPr/>
          </a:p>
          <a:p>
            <a:pPr indent="-186848" lvl="0" marL="177800" rtl="0" algn="l">
              <a:lnSpc>
                <a:spcPct val="90000"/>
              </a:lnSpc>
              <a:spcBef>
                <a:spcPts val="800"/>
              </a:spcBef>
              <a:spcAft>
                <a:spcPts val="0"/>
              </a:spcAft>
              <a:buClr>
                <a:schemeClr val="dk1"/>
              </a:buClr>
              <a:buSzPct val="100000"/>
              <a:buChar char="•"/>
            </a:pPr>
            <a:r>
              <a:rPr lang="en"/>
              <a:t>   cout &lt;&lt; "Size of double : " &lt;&lt; sizeof(double) &lt;&lt; endl;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697100" y="-6"/>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auto</a:t>
            </a:r>
            <a:endParaRPr/>
          </a:p>
        </p:txBody>
      </p:sp>
      <p:sp>
        <p:nvSpPr>
          <p:cNvPr id="255" name="Google Shape;255;p42"/>
          <p:cNvSpPr txBox="1"/>
          <p:nvPr>
            <p:ph idx="1" type="body"/>
          </p:nvPr>
        </p:nvSpPr>
        <p:spPr>
          <a:xfrm>
            <a:off x="628650" y="987626"/>
            <a:ext cx="7886700" cy="3645000"/>
          </a:xfrm>
          <a:prstGeom prst="rect">
            <a:avLst/>
          </a:prstGeom>
        </p:spPr>
        <p:txBody>
          <a:bodyPr anchorCtr="0" anchor="t" bIns="34275" lIns="68575" spcFirstLastPara="1" rIns="68575" wrap="square" tIns="34275">
            <a:normAutofit fontScale="85000" lnSpcReduction="20000"/>
          </a:bodyPr>
          <a:lstStyle/>
          <a:p>
            <a:pPr indent="0" lvl="0" marL="0" rtl="0" algn="l">
              <a:spcBef>
                <a:spcPts val="800"/>
              </a:spcBef>
              <a:spcAft>
                <a:spcPts val="0"/>
              </a:spcAft>
              <a:buNone/>
            </a:pPr>
            <a:r>
              <a:rPr lang="en" sz="1800">
                <a:solidFill>
                  <a:srgbClr val="273239"/>
                </a:solidFill>
                <a:highlight>
                  <a:srgbClr val="FFFFFF"/>
                </a:highlight>
                <a:latin typeface="Nunito"/>
                <a:ea typeface="Nunito"/>
                <a:cs typeface="Nunito"/>
                <a:sym typeface="Nunito"/>
              </a:rPr>
              <a:t> Before C++ 11, each data type needed to be explicitly declared at compile-time, limiting the values of an expression at runtime but after the new version of C++, many keywords are included which allows a programmer to leave the type deduction to the compiler itself.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sz="1800">
                <a:solidFill>
                  <a:srgbClr val="273239"/>
                </a:solidFill>
                <a:highlight>
                  <a:srgbClr val="FFFFFF"/>
                </a:highlight>
                <a:latin typeface="Nunito"/>
                <a:ea typeface="Nunito"/>
                <a:cs typeface="Nunito"/>
                <a:sym typeface="Nunito"/>
              </a:rPr>
              <a:t>auto keyword: </a:t>
            </a:r>
            <a:r>
              <a:rPr lang="en" sz="1800">
                <a:solidFill>
                  <a:srgbClr val="273239"/>
                </a:solidFill>
                <a:highlight>
                  <a:srgbClr val="FFFFFF"/>
                </a:highlight>
                <a:latin typeface="Nunito"/>
                <a:ea typeface="Nunito"/>
                <a:cs typeface="Nunito"/>
                <a:sym typeface="Nunito"/>
              </a:rPr>
              <a:t>The auto keyword specifies that the type of the variable that is being declared will be automatically deducted from its initializer. In the case of functions, if their return type is auto then that will be evaluated by return type expression at runtime. Good use of auto is to avoid long initializations when creating iterators for containers.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x = 4;</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y = 3.37;</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z = 3.37f;</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c = </a:t>
            </a:r>
            <a:r>
              <a:rPr lang="en" sz="1516">
                <a:solidFill>
                  <a:srgbClr val="0000FF"/>
                </a:solidFill>
                <a:highlight>
                  <a:srgbClr val="FFFFFF"/>
                </a:highlight>
                <a:latin typeface="Courier New"/>
                <a:ea typeface="Courier New"/>
                <a:cs typeface="Courier New"/>
                <a:sym typeface="Courier New"/>
              </a:rPr>
              <a:t>'a'</a:t>
            </a:r>
            <a:r>
              <a:rPr lang="en" sz="1516">
                <a:highlight>
                  <a:srgbClr val="FFFFFF"/>
                </a:highlight>
                <a:latin typeface="Courier New"/>
                <a:ea typeface="Courier New"/>
                <a:cs typeface="Courier New"/>
                <a:sym typeface="Courier New"/>
              </a:rPr>
              <a:t>;</a:t>
            </a:r>
            <a:endParaRPr sz="1516">
              <a:highlight>
                <a:srgbClr val="FFFFFF"/>
              </a:highlight>
              <a:latin typeface="Courier New"/>
              <a:ea typeface="Courier New"/>
              <a:cs typeface="Courier New"/>
              <a:sym typeface="Courier New"/>
            </a:endParaRPr>
          </a:p>
          <a:p>
            <a:pPr indent="0" lvl="0" marL="0" rtl="0" algn="l">
              <a:spcBef>
                <a:spcPts val="800"/>
              </a:spcBef>
              <a:spcAft>
                <a:spcPts val="0"/>
              </a:spcAft>
              <a:buNone/>
            </a:pPr>
            <a:r>
              <a:rPr b="1" lang="en" sz="2311">
                <a:latin typeface="Arial"/>
                <a:ea typeface="Arial"/>
                <a:cs typeface="Arial"/>
                <a:sym typeface="Arial"/>
              </a:rPr>
              <a:t>The </a:t>
            </a:r>
            <a:r>
              <a:rPr b="1" lang="en" sz="2311">
                <a:solidFill>
                  <a:srgbClr val="188038"/>
                </a:solidFill>
                <a:latin typeface="Roboto Mono"/>
                <a:ea typeface="Roboto Mono"/>
                <a:cs typeface="Roboto Mono"/>
                <a:sym typeface="Roboto Mono"/>
              </a:rPr>
              <a:t>auto</a:t>
            </a:r>
            <a:r>
              <a:rPr b="1" lang="en" sz="2311">
                <a:latin typeface="Arial"/>
                <a:ea typeface="Arial"/>
                <a:cs typeface="Arial"/>
                <a:sym typeface="Arial"/>
              </a:rPr>
              <a:t> keyword tells the compiler to automatically deduce the type of the variable from its initializer.</a:t>
            </a:r>
            <a:endParaRPr b="1" sz="3011">
              <a:solidFill>
                <a:srgbClr val="273239"/>
              </a:solidFill>
              <a:highlight>
                <a:srgbClr val="FFFFFF"/>
              </a:highlight>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Operators</a:t>
            </a:r>
            <a:endParaRPr/>
          </a:p>
        </p:txBody>
      </p:sp>
      <p:sp>
        <p:nvSpPr>
          <p:cNvPr id="261" name="Google Shape;261;p4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
              <a:t>*</a:t>
            </a:r>
            <a:r>
              <a:rPr lang="en"/>
              <a:t>Arithmetic Operator </a:t>
            </a:r>
            <a:endParaRPr/>
          </a:p>
          <a:p>
            <a:pPr indent="0" lvl="0" marL="0" rtl="0" algn="l">
              <a:spcBef>
                <a:spcPts val="800"/>
              </a:spcBef>
              <a:spcAft>
                <a:spcPts val="0"/>
              </a:spcAft>
              <a:buNone/>
            </a:pPr>
            <a:r>
              <a:rPr lang="en"/>
              <a:t>• Relational Operator</a:t>
            </a:r>
            <a:endParaRPr/>
          </a:p>
          <a:p>
            <a:pPr indent="0" lvl="0" marL="0" rtl="0" algn="l">
              <a:spcBef>
                <a:spcPts val="800"/>
              </a:spcBef>
              <a:spcAft>
                <a:spcPts val="0"/>
              </a:spcAft>
              <a:buNone/>
            </a:pPr>
            <a:r>
              <a:rPr lang="en"/>
              <a:t> • Logical Operator </a:t>
            </a:r>
            <a:endParaRPr/>
          </a:p>
          <a:p>
            <a:pPr indent="0" lvl="0" marL="0" rtl="0" algn="l">
              <a:spcBef>
                <a:spcPts val="800"/>
              </a:spcBef>
              <a:spcAft>
                <a:spcPts val="0"/>
              </a:spcAft>
              <a:buNone/>
            </a:pPr>
            <a:r>
              <a:rPr lang="en"/>
              <a:t>• Unary Operator </a:t>
            </a:r>
            <a:endParaRPr/>
          </a:p>
          <a:p>
            <a:pPr indent="0" lvl="0" marL="0" rtl="0" algn="l">
              <a:spcBef>
                <a:spcPts val="800"/>
              </a:spcBef>
              <a:spcAft>
                <a:spcPts val="0"/>
              </a:spcAft>
              <a:buNone/>
            </a:pPr>
            <a:r>
              <a:rPr lang="en"/>
              <a:t>• Ternary Operator </a:t>
            </a:r>
            <a:endParaRPr/>
          </a:p>
          <a:p>
            <a:pPr indent="0" lvl="0" marL="0" rtl="0" algn="l">
              <a:spcBef>
                <a:spcPts val="800"/>
              </a:spcBef>
              <a:spcAft>
                <a:spcPts val="0"/>
              </a:spcAft>
              <a:buNone/>
            </a:pPr>
            <a:r>
              <a:rPr lang="en"/>
              <a:t>• Assignment Operator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342900" y="94427"/>
            <a:ext cx="6858000" cy="6882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r>
              <a:rPr lang="en"/>
              <a:t>C++</a:t>
            </a:r>
            <a:endParaRPr/>
          </a:p>
        </p:txBody>
      </p:sp>
      <p:sp>
        <p:nvSpPr>
          <p:cNvPr id="135" name="Google Shape;135;p26"/>
          <p:cNvSpPr txBox="1"/>
          <p:nvPr>
            <p:ph idx="1" type="subTitle"/>
          </p:nvPr>
        </p:nvSpPr>
        <p:spPr>
          <a:xfrm>
            <a:off x="888025" y="685800"/>
            <a:ext cx="8098500" cy="44577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100"/>
              <a:buNone/>
            </a:pPr>
            <a:r>
              <a:rPr lang="en" sz="1850"/>
              <a:t>C++ is a statically typed, compiled, general-purpose, case-sensitive, free-form programming language that supports procedural, object-oriented, and generic programming.</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is regarded as a middle-level language, as it comprises a combination of both high-level and low-level language features.</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was developed by Bjarne Stroustrup starting in 1979 at Bell Labs in Murray Hill, New Jersey, as an enhancement to the C language and originally named C with Classes but later it was renamed C++ in 1983.</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is a superset of C, and that virtually any legal C program is a legal C++ program.</a:t>
            </a:r>
            <a:endParaRPr sz="1850"/>
          </a:p>
          <a:p>
            <a:pPr indent="0" lvl="0" marL="0" rtl="0" algn="l">
              <a:lnSpc>
                <a:spcPct val="70000"/>
              </a:lnSpc>
              <a:spcBef>
                <a:spcPts val="800"/>
              </a:spcBef>
              <a:spcAft>
                <a:spcPts val="0"/>
              </a:spcAft>
              <a:buClr>
                <a:schemeClr val="dk1"/>
              </a:buClr>
              <a:buSzPts val="1125"/>
              <a:buNone/>
            </a:pPr>
            <a:r>
              <a:t/>
            </a:r>
            <a:endParaRPr sz="1850"/>
          </a:p>
          <a:p>
            <a:pPr indent="0" lvl="0" marL="0" rtl="0" algn="l">
              <a:lnSpc>
                <a:spcPct val="70000"/>
              </a:lnSpc>
              <a:spcBef>
                <a:spcPts val="800"/>
              </a:spcBef>
              <a:spcAft>
                <a:spcPts val="0"/>
              </a:spcAft>
              <a:buClr>
                <a:schemeClr val="dk1"/>
              </a:buClr>
              <a:buSzPts val="1125"/>
              <a:buNone/>
            </a:pPr>
            <a:r>
              <a:t/>
            </a: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idx="1" type="body"/>
          </p:nvPr>
        </p:nvSpPr>
        <p:spPr>
          <a:xfrm>
            <a:off x="628650" y="215127"/>
            <a:ext cx="7886700" cy="44175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1800"/>
              </a:spcBef>
              <a:spcAft>
                <a:spcPts val="0"/>
              </a:spcAft>
              <a:buClr>
                <a:schemeClr val="dk1"/>
              </a:buClr>
              <a:buSzPts val="1100"/>
              <a:buFont typeface="Arial"/>
              <a:buNone/>
            </a:pPr>
            <a:r>
              <a:rPr b="1" lang="en" sz="1400">
                <a:solidFill>
                  <a:srgbClr val="273239"/>
                </a:solidFill>
                <a:highlight>
                  <a:srgbClr val="FFFFFF"/>
                </a:highlight>
                <a:latin typeface="Nunito"/>
                <a:ea typeface="Nunito"/>
                <a:cs typeface="Nunito"/>
                <a:sym typeface="Nunito"/>
              </a:rPr>
              <a:t>1) Arithmetic Operators</a:t>
            </a:r>
            <a:endParaRPr b="1" sz="14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None/>
            </a:pPr>
            <a:r>
              <a:rPr lang="en" sz="1700">
                <a:solidFill>
                  <a:srgbClr val="273239"/>
                </a:solidFill>
                <a:highlight>
                  <a:srgbClr val="FFFFFF"/>
                </a:highlight>
                <a:latin typeface="Nunito"/>
                <a:ea typeface="Nunito"/>
                <a:cs typeface="Nunito"/>
                <a:sym typeface="Nunito"/>
              </a:rPr>
              <a:t>These operators are used to perform arithmetic or mathematical operations on the operands. For example, ‘+’ is used for addition, ‘-‘ is used for subtraction ‘*’ is used for multiplication, etc.</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Arithmetic Operators can be classified into 2 Types: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A) Unary Operators: </a:t>
            </a:r>
            <a:r>
              <a:rPr lang="en" sz="1700">
                <a:solidFill>
                  <a:srgbClr val="273239"/>
                </a:solidFill>
                <a:highlight>
                  <a:srgbClr val="FFFFFF"/>
                </a:highlight>
                <a:latin typeface="Nunito"/>
                <a:ea typeface="Nunito"/>
                <a:cs typeface="Nunito"/>
                <a:sym typeface="Nunito"/>
              </a:rPr>
              <a:t>These operators operate or work with a single operand. For example: Increment(++) and Decrement(--) Operators.</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2140">
                <a:solidFill>
                  <a:srgbClr val="273239"/>
                </a:solidFill>
                <a:highlight>
                  <a:srgbClr val="FFFFFF"/>
                </a:highlight>
                <a:latin typeface="Nunito"/>
                <a:ea typeface="Nunito"/>
                <a:cs typeface="Nunito"/>
                <a:sym typeface="Nunito"/>
              </a:rPr>
              <a:t>(</a:t>
            </a:r>
            <a:r>
              <a:rPr b="1" i="1" lang="en" sz="1740">
                <a:solidFill>
                  <a:srgbClr val="273239"/>
                </a:solidFill>
                <a:latin typeface="Nunito"/>
                <a:ea typeface="Nunito"/>
                <a:cs typeface="Nunito"/>
                <a:sym typeface="Nunito"/>
              </a:rPr>
              <a:t>Note:</a:t>
            </a:r>
            <a:r>
              <a:rPr i="1" lang="en" sz="1740">
                <a:solidFill>
                  <a:srgbClr val="273239"/>
                </a:solidFill>
                <a:latin typeface="Nunito"/>
                <a:ea typeface="Nunito"/>
                <a:cs typeface="Nunito"/>
                <a:sym typeface="Nunito"/>
              </a:rPr>
              <a:t> </a:t>
            </a:r>
            <a:r>
              <a:rPr b="1" i="1" lang="en" sz="1740">
                <a:solidFill>
                  <a:srgbClr val="273239"/>
                </a:solidFill>
                <a:latin typeface="Nunito"/>
                <a:ea typeface="Nunito"/>
                <a:cs typeface="Nunito"/>
                <a:sym typeface="Nunito"/>
              </a:rPr>
              <a:t>++a </a:t>
            </a:r>
            <a:r>
              <a:rPr i="1" lang="en" sz="1740">
                <a:solidFill>
                  <a:srgbClr val="273239"/>
                </a:solidFill>
                <a:latin typeface="Nunito"/>
                <a:ea typeface="Nunito"/>
                <a:cs typeface="Nunito"/>
                <a:sym typeface="Nunito"/>
              </a:rPr>
              <a:t>and </a:t>
            </a:r>
            <a:r>
              <a:rPr b="1" i="1" lang="en" sz="1740">
                <a:solidFill>
                  <a:srgbClr val="273239"/>
                </a:solidFill>
                <a:latin typeface="Nunito"/>
                <a:ea typeface="Nunito"/>
                <a:cs typeface="Nunito"/>
                <a:sym typeface="Nunito"/>
              </a:rPr>
              <a:t>a++</a:t>
            </a:r>
            <a:r>
              <a:rPr i="1" lang="en" sz="1740">
                <a:solidFill>
                  <a:srgbClr val="273239"/>
                </a:solidFill>
                <a:latin typeface="Nunito"/>
                <a:ea typeface="Nunito"/>
                <a:cs typeface="Nunito"/>
                <a:sym typeface="Nunito"/>
              </a:rPr>
              <a:t>, both are increment operators, however, both are slightly different.</a:t>
            </a:r>
            <a:endParaRPr i="1" sz="1740">
              <a:solidFill>
                <a:srgbClr val="273239"/>
              </a:solidFill>
              <a:latin typeface="Nunito"/>
              <a:ea typeface="Nunito"/>
              <a:cs typeface="Nunito"/>
              <a:sym typeface="Nunito"/>
            </a:endParaRPr>
          </a:p>
          <a:p>
            <a:pPr indent="0" lvl="0" marL="0" rtl="0" algn="just">
              <a:lnSpc>
                <a:spcPct val="115000"/>
              </a:lnSpc>
              <a:spcBef>
                <a:spcPts val="800"/>
              </a:spcBef>
              <a:spcAft>
                <a:spcPts val="0"/>
              </a:spcAft>
              <a:buNone/>
            </a:pPr>
            <a:r>
              <a:rPr i="1" lang="en" sz="1740">
                <a:solidFill>
                  <a:srgbClr val="273239"/>
                </a:solidFill>
                <a:latin typeface="Nunito"/>
                <a:ea typeface="Nunito"/>
                <a:cs typeface="Nunito"/>
                <a:sym typeface="Nunito"/>
              </a:rPr>
              <a:t>In </a:t>
            </a:r>
            <a:r>
              <a:rPr b="1" i="1" lang="en" sz="1740">
                <a:solidFill>
                  <a:srgbClr val="273239"/>
                </a:solidFill>
                <a:latin typeface="Nunito"/>
                <a:ea typeface="Nunito"/>
                <a:cs typeface="Nunito"/>
                <a:sym typeface="Nunito"/>
              </a:rPr>
              <a:t>++a</a:t>
            </a:r>
            <a:r>
              <a:rPr i="1" lang="en" sz="1740">
                <a:solidFill>
                  <a:srgbClr val="273239"/>
                </a:solidFill>
                <a:latin typeface="Nunito"/>
                <a:ea typeface="Nunito"/>
                <a:cs typeface="Nunito"/>
                <a:sym typeface="Nunito"/>
              </a:rPr>
              <a:t>, the value of the variable is incremented first and then It is used in the program. In</a:t>
            </a:r>
            <a:r>
              <a:rPr b="1" i="1" lang="en" sz="1740">
                <a:solidFill>
                  <a:srgbClr val="273239"/>
                </a:solidFill>
                <a:latin typeface="Nunito"/>
                <a:ea typeface="Nunito"/>
                <a:cs typeface="Nunito"/>
                <a:sym typeface="Nunito"/>
              </a:rPr>
              <a:t> a++</a:t>
            </a:r>
            <a:r>
              <a:rPr i="1" lang="en" sz="1740">
                <a:solidFill>
                  <a:srgbClr val="273239"/>
                </a:solidFill>
                <a:latin typeface="Nunito"/>
                <a:ea typeface="Nunito"/>
                <a:cs typeface="Nunito"/>
                <a:sym typeface="Nunito"/>
              </a:rPr>
              <a:t>, the value of the variable is assigned first and then It is incremented. Similarly happens for the decrement operator.)</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800"/>
              </a:spcAft>
              <a:buNone/>
            </a:pPr>
            <a:r>
              <a:rPr b="1" lang="en" sz="1700">
                <a:solidFill>
                  <a:srgbClr val="273239"/>
                </a:solidFill>
                <a:highlight>
                  <a:srgbClr val="FFFFFF"/>
                </a:highlight>
                <a:latin typeface="Nunito"/>
                <a:ea typeface="Nunito"/>
                <a:cs typeface="Nunito"/>
                <a:sym typeface="Nunito"/>
              </a:rPr>
              <a:t>B)Binary Operators: </a:t>
            </a:r>
            <a:r>
              <a:rPr lang="en" sz="1700">
                <a:solidFill>
                  <a:srgbClr val="273239"/>
                </a:solidFill>
                <a:highlight>
                  <a:srgbClr val="FFFFFF"/>
                </a:highlight>
                <a:latin typeface="Nunito"/>
                <a:ea typeface="Nunito"/>
                <a:cs typeface="Nunito"/>
                <a:sym typeface="Nunito"/>
              </a:rPr>
              <a:t>These operators operate or work with two operands. For example: Addition(+), Subtraction(-),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idx="1" type="body"/>
          </p:nvPr>
        </p:nvSpPr>
        <p:spPr>
          <a:xfrm>
            <a:off x="628650" y="146677"/>
            <a:ext cx="7886700" cy="44859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1800"/>
              </a:spcBef>
              <a:spcAft>
                <a:spcPts val="0"/>
              </a:spcAft>
              <a:buClr>
                <a:schemeClr val="dk1"/>
              </a:buClr>
              <a:buSzPts val="1100"/>
              <a:buFont typeface="Arial"/>
              <a:buNone/>
            </a:pPr>
            <a:r>
              <a:rPr b="1" lang="en" sz="1700">
                <a:solidFill>
                  <a:srgbClr val="273239"/>
                </a:solidFill>
                <a:highlight>
                  <a:srgbClr val="FFFFFF"/>
                </a:highlight>
                <a:latin typeface="Nunito"/>
                <a:ea typeface="Nunito"/>
                <a:cs typeface="Nunito"/>
                <a:sym typeface="Nunito"/>
              </a:rPr>
              <a:t>2) Relational Operators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These operators are used for the comparison of the values of two operands. For example, ‘&gt;’ checks if one operand is greater than the other operand or not, etc. The result returns a Boolean value, i.e.,</a:t>
            </a:r>
            <a:r>
              <a:rPr b="1" lang="en" sz="1600">
                <a:solidFill>
                  <a:srgbClr val="273239"/>
                </a:solidFill>
                <a:highlight>
                  <a:srgbClr val="FFFFFF"/>
                </a:highlight>
                <a:latin typeface="Nunito"/>
                <a:ea typeface="Nunito"/>
                <a:cs typeface="Nunito"/>
                <a:sym typeface="Nunito"/>
              </a:rPr>
              <a:t> true</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false.</a:t>
            </a:r>
            <a:endParaRPr b="1"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a:t>3)</a:t>
            </a:r>
            <a:r>
              <a:rPr b="1" lang="en" sz="1400">
                <a:solidFill>
                  <a:srgbClr val="273239"/>
                </a:solidFill>
                <a:highlight>
                  <a:srgbClr val="FFFFFF"/>
                </a:highlight>
                <a:latin typeface="Nunito"/>
                <a:ea typeface="Nunito"/>
                <a:cs typeface="Nunito"/>
                <a:sym typeface="Nunito"/>
              </a:rPr>
              <a:t> </a:t>
            </a:r>
            <a:r>
              <a:rPr b="1" lang="en" sz="1700">
                <a:solidFill>
                  <a:srgbClr val="273239"/>
                </a:solidFill>
                <a:highlight>
                  <a:srgbClr val="FFFFFF"/>
                </a:highlight>
                <a:latin typeface="Nunito"/>
                <a:ea typeface="Nunito"/>
                <a:cs typeface="Nunito"/>
                <a:sym typeface="Nunito"/>
              </a:rPr>
              <a:t>Logical Operators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None/>
            </a:pPr>
            <a:r>
              <a:rPr lang="en" sz="1600">
                <a:solidFill>
                  <a:srgbClr val="273239"/>
                </a:solidFill>
                <a:highlight>
                  <a:srgbClr val="FFFFFF"/>
                </a:highlight>
                <a:latin typeface="Nunito"/>
                <a:ea typeface="Nunito"/>
                <a:cs typeface="Nunito"/>
                <a:sym typeface="Nunito"/>
              </a:rPr>
              <a:t>These operators are used to combine two or more conditions or constraints or to complement the evaluation of the original condition in consideration. The result returns a Boolean value, i.e., </a:t>
            </a:r>
            <a:r>
              <a:rPr b="1" lang="en" sz="1600">
                <a:solidFill>
                  <a:srgbClr val="273239"/>
                </a:solidFill>
                <a:highlight>
                  <a:srgbClr val="FFFFFF"/>
                </a:highlight>
                <a:latin typeface="Nunito"/>
                <a:ea typeface="Nunito"/>
                <a:cs typeface="Nunito"/>
                <a:sym typeface="Nunito"/>
              </a:rPr>
              <a:t>true</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false</a:t>
            </a:r>
            <a:r>
              <a:rPr lang="en" sz="1600">
                <a:solidFill>
                  <a:srgbClr val="273239"/>
                </a:solidFill>
                <a:highlight>
                  <a:srgbClr val="FFFFFF"/>
                </a:highlight>
                <a:latin typeface="Nunito"/>
                <a:ea typeface="Nunito"/>
                <a:cs typeface="Nunito"/>
                <a:sym typeface="Nunito"/>
              </a:rPr>
              <a:t>.</a:t>
            </a:r>
            <a:endParaRPr sz="16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600">
                <a:solidFill>
                  <a:srgbClr val="273239"/>
                </a:solidFill>
                <a:highlight>
                  <a:srgbClr val="FFFFFF"/>
                </a:highlight>
                <a:latin typeface="Nunito"/>
                <a:ea typeface="Nunito"/>
                <a:cs typeface="Nunito"/>
                <a:sym typeface="Nunito"/>
              </a:rPr>
              <a:t>4)</a:t>
            </a:r>
            <a:r>
              <a:rPr b="1" lang="en" sz="1900">
                <a:solidFill>
                  <a:srgbClr val="273239"/>
                </a:solidFill>
                <a:highlight>
                  <a:srgbClr val="FFFFFF"/>
                </a:highlight>
                <a:latin typeface="Nunito"/>
                <a:ea typeface="Nunito"/>
                <a:cs typeface="Nunito"/>
                <a:sym typeface="Nunito"/>
              </a:rPr>
              <a:t>Assignment Operators:</a:t>
            </a:r>
            <a:endParaRPr b="1" sz="19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600">
                <a:solidFill>
                  <a:srgbClr val="273239"/>
                </a:solidFill>
                <a:highlight>
                  <a:srgbClr val="FFFFFF"/>
                </a:highlight>
                <a:latin typeface="Nunito"/>
                <a:ea typeface="Nunito"/>
                <a:cs typeface="Nunito"/>
                <a:sym typeface="Nunito"/>
              </a:rPr>
              <a:t>These operators are used to assign value to a variable. The left side operand of the assignment operator is a variable and the right side operand of the assignment operator is a value. The value on the right side must be of the same data type as the variable on the left side otherwise the compiler will raise an error.</a:t>
            </a:r>
            <a:r>
              <a:rPr lang="en" sz="1300">
                <a:solidFill>
                  <a:srgbClr val="273239"/>
                </a:solidFill>
                <a:highlight>
                  <a:srgbClr val="FFFFFF"/>
                </a:highlight>
                <a:latin typeface="Nunito"/>
                <a:ea typeface="Nunito"/>
                <a:cs typeface="Nunito"/>
                <a:sym typeface="Nunito"/>
              </a:rPr>
              <a:t> </a:t>
            </a:r>
            <a:endParaRPr b="1" sz="19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ts val="1100"/>
              <a:buFont typeface="Arial"/>
              <a:buNone/>
            </a:pPr>
            <a:r>
              <a:t/>
            </a:r>
            <a:endParaRPr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 type="body"/>
          </p:nvPr>
        </p:nvSpPr>
        <p:spPr>
          <a:xfrm>
            <a:off x="628650" y="518252"/>
            <a:ext cx="7886700" cy="4114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5)</a:t>
            </a:r>
            <a:r>
              <a:rPr b="1" lang="en" sz="1800">
                <a:solidFill>
                  <a:srgbClr val="273239"/>
                </a:solidFill>
                <a:highlight>
                  <a:srgbClr val="FFFFFF"/>
                </a:highlight>
                <a:latin typeface="Nunito"/>
                <a:ea typeface="Nunito"/>
                <a:cs typeface="Nunito"/>
                <a:sym typeface="Nunito"/>
              </a:rPr>
              <a:t>Ternary or Conditional Operators(?:)</a:t>
            </a:r>
            <a:endParaRPr b="1" sz="1800">
              <a:solidFill>
                <a:srgbClr val="273239"/>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operator returns the value based on the condition. </a:t>
            </a:r>
            <a:endParaRPr sz="17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Expression1? Expression2: Expression3</a:t>
            </a:r>
            <a:endParaRPr sz="1600">
              <a:solidFill>
                <a:srgbClr val="273239"/>
              </a:solidFill>
              <a:latin typeface="Courier New"/>
              <a:ea typeface="Courier New"/>
              <a:cs typeface="Courier New"/>
              <a:sym typeface="Courier New"/>
            </a:endParaRPr>
          </a:p>
          <a:p>
            <a:pPr indent="0" lvl="0" marL="0" rtl="0" algn="just">
              <a:lnSpc>
                <a:spcPct val="115000"/>
              </a:lnSpc>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The ternary operator </a:t>
            </a:r>
            <a:r>
              <a:rPr b="1" lang="en" sz="1700">
                <a:solidFill>
                  <a:srgbClr val="273239"/>
                </a:solidFill>
                <a:highlight>
                  <a:srgbClr val="FFFFFF"/>
                </a:highlight>
                <a:latin typeface="Nunito"/>
                <a:ea typeface="Nunito"/>
                <a:cs typeface="Nunito"/>
                <a:sym typeface="Nunito"/>
              </a:rPr>
              <a:t>?</a:t>
            </a:r>
            <a:r>
              <a:rPr lang="en" sz="1700">
                <a:solidFill>
                  <a:srgbClr val="273239"/>
                </a:solidFill>
                <a:highlight>
                  <a:srgbClr val="FFFFFF"/>
                </a:highlight>
                <a:latin typeface="Nunito"/>
                <a:ea typeface="Nunito"/>
                <a:cs typeface="Nunito"/>
                <a:sym typeface="Nunito"/>
              </a:rPr>
              <a:t> determines the answer on the basis of the evaluation of </a:t>
            </a:r>
            <a:r>
              <a:rPr b="1" lang="en" sz="1700">
                <a:solidFill>
                  <a:srgbClr val="273239"/>
                </a:solidFill>
                <a:highlight>
                  <a:srgbClr val="FFFFFF"/>
                </a:highlight>
                <a:latin typeface="Nunito"/>
                <a:ea typeface="Nunito"/>
                <a:cs typeface="Nunito"/>
                <a:sym typeface="Nunito"/>
              </a:rPr>
              <a:t>Expression1</a:t>
            </a:r>
            <a:r>
              <a:rPr lang="en" sz="1700">
                <a:solidFill>
                  <a:srgbClr val="273239"/>
                </a:solidFill>
                <a:highlight>
                  <a:srgbClr val="FFFFFF"/>
                </a:highlight>
                <a:latin typeface="Nunito"/>
                <a:ea typeface="Nunito"/>
                <a:cs typeface="Nunito"/>
                <a:sym typeface="Nunito"/>
              </a:rPr>
              <a:t>. If it is </a:t>
            </a:r>
            <a:r>
              <a:rPr b="1" lang="en" sz="1700">
                <a:solidFill>
                  <a:srgbClr val="273239"/>
                </a:solidFill>
                <a:highlight>
                  <a:srgbClr val="FFFFFF"/>
                </a:highlight>
                <a:latin typeface="Nunito"/>
                <a:ea typeface="Nunito"/>
                <a:cs typeface="Nunito"/>
                <a:sym typeface="Nunito"/>
              </a:rPr>
              <a:t>true</a:t>
            </a:r>
            <a:r>
              <a:rPr lang="en" sz="1700">
                <a:solidFill>
                  <a:srgbClr val="273239"/>
                </a:solidFill>
                <a:highlight>
                  <a:srgbClr val="FFFFFF"/>
                </a:highlight>
                <a:latin typeface="Nunito"/>
                <a:ea typeface="Nunito"/>
                <a:cs typeface="Nunito"/>
                <a:sym typeface="Nunito"/>
              </a:rPr>
              <a:t>, then </a:t>
            </a:r>
            <a:r>
              <a:rPr b="1" lang="en" sz="1700">
                <a:solidFill>
                  <a:srgbClr val="273239"/>
                </a:solidFill>
                <a:highlight>
                  <a:srgbClr val="FFFFFF"/>
                </a:highlight>
                <a:latin typeface="Nunito"/>
                <a:ea typeface="Nunito"/>
                <a:cs typeface="Nunito"/>
                <a:sym typeface="Nunito"/>
              </a:rPr>
              <a:t>Expression2</a:t>
            </a:r>
            <a:r>
              <a:rPr lang="en" sz="1700">
                <a:solidFill>
                  <a:srgbClr val="273239"/>
                </a:solidFill>
                <a:highlight>
                  <a:srgbClr val="FFFFFF"/>
                </a:highlight>
                <a:latin typeface="Nunito"/>
                <a:ea typeface="Nunito"/>
                <a:cs typeface="Nunito"/>
                <a:sym typeface="Nunito"/>
              </a:rPr>
              <a:t> gets evaluated and is used as the answer for the expression. If </a:t>
            </a:r>
            <a:r>
              <a:rPr b="1" lang="en" sz="1700">
                <a:solidFill>
                  <a:srgbClr val="273239"/>
                </a:solidFill>
                <a:highlight>
                  <a:srgbClr val="FFFFFF"/>
                </a:highlight>
                <a:latin typeface="Nunito"/>
                <a:ea typeface="Nunito"/>
                <a:cs typeface="Nunito"/>
                <a:sym typeface="Nunito"/>
              </a:rPr>
              <a:t>Expression1</a:t>
            </a:r>
            <a:r>
              <a:rPr lang="en" sz="1700">
                <a:solidFill>
                  <a:srgbClr val="273239"/>
                </a:solidFill>
                <a:highlight>
                  <a:srgbClr val="FFFFFF"/>
                </a:highlight>
                <a:latin typeface="Nunito"/>
                <a:ea typeface="Nunito"/>
                <a:cs typeface="Nunito"/>
                <a:sym typeface="Nunito"/>
              </a:rPr>
              <a:t> is </a:t>
            </a:r>
            <a:r>
              <a:rPr b="1" lang="en" sz="1700">
                <a:solidFill>
                  <a:srgbClr val="273239"/>
                </a:solidFill>
                <a:highlight>
                  <a:srgbClr val="FFFFFF"/>
                </a:highlight>
                <a:latin typeface="Nunito"/>
                <a:ea typeface="Nunito"/>
                <a:cs typeface="Nunito"/>
                <a:sym typeface="Nunito"/>
              </a:rPr>
              <a:t>false</a:t>
            </a:r>
            <a:r>
              <a:rPr lang="en" sz="1700">
                <a:solidFill>
                  <a:srgbClr val="273239"/>
                </a:solidFill>
                <a:highlight>
                  <a:srgbClr val="FFFFFF"/>
                </a:highlight>
                <a:latin typeface="Nunito"/>
                <a:ea typeface="Nunito"/>
                <a:cs typeface="Nunito"/>
                <a:sym typeface="Nunito"/>
              </a:rPr>
              <a:t>, then </a:t>
            </a:r>
            <a:r>
              <a:rPr b="1" lang="en" sz="1700">
                <a:solidFill>
                  <a:srgbClr val="273239"/>
                </a:solidFill>
                <a:highlight>
                  <a:srgbClr val="FFFFFF"/>
                </a:highlight>
                <a:latin typeface="Nunito"/>
                <a:ea typeface="Nunito"/>
                <a:cs typeface="Nunito"/>
                <a:sym typeface="Nunito"/>
              </a:rPr>
              <a:t>Expression3</a:t>
            </a:r>
            <a:r>
              <a:rPr lang="en" sz="1700">
                <a:solidFill>
                  <a:srgbClr val="273239"/>
                </a:solidFill>
                <a:highlight>
                  <a:srgbClr val="FFFFFF"/>
                </a:highlight>
                <a:latin typeface="Nunito"/>
                <a:ea typeface="Nunito"/>
                <a:cs typeface="Nunito"/>
                <a:sym typeface="Nunito"/>
              </a:rPr>
              <a:t> gets evaluated and is used as the answer for the expression.</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operator takes </a:t>
            </a:r>
            <a:r>
              <a:rPr b="1" lang="en" sz="1700">
                <a:solidFill>
                  <a:srgbClr val="273239"/>
                </a:solidFill>
                <a:highlight>
                  <a:srgbClr val="FFFFFF"/>
                </a:highlight>
                <a:latin typeface="Nunito"/>
                <a:ea typeface="Nunito"/>
                <a:cs typeface="Nunito"/>
                <a:sym typeface="Nunito"/>
              </a:rPr>
              <a:t>three operands</a:t>
            </a:r>
            <a:r>
              <a:rPr lang="en" sz="1700">
                <a:solidFill>
                  <a:srgbClr val="273239"/>
                </a:solidFill>
                <a:highlight>
                  <a:srgbClr val="FFFFFF"/>
                </a:highlight>
                <a:latin typeface="Nunito"/>
                <a:ea typeface="Nunito"/>
                <a:cs typeface="Nunito"/>
                <a:sym typeface="Nunito"/>
              </a:rPr>
              <a:t>, therefore it is known as a Ternary Operator.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a:t>6</a:t>
            </a:r>
            <a:r>
              <a:rPr lang="en" sz="2500"/>
              <a:t>)</a:t>
            </a:r>
            <a:r>
              <a:rPr b="1" lang="en" sz="1700">
                <a:solidFill>
                  <a:srgbClr val="273239"/>
                </a:solidFill>
                <a:highlight>
                  <a:srgbClr val="FFFFFF"/>
                </a:highlight>
                <a:latin typeface="Nunito"/>
                <a:ea typeface="Nunito"/>
                <a:cs typeface="Nunito"/>
                <a:sym typeface="Nunito"/>
              </a:rPr>
              <a:t>Unary operators </a:t>
            </a:r>
            <a:r>
              <a:rPr lang="en" sz="1700">
                <a:solidFill>
                  <a:srgbClr val="273239"/>
                </a:solidFill>
                <a:highlight>
                  <a:srgbClr val="FFFFFF"/>
                </a:highlight>
                <a:latin typeface="Nunito"/>
                <a:ea typeface="Nunito"/>
                <a:cs typeface="Nunito"/>
                <a:sym typeface="Nunito"/>
              </a:rPr>
              <a:t>are the operators that perform operations on a single operand to produce a new value.</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idx="1" type="body"/>
          </p:nvPr>
        </p:nvSpPr>
        <p:spPr>
          <a:xfrm>
            <a:off x="628650" y="156452"/>
            <a:ext cx="7886700" cy="44763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Types of unary operators</a:t>
            </a:r>
            <a:endParaRPr b="1" sz="220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Types of unary operators are mentioned below:</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Unary minus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Increment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Decrement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NOT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Addressof operator ( &amp;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sizeof()</a:t>
            </a:r>
            <a:endParaRPr sz="17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Features of C++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1:Object-Oriented Programming</a:t>
            </a:r>
            <a:endParaRPr/>
          </a:p>
          <a:p>
            <a:pPr indent="0" lvl="0" marL="0" rtl="0" algn="l">
              <a:spcBef>
                <a:spcPts val="1200"/>
              </a:spcBef>
              <a:spcAft>
                <a:spcPts val="0"/>
              </a:spcAft>
              <a:buNone/>
            </a:pPr>
            <a:r>
              <a:rPr lang="en"/>
              <a:t>2:Rich library support:(STL)</a:t>
            </a:r>
            <a:endParaRPr/>
          </a:p>
          <a:p>
            <a:pPr indent="0" lvl="0" marL="0" rtl="0" algn="l">
              <a:spcBef>
                <a:spcPts val="1200"/>
              </a:spcBef>
              <a:spcAft>
                <a:spcPts val="0"/>
              </a:spcAft>
              <a:buNone/>
            </a:pPr>
            <a:r>
              <a:rPr lang="en"/>
              <a:t>3:Speed</a:t>
            </a:r>
            <a:endParaRPr/>
          </a:p>
          <a:p>
            <a:pPr indent="0" lvl="0" marL="0" rtl="0" algn="l">
              <a:spcBef>
                <a:spcPts val="1200"/>
              </a:spcBef>
              <a:spcAft>
                <a:spcPts val="0"/>
              </a:spcAft>
              <a:buNone/>
            </a:pPr>
            <a:r>
              <a:rPr lang="en"/>
              <a:t>4:Compiled</a:t>
            </a:r>
            <a:endParaRPr/>
          </a:p>
          <a:p>
            <a:pPr indent="0" lvl="0" marL="0" rtl="0" algn="l">
              <a:spcBef>
                <a:spcPts val="1200"/>
              </a:spcBef>
              <a:spcAft>
                <a:spcPts val="0"/>
              </a:spcAft>
              <a:buNone/>
            </a:pPr>
            <a:r>
              <a:rPr lang="en"/>
              <a:t>5:Pointer Suopport</a:t>
            </a:r>
            <a:endParaRPr/>
          </a:p>
          <a:p>
            <a:pPr indent="0" lvl="0" marL="0" rtl="0" algn="l">
              <a:spcBef>
                <a:spcPts val="1200"/>
              </a:spcBef>
              <a:spcAft>
                <a:spcPts val="1200"/>
              </a:spcAft>
              <a:buNone/>
            </a:pPr>
            <a:r>
              <a:rPr lang="en"/>
              <a:t>6:Memory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635625" y="0"/>
            <a:ext cx="666632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39125"/>
            <a:ext cx="8520600" cy="452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C++ program to display "Hello World"</a:t>
            </a:r>
            <a:endParaRPr/>
          </a:p>
          <a:p>
            <a:pPr indent="0" lvl="0" marL="0" rtl="0" algn="l">
              <a:spcBef>
                <a:spcPts val="1200"/>
              </a:spcBef>
              <a:spcAft>
                <a:spcPts val="0"/>
              </a:spcAft>
              <a:buClr>
                <a:schemeClr val="dk1"/>
              </a:buClr>
              <a:buSzPct val="61111"/>
              <a:buFont typeface="Arial"/>
              <a:buNone/>
            </a:pPr>
            <a:r>
              <a:rPr lang="en"/>
              <a:t>// Header file for input output functions</a:t>
            </a:r>
            <a:endParaRPr/>
          </a:p>
          <a:p>
            <a:pPr indent="0" lvl="0" marL="0" rtl="0" algn="l">
              <a:spcBef>
                <a:spcPts val="1200"/>
              </a:spcBef>
              <a:spcAft>
                <a:spcPts val="0"/>
              </a:spcAft>
              <a:buClr>
                <a:schemeClr val="dk1"/>
              </a:buClr>
              <a:buSzPct val="61111"/>
              <a:buFont typeface="Arial"/>
              <a:buNone/>
            </a:pPr>
            <a:r>
              <a:rPr lang="en"/>
              <a:t>#include &lt;iostream&gt;</a:t>
            </a:r>
            <a:endParaRPr/>
          </a:p>
          <a:p>
            <a:pPr indent="0" lvl="0" marL="0" rtl="0" algn="l">
              <a:spcBef>
                <a:spcPts val="1200"/>
              </a:spcBef>
              <a:spcAft>
                <a:spcPts val="0"/>
              </a:spcAft>
              <a:buClr>
                <a:schemeClr val="dk1"/>
              </a:buClr>
              <a:buSzPct val="61111"/>
              <a:buFont typeface="Arial"/>
              <a:buNone/>
            </a:pPr>
            <a:r>
              <a:rPr lang="en"/>
              <a:t>using namespace std;</a:t>
            </a:r>
            <a:endParaRPr/>
          </a:p>
          <a:p>
            <a:pPr indent="0" lvl="0" marL="0" rtl="0" algn="l">
              <a:spcBef>
                <a:spcPts val="1200"/>
              </a:spcBef>
              <a:spcAft>
                <a:spcPts val="0"/>
              </a:spcAft>
              <a:buClr>
                <a:schemeClr val="dk1"/>
              </a:buClr>
              <a:buSzPct val="61111"/>
              <a:buFont typeface="Arial"/>
              <a:buNone/>
            </a:pPr>
            <a:r>
              <a:rPr lang="en"/>
              <a:t>// Main() function: where the execution of</a:t>
            </a:r>
            <a:endParaRPr/>
          </a:p>
          <a:p>
            <a:pPr indent="0" lvl="0" marL="0" rtl="0" algn="l">
              <a:spcBef>
                <a:spcPts val="1200"/>
              </a:spcBef>
              <a:spcAft>
                <a:spcPts val="0"/>
              </a:spcAft>
              <a:buClr>
                <a:schemeClr val="dk1"/>
              </a:buClr>
              <a:buSzPct val="61111"/>
              <a:buFont typeface="Arial"/>
              <a:buNone/>
            </a:pPr>
            <a:r>
              <a:rPr lang="en"/>
              <a:t>// program begins</a:t>
            </a:r>
            <a:endParaRPr/>
          </a:p>
          <a:p>
            <a:pPr indent="0" lvl="0" marL="0" rtl="0" algn="l">
              <a:spcBef>
                <a:spcPts val="1200"/>
              </a:spcBef>
              <a:spcAft>
                <a:spcPts val="0"/>
              </a:spcAft>
              <a:buClr>
                <a:schemeClr val="dk1"/>
              </a:buClr>
              <a:buSzPct val="61111"/>
              <a:buFont typeface="Arial"/>
              <a:buNone/>
            </a:pPr>
            <a:r>
              <a:rPr lang="en"/>
              <a:t>int main(){</a:t>
            </a:r>
            <a:endParaRPr/>
          </a:p>
          <a:p>
            <a:pPr indent="0" lvl="0" marL="0" rtl="0" algn="l">
              <a:spcBef>
                <a:spcPts val="1200"/>
              </a:spcBef>
              <a:spcAft>
                <a:spcPts val="0"/>
              </a:spcAft>
              <a:buClr>
                <a:schemeClr val="dk1"/>
              </a:buClr>
              <a:buSzPct val="61111"/>
              <a:buFont typeface="Arial"/>
              <a:buNone/>
            </a:pPr>
            <a:r>
              <a:rPr lang="en"/>
              <a:t>    // Prints hello world</a:t>
            </a:r>
            <a:endParaRPr/>
          </a:p>
          <a:p>
            <a:pPr indent="0" lvl="0" marL="0" rtl="0" algn="l">
              <a:spcBef>
                <a:spcPts val="1200"/>
              </a:spcBef>
              <a:spcAft>
                <a:spcPts val="0"/>
              </a:spcAft>
              <a:buClr>
                <a:schemeClr val="dk1"/>
              </a:buClr>
              <a:buSzPct val="61111"/>
              <a:buFont typeface="Arial"/>
              <a:buNone/>
            </a:pPr>
            <a:r>
              <a:rPr lang="en"/>
              <a:t>    cout &lt;&lt; "Hello World"; </a:t>
            </a:r>
            <a:endParaRPr/>
          </a:p>
          <a:p>
            <a:pPr indent="0" lvl="0" marL="0" rtl="0" algn="l">
              <a:spcBef>
                <a:spcPts val="1200"/>
              </a:spcBef>
              <a:spcAft>
                <a:spcPts val="0"/>
              </a:spcAft>
              <a:buClr>
                <a:schemeClr val="dk1"/>
              </a:buClr>
              <a:buSzPct val="61111"/>
              <a:buFont typeface="Arial"/>
              <a:buNone/>
            </a:pPr>
            <a:r>
              <a:rPr lang="en"/>
              <a:t>    return 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body"/>
          </p:nvPr>
        </p:nvSpPr>
        <p:spPr>
          <a:xfrm>
            <a:off x="311700" y="146675"/>
            <a:ext cx="8520600" cy="4422300"/>
          </a:xfrm>
          <a:prstGeom prst="rect">
            <a:avLst/>
          </a:prstGeom>
        </p:spPr>
        <p:txBody>
          <a:bodyPr anchorCtr="0" anchor="t" bIns="91425" lIns="91425" spcFirstLastPara="1" rIns="91425" wrap="square" tIns="91425">
            <a:normAutofit fontScale="70000" lnSpcReduction="20000"/>
          </a:bodyPr>
          <a:lstStyle/>
          <a:p>
            <a:pPr indent="-201930" lvl="0" marL="228600" rtl="0" algn="l">
              <a:lnSpc>
                <a:spcPct val="90000"/>
              </a:lnSpc>
              <a:spcBef>
                <a:spcPts val="0"/>
              </a:spcBef>
              <a:spcAft>
                <a:spcPts val="0"/>
              </a:spcAft>
              <a:buClr>
                <a:schemeClr val="dk1"/>
              </a:buClr>
              <a:buSzPct val="100000"/>
              <a:buChar char="•"/>
            </a:pPr>
            <a:r>
              <a:rPr lang="en" sz="2800">
                <a:solidFill>
                  <a:schemeClr val="dk1"/>
                </a:solidFill>
                <a:latin typeface="Calibri"/>
                <a:ea typeface="Calibri"/>
                <a:cs typeface="Calibri"/>
                <a:sym typeface="Calibri"/>
              </a:rPr>
              <a:t>“using namespace std” means we use the namespace named std. </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“std” is an abbreviation for standard.</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So that means we use all the things with in “std” namespace.</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If we don’t want to use this line of code, we can use the things in this namespace like this. std::cout, std::endl.</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238759"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Code written in the iostream.h file</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namespace std {</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ostream cout;</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iOstream cin;</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 and some more code</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Courier New"/>
              <a:buNone/>
            </a:pPr>
            <a:r>
              <a:rPr lang="en" sz="2100">
                <a:latin typeface="Courier New"/>
                <a:ea typeface="Courier New"/>
                <a:cs typeface="Courier New"/>
                <a:sym typeface="Courier New"/>
              </a:rPr>
              <a:t>cin</a:t>
            </a:r>
            <a:r>
              <a:rPr lang="en"/>
              <a:t> and </a:t>
            </a:r>
            <a:r>
              <a:rPr lang="en" sz="2100">
                <a:latin typeface="Courier New"/>
                <a:ea typeface="Courier New"/>
                <a:cs typeface="Courier New"/>
                <a:sym typeface="Courier New"/>
              </a:rPr>
              <a:t>cout</a:t>
            </a:r>
            <a:endParaRPr sz="2100">
              <a:latin typeface="Courier New"/>
              <a:ea typeface="Courier New"/>
              <a:cs typeface="Courier New"/>
              <a:sym typeface="Courier New"/>
            </a:endParaRPr>
          </a:p>
        </p:txBody>
      </p:sp>
      <p:grpSp>
        <p:nvGrpSpPr>
          <p:cNvPr id="163" name="Google Shape;163;p31"/>
          <p:cNvGrpSpPr/>
          <p:nvPr/>
        </p:nvGrpSpPr>
        <p:grpSpPr>
          <a:xfrm>
            <a:off x="1530550" y="3134454"/>
            <a:ext cx="5911471" cy="1808447"/>
            <a:chOff x="516732" y="4250711"/>
            <a:chExt cx="7881962" cy="2411263"/>
          </a:xfrm>
        </p:grpSpPr>
        <p:sp>
          <p:nvSpPr>
            <p:cNvPr id="164" name="Google Shape;164;p31"/>
            <p:cNvSpPr/>
            <p:nvPr/>
          </p:nvSpPr>
          <p:spPr>
            <a:xfrm>
              <a:off x="516732" y="4766649"/>
              <a:ext cx="1485918" cy="1111266"/>
            </a:xfrm>
            <a:custGeom>
              <a:rect b="b" l="l" r="r" t="t"/>
              <a:pathLst>
                <a:path extrusionOk="0" h="21600" w="21600">
                  <a:moveTo>
                    <a:pt x="18250" y="17743"/>
                  </a:moveTo>
                  <a:lnTo>
                    <a:pt x="17557" y="16971"/>
                  </a:lnTo>
                  <a:lnTo>
                    <a:pt x="5429" y="16971"/>
                  </a:lnTo>
                  <a:lnTo>
                    <a:pt x="4736" y="17743"/>
                  </a:lnTo>
                  <a:lnTo>
                    <a:pt x="18250" y="17743"/>
                  </a:lnTo>
                  <a:close/>
                </a:path>
                <a:path extrusionOk="0" h="21600" w="21600">
                  <a:moveTo>
                    <a:pt x="19405" y="19131"/>
                  </a:moveTo>
                  <a:lnTo>
                    <a:pt x="18712" y="18360"/>
                  </a:lnTo>
                  <a:lnTo>
                    <a:pt x="4274" y="18360"/>
                  </a:lnTo>
                  <a:lnTo>
                    <a:pt x="3581" y="19131"/>
                  </a:lnTo>
                  <a:lnTo>
                    <a:pt x="19405" y="19131"/>
                  </a:lnTo>
                  <a:close/>
                </a:path>
                <a:path extrusionOk="0" h="21600" w="21600">
                  <a:moveTo>
                    <a:pt x="20560" y="20520"/>
                  </a:moveTo>
                  <a:lnTo>
                    <a:pt x="19867" y="19749"/>
                  </a:lnTo>
                  <a:lnTo>
                    <a:pt x="3119" y="19749"/>
                  </a:lnTo>
                  <a:lnTo>
                    <a:pt x="2426" y="20520"/>
                  </a:lnTo>
                  <a:lnTo>
                    <a:pt x="20560" y="20520"/>
                  </a:lnTo>
                  <a:close/>
                </a:path>
                <a:path extrusionOk="0" h="21600" w="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path>
                <a:path extrusionOk="0" h="21600" w="21600">
                  <a:moveTo>
                    <a:pt x="16402" y="2314"/>
                  </a:moveTo>
                  <a:lnTo>
                    <a:pt x="16402" y="11880"/>
                  </a:lnTo>
                  <a:lnTo>
                    <a:pt x="7624" y="11880"/>
                  </a:lnTo>
                  <a:lnTo>
                    <a:pt x="7624" y="2314"/>
                  </a:lnTo>
                  <a:close/>
                </a:path>
                <a:path extrusionOk="0" h="21600" w="21600">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31"/>
            <p:cNvSpPr/>
            <p:nvPr/>
          </p:nvSpPr>
          <p:spPr>
            <a:xfrm>
              <a:off x="2410619" y="4855549"/>
              <a:ext cx="1654200" cy="6810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cout</a:t>
              </a:r>
              <a:endParaRPr b="1" sz="1500">
                <a:solidFill>
                  <a:srgbClr val="323F4F"/>
                </a:solidFill>
                <a:latin typeface="Calibri"/>
                <a:ea typeface="Calibri"/>
                <a:cs typeface="Calibri"/>
                <a:sym typeface="Calibri"/>
              </a:endParaRPr>
            </a:p>
          </p:txBody>
        </p:sp>
        <p:sp>
          <p:nvSpPr>
            <p:cNvPr id="166" name="Google Shape;166;p31"/>
            <p:cNvSpPr/>
            <p:nvPr/>
          </p:nvSpPr>
          <p:spPr>
            <a:xfrm>
              <a:off x="6706394" y="4874599"/>
              <a:ext cx="1692300" cy="6603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num</a:t>
              </a:r>
              <a:endParaRPr sz="1100"/>
            </a:p>
          </p:txBody>
        </p:sp>
        <p:sp>
          <p:nvSpPr>
            <p:cNvPr id="167" name="Google Shape;167;p31"/>
            <p:cNvSpPr/>
            <p:nvPr/>
          </p:nvSpPr>
          <p:spPr>
            <a:xfrm>
              <a:off x="4647407" y="4795224"/>
              <a:ext cx="1517700" cy="8367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&lt;&lt;</a:t>
              </a:r>
              <a:endParaRPr sz="1100"/>
            </a:p>
          </p:txBody>
        </p:sp>
        <p:sp>
          <p:nvSpPr>
            <p:cNvPr id="168" name="Google Shape;168;p31"/>
            <p:cNvSpPr txBox="1"/>
            <p:nvPr/>
          </p:nvSpPr>
          <p:spPr>
            <a:xfrm>
              <a:off x="761207" y="5831861"/>
              <a:ext cx="8808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screen</a:t>
              </a:r>
              <a:endParaRPr sz="1100"/>
            </a:p>
          </p:txBody>
        </p:sp>
        <p:sp>
          <p:nvSpPr>
            <p:cNvPr id="169" name="Google Shape;169;p31"/>
            <p:cNvSpPr txBox="1"/>
            <p:nvPr/>
          </p:nvSpPr>
          <p:spPr>
            <a:xfrm>
              <a:off x="2272119" y="5501661"/>
              <a:ext cx="16233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Object of</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ostream class</a:t>
              </a:r>
              <a:endParaRPr sz="1100"/>
            </a:p>
          </p:txBody>
        </p:sp>
        <p:sp>
          <p:nvSpPr>
            <p:cNvPr id="170" name="Google Shape;170;p31"/>
            <p:cNvSpPr txBox="1"/>
            <p:nvPr/>
          </p:nvSpPr>
          <p:spPr>
            <a:xfrm>
              <a:off x="4794127" y="5573099"/>
              <a:ext cx="11418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Insertion</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operator</a:t>
              </a:r>
              <a:endParaRPr sz="1100"/>
            </a:p>
          </p:txBody>
        </p:sp>
        <p:sp>
          <p:nvSpPr>
            <p:cNvPr id="171" name="Google Shape;171;p31"/>
            <p:cNvSpPr txBox="1"/>
            <p:nvPr/>
          </p:nvSpPr>
          <p:spPr>
            <a:xfrm>
              <a:off x="6984072" y="5501661"/>
              <a:ext cx="1117800" cy="400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Variable </a:t>
              </a:r>
              <a:endParaRPr sz="1100"/>
            </a:p>
          </p:txBody>
        </p:sp>
        <p:sp>
          <p:nvSpPr>
            <p:cNvPr id="172" name="Google Shape;172;p31"/>
            <p:cNvSpPr txBox="1"/>
            <p:nvPr/>
          </p:nvSpPr>
          <p:spPr>
            <a:xfrm>
              <a:off x="815182" y="4250711"/>
              <a:ext cx="6597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23F4F"/>
                  </a:solidFill>
                  <a:latin typeface="Calibri"/>
                  <a:ea typeface="Calibri"/>
                  <a:cs typeface="Calibri"/>
                  <a:sym typeface="Calibri"/>
                </a:rPr>
                <a:t>cout </a:t>
              </a:r>
              <a:endParaRPr sz="1100"/>
            </a:p>
          </p:txBody>
        </p:sp>
        <p:cxnSp>
          <p:nvCxnSpPr>
            <p:cNvPr id="173" name="Google Shape;173;p31"/>
            <p:cNvCxnSpPr/>
            <p:nvPr/>
          </p:nvCxnSpPr>
          <p:spPr>
            <a:xfrm rot="10800000">
              <a:off x="4064656" y="5177811"/>
              <a:ext cx="563700" cy="0"/>
            </a:xfrm>
            <a:prstGeom prst="straightConnector1">
              <a:avLst/>
            </a:prstGeom>
            <a:noFill/>
            <a:ln cap="flat" cmpd="sng" w="28575">
              <a:solidFill>
                <a:schemeClr val="dk1"/>
              </a:solidFill>
              <a:prstDash val="solid"/>
              <a:round/>
              <a:headEnd len="sm" w="sm" type="none"/>
              <a:tailEnd len="med" w="med" type="stealth"/>
            </a:ln>
          </p:spPr>
        </p:cxnSp>
        <p:cxnSp>
          <p:nvCxnSpPr>
            <p:cNvPr id="174" name="Google Shape;174;p31"/>
            <p:cNvCxnSpPr/>
            <p:nvPr/>
          </p:nvCxnSpPr>
          <p:spPr>
            <a:xfrm rot="10800000">
              <a:off x="6145869" y="5204799"/>
              <a:ext cx="563700" cy="0"/>
            </a:xfrm>
            <a:prstGeom prst="straightConnector1">
              <a:avLst/>
            </a:prstGeom>
            <a:noFill/>
            <a:ln cap="flat" cmpd="sng" w="28575">
              <a:solidFill>
                <a:schemeClr val="dk1"/>
              </a:solidFill>
              <a:prstDash val="solid"/>
              <a:round/>
              <a:headEnd len="sm" w="sm" type="none"/>
              <a:tailEnd len="med" w="med" type="stealth"/>
            </a:ln>
          </p:spPr>
        </p:cxnSp>
        <p:sp>
          <p:nvSpPr>
            <p:cNvPr id="175" name="Google Shape;175;p31"/>
            <p:cNvSpPr txBox="1"/>
            <p:nvPr/>
          </p:nvSpPr>
          <p:spPr>
            <a:xfrm>
              <a:off x="1555750" y="6262074"/>
              <a:ext cx="6032400" cy="399900"/>
            </a:xfrm>
            <a:prstGeom prst="rect">
              <a:avLst/>
            </a:prstGeom>
            <a:solidFill>
              <a:srgbClr val="EBEBC8"/>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Courier New"/>
                  <a:ea typeface="Courier New"/>
                  <a:cs typeface="Courier New"/>
                  <a:sym typeface="Courier New"/>
                </a:rPr>
                <a:t>cout &lt;&lt; “Number = ”  &lt;&lt; num  &lt;&lt;  endl;</a:t>
              </a:r>
              <a:endParaRPr sz="1100"/>
            </a:p>
          </p:txBody>
        </p:sp>
        <p:cxnSp>
          <p:nvCxnSpPr>
            <p:cNvPr id="176" name="Google Shape;176;p31"/>
            <p:cNvCxnSpPr/>
            <p:nvPr/>
          </p:nvCxnSpPr>
          <p:spPr>
            <a:xfrm rot="10800000">
              <a:off x="1788181" y="5187336"/>
              <a:ext cx="563700" cy="0"/>
            </a:xfrm>
            <a:prstGeom prst="straightConnector1">
              <a:avLst/>
            </a:prstGeom>
            <a:noFill/>
            <a:ln cap="flat" cmpd="sng" w="28575">
              <a:solidFill>
                <a:schemeClr val="dk1"/>
              </a:solidFill>
              <a:prstDash val="solid"/>
              <a:round/>
              <a:headEnd len="sm" w="sm" type="none"/>
              <a:tailEnd len="med" w="med" type="stealth"/>
            </a:ln>
          </p:spPr>
        </p:cxnSp>
      </p:grpSp>
      <p:grpSp>
        <p:nvGrpSpPr>
          <p:cNvPr id="177" name="Google Shape;177;p31"/>
          <p:cNvGrpSpPr/>
          <p:nvPr/>
        </p:nvGrpSpPr>
        <p:grpSpPr>
          <a:xfrm>
            <a:off x="1191221" y="1074627"/>
            <a:ext cx="6028254" cy="1864828"/>
            <a:chOff x="457200" y="1349289"/>
            <a:chExt cx="8037673" cy="2486437"/>
          </a:xfrm>
        </p:grpSpPr>
        <p:sp>
          <p:nvSpPr>
            <p:cNvPr id="178" name="Google Shape;178;p31"/>
            <p:cNvSpPr/>
            <p:nvPr/>
          </p:nvSpPr>
          <p:spPr>
            <a:xfrm>
              <a:off x="2470150" y="1842422"/>
              <a:ext cx="1654200" cy="6810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cin</a:t>
              </a:r>
              <a:endParaRPr b="1" sz="1500">
                <a:solidFill>
                  <a:srgbClr val="323F4F"/>
                </a:solidFill>
                <a:latin typeface="Calibri"/>
                <a:ea typeface="Calibri"/>
                <a:cs typeface="Calibri"/>
                <a:sym typeface="Calibri"/>
              </a:endParaRPr>
            </a:p>
          </p:txBody>
        </p:sp>
        <p:sp>
          <p:nvSpPr>
            <p:cNvPr id="179" name="Google Shape;179;p31"/>
            <p:cNvSpPr/>
            <p:nvPr/>
          </p:nvSpPr>
          <p:spPr>
            <a:xfrm>
              <a:off x="6802573" y="1860933"/>
              <a:ext cx="1692300" cy="6603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num</a:t>
              </a:r>
              <a:endParaRPr sz="1100"/>
            </a:p>
          </p:txBody>
        </p:sp>
        <p:sp>
          <p:nvSpPr>
            <p:cNvPr id="180" name="Google Shape;180;p31"/>
            <p:cNvSpPr/>
            <p:nvPr/>
          </p:nvSpPr>
          <p:spPr>
            <a:xfrm>
              <a:off x="4706938" y="1782097"/>
              <a:ext cx="1517700" cy="8367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&gt;&gt;</a:t>
              </a:r>
              <a:endParaRPr sz="1100"/>
            </a:p>
          </p:txBody>
        </p:sp>
        <p:sp>
          <p:nvSpPr>
            <p:cNvPr id="181" name="Google Shape;181;p31"/>
            <p:cNvSpPr/>
            <p:nvPr/>
          </p:nvSpPr>
          <p:spPr>
            <a:xfrm>
              <a:off x="457200" y="1884277"/>
              <a:ext cx="1485918" cy="1111266"/>
            </a:xfrm>
            <a:custGeom>
              <a:rect b="b" l="l" r="r" t="t"/>
              <a:pathLst>
                <a:path extrusionOk="0" h="21600" w="21600">
                  <a:moveTo>
                    <a:pt x="18250" y="17743"/>
                  </a:moveTo>
                  <a:lnTo>
                    <a:pt x="17557" y="16971"/>
                  </a:lnTo>
                  <a:lnTo>
                    <a:pt x="5429" y="16971"/>
                  </a:lnTo>
                  <a:lnTo>
                    <a:pt x="4736" y="17743"/>
                  </a:lnTo>
                  <a:lnTo>
                    <a:pt x="18250" y="17743"/>
                  </a:lnTo>
                  <a:close/>
                </a:path>
                <a:path extrusionOk="0" h="21600" w="21600">
                  <a:moveTo>
                    <a:pt x="19405" y="19131"/>
                  </a:moveTo>
                  <a:lnTo>
                    <a:pt x="18712" y="18360"/>
                  </a:lnTo>
                  <a:lnTo>
                    <a:pt x="4274" y="18360"/>
                  </a:lnTo>
                  <a:lnTo>
                    <a:pt x="3581" y="19131"/>
                  </a:lnTo>
                  <a:lnTo>
                    <a:pt x="19405" y="19131"/>
                  </a:lnTo>
                  <a:close/>
                </a:path>
                <a:path extrusionOk="0" h="21600" w="21600">
                  <a:moveTo>
                    <a:pt x="20560" y="20520"/>
                  </a:moveTo>
                  <a:lnTo>
                    <a:pt x="19867" y="19749"/>
                  </a:lnTo>
                  <a:lnTo>
                    <a:pt x="3119" y="19749"/>
                  </a:lnTo>
                  <a:lnTo>
                    <a:pt x="2426" y="20520"/>
                  </a:lnTo>
                  <a:lnTo>
                    <a:pt x="20560" y="20520"/>
                  </a:lnTo>
                  <a:close/>
                </a:path>
                <a:path extrusionOk="0" h="21600" w="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path>
                <a:path extrusionOk="0" h="21600" w="21600">
                  <a:moveTo>
                    <a:pt x="16402" y="2314"/>
                  </a:moveTo>
                  <a:lnTo>
                    <a:pt x="16402" y="11880"/>
                  </a:lnTo>
                  <a:lnTo>
                    <a:pt x="7624" y="11880"/>
                  </a:lnTo>
                  <a:lnTo>
                    <a:pt x="7624" y="2314"/>
                  </a:lnTo>
                  <a:close/>
                </a:path>
                <a:path extrusionOk="0" h="21600" w="21600">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31"/>
            <p:cNvSpPr txBox="1"/>
            <p:nvPr/>
          </p:nvSpPr>
          <p:spPr>
            <a:xfrm>
              <a:off x="974725" y="1349289"/>
              <a:ext cx="4923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cin</a:t>
              </a:r>
              <a:endParaRPr b="1" sz="1500">
                <a:solidFill>
                  <a:srgbClr val="323F4F"/>
                </a:solidFill>
                <a:latin typeface="Calibri"/>
                <a:ea typeface="Calibri"/>
                <a:cs typeface="Calibri"/>
                <a:sym typeface="Calibri"/>
              </a:endParaRPr>
            </a:p>
          </p:txBody>
        </p:sp>
        <p:cxnSp>
          <p:nvCxnSpPr>
            <p:cNvPr id="183" name="Google Shape;183;p31"/>
            <p:cNvCxnSpPr/>
            <p:nvPr/>
          </p:nvCxnSpPr>
          <p:spPr>
            <a:xfrm>
              <a:off x="4151313" y="2224002"/>
              <a:ext cx="563700" cy="0"/>
            </a:xfrm>
            <a:prstGeom prst="straightConnector1">
              <a:avLst/>
            </a:prstGeom>
            <a:noFill/>
            <a:ln cap="flat" cmpd="sng" w="28575">
              <a:solidFill>
                <a:schemeClr val="dk1"/>
              </a:solidFill>
              <a:prstDash val="solid"/>
              <a:round/>
              <a:headEnd len="sm" w="sm" type="none"/>
              <a:tailEnd len="med" w="med" type="stealth"/>
            </a:ln>
          </p:spPr>
        </p:cxnSp>
        <p:cxnSp>
          <p:nvCxnSpPr>
            <p:cNvPr id="184" name="Google Shape;184;p31"/>
            <p:cNvCxnSpPr/>
            <p:nvPr/>
          </p:nvCxnSpPr>
          <p:spPr>
            <a:xfrm>
              <a:off x="6223000" y="2204952"/>
              <a:ext cx="563700" cy="0"/>
            </a:xfrm>
            <a:prstGeom prst="straightConnector1">
              <a:avLst/>
            </a:prstGeom>
            <a:noFill/>
            <a:ln cap="flat" cmpd="sng" w="28575">
              <a:solidFill>
                <a:schemeClr val="dk1"/>
              </a:solidFill>
              <a:prstDash val="solid"/>
              <a:round/>
              <a:headEnd len="sm" w="sm" type="none"/>
              <a:tailEnd len="med" w="med" type="stealth"/>
            </a:ln>
          </p:spPr>
        </p:cxnSp>
        <p:sp>
          <p:nvSpPr>
            <p:cNvPr id="185" name="Google Shape;185;p31"/>
            <p:cNvSpPr txBox="1"/>
            <p:nvPr/>
          </p:nvSpPr>
          <p:spPr>
            <a:xfrm>
              <a:off x="512763" y="2971714"/>
              <a:ext cx="11787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keyboard</a:t>
              </a:r>
              <a:endParaRPr sz="1100"/>
            </a:p>
          </p:txBody>
        </p:sp>
        <p:sp>
          <p:nvSpPr>
            <p:cNvPr id="186" name="Google Shape;186;p31"/>
            <p:cNvSpPr txBox="1"/>
            <p:nvPr/>
          </p:nvSpPr>
          <p:spPr>
            <a:xfrm>
              <a:off x="2393927" y="2698664"/>
              <a:ext cx="15480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Object of</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istream class</a:t>
              </a:r>
              <a:endParaRPr sz="1100"/>
            </a:p>
          </p:txBody>
        </p:sp>
        <p:sp>
          <p:nvSpPr>
            <p:cNvPr id="187" name="Google Shape;187;p31"/>
            <p:cNvSpPr txBox="1"/>
            <p:nvPr/>
          </p:nvSpPr>
          <p:spPr>
            <a:xfrm>
              <a:off x="4792368" y="2698664"/>
              <a:ext cx="12627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Extraction</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operator</a:t>
              </a:r>
              <a:endParaRPr sz="1100"/>
            </a:p>
          </p:txBody>
        </p:sp>
        <p:sp>
          <p:nvSpPr>
            <p:cNvPr id="188" name="Google Shape;188;p31"/>
            <p:cNvSpPr txBox="1"/>
            <p:nvPr/>
          </p:nvSpPr>
          <p:spPr>
            <a:xfrm>
              <a:off x="7110556" y="2698664"/>
              <a:ext cx="1060200" cy="400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Variable</a:t>
              </a:r>
              <a:endParaRPr sz="1100"/>
            </a:p>
          </p:txBody>
        </p:sp>
        <p:sp>
          <p:nvSpPr>
            <p:cNvPr id="189" name="Google Shape;189;p31"/>
            <p:cNvSpPr txBox="1"/>
            <p:nvPr/>
          </p:nvSpPr>
          <p:spPr>
            <a:xfrm>
              <a:off x="3412970" y="3435526"/>
              <a:ext cx="1476600" cy="400200"/>
            </a:xfrm>
            <a:prstGeom prst="rect">
              <a:avLst/>
            </a:prstGeom>
            <a:solidFill>
              <a:srgbClr val="EBEBC8"/>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Calibri"/>
                  <a:ea typeface="Calibri"/>
                  <a:cs typeface="Calibri"/>
                  <a:sym typeface="Calibri"/>
                </a:rPr>
                <a:t>cin &gt;&gt; num ;</a:t>
              </a:r>
              <a:endParaRPr sz="1100"/>
            </a:p>
          </p:txBody>
        </p:sp>
        <p:cxnSp>
          <p:nvCxnSpPr>
            <p:cNvPr id="190" name="Google Shape;190;p31"/>
            <p:cNvCxnSpPr/>
            <p:nvPr/>
          </p:nvCxnSpPr>
          <p:spPr>
            <a:xfrm>
              <a:off x="1865313" y="2224002"/>
              <a:ext cx="563700" cy="0"/>
            </a:xfrm>
            <a:prstGeom prst="straightConnector1">
              <a:avLst/>
            </a:prstGeom>
            <a:noFill/>
            <a:ln cap="flat" cmpd="sng" w="28575">
              <a:solidFill>
                <a:schemeClr val="dk1"/>
              </a:solidFill>
              <a:prstDash val="solid"/>
              <a:round/>
              <a:headEnd len="sm" w="sm" type="none"/>
              <a:tailEnd len="med" w="med" type="stealth"/>
            </a:ln>
          </p:spPr>
        </p:cxnSp>
      </p:grpSp>
      <p:cxnSp>
        <p:nvCxnSpPr>
          <p:cNvPr id="191" name="Google Shape;191;p31"/>
          <p:cNvCxnSpPr/>
          <p:nvPr/>
        </p:nvCxnSpPr>
        <p:spPr>
          <a:xfrm>
            <a:off x="1402773" y="3045502"/>
            <a:ext cx="6286500" cy="0"/>
          </a:xfrm>
          <a:prstGeom prst="straightConnector1">
            <a:avLst/>
          </a:prstGeom>
          <a:noFill/>
          <a:ln cap="flat" cmpd="sng" w="28575">
            <a:solidFill>
              <a:srgbClr val="0099FF"/>
            </a:solidFill>
            <a:prstDash val="solid"/>
            <a:round/>
            <a:headEnd len="med" w="med" type="none"/>
            <a:tailEnd len="med" w="med" type="none"/>
          </a:ln>
        </p:spPr>
      </p:cxnSp>
      <p:sp>
        <p:nvSpPr>
          <p:cNvPr id="192" name="Google Shape;192;p31"/>
          <p:cNvSpPr/>
          <p:nvPr/>
        </p:nvSpPr>
        <p:spPr>
          <a:xfrm>
            <a:off x="5820252" y="0"/>
            <a:ext cx="1869000" cy="807900"/>
          </a:xfrm>
          <a:prstGeom prst="rect">
            <a:avLst/>
          </a:prstGeom>
          <a:noFill/>
          <a:ln>
            <a:noFill/>
          </a:ln>
        </p:spPr>
        <p:txBody>
          <a:bodyPr anchorCtr="0" anchor="t" bIns="34275" lIns="68575" spcFirstLastPara="1" rIns="68575" wrap="square" tIns="34275">
            <a:noAutofit/>
          </a:bodyPr>
          <a:lstStyle/>
          <a:p>
            <a:pPr indent="-177800" lvl="0" marL="177800" marR="0" rtl="0" algn="l">
              <a:spcBef>
                <a:spcPts val="0"/>
              </a:spcBef>
              <a:spcAft>
                <a:spcPts val="0"/>
              </a:spcAft>
              <a:buNone/>
            </a:pPr>
            <a:r>
              <a:rPr lang="en" sz="1700">
                <a:solidFill>
                  <a:schemeClr val="dk1"/>
                </a:solidFill>
                <a:latin typeface="Calibri"/>
                <a:ea typeface="Calibri"/>
                <a:cs typeface="Calibri"/>
                <a:sym typeface="Calibri"/>
              </a:rPr>
              <a:t>To use </a:t>
            </a:r>
            <a:r>
              <a:rPr lang="en" sz="1500">
                <a:solidFill>
                  <a:schemeClr val="dk1"/>
                </a:solidFill>
                <a:latin typeface="Calibri"/>
                <a:ea typeface="Calibri"/>
                <a:cs typeface="Calibri"/>
                <a:sym typeface="Calibri"/>
              </a:rPr>
              <a:t>cin/cout, </a:t>
            </a:r>
            <a:endParaRPr sz="1100"/>
          </a:p>
          <a:p>
            <a:pPr indent="-177800" lvl="0" marL="177800" marR="0" rtl="0" algn="l">
              <a:spcBef>
                <a:spcPts val="0"/>
              </a:spcBef>
              <a:spcAft>
                <a:spcPts val="0"/>
              </a:spcAft>
              <a:buNone/>
            </a:pPr>
            <a:r>
              <a:rPr b="1" lang="en" sz="1500">
                <a:solidFill>
                  <a:schemeClr val="dk1"/>
                </a:solidFill>
                <a:latin typeface="Calibri"/>
                <a:ea typeface="Calibri"/>
                <a:cs typeface="Calibri"/>
                <a:sym typeface="Calibri"/>
              </a:rPr>
              <a:t>#</a:t>
            </a:r>
            <a:r>
              <a:rPr b="1" lang="en" sz="1700">
                <a:solidFill>
                  <a:schemeClr val="dk1"/>
                </a:solidFill>
                <a:latin typeface="Calibri"/>
                <a:ea typeface="Calibri"/>
                <a:cs typeface="Calibri"/>
                <a:sym typeface="Calibri"/>
              </a:rPr>
              <a:t>include</a:t>
            </a:r>
            <a:r>
              <a:rPr b="1" lang="en" sz="1500">
                <a:solidFill>
                  <a:schemeClr val="dk1"/>
                </a:solidFill>
                <a:latin typeface="Calibri"/>
                <a:ea typeface="Calibri"/>
                <a:cs typeface="Calibri"/>
                <a:sym typeface="Calibri"/>
              </a:rPr>
              <a:t> &lt;iostream&gt;</a:t>
            </a:r>
            <a:endParaRPr sz="1100"/>
          </a:p>
          <a:p>
            <a:pPr indent="-177800" lvl="0" marL="177800" marR="0" rtl="0" algn="l">
              <a:spcBef>
                <a:spcPts val="0"/>
              </a:spcBef>
              <a:spcAft>
                <a:spcPts val="0"/>
              </a:spcAft>
              <a:buNone/>
            </a:pPr>
            <a:r>
              <a:rPr b="1" lang="en" sz="1500">
                <a:solidFill>
                  <a:schemeClr val="dk1"/>
                </a:solidFill>
                <a:latin typeface="Calibri"/>
                <a:ea typeface="Calibri"/>
                <a:cs typeface="Calibri"/>
                <a:sym typeface="Calibri"/>
              </a:rPr>
              <a:t>Using namespace std;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 cin and cout</a:t>
            </a:r>
            <a:endParaRPr/>
          </a:p>
        </p:txBody>
      </p:sp>
      <p:sp>
        <p:nvSpPr>
          <p:cNvPr id="198" name="Google Shape;198;p32"/>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b="1" lang="en"/>
              <a:t>cin</a:t>
            </a:r>
            <a:r>
              <a:rPr lang="en"/>
              <a:t> is an object of the input stream and is used to take input from input streams like files, console, etc. </a:t>
            </a:r>
            <a:endParaRPr/>
          </a:p>
          <a:p>
            <a:pPr indent="-171450" lvl="0" marL="177800" rtl="0" algn="l">
              <a:lnSpc>
                <a:spcPct val="90000"/>
              </a:lnSpc>
              <a:spcBef>
                <a:spcPts val="800"/>
              </a:spcBef>
              <a:spcAft>
                <a:spcPts val="0"/>
              </a:spcAft>
              <a:buClr>
                <a:schemeClr val="dk1"/>
              </a:buClr>
              <a:buSzPts val="2100"/>
              <a:buChar char="•"/>
            </a:pPr>
            <a:r>
              <a:rPr b="1" lang="en"/>
              <a:t>cout</a:t>
            </a:r>
            <a:r>
              <a:rPr lang="en"/>
              <a:t> is an object of the output stream that is used to show output. </a:t>
            </a:r>
            <a:endParaRPr/>
          </a:p>
          <a:p>
            <a:pPr indent="-171450" lvl="0" marL="177800" rtl="0" algn="l">
              <a:lnSpc>
                <a:spcPct val="90000"/>
              </a:lnSpc>
              <a:spcBef>
                <a:spcPts val="800"/>
              </a:spcBef>
              <a:spcAft>
                <a:spcPts val="0"/>
              </a:spcAft>
              <a:buClr>
                <a:schemeClr val="dk1"/>
              </a:buClr>
              <a:buSzPts val="2100"/>
              <a:buChar char="•"/>
            </a:pPr>
            <a:r>
              <a:rPr lang="en"/>
              <a:t>Basically, cin is an input statement while cout is an output statement.</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628650" y="273802"/>
            <a:ext cx="7886700" cy="4358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t>What is a token?</a:t>
            </a:r>
            <a:endParaRPr/>
          </a:p>
          <a:p>
            <a:pPr indent="0" lvl="0" marL="0" rtl="0" algn="l">
              <a:spcBef>
                <a:spcPts val="800"/>
              </a:spcBef>
              <a:spcAft>
                <a:spcPts val="0"/>
              </a:spcAft>
              <a:buNone/>
            </a:pPr>
            <a:r>
              <a:rPr lang="en"/>
              <a:t>A C++ program is composed of tokens which are the smallest individual unit. Tokens can be one of several things, including keywords, identifiers, constants, operators, or punctuation marks.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There are 6 types of tokens in c++:</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Keyword</a:t>
            </a:r>
            <a:endParaRPr/>
          </a:p>
          <a:p>
            <a:pPr indent="0" lvl="0" marL="0" rtl="0" algn="l">
              <a:spcBef>
                <a:spcPts val="800"/>
              </a:spcBef>
              <a:spcAft>
                <a:spcPts val="0"/>
              </a:spcAft>
              <a:buNone/>
            </a:pPr>
            <a:r>
              <a:rPr lang="en"/>
              <a:t>Identifiers</a:t>
            </a:r>
            <a:endParaRPr/>
          </a:p>
          <a:p>
            <a:pPr indent="0" lvl="0" marL="0" rtl="0" algn="l">
              <a:spcBef>
                <a:spcPts val="800"/>
              </a:spcBef>
              <a:spcAft>
                <a:spcPts val="0"/>
              </a:spcAft>
              <a:buNone/>
            </a:pPr>
            <a:r>
              <a:rPr lang="en"/>
              <a:t>Constants</a:t>
            </a:r>
            <a:endParaRPr/>
          </a:p>
          <a:p>
            <a:pPr indent="0" lvl="0" marL="0" rtl="0" algn="l">
              <a:spcBef>
                <a:spcPts val="800"/>
              </a:spcBef>
              <a:spcAft>
                <a:spcPts val="0"/>
              </a:spcAft>
              <a:buNone/>
            </a:pPr>
            <a:r>
              <a:rPr lang="en"/>
              <a:t>Strings</a:t>
            </a:r>
            <a:endParaRPr/>
          </a:p>
          <a:p>
            <a:pPr indent="0" lvl="0" marL="0" rtl="0" algn="l">
              <a:spcBef>
                <a:spcPts val="800"/>
              </a:spcBef>
              <a:spcAft>
                <a:spcPts val="0"/>
              </a:spcAft>
              <a:buNone/>
            </a:pPr>
            <a:r>
              <a:rPr lang="en"/>
              <a:t>Special symbols</a:t>
            </a:r>
            <a:endParaRPr/>
          </a:p>
          <a:p>
            <a:pPr indent="0" lvl="0" marL="0" rtl="0" algn="l">
              <a:spcBef>
                <a:spcPts val="800"/>
              </a:spcBef>
              <a:spcAft>
                <a:spcPts val="0"/>
              </a:spcAft>
              <a:buNone/>
            </a:pPr>
            <a:r>
              <a:rPr lang="en"/>
              <a:t>Operators</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