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5c89dd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75c89dd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5c89dd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5c89dd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75c89dd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75c89dd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fd45c3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fd45c3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75c89dd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75c89dd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756e389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756e389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b3734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9b3734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aef872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aef872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9b37341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9b37341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75c89ddd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75c89ddd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58c15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58c15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75c89dd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75c89dd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58c15d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58c15d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58c15d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58c15d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5c89d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5c89d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5c89dd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5c89dd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75c89dd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75c89dd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d69ac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d69ac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ad69aca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ad69aca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geeksforgeeks.org/polymorphism-in-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Functions</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Function Overloading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Function overloading in C++ is a feature that allows you to define multiple functions with the same name but with different parameters.</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a:solidFill>
                  <a:srgbClr val="273239"/>
                </a:solidFill>
                <a:highlight>
                  <a:srgbClr val="FFFFFF"/>
                </a:highlight>
                <a:latin typeface="Nunito"/>
                <a:ea typeface="Nunito"/>
                <a:cs typeface="Nunito"/>
                <a:sym typeface="Nunito"/>
              </a:rPr>
              <a:t>In Function Overloading “Function” name should be the same and the arguments should be different. </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a:solidFill>
                  <a:srgbClr val="273239"/>
                </a:solidFill>
                <a:highlight>
                  <a:srgbClr val="FFFFFF"/>
                </a:highlight>
                <a:latin typeface="Nunito"/>
                <a:ea typeface="Nunito"/>
                <a:cs typeface="Nunito"/>
                <a:sym typeface="Nunito"/>
              </a:rPr>
              <a:t>Function overloading can be considered as an example of a </a:t>
            </a:r>
            <a:r>
              <a:rPr lang="en" u="sng">
                <a:solidFill>
                  <a:schemeClr val="hlink"/>
                </a:solidFill>
                <a:highlight>
                  <a:srgbClr val="FFFFFF"/>
                </a:highlight>
                <a:latin typeface="Nunito"/>
                <a:ea typeface="Nunito"/>
                <a:cs typeface="Nunito"/>
                <a:sym typeface="Nunito"/>
                <a:hlinkClick r:id="rId3"/>
              </a:rPr>
              <a:t>polymorphism</a:t>
            </a:r>
            <a:r>
              <a:rPr lang="en">
                <a:solidFill>
                  <a:srgbClr val="273239"/>
                </a:solidFill>
                <a:highlight>
                  <a:srgbClr val="FFFFFF"/>
                </a:highlight>
                <a:latin typeface="Nunito"/>
                <a:ea typeface="Nunito"/>
                <a:cs typeface="Nunito"/>
                <a:sym typeface="Nunito"/>
              </a:rPr>
              <a:t> feature in C++</a:t>
            </a:r>
            <a:endParaRPr sz="23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i="1" lang="en">
                <a:solidFill>
                  <a:srgbClr val="273239"/>
                </a:solidFill>
                <a:highlight>
                  <a:srgbClr val="F9F9F9"/>
                </a:highlight>
                <a:latin typeface="Nunito"/>
                <a:ea typeface="Nunito"/>
                <a:cs typeface="Nunito"/>
                <a:sym typeface="Nunito"/>
              </a:rPr>
              <a:t>add(int a, int b)</a:t>
            </a:r>
            <a:endParaRPr i="1">
              <a:solidFill>
                <a:srgbClr val="273239"/>
              </a:solidFill>
              <a:highlight>
                <a:srgbClr val="F9F9F9"/>
              </a:highlight>
              <a:latin typeface="Nunito"/>
              <a:ea typeface="Nunito"/>
              <a:cs typeface="Nunito"/>
              <a:sym typeface="Nunito"/>
            </a:endParaRPr>
          </a:p>
          <a:p>
            <a:pPr indent="0" lvl="0" marL="0" rtl="0" algn="l">
              <a:spcBef>
                <a:spcPts val="1200"/>
              </a:spcBef>
              <a:spcAft>
                <a:spcPts val="1200"/>
              </a:spcAft>
              <a:buNone/>
            </a:pPr>
            <a:r>
              <a:rPr i="1" lang="en">
                <a:solidFill>
                  <a:srgbClr val="273239"/>
                </a:solidFill>
                <a:highlight>
                  <a:srgbClr val="F9F9F9"/>
                </a:highlight>
                <a:latin typeface="Nunito"/>
                <a:ea typeface="Nunito"/>
                <a:cs typeface="Nunito"/>
                <a:sym typeface="Nunito"/>
              </a:rPr>
              <a:t>add(double a, double b)</a:t>
            </a:r>
            <a:r>
              <a:rPr lang="en" sz="2300">
                <a:solidFill>
                  <a:srgbClr val="273239"/>
                </a:solidFill>
                <a:highlight>
                  <a:srgbClr val="FFFFFF"/>
                </a:highlight>
                <a:latin typeface="Nunito"/>
                <a:ea typeface="Nunito"/>
                <a:cs typeface="Nunito"/>
                <a:sym typeface="Nunito"/>
              </a:rPr>
              <a:t>.</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chemeClr val="lt1"/>
                </a:highlight>
              </a:rPr>
              <a:t>Function Overloading in C++</a:t>
            </a:r>
            <a:endParaRPr/>
          </a:p>
        </p:txBody>
      </p:sp>
      <p:sp>
        <p:nvSpPr>
          <p:cNvPr id="109" name="Google Shape;10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rgbClr val="273239"/>
                </a:solidFill>
                <a:highlight>
                  <a:srgbClr val="FFFFFF"/>
                </a:highlight>
                <a:latin typeface="Nunito"/>
                <a:ea typeface="Nunito"/>
                <a:cs typeface="Nunito"/>
                <a:sym typeface="Nunito"/>
              </a:rPr>
              <a:t>The parameters should follow any one or more than one of the following conditions for Function overloading:</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80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type</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number </a:t>
            </a:r>
            <a:endParaRPr sz="1900">
              <a:solidFill>
                <a:srgbClr val="273239"/>
              </a:solidFill>
              <a:highlight>
                <a:srgbClr val="FFFFFF"/>
              </a:highlight>
              <a:latin typeface="Nunito"/>
              <a:ea typeface="Nunito"/>
              <a:cs typeface="Nunito"/>
              <a:sym typeface="Nunito"/>
            </a:endParaRPr>
          </a:p>
          <a:p>
            <a:pPr indent="-349250" lvl="0" marL="457200" rtl="0" algn="l">
              <a:lnSpc>
                <a:spcPct val="158000"/>
              </a:lnSpc>
              <a:spcBef>
                <a:spcPts val="0"/>
              </a:spcBef>
              <a:spcAft>
                <a:spcPts val="0"/>
              </a:spcAft>
              <a:buClr>
                <a:srgbClr val="273239"/>
              </a:buClr>
              <a:buSzPts val="1900"/>
              <a:buFont typeface="Nunito"/>
              <a:buChar char="●"/>
            </a:pPr>
            <a:r>
              <a:rPr lang="en" sz="1900">
                <a:solidFill>
                  <a:srgbClr val="273239"/>
                </a:solidFill>
                <a:highlight>
                  <a:srgbClr val="FFFFFF"/>
                </a:highlight>
                <a:latin typeface="Nunito"/>
                <a:ea typeface="Nunito"/>
                <a:cs typeface="Nunito"/>
                <a:sym typeface="Nunito"/>
              </a:rPr>
              <a:t>Parameters should have a different sequence of parameters.</a:t>
            </a:r>
            <a:endParaRPr sz="190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Inline Functions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15" name="Google Shape;11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73239"/>
                </a:solidFill>
                <a:highlight>
                  <a:srgbClr val="FFFFFF"/>
                </a:highlight>
                <a:latin typeface="Nunito"/>
                <a:ea typeface="Nunito"/>
                <a:cs typeface="Nunito"/>
                <a:sym typeface="Nunito"/>
              </a:rPr>
              <a:t>C++ provides inline functions to reduce the function call overhead. An inline function is a function that is expanded in line when it is called. </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500">
                <a:solidFill>
                  <a:srgbClr val="273239"/>
                </a:solidFill>
                <a:highlight>
                  <a:srgbClr val="FFFFFF"/>
                </a:highlight>
                <a:latin typeface="Nunito"/>
                <a:ea typeface="Nunito"/>
                <a:cs typeface="Nunito"/>
                <a:sym typeface="Nunito"/>
              </a:rPr>
              <a:t>When the inline function is called whole code of the inline function gets inserted or substituted at the point of the inline function call. This substitution is performed by the C++ compiler at compile time. </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500">
                <a:solidFill>
                  <a:srgbClr val="273239"/>
                </a:solidFill>
                <a:highlight>
                  <a:srgbClr val="FFFFFF"/>
                </a:highlight>
                <a:latin typeface="Nunito"/>
                <a:ea typeface="Nunito"/>
                <a:cs typeface="Nunito"/>
                <a:sym typeface="Nunito"/>
              </a:rPr>
              <a:t>An inline function may increase efficiency if it is small.</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inline return-type function-name(parameters)</a:t>
            </a:r>
            <a:endParaRPr sz="1600">
              <a:solidFill>
                <a:srgbClr val="273239"/>
              </a:solidFill>
              <a:latin typeface="Courier New"/>
              <a:ea typeface="Courier New"/>
              <a:cs typeface="Courier New"/>
              <a:sym typeface="Courier New"/>
            </a:endParaRPr>
          </a:p>
          <a:p>
            <a:pPr indent="0" lvl="0" marL="0" rtl="0" algn="l">
              <a:spcBef>
                <a:spcPts val="1200"/>
              </a:spcBef>
              <a:spcAft>
                <a:spcPts val="0"/>
              </a:spcAft>
              <a:buNone/>
            </a:pPr>
            <a:r>
              <a:rPr lang="en" sz="1600">
                <a:solidFill>
                  <a:srgbClr val="273239"/>
                </a:solidFill>
                <a:latin typeface="Courier New"/>
                <a:ea typeface="Courier New"/>
                <a:cs typeface="Courier New"/>
                <a:sym typeface="Courier New"/>
              </a:rPr>
              <a:t>{    // function code</a:t>
            </a:r>
            <a:endParaRPr sz="1600">
              <a:solidFill>
                <a:srgbClr val="273239"/>
              </a:solidFill>
              <a:latin typeface="Courier New"/>
              <a:ea typeface="Courier New"/>
              <a:cs typeface="Courier New"/>
              <a:sym typeface="Courier New"/>
            </a:endParaRPr>
          </a:p>
          <a:p>
            <a:pPr indent="0" lvl="0" marL="190500" marR="190500" rtl="0" algn="l">
              <a:spcBef>
                <a:spcPts val="1200"/>
              </a:spcBef>
              <a:spcAft>
                <a:spcPts val="80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311700" y="18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About Inline </a:t>
            </a:r>
            <a:r>
              <a:rPr lang="en"/>
              <a:t>functions</a:t>
            </a:r>
            <a:endParaRPr/>
          </a:p>
        </p:txBody>
      </p:sp>
      <p:sp>
        <p:nvSpPr>
          <p:cNvPr id="121" name="Google Shape;121;p25"/>
          <p:cNvSpPr txBox="1"/>
          <p:nvPr>
            <p:ph idx="1" type="body"/>
          </p:nvPr>
        </p:nvSpPr>
        <p:spPr>
          <a:xfrm>
            <a:off x="311700" y="753675"/>
            <a:ext cx="8520600" cy="375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In C++, the inline keyword is used for several reasons, primarily to optimize performance by reducing function call overhead.</a:t>
            </a:r>
            <a:endParaRPr/>
          </a:p>
          <a:p>
            <a:pPr indent="0" lvl="0" marL="0" rtl="0" algn="l">
              <a:spcBef>
                <a:spcPts val="1200"/>
              </a:spcBef>
              <a:spcAft>
                <a:spcPts val="0"/>
              </a:spcAft>
              <a:buClr>
                <a:schemeClr val="dk1"/>
              </a:buClr>
              <a:buSzPts val="1100"/>
              <a:buFont typeface="Arial"/>
              <a:buNone/>
            </a:pPr>
            <a:r>
              <a:rPr b="1" lang="en"/>
              <a:t>Reduce Function Call Overhead</a:t>
            </a:r>
            <a:endParaRPr b="1"/>
          </a:p>
          <a:p>
            <a:pPr indent="0" lvl="0" marL="0" rtl="0" algn="l">
              <a:spcBef>
                <a:spcPts val="1200"/>
              </a:spcBef>
              <a:spcAft>
                <a:spcPts val="0"/>
              </a:spcAft>
              <a:buClr>
                <a:schemeClr val="dk1"/>
              </a:buClr>
              <a:buSzPts val="1100"/>
              <a:buFont typeface="Arial"/>
              <a:buNone/>
            </a:pPr>
            <a:r>
              <a:rPr b="1" lang="en"/>
              <a:t>Function Call Overhead:</a:t>
            </a:r>
            <a:r>
              <a:rPr lang="en"/>
              <a:t> Normally, calling a function involves setting up a stack frame, passing arguments, saving the return address, and then jumping to the function's code. This process can be relatively expensive, especially for small, frequently called functions.</a:t>
            </a:r>
            <a:endParaRPr/>
          </a:p>
          <a:p>
            <a:pPr indent="0" lvl="0" marL="0" rtl="0" algn="l">
              <a:spcBef>
                <a:spcPts val="1200"/>
              </a:spcBef>
              <a:spcAft>
                <a:spcPts val="1200"/>
              </a:spcAft>
              <a:buNone/>
            </a:pPr>
            <a:r>
              <a:rPr b="1" lang="en"/>
              <a:t>Inlining</a:t>
            </a:r>
            <a:r>
              <a:rPr lang="en"/>
              <a:t>: When you declare a function as inline, you suggest to the compiler to replace the function call with the actual code of the function. This removes the overhead associated with the function call, as the code is directly inserted where the function is called.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 Library Functions</a:t>
            </a:r>
            <a:endParaRPr/>
          </a:p>
        </p:txBody>
      </p:sp>
      <p:sp>
        <p:nvSpPr>
          <p:cNvPr id="127" name="Google Shape;12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chemeClr val="dk1"/>
                </a:solidFill>
                <a:highlight>
                  <a:srgbClr val="FFFFFF"/>
                </a:highlight>
                <a:latin typeface="Verdana"/>
                <a:ea typeface="Verdana"/>
                <a:cs typeface="Verdana"/>
                <a:sym typeface="Verdana"/>
              </a:rPr>
              <a:t>C++ has many functions that allows you to perform mathematical tasks on numbers.</a:t>
            </a:r>
            <a:endParaRPr sz="17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3000">
                <a:solidFill>
                  <a:schemeClr val="dk1"/>
                </a:solidFill>
                <a:highlight>
                  <a:srgbClr val="FFFFFF"/>
                </a:highlight>
              </a:rPr>
              <a:t>Max and min</a:t>
            </a:r>
            <a:endParaRPr sz="30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750">
                <a:solidFill>
                  <a:schemeClr val="dk1"/>
                </a:solidFill>
                <a:highlight>
                  <a:srgbClr val="FFFFFF"/>
                </a:highlight>
                <a:latin typeface="Verdana"/>
                <a:ea typeface="Verdana"/>
                <a:cs typeface="Verdana"/>
                <a:sym typeface="Verdana"/>
              </a:rPr>
              <a:t>The </a:t>
            </a:r>
            <a:r>
              <a:rPr lang="en">
                <a:solidFill>
                  <a:srgbClr val="DC143C"/>
                </a:solidFill>
                <a:highlight>
                  <a:srgbClr val="FFFFFF"/>
                </a:highlight>
                <a:latin typeface="Courier New"/>
                <a:ea typeface="Courier New"/>
                <a:cs typeface="Courier New"/>
                <a:sym typeface="Courier New"/>
              </a:rPr>
              <a:t>max(</a:t>
            </a:r>
            <a:r>
              <a:rPr i="1" lang="en">
                <a:solidFill>
                  <a:srgbClr val="DC143C"/>
                </a:solidFill>
                <a:highlight>
                  <a:srgbClr val="FFFFFF"/>
                </a:highlight>
                <a:latin typeface="Courier New"/>
                <a:ea typeface="Courier New"/>
                <a:cs typeface="Courier New"/>
                <a:sym typeface="Courier New"/>
              </a:rPr>
              <a:t>x</a:t>
            </a:r>
            <a:r>
              <a:rPr lang="en">
                <a:solidFill>
                  <a:srgbClr val="DC143C"/>
                </a:solidFill>
                <a:highlight>
                  <a:srgbClr val="FFFFFF"/>
                </a:highlight>
                <a:latin typeface="Courier New"/>
                <a:ea typeface="Courier New"/>
                <a:cs typeface="Courier New"/>
                <a:sym typeface="Courier New"/>
              </a:rPr>
              <a:t>,</a:t>
            </a:r>
            <a:r>
              <a:rPr i="1" lang="en">
                <a:solidFill>
                  <a:srgbClr val="DC143C"/>
                </a:solidFill>
                <a:highlight>
                  <a:srgbClr val="FFFFFF"/>
                </a:highlight>
                <a:latin typeface="Courier New"/>
                <a:ea typeface="Courier New"/>
                <a:cs typeface="Courier New"/>
                <a:sym typeface="Courier New"/>
              </a:rPr>
              <a:t>y</a:t>
            </a:r>
            <a:r>
              <a:rPr lang="en">
                <a:solidFill>
                  <a:srgbClr val="DC143C"/>
                </a:solidFill>
                <a:highlight>
                  <a:srgbClr val="FFFFFF"/>
                </a:highlight>
                <a:latin typeface="Courier New"/>
                <a:ea typeface="Courier New"/>
                <a:cs typeface="Courier New"/>
                <a:sym typeface="Courier New"/>
              </a:rPr>
              <a:t>)</a:t>
            </a:r>
            <a:r>
              <a:rPr lang="en" sz="1750">
                <a:solidFill>
                  <a:schemeClr val="dk1"/>
                </a:solidFill>
                <a:highlight>
                  <a:srgbClr val="FFFFFF"/>
                </a:highlight>
                <a:latin typeface="Verdana"/>
                <a:ea typeface="Verdana"/>
                <a:cs typeface="Verdana"/>
                <a:sym typeface="Verdana"/>
              </a:rPr>
              <a:t> function can be used to find the highest value of </a:t>
            </a:r>
            <a:r>
              <a:rPr i="1" lang="en" sz="1750">
                <a:solidFill>
                  <a:schemeClr val="dk1"/>
                </a:solidFill>
                <a:highlight>
                  <a:srgbClr val="FFFFFF"/>
                </a:highlight>
                <a:latin typeface="Verdana"/>
                <a:ea typeface="Verdana"/>
                <a:cs typeface="Verdana"/>
                <a:sym typeface="Verdana"/>
              </a:rPr>
              <a:t>x</a:t>
            </a:r>
            <a:r>
              <a:rPr lang="en" sz="1750">
                <a:solidFill>
                  <a:schemeClr val="dk1"/>
                </a:solidFill>
                <a:highlight>
                  <a:srgbClr val="FFFFFF"/>
                </a:highlight>
                <a:latin typeface="Verdana"/>
                <a:ea typeface="Verdana"/>
                <a:cs typeface="Verdana"/>
                <a:sym typeface="Verdana"/>
              </a:rPr>
              <a:t> and </a:t>
            </a:r>
            <a:r>
              <a:rPr i="1" lang="en" sz="1750">
                <a:solidFill>
                  <a:schemeClr val="dk1"/>
                </a:solidFill>
                <a:highlight>
                  <a:srgbClr val="FFFFFF"/>
                </a:highlight>
                <a:latin typeface="Verdana"/>
                <a:ea typeface="Verdana"/>
                <a:cs typeface="Verdana"/>
                <a:sym typeface="Verdana"/>
              </a:rPr>
              <a:t>y</a:t>
            </a:r>
            <a:r>
              <a:rPr lang="en" sz="1750">
                <a:solidFill>
                  <a:schemeClr val="dk1"/>
                </a:solidFill>
                <a:highlight>
                  <a:srgbClr val="FFFFFF"/>
                </a:highlight>
                <a:latin typeface="Verdana"/>
                <a:ea typeface="Verdana"/>
                <a:cs typeface="Verdana"/>
                <a:sym typeface="Verdana"/>
              </a:rPr>
              <a:t>:</a:t>
            </a:r>
            <a:endParaRPr sz="1750">
              <a:solidFill>
                <a:schemeClr val="dk1"/>
              </a:solidFill>
              <a:highlight>
                <a:srgbClr val="FFFFFF"/>
              </a:highlight>
              <a:latin typeface="Verdana"/>
              <a:ea typeface="Verdana"/>
              <a:cs typeface="Verdana"/>
              <a:sym typeface="Verdana"/>
            </a:endParaRPr>
          </a:p>
          <a:p>
            <a:pPr indent="0" lvl="0" marL="0" rtl="0" algn="l">
              <a:spcBef>
                <a:spcPts val="1400"/>
              </a:spcBef>
              <a:spcAft>
                <a:spcPts val="1200"/>
              </a:spcAft>
              <a:buNone/>
            </a:pPr>
            <a:r>
              <a:rPr lang="en" sz="1750">
                <a:solidFill>
                  <a:schemeClr val="dk1"/>
                </a:solidFill>
                <a:highlight>
                  <a:srgbClr val="FFFFFF"/>
                </a:highlight>
                <a:latin typeface="Verdana"/>
                <a:ea typeface="Verdana"/>
                <a:cs typeface="Verdana"/>
                <a:sym typeface="Verdana"/>
              </a:rPr>
              <a:t>Other functions, such as </a:t>
            </a:r>
            <a:r>
              <a:rPr lang="en">
                <a:solidFill>
                  <a:srgbClr val="DC143C"/>
                </a:solidFill>
                <a:latin typeface="Courier New"/>
                <a:ea typeface="Courier New"/>
                <a:cs typeface="Courier New"/>
                <a:sym typeface="Courier New"/>
              </a:rPr>
              <a:t>sqrt</a:t>
            </a:r>
            <a:r>
              <a:rPr lang="en" sz="1750">
                <a:solidFill>
                  <a:schemeClr val="dk1"/>
                </a:solidFill>
                <a:highlight>
                  <a:srgbClr val="FFFFFF"/>
                </a:highlight>
                <a:latin typeface="Verdana"/>
                <a:ea typeface="Verdana"/>
                <a:cs typeface="Verdana"/>
                <a:sym typeface="Verdana"/>
              </a:rPr>
              <a:t> (square root), </a:t>
            </a:r>
            <a:r>
              <a:rPr lang="en">
                <a:solidFill>
                  <a:srgbClr val="DC143C"/>
                </a:solidFill>
                <a:latin typeface="Courier New"/>
                <a:ea typeface="Courier New"/>
                <a:cs typeface="Courier New"/>
                <a:sym typeface="Courier New"/>
              </a:rPr>
              <a:t>round</a:t>
            </a:r>
            <a:r>
              <a:rPr lang="en" sz="1750">
                <a:solidFill>
                  <a:schemeClr val="dk1"/>
                </a:solidFill>
                <a:highlight>
                  <a:srgbClr val="FFFFFF"/>
                </a:highlight>
                <a:latin typeface="Verdana"/>
                <a:ea typeface="Verdana"/>
                <a:cs typeface="Verdana"/>
                <a:sym typeface="Verdana"/>
              </a:rPr>
              <a:t> (rounds a number) and </a:t>
            </a:r>
            <a:r>
              <a:rPr lang="en">
                <a:solidFill>
                  <a:srgbClr val="DC143C"/>
                </a:solidFill>
                <a:latin typeface="Courier New"/>
                <a:ea typeface="Courier New"/>
                <a:cs typeface="Courier New"/>
                <a:sym typeface="Courier New"/>
              </a:rPr>
              <a:t>log</a:t>
            </a:r>
            <a:r>
              <a:rPr lang="en" sz="1750">
                <a:solidFill>
                  <a:schemeClr val="dk1"/>
                </a:solidFill>
                <a:highlight>
                  <a:srgbClr val="FFFFFF"/>
                </a:highlight>
                <a:latin typeface="Verdana"/>
                <a:ea typeface="Verdana"/>
                <a:cs typeface="Verdana"/>
                <a:sym typeface="Verdana"/>
              </a:rPr>
              <a:t> (natural logarithm), can be found in the </a:t>
            </a:r>
            <a:r>
              <a:rPr lang="en">
                <a:solidFill>
                  <a:srgbClr val="DC143C"/>
                </a:solidFill>
                <a:latin typeface="Courier New"/>
                <a:ea typeface="Courier New"/>
                <a:cs typeface="Courier New"/>
                <a:sym typeface="Courier New"/>
              </a:rPr>
              <a:t>&lt;math&gt;</a:t>
            </a:r>
            <a:r>
              <a:rPr lang="en" sz="1750">
                <a:solidFill>
                  <a:schemeClr val="dk1"/>
                </a:solidFill>
                <a:highlight>
                  <a:srgbClr val="FFFFFF"/>
                </a:highlight>
                <a:latin typeface="Verdana"/>
                <a:ea typeface="Verdana"/>
                <a:cs typeface="Verdana"/>
                <a:sym typeface="Verdana"/>
              </a:rPr>
              <a:t> header file:</a:t>
            </a:r>
            <a:endParaRPr sz="17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311700" y="233675"/>
            <a:ext cx="8520600" cy="433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sqrt(x) → square root</a:t>
            </a:r>
            <a:endParaRPr/>
          </a:p>
          <a:p>
            <a:pPr indent="0" lvl="0" marL="0" rtl="0" algn="l">
              <a:spcBef>
                <a:spcPts val="1200"/>
              </a:spcBef>
              <a:spcAft>
                <a:spcPts val="0"/>
              </a:spcAft>
              <a:buClr>
                <a:schemeClr val="dk1"/>
              </a:buClr>
              <a:buSzPts val="1100"/>
              <a:buFont typeface="Arial"/>
              <a:buNone/>
            </a:pPr>
            <a:r>
              <a:rPr lang="en"/>
              <a:t>pow(x,y) → x raised to the power 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abs(x) → absolute value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floor(x) → largest integer ≤ x</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ceil(x) → smallest integer ≥</a:t>
            </a:r>
            <a:r>
              <a:rPr lang="en"/>
              <a:t> </a:t>
            </a:r>
            <a:r>
              <a:rPr lang="en"/>
              <a:t>x</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en"/>
              <a:t>round(x) → nearest integer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Casting</a:t>
            </a:r>
            <a:endParaRPr/>
          </a:p>
        </p:txBody>
      </p:sp>
      <p:sp>
        <p:nvSpPr>
          <p:cNvPr id="138" name="Google Shape;138;p2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Converting an expression of a given type into another type is known as type casting. </a:t>
            </a:r>
            <a:endParaRPr/>
          </a:p>
          <a:p>
            <a:pPr indent="0" lvl="0" marL="0" rtl="0" algn="l">
              <a:spcBef>
                <a:spcPts val="1200"/>
              </a:spcBef>
              <a:spcAft>
                <a:spcPts val="0"/>
              </a:spcAft>
              <a:buNone/>
            </a:pPr>
            <a:r>
              <a:rPr lang="en"/>
              <a:t>It can be performed implicitly by the compiler or explicitly by the programmer.</a:t>
            </a:r>
            <a:endParaRPr/>
          </a:p>
          <a:p>
            <a:pPr indent="0" lvl="0" marL="0" rtl="0" algn="l">
              <a:spcBef>
                <a:spcPts val="1200"/>
              </a:spcBef>
              <a:spcAft>
                <a:spcPts val="0"/>
              </a:spcAft>
              <a:buNone/>
            </a:pPr>
            <a:r>
              <a:rPr b="1" lang="en"/>
              <a:t>Implicit Conversion: </a:t>
            </a:r>
            <a:r>
              <a:rPr lang="en"/>
              <a:t>Implicit conversions</a:t>
            </a:r>
            <a:r>
              <a:rPr b="1" lang="en"/>
              <a:t> do not require any operator</a:t>
            </a:r>
            <a:r>
              <a:rPr lang="en"/>
              <a:t>. </a:t>
            </a:r>
            <a:endParaRPr/>
          </a:p>
          <a:p>
            <a:pPr indent="0" lvl="0" marL="0" rtl="0" algn="l">
              <a:spcBef>
                <a:spcPts val="1200"/>
              </a:spcBef>
              <a:spcAft>
                <a:spcPts val="0"/>
              </a:spcAft>
              <a:buNone/>
            </a:pPr>
            <a:r>
              <a:rPr lang="en"/>
              <a:t>They are automatically performed when a value is copied to a compatible type. For example:</a:t>
            </a:r>
            <a:endParaRPr/>
          </a:p>
          <a:p>
            <a:pPr indent="0" lvl="0" marL="0" rtl="0" algn="l">
              <a:spcBef>
                <a:spcPts val="1200"/>
              </a:spcBef>
              <a:spcAft>
                <a:spcPts val="0"/>
              </a:spcAft>
              <a:buNone/>
            </a:pPr>
            <a:r>
              <a:rPr lang="en"/>
              <a:t>short num1 = 2000; </a:t>
            </a:r>
            <a:endParaRPr/>
          </a:p>
          <a:p>
            <a:pPr indent="0" lvl="0" marL="0" rtl="0" algn="l">
              <a:spcBef>
                <a:spcPts val="1200"/>
              </a:spcBef>
              <a:spcAft>
                <a:spcPts val="0"/>
              </a:spcAft>
              <a:buNone/>
            </a:pPr>
            <a:r>
              <a:rPr lang="en"/>
              <a:t>int num2; </a:t>
            </a:r>
            <a:endParaRPr/>
          </a:p>
          <a:p>
            <a:pPr indent="0" lvl="0" marL="0" rtl="0" algn="l">
              <a:spcBef>
                <a:spcPts val="1200"/>
              </a:spcBef>
              <a:spcAft>
                <a:spcPts val="1200"/>
              </a:spcAft>
              <a:buNone/>
            </a:pPr>
            <a:r>
              <a:rPr lang="en"/>
              <a:t>num2 = num1;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Explicit Conversion:    Static Cast</a:t>
            </a:r>
            <a:endParaRPr/>
          </a:p>
        </p:txBody>
      </p:sp>
      <p:sp>
        <p:nvSpPr>
          <p:cNvPr id="144" name="Google Shape;14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There are several ways to perform explicit conversion in C++.</a:t>
            </a:r>
            <a:endParaRPr/>
          </a:p>
          <a:p>
            <a:pPr indent="0" lvl="0" marL="0" rtl="0" algn="l">
              <a:spcBef>
                <a:spcPts val="1200"/>
              </a:spcBef>
              <a:spcAft>
                <a:spcPts val="0"/>
              </a:spcAft>
              <a:buClr>
                <a:schemeClr val="dk1"/>
              </a:buClr>
              <a:buSzPts val="1100"/>
              <a:buFont typeface="Arial"/>
              <a:buNone/>
            </a:pPr>
            <a:r>
              <a:rPr lang="en"/>
              <a:t>One of them is the static_cast</a:t>
            </a:r>
            <a:endParaRPr/>
          </a:p>
          <a:p>
            <a:pPr indent="0" lvl="0" marL="0" rtl="0" algn="l">
              <a:spcBef>
                <a:spcPts val="1200"/>
              </a:spcBef>
              <a:spcAft>
                <a:spcPts val="0"/>
              </a:spcAft>
              <a:buNone/>
            </a:pPr>
            <a:r>
              <a:rPr lang="en"/>
              <a:t>Any conversions which the compiler performs implicitly can be made explicit using static_cast. Warning messages for loss of precision will be turned off. </a:t>
            </a:r>
            <a:endParaRPr/>
          </a:p>
          <a:p>
            <a:pPr indent="0" lvl="0" marL="0" rtl="0" algn="l">
              <a:spcBef>
                <a:spcPts val="1200"/>
              </a:spcBef>
              <a:spcAft>
                <a:spcPts val="0"/>
              </a:spcAft>
              <a:buNone/>
            </a:pPr>
            <a:r>
              <a:rPr lang="en"/>
              <a:t>Syntax </a:t>
            </a:r>
            <a:endParaRPr/>
          </a:p>
          <a:p>
            <a:pPr indent="0" lvl="0" marL="0" rtl="0" algn="l">
              <a:spcBef>
                <a:spcPts val="1200"/>
              </a:spcBef>
              <a:spcAft>
                <a:spcPts val="0"/>
              </a:spcAft>
              <a:buNone/>
            </a:pPr>
            <a:r>
              <a:rPr lang="en"/>
              <a:t>static_cast &lt; type &gt; (expression) </a:t>
            </a:r>
            <a:endParaRPr/>
          </a:p>
          <a:p>
            <a:pPr indent="0" lvl="0" marL="0" rtl="0" algn="l">
              <a:spcBef>
                <a:spcPts val="1200"/>
              </a:spcBef>
              <a:spcAft>
                <a:spcPts val="0"/>
              </a:spcAft>
              <a:buClr>
                <a:schemeClr val="dk1"/>
              </a:buClr>
              <a:buSzPts val="1100"/>
              <a:buFont typeface="Arial"/>
              <a:buNone/>
            </a:pPr>
            <a:r>
              <a:rPr lang="en"/>
              <a:t>double d = 9.7;</a:t>
            </a:r>
            <a:endParaRPr/>
          </a:p>
          <a:p>
            <a:pPr indent="0" lvl="0" marL="0" rtl="0" algn="l">
              <a:spcBef>
                <a:spcPts val="1200"/>
              </a:spcBef>
              <a:spcAft>
                <a:spcPts val="1200"/>
              </a:spcAft>
              <a:buNone/>
            </a:pPr>
            <a:r>
              <a:rPr lang="en"/>
              <a:t>int i = static_cast&lt;int&gt;(d);  // Converts double to int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idx="1" type="body"/>
          </p:nvPr>
        </p:nvSpPr>
        <p:spPr>
          <a:xfrm>
            <a:off x="311700" y="174600"/>
            <a:ext cx="8520600" cy="4394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static_cast works in a similar manner to the traditional way of typecasting. </a:t>
            </a:r>
            <a:endParaRPr/>
          </a:p>
          <a:p>
            <a:pPr indent="0" lvl="0" marL="0" rtl="0" algn="l">
              <a:spcBef>
                <a:spcPts val="1200"/>
              </a:spcBef>
              <a:spcAft>
                <a:spcPts val="0"/>
              </a:spcAft>
              <a:buNone/>
            </a:pPr>
            <a:r>
              <a:rPr lang="en"/>
              <a:t>It means that the expression is converted to the data type of the type.</a:t>
            </a:r>
            <a:endParaRPr/>
          </a:p>
          <a:p>
            <a:pPr indent="0" lvl="0" marL="0" rtl="0" algn="l">
              <a:spcBef>
                <a:spcPts val="1200"/>
              </a:spcBef>
              <a:spcAft>
                <a:spcPts val="0"/>
              </a:spcAft>
              <a:buNone/>
            </a:pPr>
            <a:r>
              <a:rPr lang="en"/>
              <a:t> Any casting that can be implicitly performed can also be performed using this casting operator.</a:t>
            </a:r>
            <a:endParaRPr/>
          </a:p>
          <a:p>
            <a:pPr indent="0" lvl="0" marL="0" rtl="0" algn="l">
              <a:spcBef>
                <a:spcPts val="1200"/>
              </a:spcBef>
              <a:spcAft>
                <a:spcPts val="0"/>
              </a:spcAft>
              <a:buNone/>
            </a:pPr>
            <a:r>
              <a:rPr lang="en"/>
              <a:t> It is used for built-in or a user defined type. </a:t>
            </a:r>
            <a:endParaRPr/>
          </a:p>
          <a:p>
            <a:pPr indent="0" lvl="0" marL="0" rtl="0" algn="l">
              <a:spcBef>
                <a:spcPts val="1200"/>
              </a:spcBef>
              <a:spcAft>
                <a:spcPts val="0"/>
              </a:spcAft>
              <a:buNone/>
            </a:pPr>
            <a:r>
              <a:rPr lang="en"/>
              <a:t>But, no run-time type check is made to ensure the safety of the conversion.</a:t>
            </a:r>
            <a:endParaRPr/>
          </a:p>
          <a:p>
            <a:pPr indent="0" lvl="0" marL="0" rtl="0" algn="l">
              <a:spcBef>
                <a:spcPts val="1200"/>
              </a:spcBef>
              <a:spcAft>
                <a:spcPts val="0"/>
              </a:spcAft>
              <a:buNone/>
            </a:pPr>
            <a:r>
              <a:rPr lang="en"/>
              <a:t>The static_cast operator can explicitly convert any expression to type void.</a:t>
            </a:r>
            <a:endParaRPr/>
          </a:p>
          <a:p>
            <a:pPr indent="0" lvl="0" marL="0" rtl="0" algn="l">
              <a:spcBef>
                <a:spcPts val="1200"/>
              </a:spcBef>
              <a:spcAft>
                <a:spcPts val="0"/>
              </a:spcAft>
              <a:buNone/>
            </a:pPr>
            <a:r>
              <a:rPr lang="en"/>
              <a:t> For example, here the pointer of type int is converted to the type void. </a:t>
            </a:r>
            <a:endParaRPr/>
          </a:p>
          <a:p>
            <a:pPr indent="0" lvl="0" marL="0" rtl="0" algn="l">
              <a:spcBef>
                <a:spcPts val="1200"/>
              </a:spcBef>
              <a:spcAft>
                <a:spcPts val="0"/>
              </a:spcAft>
              <a:buNone/>
            </a:pPr>
            <a:r>
              <a:rPr lang="en"/>
              <a:t>int *ptr = new int;</a:t>
            </a:r>
            <a:endParaRPr/>
          </a:p>
          <a:p>
            <a:pPr indent="0" lvl="0" marL="0" rtl="0" algn="l">
              <a:spcBef>
                <a:spcPts val="1200"/>
              </a:spcBef>
              <a:spcAft>
                <a:spcPts val="1200"/>
              </a:spcAft>
              <a:buNone/>
            </a:pPr>
            <a:r>
              <a:rPr lang="en"/>
              <a:t> void *vPtr = static_cast(ptr)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Binding</a:t>
            </a:r>
            <a:endParaRPr/>
          </a:p>
        </p:txBody>
      </p:sp>
      <p:sp>
        <p:nvSpPr>
          <p:cNvPr id="155" name="Google Shape;15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273239"/>
                </a:solidFill>
                <a:highlight>
                  <a:srgbClr val="FFFFFF"/>
                </a:highlight>
                <a:latin typeface="Nunito"/>
                <a:ea typeface="Nunito"/>
                <a:cs typeface="Nunito"/>
                <a:sym typeface="Nunito"/>
              </a:rPr>
              <a:t>Structured binding is one of the newest features of C++17 that binds the specified names to subobjects or elements of initializer.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000">
                <a:solidFill>
                  <a:srgbClr val="273239"/>
                </a:solidFill>
                <a:highlight>
                  <a:srgbClr val="FFFFFF"/>
                </a:highlight>
                <a:latin typeface="Nunito"/>
                <a:ea typeface="Nunito"/>
                <a:cs typeface="Nunito"/>
                <a:sym typeface="Nunito"/>
              </a:rPr>
              <a:t>In simple words, Structured Bindings give us the ability to declare multiple variables initialized from a tuple or struct.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000">
                <a:solidFill>
                  <a:srgbClr val="273239"/>
                </a:solidFill>
                <a:highlight>
                  <a:srgbClr val="FFFFFF"/>
                </a:highlight>
                <a:latin typeface="Nunito"/>
                <a:ea typeface="Nunito"/>
                <a:cs typeface="Nunito"/>
                <a:sym typeface="Nunito"/>
              </a:rPr>
              <a:t>The main purpose of Structured Bindings in C++ 17 is to make the code clean and easy to understand.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283575"/>
            <a:ext cx="8520600" cy="42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300">
                <a:solidFill>
                  <a:srgbClr val="273239"/>
                </a:solidFill>
                <a:highlight>
                  <a:srgbClr val="FFFFFF"/>
                </a:highlight>
                <a:latin typeface="Nunito"/>
                <a:ea typeface="Nunito"/>
                <a:cs typeface="Nunito"/>
                <a:sym typeface="Nunito"/>
              </a:rPr>
              <a:t>A function is a set of statements that take inputs, do some specific computation,</a:t>
            </a:r>
            <a:r>
              <a:rPr b="1" lang="en" sz="2300">
                <a:solidFill>
                  <a:srgbClr val="273239"/>
                </a:solidFill>
                <a:highlight>
                  <a:srgbClr val="FFFFFF"/>
                </a:highlight>
                <a:latin typeface="Nunito"/>
                <a:ea typeface="Nunito"/>
                <a:cs typeface="Nunito"/>
                <a:sym typeface="Nunito"/>
              </a:rPr>
              <a:t> </a:t>
            </a:r>
            <a:r>
              <a:rPr lang="en" sz="2300">
                <a:solidFill>
                  <a:srgbClr val="273239"/>
                </a:solidFill>
                <a:highlight>
                  <a:srgbClr val="FFFFFF"/>
                </a:highlight>
                <a:latin typeface="Nunito"/>
                <a:ea typeface="Nunito"/>
                <a:cs typeface="Nunito"/>
                <a:sym typeface="Nunito"/>
              </a:rPr>
              <a:t>and produce output. </a:t>
            </a:r>
            <a:endParaRPr sz="23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 sz="2300">
                <a:solidFill>
                  <a:srgbClr val="273239"/>
                </a:solidFill>
                <a:highlight>
                  <a:srgbClr val="FFFFFF"/>
                </a:highlight>
                <a:latin typeface="Nunito"/>
                <a:ea typeface="Nunito"/>
                <a:cs typeface="Nunito"/>
                <a:sym typeface="Nunito"/>
              </a:rPr>
              <a:t>The idea is to put some commonly or repeatedly</a:t>
            </a:r>
            <a:r>
              <a:rPr b="1" lang="en" sz="2300">
                <a:solidFill>
                  <a:srgbClr val="273239"/>
                </a:solidFill>
                <a:highlight>
                  <a:srgbClr val="FFFFFF"/>
                </a:highlight>
                <a:latin typeface="Nunito"/>
                <a:ea typeface="Nunito"/>
                <a:cs typeface="Nunito"/>
                <a:sym typeface="Nunito"/>
              </a:rPr>
              <a:t> </a:t>
            </a:r>
            <a:r>
              <a:rPr lang="en" sz="2300">
                <a:solidFill>
                  <a:srgbClr val="273239"/>
                </a:solidFill>
                <a:highlight>
                  <a:srgbClr val="FFFFFF"/>
                </a:highlight>
                <a:latin typeface="Nunito"/>
                <a:ea typeface="Nunito"/>
                <a:cs typeface="Nunito"/>
                <a:sym typeface="Nunito"/>
              </a:rPr>
              <a:t>done tasks together and make a </a:t>
            </a:r>
            <a:r>
              <a:rPr b="1" lang="en" sz="2300">
                <a:solidFill>
                  <a:srgbClr val="273239"/>
                </a:solidFill>
                <a:highlight>
                  <a:srgbClr val="FFFFFF"/>
                </a:highlight>
                <a:latin typeface="Nunito"/>
                <a:ea typeface="Nunito"/>
                <a:cs typeface="Nunito"/>
                <a:sym typeface="Nunito"/>
              </a:rPr>
              <a:t>function </a:t>
            </a:r>
            <a:r>
              <a:rPr lang="en" sz="2300">
                <a:solidFill>
                  <a:srgbClr val="273239"/>
                </a:solidFill>
                <a:highlight>
                  <a:srgbClr val="FFFFFF"/>
                </a:highlight>
                <a:latin typeface="Nunito"/>
                <a:ea typeface="Nunito"/>
                <a:cs typeface="Nunito"/>
                <a:sym typeface="Nunito"/>
              </a:rPr>
              <a:t>so that instead of writing the same code again and again for different inputs, we can call the function.</a:t>
            </a:r>
            <a:endParaRPr sz="2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300">
                <a:solidFill>
                  <a:srgbClr val="273239"/>
                </a:solidFill>
                <a:highlight>
                  <a:srgbClr val="FFFFFF"/>
                </a:highlight>
                <a:latin typeface="Nunito"/>
                <a:ea typeface="Nunito"/>
                <a:cs typeface="Nunito"/>
                <a:sym typeface="Nunito"/>
              </a:rPr>
              <a:t>In simple terms, a function is a block of code that only runs when it is called.</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311700" y="146675"/>
            <a:ext cx="8520600" cy="4422300"/>
          </a:xfrm>
          <a:prstGeom prst="rect">
            <a:avLst/>
          </a:prstGeom>
        </p:spPr>
        <p:txBody>
          <a:bodyPr anchorCtr="0" anchor="t" bIns="91425" lIns="91425" spcFirstLastPara="1" rIns="91425" wrap="square" tIns="91425">
            <a:noAutofit/>
          </a:bodyPr>
          <a:lstStyle/>
          <a:p>
            <a:pPr indent="0" lvl="0" marL="0" marR="139700" rtl="0" algn="l">
              <a:lnSpc>
                <a:spcPct val="120000"/>
              </a:lnSpc>
              <a:spcBef>
                <a:spcPts val="0"/>
              </a:spcBef>
              <a:spcAft>
                <a:spcPts val="0"/>
              </a:spcAft>
              <a:buClr>
                <a:schemeClr val="dk1"/>
              </a:buClr>
              <a:buSzPts val="1100"/>
              <a:buFont typeface="Arial"/>
              <a:buNone/>
            </a:pPr>
            <a:r>
              <a:rPr b="1" lang="en" sz="1600">
                <a:solidFill>
                  <a:srgbClr val="006699"/>
                </a:solidFill>
                <a:highlight>
                  <a:srgbClr val="FFFFFF"/>
                </a:highlight>
                <a:latin typeface="Courier New"/>
                <a:ea typeface="Courier New"/>
                <a:cs typeface="Courier New"/>
                <a:sym typeface="Courier New"/>
              </a:rPr>
              <a:t>struct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x;</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808080"/>
                </a:solidFill>
                <a:highlight>
                  <a:srgbClr val="FFFFFF"/>
                </a:highlight>
                <a:latin typeface="Courier New"/>
                <a:ea typeface="Courier New"/>
                <a:cs typeface="Courier New"/>
                <a:sym typeface="Courier New"/>
              </a:rPr>
              <a:t>int</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y;</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chemeClr val="dk1"/>
                </a:solidFill>
                <a:highlight>
                  <a:srgbClr val="FFFFFF"/>
                </a:highlight>
                <a:latin typeface="Courier New"/>
                <a:ea typeface="Courier New"/>
                <a:cs typeface="Courier New"/>
                <a:sym typeface="Courier New"/>
              </a:rPr>
              <a:t>};</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Point p = { 1,2 };</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rgbClr val="008200"/>
                </a:solidFill>
                <a:highlight>
                  <a:srgbClr val="FFFFFF"/>
                </a:highlight>
                <a:latin typeface="Courier New"/>
                <a:ea typeface="Courier New"/>
                <a:cs typeface="Courier New"/>
                <a:sym typeface="Courier New"/>
              </a:rPr>
              <a:t>// Structure binding</a:t>
            </a:r>
            <a:endParaRPr sz="1600">
              <a:solidFill>
                <a:srgbClr val="008200"/>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b="1" lang="en" sz="1600">
                <a:solidFill>
                  <a:srgbClr val="006699"/>
                </a:solidFill>
                <a:highlight>
                  <a:srgbClr val="FFFFFF"/>
                </a:highlight>
                <a:latin typeface="Courier New"/>
                <a:ea typeface="Courier New"/>
                <a:cs typeface="Courier New"/>
                <a:sym typeface="Courier New"/>
              </a:rPr>
              <a:t>auto</a:t>
            </a:r>
            <a:r>
              <a:rPr lang="en" sz="1600">
                <a:solidFill>
                  <a:schemeClr val="dk1"/>
                </a:solidFill>
                <a:highlight>
                  <a:srgbClr val="FFFFFF"/>
                </a:highlight>
                <a:latin typeface="Courier New"/>
                <a:ea typeface="Courier New"/>
                <a:cs typeface="Courier New"/>
                <a:sym typeface="Courier New"/>
              </a:rPr>
              <a:t>[ x_coord, y_coord ] = p;</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endParaRPr sz="1600">
              <a:solidFill>
                <a:srgbClr val="273239"/>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"X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x_coord &lt;&lt; endl;</a:t>
            </a:r>
            <a:endParaRPr sz="1600">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Clr>
                <a:schemeClr val="dk1"/>
              </a:buClr>
              <a:buSzPts val="1100"/>
              <a:buFont typeface="Arial"/>
              <a:buNone/>
            </a:pP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cout &lt;&lt; </a:t>
            </a:r>
            <a:r>
              <a:rPr lang="en" sz="1600">
                <a:solidFill>
                  <a:srgbClr val="0000FF"/>
                </a:solidFill>
                <a:highlight>
                  <a:srgbClr val="FFFFFF"/>
                </a:highlight>
                <a:latin typeface="Courier New"/>
                <a:ea typeface="Courier New"/>
                <a:cs typeface="Courier New"/>
                <a:sym typeface="Courier New"/>
              </a:rPr>
              <a:t>"Y Coordinate : "</a:t>
            </a:r>
            <a:r>
              <a:rPr lang="en" sz="1600">
                <a:solidFill>
                  <a:srgbClr val="273239"/>
                </a:solidFill>
                <a:highlight>
                  <a:srgbClr val="FFFFFF"/>
                </a:highlight>
                <a:latin typeface="Courier New"/>
                <a:ea typeface="Courier New"/>
                <a:cs typeface="Courier New"/>
                <a:sym typeface="Courier New"/>
              </a:rPr>
              <a:t> </a:t>
            </a:r>
            <a:r>
              <a:rPr lang="en" sz="1600">
                <a:solidFill>
                  <a:schemeClr val="dk1"/>
                </a:solidFill>
                <a:highlight>
                  <a:srgbClr val="FFFFFF"/>
                </a:highlight>
                <a:latin typeface="Courier New"/>
                <a:ea typeface="Courier New"/>
                <a:cs typeface="Courier New"/>
                <a:sym typeface="Courier New"/>
              </a:rPr>
              <a:t>&lt;&lt; y_coord &lt;&lt; endl;</a:t>
            </a:r>
            <a:endParaRPr sz="16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89750"/>
            <a:ext cx="8520600" cy="42855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Clr>
                <a:schemeClr val="dk1"/>
              </a:buClr>
              <a:buSzPct val="52380"/>
              <a:buFont typeface="Arial"/>
              <a:buNone/>
            </a:pPr>
            <a:r>
              <a:rPr b="1" lang="en" sz="2100">
                <a:solidFill>
                  <a:srgbClr val="273239"/>
                </a:solidFill>
                <a:highlight>
                  <a:srgbClr val="FFFFFF"/>
                </a:highlight>
                <a:latin typeface="Nunito"/>
                <a:ea typeface="Nunito"/>
                <a:cs typeface="Nunito"/>
                <a:sym typeface="Nunito"/>
              </a:rPr>
              <a:t>Why Do We Need Functions?</a:t>
            </a:r>
            <a:endParaRPr b="1" sz="2100">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ct val="52380"/>
              <a:buFont typeface="Arial"/>
              <a:buNone/>
            </a:pPr>
            <a:r>
              <a:t/>
            </a:r>
            <a:endParaRPr b="1" sz="2100">
              <a:solidFill>
                <a:srgbClr val="273239"/>
              </a:solidFill>
              <a:highlight>
                <a:srgbClr val="FFFFFF"/>
              </a:highlight>
              <a:latin typeface="Nunito"/>
              <a:ea typeface="Nunito"/>
              <a:cs typeface="Nunito"/>
              <a:sym typeface="Nunito"/>
            </a:endParaRPr>
          </a:p>
          <a:p>
            <a:pPr indent="-333495" lvl="0" marL="685800" rtl="0" algn="just">
              <a:lnSpc>
                <a:spcPct val="158000"/>
              </a:lnSpc>
              <a:spcBef>
                <a:spcPts val="0"/>
              </a:spcBef>
              <a:spcAft>
                <a:spcPts val="0"/>
              </a:spcAft>
              <a:buClr>
                <a:srgbClr val="273239"/>
              </a:buClr>
              <a:buSzPct val="100000"/>
              <a:buFont typeface="Nunito"/>
              <a:buChar char="●"/>
            </a:pPr>
            <a:r>
              <a:rPr lang="en" sz="1943">
                <a:solidFill>
                  <a:srgbClr val="273239"/>
                </a:solidFill>
                <a:highlight>
                  <a:srgbClr val="FFFFFF"/>
                </a:highlight>
                <a:latin typeface="Nunito"/>
                <a:ea typeface="Nunito"/>
                <a:cs typeface="Nunito"/>
                <a:sym typeface="Nunito"/>
              </a:rPr>
              <a:t>Functions help us in </a:t>
            </a:r>
            <a:r>
              <a:rPr b="1" i="1" lang="en" sz="1943">
                <a:solidFill>
                  <a:srgbClr val="273239"/>
                </a:solidFill>
                <a:highlight>
                  <a:srgbClr val="FFFFFF"/>
                </a:highlight>
                <a:latin typeface="Nunito"/>
                <a:ea typeface="Nunito"/>
                <a:cs typeface="Nunito"/>
                <a:sym typeface="Nunito"/>
              </a:rPr>
              <a:t>reducing code redundancy</a:t>
            </a:r>
            <a:r>
              <a:rPr lang="en" sz="1943">
                <a:solidFill>
                  <a:srgbClr val="273239"/>
                </a:solidFill>
                <a:highlight>
                  <a:srgbClr val="FFFFFF"/>
                </a:highlight>
                <a:latin typeface="Nunito"/>
                <a:ea typeface="Nunito"/>
                <a:cs typeface="Nunito"/>
                <a:sym typeface="Nunito"/>
              </a:rPr>
              <a:t>. If functionality is performed at multiple places in software, then rather than writing the same code, again and again, we create a function and call it everywhere. This also helps in maintenance as we have to change at one place if we make future changes to the functionality.</a:t>
            </a:r>
            <a:endParaRPr sz="1943">
              <a:solidFill>
                <a:srgbClr val="273239"/>
              </a:solidFill>
              <a:highlight>
                <a:srgbClr val="FFFFFF"/>
              </a:highlight>
              <a:latin typeface="Nunito"/>
              <a:ea typeface="Nunito"/>
              <a:cs typeface="Nunito"/>
              <a:sym typeface="Nunito"/>
            </a:endParaRPr>
          </a:p>
          <a:p>
            <a:pPr indent="-333495" lvl="0" marL="685800" rtl="0" algn="just">
              <a:lnSpc>
                <a:spcPct val="158000"/>
              </a:lnSpc>
              <a:spcBef>
                <a:spcPts val="0"/>
              </a:spcBef>
              <a:spcAft>
                <a:spcPts val="0"/>
              </a:spcAft>
              <a:buClr>
                <a:srgbClr val="273239"/>
              </a:buClr>
              <a:buSzPct val="100000"/>
              <a:buFont typeface="Nunito"/>
              <a:buChar char="●"/>
            </a:pPr>
            <a:r>
              <a:rPr lang="en" sz="1943">
                <a:solidFill>
                  <a:srgbClr val="273239"/>
                </a:solidFill>
                <a:highlight>
                  <a:srgbClr val="FFFFFF"/>
                </a:highlight>
                <a:latin typeface="Nunito"/>
                <a:ea typeface="Nunito"/>
                <a:cs typeface="Nunito"/>
                <a:sym typeface="Nunito"/>
              </a:rPr>
              <a:t>Functions make code </a:t>
            </a:r>
            <a:r>
              <a:rPr b="1" i="1" lang="en" sz="1943">
                <a:solidFill>
                  <a:srgbClr val="273239"/>
                </a:solidFill>
                <a:highlight>
                  <a:srgbClr val="FFFFFF"/>
                </a:highlight>
                <a:latin typeface="Nunito"/>
                <a:ea typeface="Nunito"/>
                <a:cs typeface="Nunito"/>
                <a:sym typeface="Nunito"/>
              </a:rPr>
              <a:t>modular</a:t>
            </a:r>
            <a:r>
              <a:rPr lang="en" sz="1943">
                <a:solidFill>
                  <a:srgbClr val="273239"/>
                </a:solidFill>
                <a:highlight>
                  <a:srgbClr val="FFFFFF"/>
                </a:highlight>
                <a:latin typeface="Nunito"/>
                <a:ea typeface="Nunito"/>
                <a:cs typeface="Nunito"/>
                <a:sym typeface="Nunito"/>
              </a:rPr>
              <a:t>. Consider a big file having many lines of code. It becomes really simple to read and use the code if the code is divided into functions.</a:t>
            </a:r>
            <a:endParaRPr sz="1943">
              <a:solidFill>
                <a:srgbClr val="273239"/>
              </a:solidFill>
              <a:highlight>
                <a:srgbClr val="FFFFFF"/>
              </a:highlight>
              <a:latin typeface="Nunito"/>
              <a:ea typeface="Nunito"/>
              <a:cs typeface="Nunito"/>
              <a:sym typeface="Nunito"/>
            </a:endParaRPr>
          </a:p>
          <a:p>
            <a:pPr indent="-333495" lvl="0" marL="685800" rtl="0" algn="just">
              <a:lnSpc>
                <a:spcPct val="158000"/>
              </a:lnSpc>
              <a:spcBef>
                <a:spcPts val="0"/>
              </a:spcBef>
              <a:spcAft>
                <a:spcPts val="0"/>
              </a:spcAft>
              <a:buClr>
                <a:srgbClr val="273239"/>
              </a:buClr>
              <a:buSzPct val="100000"/>
              <a:buFont typeface="Nunito"/>
              <a:buChar char="●"/>
            </a:pPr>
            <a:r>
              <a:rPr lang="en" sz="1943">
                <a:solidFill>
                  <a:srgbClr val="273239"/>
                </a:solidFill>
                <a:highlight>
                  <a:srgbClr val="FFFFFF"/>
                </a:highlight>
                <a:latin typeface="Nunito"/>
                <a:ea typeface="Nunito"/>
                <a:cs typeface="Nunito"/>
                <a:sym typeface="Nunito"/>
              </a:rPr>
              <a:t>Functions provide </a:t>
            </a:r>
            <a:r>
              <a:rPr b="1" i="1" lang="en" sz="1943">
                <a:solidFill>
                  <a:srgbClr val="273239"/>
                </a:solidFill>
                <a:highlight>
                  <a:srgbClr val="FFFFFF"/>
                </a:highlight>
                <a:latin typeface="Nunito"/>
                <a:ea typeface="Nunito"/>
                <a:cs typeface="Nunito"/>
                <a:sym typeface="Nunito"/>
              </a:rPr>
              <a:t>abstraction</a:t>
            </a:r>
            <a:r>
              <a:rPr lang="en" sz="1943">
                <a:solidFill>
                  <a:srgbClr val="273239"/>
                </a:solidFill>
                <a:highlight>
                  <a:srgbClr val="FFFFFF"/>
                </a:highlight>
                <a:latin typeface="Nunito"/>
                <a:ea typeface="Nunito"/>
                <a:cs typeface="Nunito"/>
                <a:sym typeface="Nunito"/>
              </a:rPr>
              <a:t>. For example, we can use library functions without worrying about their internal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39125"/>
            <a:ext cx="8520600" cy="452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solidFill>
                  <a:srgbClr val="333333"/>
                </a:solidFill>
                <a:highlight>
                  <a:schemeClr val="lt1"/>
                </a:highlight>
                <a:latin typeface="Roboto"/>
                <a:ea typeface="Roboto"/>
                <a:cs typeface="Roboto"/>
                <a:sym typeface="Roboto"/>
              </a:rPr>
              <a:t> </a:t>
            </a:r>
            <a:r>
              <a:rPr b="1" lang="en" sz="2100">
                <a:solidFill>
                  <a:srgbClr val="333333"/>
                </a:solidFill>
                <a:highlight>
                  <a:schemeClr val="lt1"/>
                </a:highlight>
                <a:latin typeface="Roboto"/>
                <a:ea typeface="Roboto"/>
                <a:cs typeface="Roboto"/>
                <a:sym typeface="Roboto"/>
              </a:rPr>
              <a:t>Function prototype </a:t>
            </a:r>
            <a:r>
              <a:rPr b="1" lang="en" sz="1700">
                <a:solidFill>
                  <a:srgbClr val="333333"/>
                </a:solidFill>
                <a:highlight>
                  <a:srgbClr val="FFFFFF"/>
                </a:highlight>
                <a:latin typeface="Roboto"/>
                <a:ea typeface="Roboto"/>
                <a:cs typeface="Roboto"/>
                <a:sym typeface="Roboto"/>
              </a:rPr>
              <a:t> </a:t>
            </a:r>
            <a:endParaRPr b="1" sz="17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2000">
                <a:solidFill>
                  <a:srgbClr val="333333"/>
                </a:solidFill>
                <a:highlight>
                  <a:srgbClr val="FFFFFF"/>
                </a:highlight>
                <a:latin typeface="Roboto"/>
                <a:ea typeface="Roboto"/>
                <a:cs typeface="Roboto"/>
                <a:sym typeface="Roboto"/>
              </a:rPr>
              <a:t>A function prototype provides information, such as the number and type of parameters and the type of return values, to explain the function interface to the compiler.</a:t>
            </a:r>
            <a:endParaRPr sz="20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4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b="1" lang="en" sz="2000">
                <a:solidFill>
                  <a:srgbClr val="333333"/>
                </a:solidFill>
                <a:highlight>
                  <a:srgbClr val="FFFFFF"/>
                </a:highlight>
                <a:latin typeface="Roboto"/>
                <a:ea typeface="Roboto"/>
                <a:cs typeface="Roboto"/>
                <a:sym typeface="Roboto"/>
              </a:rPr>
              <a:t>the components of a function prototype (signature)are as follows:</a:t>
            </a:r>
            <a:endParaRPr b="1" sz="2000">
              <a:solidFill>
                <a:srgbClr val="333333"/>
              </a:solidFill>
              <a:highlight>
                <a:srgbClr val="FFFFFF"/>
              </a:highlight>
              <a:latin typeface="Roboto"/>
              <a:ea typeface="Roboto"/>
              <a:cs typeface="Roboto"/>
              <a:sym typeface="Roboto"/>
            </a:endParaRPr>
          </a:p>
          <a:p>
            <a:pPr indent="-355600" lvl="0" marL="457200" marR="25400" rtl="0" algn="l">
              <a:lnSpc>
                <a:spcPct val="156250"/>
              </a:lnSpc>
              <a:spcBef>
                <a:spcPts val="150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return type</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name of the function</a:t>
            </a:r>
            <a:endParaRPr sz="2000">
              <a:solidFill>
                <a:schemeClr val="dk1"/>
              </a:solidFill>
              <a:highlight>
                <a:srgbClr val="FFFFFF"/>
              </a:highlight>
              <a:latin typeface="Roboto"/>
              <a:ea typeface="Roboto"/>
              <a:cs typeface="Roboto"/>
              <a:sym typeface="Roboto"/>
            </a:endParaRPr>
          </a:p>
          <a:p>
            <a:pPr indent="-355600" lvl="0" marL="457200" marR="25400" rtl="0" algn="l">
              <a:lnSpc>
                <a:spcPct val="156250"/>
              </a:lnSpc>
              <a:spcBef>
                <a:spcPts val="0"/>
              </a:spcBef>
              <a:spcAft>
                <a:spcPts val="0"/>
              </a:spcAft>
              <a:buClr>
                <a:schemeClr val="dk1"/>
              </a:buClr>
              <a:buSzPts val="2000"/>
              <a:buFont typeface="Roboto"/>
              <a:buChar char="○"/>
            </a:pPr>
            <a:r>
              <a:rPr lang="en" sz="2000">
                <a:solidFill>
                  <a:schemeClr val="dk1"/>
                </a:solidFill>
                <a:highlight>
                  <a:srgbClr val="FFFFFF"/>
                </a:highlight>
                <a:latin typeface="Roboto"/>
                <a:ea typeface="Roboto"/>
                <a:cs typeface="Roboto"/>
                <a:sym typeface="Roboto"/>
              </a:rPr>
              <a:t>argument list</a:t>
            </a:r>
            <a:endParaRPr sz="20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361800"/>
            <a:ext cx="8520600" cy="42072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lang="en" sz="2200">
                <a:solidFill>
                  <a:schemeClr val="dk1"/>
                </a:solidFill>
              </a:rPr>
              <a:t>Default Values for Parameters</a:t>
            </a:r>
            <a:endParaRPr sz="2200">
              <a:solidFill>
                <a:schemeClr val="dk1"/>
              </a:solidFill>
            </a:endParaRPr>
          </a:p>
          <a:p>
            <a:pPr indent="0" lvl="0" marL="0" rtl="0" algn="just">
              <a:lnSpc>
                <a:spcPct val="160000"/>
              </a:lnSpc>
              <a:spcBef>
                <a:spcPts val="600"/>
              </a:spcBef>
              <a:spcAft>
                <a:spcPts val="0"/>
              </a:spcAft>
              <a:buClr>
                <a:schemeClr val="dk1"/>
              </a:buClr>
              <a:buSzPts val="1100"/>
              <a:buFont typeface="Arial"/>
              <a:buNone/>
            </a:pPr>
            <a:r>
              <a:rPr lang="en">
                <a:solidFill>
                  <a:schemeClr val="dk1"/>
                </a:solidFill>
                <a:latin typeface="Nunito"/>
                <a:ea typeface="Nunito"/>
                <a:cs typeface="Nunito"/>
                <a:sym typeface="Nunito"/>
              </a:rPr>
              <a:t>When you define a function, you can specify a default value for each of the last parameters. This value will be used if the corresponding argument is left blank when calling to the function.</a:t>
            </a:r>
            <a:endParaRPr>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a:solidFill>
                  <a:schemeClr val="dk1"/>
                </a:solidFill>
                <a:latin typeface="Nunito"/>
                <a:ea typeface="Nunito"/>
                <a:cs typeface="Nunito"/>
                <a:sym typeface="Nunito"/>
              </a:rPr>
              <a:t>This is done by using the assignment operator and assigning values for the arguments in the function definition. If a value for that parameter is not passed when the function is called, the default given value is used, but if a value is specified, this default value is ignored and the passed value is used instead.</a:t>
            </a:r>
            <a:endParaRPr>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int sum(int a, int b = 20) {</a:t>
            </a:r>
            <a:endParaRPr/>
          </a:p>
          <a:p>
            <a:pPr indent="0" lvl="0" marL="0" rtl="0" algn="l">
              <a:spcBef>
                <a:spcPts val="1200"/>
              </a:spcBef>
              <a:spcAft>
                <a:spcPts val="0"/>
              </a:spcAft>
              <a:buClr>
                <a:schemeClr val="dk1"/>
              </a:buClr>
              <a:buSzPts val="1100"/>
              <a:buFont typeface="Arial"/>
              <a:buNone/>
            </a:pPr>
            <a:r>
              <a:rPr lang="en"/>
              <a:t>   int result;</a:t>
            </a:r>
            <a:endParaRPr/>
          </a:p>
          <a:p>
            <a:pPr indent="0" lvl="0" marL="0" rtl="0" algn="l">
              <a:spcBef>
                <a:spcPts val="1200"/>
              </a:spcBef>
              <a:spcAft>
                <a:spcPts val="0"/>
              </a:spcAft>
              <a:buClr>
                <a:schemeClr val="dk1"/>
              </a:buClr>
              <a:buSzPts val="1100"/>
              <a:buFont typeface="Arial"/>
              <a:buNone/>
            </a:pPr>
            <a:r>
              <a:rPr lang="en"/>
              <a:t>   result = a + b;  </a:t>
            </a:r>
            <a:endParaRPr/>
          </a:p>
          <a:p>
            <a:pPr indent="0" lvl="0" marL="0" rtl="0" algn="l">
              <a:spcBef>
                <a:spcPts val="1200"/>
              </a:spcBef>
              <a:spcAft>
                <a:spcPts val="0"/>
              </a:spcAft>
              <a:buClr>
                <a:schemeClr val="dk1"/>
              </a:buClr>
              <a:buSzPts val="1100"/>
              <a:buFont typeface="Arial"/>
              <a:buNone/>
            </a:pPr>
            <a:r>
              <a:rPr lang="en"/>
              <a:t>   return (result);</a:t>
            </a:r>
            <a:endParaRPr/>
          </a:p>
          <a:p>
            <a:pPr indent="0" lvl="0" marL="0" rtl="0" algn="l">
              <a:spcBef>
                <a:spcPts val="1200"/>
              </a:spcBef>
              <a:spcAft>
                <a:spcPts val="0"/>
              </a:spcAft>
              <a:buClr>
                <a:schemeClr val="dk1"/>
              </a:buClr>
              <a:buSzPts val="1100"/>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311700" y="9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highlight>
                  <a:srgbClr val="FFFFFF"/>
                </a:highlight>
                <a:latin typeface="Nunito"/>
                <a:ea typeface="Nunito"/>
                <a:cs typeface="Nunito"/>
                <a:sym typeface="Nunito"/>
              </a:rPr>
              <a:t>While calling a function, there are three ways that arguments can be passed to a function </a:t>
            </a:r>
            <a:r>
              <a:rPr lang="en" sz="1700">
                <a:highlight>
                  <a:srgbClr val="FFFFFF"/>
                </a:highlight>
                <a:latin typeface="Nunito"/>
                <a:ea typeface="Nunito"/>
                <a:cs typeface="Nunito"/>
                <a:sym typeface="Nunito"/>
              </a:rPr>
              <a:t>−</a:t>
            </a:r>
            <a:endParaRPr sz="3300"/>
          </a:p>
        </p:txBody>
      </p:sp>
      <p:sp>
        <p:nvSpPr>
          <p:cNvPr id="85" name="Google Shape;85;p19"/>
          <p:cNvSpPr txBox="1"/>
          <p:nvPr>
            <p:ph idx="1" type="body"/>
          </p:nvPr>
        </p:nvSpPr>
        <p:spPr>
          <a:xfrm>
            <a:off x="311700" y="782275"/>
            <a:ext cx="8520600" cy="4458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ts val="358"/>
              <a:buFont typeface="Arial"/>
              <a:buNone/>
            </a:pPr>
            <a:r>
              <a:rPr lang="en" sz="5520"/>
              <a:t>1	Call by Value</a:t>
            </a:r>
            <a:endParaRPr sz="5520"/>
          </a:p>
          <a:p>
            <a:pPr indent="0" lvl="0" marL="0" rtl="0" algn="l">
              <a:spcBef>
                <a:spcPts val="1200"/>
              </a:spcBef>
              <a:spcAft>
                <a:spcPts val="0"/>
              </a:spcAft>
              <a:buClr>
                <a:schemeClr val="dk1"/>
              </a:buClr>
              <a:buSzPts val="358"/>
              <a:buFont typeface="Arial"/>
              <a:buNone/>
            </a:pPr>
            <a:r>
              <a:rPr lang="en" sz="5520"/>
              <a:t>This method copies the actual value of an argument into the formal parameter of the function. In this case, changes made to the parameter inside the function have no effect on the argument.</a:t>
            </a:r>
            <a:endParaRPr sz="5520"/>
          </a:p>
          <a:p>
            <a:pPr indent="0" lvl="0" marL="0" rtl="0" algn="l">
              <a:spcBef>
                <a:spcPts val="1200"/>
              </a:spcBef>
              <a:spcAft>
                <a:spcPts val="0"/>
              </a:spcAft>
              <a:buClr>
                <a:schemeClr val="dk1"/>
              </a:buClr>
              <a:buSzPts val="358"/>
              <a:buFont typeface="Arial"/>
              <a:buNone/>
            </a:pPr>
            <a:r>
              <a:rPr lang="en" sz="5520"/>
              <a:t>2	Call by Pointer</a:t>
            </a:r>
            <a:endParaRPr sz="5520"/>
          </a:p>
          <a:p>
            <a:pPr indent="0" lvl="0" marL="0" rtl="0" algn="l">
              <a:spcBef>
                <a:spcPts val="1200"/>
              </a:spcBef>
              <a:spcAft>
                <a:spcPts val="0"/>
              </a:spcAft>
              <a:buClr>
                <a:schemeClr val="dk1"/>
              </a:buClr>
              <a:buSzPts val="358"/>
              <a:buFont typeface="Arial"/>
              <a:buNone/>
            </a:pPr>
            <a:r>
              <a:rPr lang="en" sz="5520"/>
              <a:t>This method copies the address of an argument into the formal parameter. Inside the function, the address is used to access the actual argument used in the call. This means that changes made to the parameter affect the argument.</a:t>
            </a:r>
            <a:endParaRPr sz="5520"/>
          </a:p>
          <a:p>
            <a:pPr indent="0" lvl="0" marL="0" rtl="0" algn="l">
              <a:spcBef>
                <a:spcPts val="1200"/>
              </a:spcBef>
              <a:spcAft>
                <a:spcPts val="0"/>
              </a:spcAft>
              <a:buClr>
                <a:schemeClr val="dk1"/>
              </a:buClr>
              <a:buSzPts val="358"/>
              <a:buFont typeface="Arial"/>
              <a:buNone/>
            </a:pPr>
            <a:r>
              <a:rPr lang="en" sz="5520"/>
              <a:t>3	Call by Reference</a:t>
            </a:r>
            <a:endParaRPr sz="5520"/>
          </a:p>
          <a:p>
            <a:pPr indent="0" lvl="0" marL="0" rtl="0" algn="l">
              <a:spcBef>
                <a:spcPts val="1200"/>
              </a:spcBef>
              <a:spcAft>
                <a:spcPts val="0"/>
              </a:spcAft>
              <a:buClr>
                <a:schemeClr val="dk1"/>
              </a:buClr>
              <a:buSzPts val="358"/>
              <a:buFont typeface="Arial"/>
              <a:buNone/>
            </a:pPr>
            <a:r>
              <a:rPr lang="en" sz="5520"/>
              <a:t>This method copies the reference of an argument into the formal parameter. Inside the function, the reference is used to access the actual argument used in the call. This means that changes made to the parameter affect the argument.</a:t>
            </a:r>
            <a:endParaRPr sz="552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Variable</a:t>
            </a:r>
            <a:endParaRPr/>
          </a:p>
        </p:txBody>
      </p:sp>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reference variable is an alias or an alternative name for an object to which it is referring. No separate memory is allocated for a reference. So manipulating a reference to an object allows manipulation of the object itself. </a:t>
            </a:r>
            <a:endParaRPr/>
          </a:p>
          <a:p>
            <a:pPr indent="0" lvl="0" marL="0" rtl="0" algn="l">
              <a:spcBef>
                <a:spcPts val="1200"/>
              </a:spcBef>
              <a:spcAft>
                <a:spcPts val="0"/>
              </a:spcAft>
              <a:buNone/>
            </a:pPr>
            <a:r>
              <a:rPr lang="en"/>
              <a:t>A reference to a variable is created using the address of operator (&amp;). When the (&amp;) operator is used in the declaration, it becomes the reference operator.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int &amp;refNum = 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a pointer and a reference</a:t>
            </a:r>
            <a:endParaRPr/>
          </a:p>
        </p:txBody>
      </p:sp>
      <p:sp>
        <p:nvSpPr>
          <p:cNvPr id="97" name="Google Shape;97;p21"/>
          <p:cNvSpPr txBox="1"/>
          <p:nvPr>
            <p:ph idx="1" type="body"/>
          </p:nvPr>
        </p:nvSpPr>
        <p:spPr>
          <a:xfrm>
            <a:off x="311700" y="1083600"/>
            <a:ext cx="8520600" cy="376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Pointer is a flexible connection. It can point to any variable at a given point of a program. However a reference once created, cannot refer to any other object. So it is a rigid connection.</a:t>
            </a:r>
            <a:endParaRPr/>
          </a:p>
          <a:p>
            <a:pPr indent="0" lvl="0" marL="0" rtl="0" algn="l">
              <a:spcBef>
                <a:spcPts val="1200"/>
              </a:spcBef>
              <a:spcAft>
                <a:spcPts val="0"/>
              </a:spcAft>
              <a:buNone/>
            </a:pPr>
            <a:r>
              <a:rPr lang="en"/>
              <a:t>A pointer has to be de-referenced using ‘*’ operator to access the value at the address pointed by it.</a:t>
            </a:r>
            <a:endParaRPr/>
          </a:p>
          <a:p>
            <a:pPr indent="0" lvl="0" marL="0" rtl="0" algn="l">
              <a:spcBef>
                <a:spcPts val="1200"/>
              </a:spcBef>
              <a:spcAft>
                <a:spcPts val="0"/>
              </a:spcAft>
              <a:buNone/>
            </a:pPr>
            <a:r>
              <a:rPr lang="en"/>
              <a:t> A reference is a direct connection as it is another name for the same memory location.  </a:t>
            </a:r>
            <a:endParaRPr/>
          </a:p>
          <a:p>
            <a:pPr indent="0" lvl="0" marL="0" rtl="0" algn="l">
              <a:spcBef>
                <a:spcPts val="1200"/>
              </a:spcBef>
              <a:spcAft>
                <a:spcPts val="0"/>
              </a:spcAft>
              <a:buNone/>
            </a:pPr>
            <a:r>
              <a:rPr lang="en"/>
              <a:t>An array of pointers can be created whereas an array of references cannot be created. </a:t>
            </a:r>
            <a:endParaRPr/>
          </a:p>
          <a:p>
            <a:pPr indent="0" lvl="0" marL="0" rtl="0" algn="l">
              <a:spcBef>
                <a:spcPts val="1200"/>
              </a:spcBef>
              <a:spcAft>
                <a:spcPts val="1200"/>
              </a:spcAft>
              <a:buNone/>
            </a:pPr>
            <a:r>
              <a:rPr lang="en"/>
              <a:t> References cannot be NULL whereas pointers can point to NULL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