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Nuni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471380-0559-460E-BCFF-4A9688690CC1}">
  <a:tblStyle styleId="{7A471380-0559-460E-BCFF-4A9688690CC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Nunito-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Nunito-italic.fntdata"/><Relationship Id="rId10" Type="http://schemas.openxmlformats.org/officeDocument/2006/relationships/slide" Target="slides/slide4.xml"/><Relationship Id="rId54" Type="http://schemas.openxmlformats.org/officeDocument/2006/relationships/font" Target="fonts/Nunit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1888bf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1888bf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1888bfb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1888bfb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f017548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f017548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f017548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f017548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f0175489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f017548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0175489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0175489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f0175489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f0175489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f017548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f017548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f0175489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f0175489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f0175489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f0175489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f01754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f01754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f0f1c89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f0f1c89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f0f1c89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f0f1c89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3f0175489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3f0175489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f0175489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f0175489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f0175489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f0175489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f0f1c8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f0f1c8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f0f1c89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f0f1c89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f0f1c89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f0f1c89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f0f1c89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f0f1c89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f0f1c89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f0f1c89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10e09e6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10e09e6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f0f1c89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f0f1c89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f0f1c89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f0f1c89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55b291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55b291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3f0f1c89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3f0f1c89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f0f1c89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f0f1c89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f0f1c89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3f0f1c89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f0f1c89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3f0f1c89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f0f1c89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f0f1c89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3f0f1c89b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3f0f1c89b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f0f1c89b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f0f1c89b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f017548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f017548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f0f1c89b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3f0f1c89b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3f0f1c89b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3f0f1c89b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3f0f1c89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3f0f1c89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f0f1c89b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3f0f1c89b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3f0f1c89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3f0f1c89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f0f1c89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f0f1c89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3f0f1c89b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3f0f1c89b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f0175489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f0175489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095b79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095b79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f01754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f01754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f017548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f017548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f017548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f017548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3250" y="575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 Class Pointer in Inheritance</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base class pointer is a pointer that is declared as a pointer to a base class but can point to an object of any derived class. </a:t>
            </a:r>
            <a:endParaRPr/>
          </a:p>
          <a:p>
            <a:pPr indent="0" lvl="0" marL="0" rtl="0" algn="l">
              <a:spcBef>
                <a:spcPts val="1200"/>
              </a:spcBef>
              <a:spcAft>
                <a:spcPts val="1200"/>
              </a:spcAft>
              <a:buNone/>
            </a:pPr>
            <a:r>
              <a:rPr lang="en"/>
              <a:t>This is a powerful feature of C++ that allows for polymorphism, where a base class pointer can be used to invoke methods that are overridden in derived classes.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 sz="1800">
                <a:solidFill>
                  <a:schemeClr val="dk2"/>
                </a:solidFill>
              </a:rPr>
              <a:t>Key Points:</a:t>
            </a:r>
            <a:endParaRPr b="1"/>
          </a:p>
        </p:txBody>
      </p:sp>
      <p:sp>
        <p:nvSpPr>
          <p:cNvPr id="133" name="Google Shape;133;p23"/>
          <p:cNvSpPr txBox="1"/>
          <p:nvPr>
            <p:ph idx="1" type="body"/>
          </p:nvPr>
        </p:nvSpPr>
        <p:spPr>
          <a:xfrm>
            <a:off x="311700" y="1017725"/>
            <a:ext cx="8520600" cy="376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t>1:Base Class Pointer:</a:t>
            </a:r>
            <a:endParaRPr b="1"/>
          </a:p>
          <a:p>
            <a:pPr indent="0" lvl="0" marL="0" rtl="0" algn="l">
              <a:spcBef>
                <a:spcPts val="1200"/>
              </a:spcBef>
              <a:spcAft>
                <a:spcPts val="0"/>
              </a:spcAft>
              <a:buClr>
                <a:schemeClr val="dk1"/>
              </a:buClr>
              <a:buSzPct val="61111"/>
              <a:buFont typeface="Arial"/>
              <a:buNone/>
            </a:pPr>
            <a:r>
              <a:rPr b="1" lang="en"/>
              <a:t>A pointer of the base class type can hold the address of any derived class object.</a:t>
            </a:r>
            <a:endParaRPr b="1"/>
          </a:p>
          <a:p>
            <a:pPr indent="0" lvl="0" marL="0" rtl="0" algn="l">
              <a:spcBef>
                <a:spcPts val="1200"/>
              </a:spcBef>
              <a:spcAft>
                <a:spcPts val="0"/>
              </a:spcAft>
              <a:buClr>
                <a:schemeClr val="dk1"/>
              </a:buClr>
              <a:buSzPct val="61111"/>
              <a:buFont typeface="Arial"/>
              <a:buNone/>
            </a:pPr>
            <a:r>
              <a:rPr lang="en"/>
              <a:t>This enables polymorphism, allowing for dynamic binding of functions at runtime when the function is declared virtual in the base class.</a:t>
            </a:r>
            <a:endParaRPr/>
          </a:p>
          <a:p>
            <a:pPr indent="0" lvl="0" marL="0" rtl="0" algn="l">
              <a:spcBef>
                <a:spcPts val="1200"/>
              </a:spcBef>
              <a:spcAft>
                <a:spcPts val="0"/>
              </a:spcAft>
              <a:buClr>
                <a:schemeClr val="dk1"/>
              </a:buClr>
              <a:buSzPct val="61111"/>
              <a:buFont typeface="Arial"/>
              <a:buNone/>
            </a:pPr>
            <a:r>
              <a:rPr b="1" lang="en"/>
              <a:t>2:Virtual Functions</a:t>
            </a:r>
            <a:r>
              <a:rPr lang="en"/>
              <a:t>:To achieve polymorphism, the base class function should be declared as virtual. This tells the compiler to look for an override in the derived class.</a:t>
            </a:r>
            <a:endParaRPr/>
          </a:p>
          <a:p>
            <a:pPr indent="0" lvl="0" marL="0" rtl="0" algn="l">
              <a:spcBef>
                <a:spcPts val="1200"/>
              </a:spcBef>
              <a:spcAft>
                <a:spcPts val="0"/>
              </a:spcAft>
              <a:buClr>
                <a:schemeClr val="dk1"/>
              </a:buClr>
              <a:buSzPct val="61111"/>
              <a:buFont typeface="Arial"/>
              <a:buNone/>
            </a:pPr>
            <a:r>
              <a:rPr b="1" lang="en"/>
              <a:t>3:Upcasting</a:t>
            </a:r>
            <a:r>
              <a:rPr lang="en"/>
              <a:t>:The process of assigning a derived class object to a base class pointer is called upcasting. It's safe and implicit in C++.</a:t>
            </a:r>
            <a:endParaRPr/>
          </a:p>
          <a:p>
            <a:pPr indent="0" lvl="0" marL="0" rtl="0" algn="l">
              <a:spcBef>
                <a:spcPts val="1200"/>
              </a:spcBef>
              <a:spcAft>
                <a:spcPts val="1200"/>
              </a:spcAft>
              <a:buNone/>
            </a:pPr>
            <a:r>
              <a:rPr b="1" lang="en"/>
              <a:t>4:Downcasting</a:t>
            </a:r>
            <a:r>
              <a:rPr lang="en"/>
              <a:t>:Conversely, casting a base class pointer back to a derived class pointer (if needed) is called downcasting. This usually requires an explicit cast and should be done with caution.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Generic Pointers</a:t>
            </a:r>
            <a:endParaRPr/>
          </a:p>
        </p:txBody>
      </p:sp>
      <p:sp>
        <p:nvSpPr>
          <p:cNvPr id="139" name="Google Shape;139;p24"/>
          <p:cNvSpPr txBox="1"/>
          <p:nvPr>
            <p:ph idx="1" type="body"/>
          </p:nvPr>
        </p:nvSpPr>
        <p:spPr>
          <a:xfrm>
            <a:off x="311700" y="1152475"/>
            <a:ext cx="87135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50000"/>
              <a:buFont typeface="Arial"/>
              <a:buNone/>
            </a:pPr>
            <a:r>
              <a:rPr lang="en" sz="2200">
                <a:solidFill>
                  <a:schemeClr val="dk1"/>
                </a:solidFill>
                <a:latin typeface="Courier New"/>
                <a:ea typeface="Courier New"/>
                <a:cs typeface="Courier New"/>
                <a:sym typeface="Courier New"/>
              </a:rPr>
              <a:t> Base* basePtr;  // Base class pointer</a:t>
            </a:r>
            <a:endParaRPr sz="22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50000"/>
              <a:buFont typeface="Arial"/>
              <a:buNone/>
            </a:pPr>
            <a:r>
              <a:rPr lang="en" sz="2200">
                <a:solidFill>
                  <a:schemeClr val="dk1"/>
                </a:solidFill>
                <a:latin typeface="Courier New"/>
                <a:ea typeface="Courier New"/>
                <a:cs typeface="Courier New"/>
                <a:sym typeface="Courier New"/>
              </a:rPr>
              <a:t> Derived derivedObj;</a:t>
            </a:r>
            <a:endParaRPr sz="22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50000"/>
              <a:buFont typeface="Arial"/>
              <a:buNone/>
            </a:pPr>
            <a:r>
              <a:rPr lang="en" sz="2200">
                <a:solidFill>
                  <a:schemeClr val="dk1"/>
                </a:solidFill>
                <a:latin typeface="Courier New"/>
                <a:ea typeface="Courier New"/>
                <a:cs typeface="Courier New"/>
                <a:sym typeface="Courier New"/>
              </a:rPr>
              <a:t> basePtr = &amp;derivedObj;// Pointing to derived class object</a:t>
            </a:r>
            <a:endParaRPr sz="22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50000"/>
              <a:buFont typeface="Arial"/>
              <a:buNone/>
            </a:pPr>
            <a:r>
              <a:rPr lang="en" sz="2200">
                <a:solidFill>
                  <a:schemeClr val="dk1"/>
                </a:solidFill>
                <a:latin typeface="Courier New"/>
                <a:ea typeface="Courier New"/>
                <a:cs typeface="Courier New"/>
                <a:sym typeface="Courier New"/>
              </a:rPr>
              <a:t> basePtr-&gt;show(); // Calls the derived class version of    show()</a:t>
            </a:r>
            <a:endParaRPr sz="22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50000"/>
              <a:buFont typeface="Arial"/>
              <a:buNone/>
            </a:pPr>
            <a:r>
              <a:t/>
            </a:r>
            <a:endParaRPr sz="22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sz="22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Generic Pointers</a:t>
            </a:r>
            <a:endParaRPr b="1" sz="3000">
              <a:solidFill>
                <a:srgbClr val="000000"/>
              </a:solidFill>
              <a:latin typeface="Calibri"/>
              <a:ea typeface="Calibri"/>
              <a:cs typeface="Calibri"/>
              <a:sym typeface="Calibri"/>
            </a:endParaRPr>
          </a:p>
        </p:txBody>
      </p:sp>
      <p:sp>
        <p:nvSpPr>
          <p:cNvPr id="145" name="Google Shape;145;p25"/>
          <p:cNvSpPr/>
          <p:nvPr/>
        </p:nvSpPr>
        <p:spPr>
          <a:xfrm>
            <a:off x="457200" y="868500"/>
            <a:ext cx="4416300" cy="3672000"/>
          </a:xfrm>
          <a:prstGeom prst="rect">
            <a:avLst/>
          </a:prstGeom>
          <a:solidFill>
            <a:srgbClr val="FAFAB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rgbClr val="000000"/>
                </a:solidFill>
                <a:latin typeface="Courier New"/>
                <a:ea typeface="Courier New"/>
                <a:cs typeface="Courier New"/>
                <a:sym typeface="Courier New"/>
              </a:rPr>
              <a:t>int main ()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cEmployee </a:t>
            </a:r>
            <a:r>
              <a:rPr lang="en" sz="1800">
                <a:solidFill>
                  <a:srgbClr val="000000"/>
                </a:solidFill>
                <a:latin typeface="Courier New"/>
                <a:ea typeface="Courier New"/>
                <a:cs typeface="Courier New"/>
                <a:sym typeface="Courier New"/>
              </a:rPr>
              <a:t>e1(…),</a:t>
            </a:r>
            <a:r>
              <a:rPr lang="en" sz="1800">
                <a:solidFill>
                  <a:srgbClr val="000000"/>
                </a:solidFill>
                <a:latin typeface="Courier New"/>
                <a:ea typeface="Courier New"/>
                <a:cs typeface="Courier New"/>
                <a:sym typeface="Courier New"/>
              </a:rPr>
              <a:t> </a:t>
            </a:r>
            <a:r>
              <a:rPr b="1" lang="en" sz="1800">
                <a:solidFill>
                  <a:srgbClr val="000000"/>
                </a:solidFill>
                <a:latin typeface="Courier New"/>
                <a:ea typeface="Courier New"/>
                <a:cs typeface="Courier New"/>
                <a:sym typeface="Courier New"/>
              </a:rPr>
              <a:t>*pemp</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cSalesPerson sp1(…);</a:t>
            </a:r>
            <a:endParaRPr sz="1000"/>
          </a:p>
          <a:p>
            <a:pPr indent="0" lvl="0" marL="0" marR="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a:t>
            </a:r>
            <a:r>
              <a:rPr lang="en" sz="1800">
                <a:solidFill>
                  <a:srgbClr val="000000"/>
                </a:solidFill>
                <a:latin typeface="Courier New"/>
                <a:ea typeface="Courier New"/>
                <a:cs typeface="Courier New"/>
                <a:sym typeface="Courier New"/>
              </a:rPr>
              <a:t> </a:t>
            </a:r>
            <a:r>
              <a:rPr b="1" lang="en" sz="1800">
                <a:solidFill>
                  <a:srgbClr val="000000"/>
                </a:solidFill>
                <a:latin typeface="Courier New"/>
                <a:ea typeface="Courier New"/>
                <a:cs typeface="Courier New"/>
                <a:sym typeface="Courier New"/>
              </a:rPr>
              <a:t>pemp = &amp;e1;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 &amp;sp1;</a:t>
            </a:r>
            <a:endParaRPr sz="1000"/>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🡪computeSalary();	</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return 0;</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p:txBody>
      </p:sp>
      <p:sp>
        <p:nvSpPr>
          <p:cNvPr id="146" name="Google Shape;146;p25"/>
          <p:cNvSpPr/>
          <p:nvPr/>
        </p:nvSpPr>
        <p:spPr>
          <a:xfrm>
            <a:off x="5612800" y="868488"/>
            <a:ext cx="1465200" cy="881100"/>
          </a:xfrm>
          <a:prstGeom prst="wedgeRoundRectCallout">
            <a:avLst>
              <a:gd fmla="val -148167" name="adj1"/>
              <a:gd fmla="val 62006"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pemp</a:t>
            </a:r>
            <a:r>
              <a:rPr lang="en" sz="1800">
                <a:solidFill>
                  <a:srgbClr val="000000"/>
                </a:solidFill>
                <a:latin typeface="Calibri"/>
                <a:ea typeface="Calibri"/>
                <a:cs typeface="Calibri"/>
                <a:sym typeface="Calibri"/>
              </a:rPr>
              <a:t> is a pointer to base class</a:t>
            </a:r>
            <a:endParaRPr/>
          </a:p>
        </p:txBody>
      </p:sp>
      <p:grpSp>
        <p:nvGrpSpPr>
          <p:cNvPr id="147" name="Google Shape;147;p25"/>
          <p:cNvGrpSpPr/>
          <p:nvPr/>
        </p:nvGrpSpPr>
        <p:grpSpPr>
          <a:xfrm>
            <a:off x="2682938" y="2056800"/>
            <a:ext cx="5395962" cy="1295400"/>
            <a:chOff x="2986088" y="2971800"/>
            <a:chExt cx="5395962" cy="1295400"/>
          </a:xfrm>
        </p:grpSpPr>
        <p:sp>
          <p:nvSpPr>
            <p:cNvPr id="148" name="Google Shape;148;p25"/>
            <p:cNvSpPr/>
            <p:nvPr/>
          </p:nvSpPr>
          <p:spPr>
            <a:xfrm>
              <a:off x="2986088" y="3386137"/>
              <a:ext cx="214200" cy="709500"/>
            </a:xfrm>
            <a:prstGeom prst="rightBrace">
              <a:avLst>
                <a:gd fmla="val 23881" name="adj1"/>
                <a:gd fmla="val 50000" name="adj2"/>
              </a:avLst>
            </a:prstGeom>
            <a:no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25"/>
            <p:cNvSpPr/>
            <p:nvPr/>
          </p:nvSpPr>
          <p:spPr>
            <a:xfrm>
              <a:off x="6140450" y="2971800"/>
              <a:ext cx="2241600" cy="1295400"/>
            </a:xfrm>
            <a:prstGeom prst="wedgeRoundRectCallout">
              <a:avLst>
                <a:gd fmla="val -169130" name="adj1"/>
                <a:gd fmla="val 8163"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Base class or generic pointer can point to objects of derived class.</a:t>
              </a:r>
              <a:endParaRPr/>
            </a:p>
          </p:txBody>
        </p:sp>
      </p:grpSp>
      <p:sp>
        <p:nvSpPr>
          <p:cNvPr id="150" name="Google Shape;150;p25"/>
          <p:cNvSpPr/>
          <p:nvPr/>
        </p:nvSpPr>
        <p:spPr>
          <a:xfrm>
            <a:off x="5040063" y="3239575"/>
            <a:ext cx="3125790" cy="1584306"/>
          </a:xfrm>
          <a:prstGeom prst="irregularSeal1">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Can compiler resolve this call?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565150" y="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Need of Type-casting</a:t>
            </a:r>
            <a:endParaRPr b="1" sz="3000">
              <a:solidFill>
                <a:srgbClr val="000000"/>
              </a:solidFill>
              <a:latin typeface="Calibri"/>
              <a:ea typeface="Calibri"/>
              <a:cs typeface="Calibri"/>
              <a:sym typeface="Calibri"/>
            </a:endParaRPr>
          </a:p>
        </p:txBody>
      </p:sp>
      <p:sp>
        <p:nvSpPr>
          <p:cNvPr id="156" name="Google Shape;156;p26"/>
          <p:cNvSpPr/>
          <p:nvPr/>
        </p:nvSpPr>
        <p:spPr>
          <a:xfrm>
            <a:off x="565150" y="758750"/>
            <a:ext cx="8289900" cy="25854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cEmployee* pemp;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switch(type_of_emp)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1: ( (cSalesPerson*)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2: ( (cManager*)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p:txBody>
      </p:sp>
      <p:sp>
        <p:nvSpPr>
          <p:cNvPr id="157" name="Google Shape;157;p26"/>
          <p:cNvSpPr/>
          <p:nvPr/>
        </p:nvSpPr>
        <p:spPr>
          <a:xfrm>
            <a:off x="4572006" y="478232"/>
            <a:ext cx="2339400" cy="884700"/>
          </a:xfrm>
          <a:prstGeom prst="wedgeRoundRectCallout">
            <a:avLst>
              <a:gd fmla="val -19368" name="adj1"/>
              <a:gd fmla="val 95432"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cSalesPerson’s </a:t>
            </a:r>
            <a:r>
              <a:rPr lang="en" sz="1800">
                <a:solidFill>
                  <a:srgbClr val="000000"/>
                </a:solidFill>
                <a:latin typeface="Courier New"/>
                <a:ea typeface="Courier New"/>
                <a:cs typeface="Courier New"/>
                <a:sym typeface="Courier New"/>
              </a:rPr>
              <a:t>computeSalary()</a:t>
            </a:r>
            <a:endParaRPr/>
          </a:p>
        </p:txBody>
      </p:sp>
      <p:sp>
        <p:nvSpPr>
          <p:cNvPr id="158" name="Google Shape;158;p26"/>
          <p:cNvSpPr txBox="1"/>
          <p:nvPr/>
        </p:nvSpPr>
        <p:spPr>
          <a:xfrm>
            <a:off x="519100" y="3894733"/>
            <a:ext cx="7969200" cy="1847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380"/>
              <a:buFont typeface="Noto Sans Symbols"/>
              <a:buChar char="▪"/>
            </a:pPr>
            <a:r>
              <a:rPr lang="en" sz="2200">
                <a:solidFill>
                  <a:srgbClr val="000000"/>
                </a:solidFill>
                <a:latin typeface="Calibri"/>
                <a:ea typeface="Calibri"/>
                <a:cs typeface="Calibri"/>
                <a:sym typeface="Calibri"/>
              </a:rPr>
              <a:t>Based on which </a:t>
            </a:r>
            <a:r>
              <a:rPr lang="en" sz="2000">
                <a:solidFill>
                  <a:srgbClr val="000000"/>
                </a:solidFill>
                <a:latin typeface="Courier New"/>
                <a:ea typeface="Courier New"/>
                <a:cs typeface="Courier New"/>
                <a:sym typeface="Courier New"/>
              </a:rPr>
              <a:t>computeSalary()</a:t>
            </a:r>
            <a:r>
              <a:rPr lang="en" sz="2200">
                <a:solidFill>
                  <a:srgbClr val="000000"/>
                </a:solidFill>
                <a:latin typeface="Calibri"/>
                <a:ea typeface="Calibri"/>
                <a:cs typeface="Calibri"/>
                <a:sym typeface="Calibri"/>
              </a:rPr>
              <a:t> should be called, </a:t>
            </a:r>
            <a:r>
              <a:rPr lang="en" sz="2000">
                <a:solidFill>
                  <a:srgbClr val="000000"/>
                </a:solidFill>
                <a:latin typeface="Courier New"/>
                <a:ea typeface="Courier New"/>
                <a:cs typeface="Courier New"/>
                <a:sym typeface="Courier New"/>
              </a:rPr>
              <a:t>cEmployee</a:t>
            </a:r>
            <a:r>
              <a:rPr lang="en" sz="2200">
                <a:solidFill>
                  <a:srgbClr val="000000"/>
                </a:solidFill>
                <a:latin typeface="Calibri"/>
                <a:ea typeface="Calibri"/>
                <a:cs typeface="Calibri"/>
                <a:sym typeface="Calibri"/>
              </a:rPr>
              <a:t> pointer has to be typecast to a particular data type. </a:t>
            </a:r>
            <a:endParaRPr sz="22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Compiler checks for static data type of the pointer.</a:t>
            </a:r>
            <a:endParaRPr sz="2400">
              <a:solidFill>
                <a:srgbClr val="000000"/>
              </a:solidFill>
              <a:latin typeface="Calibri"/>
              <a:ea typeface="Calibri"/>
              <a:cs typeface="Calibri"/>
              <a:sym typeface="Calibri"/>
            </a:endParaRPr>
          </a:p>
        </p:txBody>
      </p:sp>
      <p:sp>
        <p:nvSpPr>
          <p:cNvPr id="159" name="Google Shape;159;p26"/>
          <p:cNvSpPr/>
          <p:nvPr/>
        </p:nvSpPr>
        <p:spPr>
          <a:xfrm>
            <a:off x="5727581" y="2631406"/>
            <a:ext cx="2339400" cy="884700"/>
          </a:xfrm>
          <a:prstGeom prst="wedgeRoundRectCallout">
            <a:avLst>
              <a:gd fmla="val -66917" name="adj1"/>
              <a:gd fmla="val -53653"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cManager’s </a:t>
            </a:r>
            <a:r>
              <a:rPr lang="en" sz="1800">
                <a:solidFill>
                  <a:srgbClr val="000000"/>
                </a:solidFill>
                <a:latin typeface="Courier New"/>
                <a:ea typeface="Courier New"/>
                <a:cs typeface="Courier New"/>
                <a:sym typeface="Courier New"/>
              </a:rPr>
              <a:t>computeSalary()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Method Overloading Vs Overriding</a:t>
            </a:r>
            <a:endParaRPr b="1" sz="3000">
              <a:solidFill>
                <a:srgbClr val="000000"/>
              </a:solidFill>
              <a:latin typeface="Calibri"/>
              <a:ea typeface="Calibri"/>
              <a:cs typeface="Calibri"/>
              <a:sym typeface="Calibri"/>
            </a:endParaRPr>
          </a:p>
        </p:txBody>
      </p:sp>
      <p:graphicFrame>
        <p:nvGraphicFramePr>
          <p:cNvPr id="165" name="Google Shape;165;p27"/>
          <p:cNvGraphicFramePr/>
          <p:nvPr/>
        </p:nvGraphicFramePr>
        <p:xfrm>
          <a:off x="265325" y="891250"/>
          <a:ext cx="3000000" cy="3000000"/>
        </p:xfrm>
        <a:graphic>
          <a:graphicData uri="http://schemas.openxmlformats.org/drawingml/2006/table">
            <a:tbl>
              <a:tblPr>
                <a:noFill/>
                <a:tableStyleId>{7A471380-0559-460E-BCFF-4A9688690CC1}</a:tableStyleId>
              </a:tblPr>
              <a:tblGrid>
                <a:gridCol w="1752600"/>
                <a:gridCol w="3048000"/>
                <a:gridCol w="3302000"/>
              </a:tblGrid>
              <a:tr h="515425">
                <a:tc>
                  <a:txBody>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Overloading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Overriding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r>
              <a:tr h="43762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Scope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same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inherited classes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817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Purpose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Handy for program design as different method names need not be remembered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Message is same but its implementation needs to be specific to the derived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Signature of methods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Different for each method overloaded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Has to be same in derived class as in base class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Return Type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Can be same or different as it is not considered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Return type also needs to be same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Function</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08895" lvl="0" marL="342900" rtl="0" algn="just">
              <a:lnSpc>
                <a:spcPct val="100000"/>
              </a:lnSpc>
              <a:spcBef>
                <a:spcPts val="0"/>
              </a:spcBef>
              <a:spcAft>
                <a:spcPts val="0"/>
              </a:spcAft>
              <a:buClr>
                <a:schemeClr val="dk1"/>
              </a:buClr>
              <a:buSzPct val="85000"/>
              <a:buFont typeface="Noto Sans Symbols"/>
              <a:buChar char="▪"/>
            </a:pPr>
            <a:r>
              <a:rPr lang="en" sz="2800">
                <a:solidFill>
                  <a:schemeClr val="dk1"/>
                </a:solidFill>
                <a:latin typeface="Calibri"/>
                <a:ea typeface="Calibri"/>
                <a:cs typeface="Calibri"/>
                <a:sym typeface="Calibri"/>
              </a:rPr>
              <a:t>Some points to note:</a:t>
            </a:r>
            <a:endParaRPr sz="28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Should be non-static member function of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Cannot be used as a </a:t>
            </a:r>
            <a:r>
              <a:rPr lang="en" sz="2400">
                <a:solidFill>
                  <a:schemeClr val="dk1"/>
                </a:solidFill>
                <a:latin typeface="Courier New"/>
                <a:ea typeface="Courier New"/>
                <a:cs typeface="Courier New"/>
                <a:sym typeface="Courier New"/>
              </a:rPr>
              <a:t>friend</a:t>
            </a:r>
            <a:r>
              <a:rPr lang="en" sz="2600">
                <a:solidFill>
                  <a:schemeClr val="dk1"/>
                </a:solidFill>
                <a:latin typeface="Calibri"/>
                <a:ea typeface="Calibri"/>
                <a:cs typeface="Calibri"/>
                <a:sym typeface="Calibri"/>
              </a:rPr>
              <a:t> function</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Generally functions that are overridden in the derived class are declared as virtual functions in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Constructors cannot be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but destructors can be. </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If a function is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in the base class then, it will be treated as virtual in the derived class even if the keyword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is not used.</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469900" y="111125"/>
            <a:ext cx="79089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Pure Virtual Function</a:t>
            </a:r>
            <a:endParaRPr b="1" sz="2100">
              <a:solidFill>
                <a:srgbClr val="000000"/>
              </a:solidFill>
              <a:latin typeface="Calibri"/>
              <a:ea typeface="Calibri"/>
              <a:cs typeface="Calibri"/>
              <a:sym typeface="Calibri"/>
            </a:endParaRPr>
          </a:p>
        </p:txBody>
      </p:sp>
      <p:sp>
        <p:nvSpPr>
          <p:cNvPr id="177" name="Google Shape;177;p29"/>
          <p:cNvSpPr txBox="1"/>
          <p:nvPr/>
        </p:nvSpPr>
        <p:spPr>
          <a:xfrm>
            <a:off x="340772" y="1029638"/>
            <a:ext cx="8274300" cy="4492800"/>
          </a:xfrm>
          <a:prstGeom prst="rect">
            <a:avLst/>
          </a:prstGeom>
          <a:noFill/>
          <a:ln>
            <a:noFill/>
          </a:ln>
        </p:spPr>
        <p:txBody>
          <a:bodyPr anchorCtr="0" anchor="t" bIns="45700" lIns="91425" spcFirstLastPara="1" rIns="91425" wrap="square" tIns="45700">
            <a:normAutofit/>
          </a:bodyPr>
          <a:lstStyle/>
          <a:p>
            <a:pPr indent="-285750" lvl="0" marL="342900" rtl="0" algn="just">
              <a:spcBef>
                <a:spcPts val="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virtual function without any executable code</a:t>
            </a:r>
            <a:endParaRPr sz="1900">
              <a:solidFill>
                <a:srgbClr val="000000"/>
              </a:solidFill>
              <a:latin typeface="Calibri"/>
              <a:ea typeface="Calibri"/>
              <a:cs typeface="Calibri"/>
              <a:sym typeface="Calibri"/>
            </a:endParaRPr>
          </a:p>
          <a:p>
            <a:pPr indent="-312420" lvl="0" marL="342900" rtl="0" algn="just">
              <a:spcBef>
                <a:spcPts val="0"/>
              </a:spcBef>
              <a:spcAft>
                <a:spcPts val="0"/>
              </a:spcAft>
              <a:buClr>
                <a:srgbClr val="000000"/>
              </a:buClr>
              <a:buSzPts val="1900"/>
              <a:buFont typeface="Calibri"/>
              <a:buChar char="▪"/>
            </a:pPr>
            <a:r>
              <a:rPr lang="en" sz="1900">
                <a:latin typeface="Calibri"/>
                <a:ea typeface="Calibri"/>
                <a:cs typeface="Calibri"/>
                <a:sym typeface="Calibri"/>
              </a:rPr>
              <a:t>A pure virtual function is a function that does nothing, which means that you can declare a pure virtual function in the base class that does not have a description in the base class.</a:t>
            </a:r>
            <a:endParaRPr sz="1900">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Declared by using a pure specifier </a:t>
            </a:r>
            <a:r>
              <a:rPr lang="en" sz="1900">
                <a:solidFill>
                  <a:srgbClr val="000000"/>
                </a:solidFill>
                <a:latin typeface="Courier New"/>
                <a:ea typeface="Courier New"/>
                <a:cs typeface="Courier New"/>
                <a:sym typeface="Courier New"/>
              </a:rPr>
              <a:t>(= 0)</a:t>
            </a:r>
            <a:r>
              <a:rPr lang="en" sz="1900">
                <a:solidFill>
                  <a:srgbClr val="000000"/>
                </a:solidFill>
                <a:latin typeface="Calibri"/>
                <a:ea typeface="Calibri"/>
                <a:cs typeface="Calibri"/>
                <a:sym typeface="Calibri"/>
              </a:rPr>
              <a:t> in the declaration of a virtual member function in the class declaration. </a:t>
            </a:r>
            <a:endParaRPr sz="1900">
              <a:solidFill>
                <a:srgbClr val="000000"/>
              </a:solidFill>
              <a:latin typeface="Calibri"/>
              <a:ea typeface="Calibri"/>
              <a:cs typeface="Calibri"/>
              <a:sym typeface="Calibri"/>
            </a:endParaRPr>
          </a:p>
          <a:p>
            <a:pPr indent="-342900" lvl="0" marL="342900" rtl="0" algn="just">
              <a:spcBef>
                <a:spcPts val="560"/>
              </a:spcBef>
              <a:spcAft>
                <a:spcPts val="0"/>
              </a:spcAft>
              <a:buClr>
                <a:srgbClr val="000000"/>
              </a:buClr>
              <a:buSzPts val="2380"/>
              <a:buFont typeface="Noto Sans Symbols"/>
              <a:buChar char="▪"/>
            </a:pPr>
            <a:r>
              <a:rPr lang="en" sz="1900">
                <a:solidFill>
                  <a:srgbClr val="000000"/>
                </a:solidFill>
                <a:latin typeface="Calibri"/>
                <a:ea typeface="Calibri"/>
                <a:cs typeface="Calibri"/>
                <a:sym typeface="Calibri"/>
              </a:rPr>
              <a:t>For example, in class </a:t>
            </a:r>
            <a:r>
              <a:rPr lang="en" sz="1700">
                <a:solidFill>
                  <a:srgbClr val="000000"/>
                </a:solidFill>
                <a:latin typeface="Courier New"/>
                <a:ea typeface="Courier New"/>
                <a:cs typeface="Courier New"/>
                <a:sym typeface="Courier New"/>
              </a:rPr>
              <a:t>cEmployee</a:t>
            </a:r>
            <a:r>
              <a:rPr lang="en" sz="1700">
                <a:solidFill>
                  <a:srgbClr val="000000"/>
                </a:solidFill>
                <a:latin typeface="Calibri"/>
                <a:ea typeface="Calibri"/>
                <a:cs typeface="Calibri"/>
                <a:sym typeface="Calibri"/>
              </a:rPr>
              <a:t> </a:t>
            </a:r>
            <a:endParaRPr sz="19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class containing at least one pure virtual function is termed as abstract class.</a:t>
            </a:r>
            <a:endParaRPr sz="1900">
              <a:solidFill>
                <a:srgbClr val="000000"/>
              </a:solidFill>
              <a:latin typeface="Calibri"/>
              <a:ea typeface="Calibri"/>
              <a:cs typeface="Calibri"/>
              <a:sym typeface="Calibri"/>
            </a:endParaRPr>
          </a:p>
        </p:txBody>
      </p:sp>
      <p:sp>
        <p:nvSpPr>
          <p:cNvPr id="178" name="Google Shape;178;p29"/>
          <p:cNvSpPr/>
          <p:nvPr/>
        </p:nvSpPr>
        <p:spPr>
          <a:xfrm>
            <a:off x="618996" y="3296242"/>
            <a:ext cx="6867300" cy="5637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6350" marR="0" rtl="0" algn="l">
              <a:spcBef>
                <a:spcPts val="0"/>
              </a:spcBef>
              <a:spcAft>
                <a:spcPts val="0"/>
              </a:spcAft>
              <a:buNone/>
            </a:pPr>
            <a:r>
              <a:rPr b="0" i="0" lang="en" sz="1500" u="none" cap="none" strike="noStrike">
                <a:solidFill>
                  <a:srgbClr val="000000"/>
                </a:solidFill>
                <a:latin typeface="Courier New"/>
                <a:ea typeface="Courier New"/>
                <a:cs typeface="Courier New"/>
                <a:sym typeface="Courier New"/>
              </a:rPr>
              <a:t>virtual float computeSalary() = 0;</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Types of Classes</a:t>
            </a:r>
            <a:endParaRPr b="1" sz="2100">
              <a:solidFill>
                <a:srgbClr val="000000"/>
              </a:solidFill>
              <a:latin typeface="Calibri"/>
              <a:ea typeface="Calibri"/>
              <a:cs typeface="Calibri"/>
              <a:sym typeface="Calibri"/>
            </a:endParaRPr>
          </a:p>
        </p:txBody>
      </p:sp>
      <p:sp>
        <p:nvSpPr>
          <p:cNvPr id="184" name="Google Shape;184;p30"/>
          <p:cNvSpPr txBox="1"/>
          <p:nvPr/>
        </p:nvSpPr>
        <p:spPr>
          <a:xfrm>
            <a:off x="369200" y="101347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lnSpc>
                <a:spcPct val="80000"/>
              </a:lnSpc>
              <a:spcBef>
                <a:spcPts val="0"/>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Concrete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describes the functionality of the objects</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contains generic or common features that multiple derived classes can share.</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Pure 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All the member functions of a class are pure virtual functions. </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It is just an interface and 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Polymorphic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that contains at least one virtual function</a:t>
            </a:r>
            <a:endParaRPr sz="2105">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310150" y="455100"/>
            <a:ext cx="8279100" cy="4233300"/>
          </a:xfrm>
          <a:prstGeom prst="rect">
            <a:avLst/>
          </a:prstGeom>
          <a:noFill/>
          <a:ln>
            <a:noFill/>
          </a:ln>
        </p:spPr>
        <p:txBody>
          <a:bodyPr anchorCtr="0" anchor="t" bIns="45700" lIns="91425" spcFirstLastPara="1" rIns="91425" wrap="square" tIns="45700">
            <a:normAutofit/>
          </a:bodyPr>
          <a:lstStyle/>
          <a:p>
            <a:pPr indent="-279400" lvl="0" marL="342900" rtl="0" algn="just">
              <a:spcBef>
                <a:spcPts val="0"/>
              </a:spcBef>
              <a:spcAft>
                <a:spcPts val="0"/>
              </a:spcAft>
              <a:buClr>
                <a:srgbClr val="000000"/>
              </a:buClr>
              <a:buSzPts val="1380"/>
              <a:buFont typeface="Noto Sans Symbols"/>
              <a:buChar char="▪"/>
            </a:pPr>
            <a:r>
              <a:rPr lang="en" sz="1800">
                <a:latin typeface="Calibri"/>
                <a:ea typeface="Calibri"/>
                <a:cs typeface="Calibri"/>
                <a:sym typeface="Calibri"/>
              </a:rPr>
              <a:t>Abstract Class</a:t>
            </a:r>
            <a:endParaRPr sz="1800">
              <a:latin typeface="Calibri"/>
              <a:ea typeface="Calibri"/>
              <a:cs typeface="Calibri"/>
              <a:sym typeface="Calibri"/>
            </a:endParaRPr>
          </a:p>
          <a:p>
            <a:pPr indent="-279400" lvl="0" marL="342900" rtl="0" algn="just">
              <a:spcBef>
                <a:spcPts val="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An object of an abstract class cannot be created.</a:t>
            </a:r>
            <a:endParaRPr sz="18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However, pointer or reference to abstract class can be created.</a:t>
            </a:r>
            <a:endParaRPr sz="16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Therefore, abstract classes support run-time polymorphism.</a:t>
            </a:r>
            <a:endParaRPr sz="1600">
              <a:solidFill>
                <a:srgbClr val="000000"/>
              </a:solidFill>
              <a:latin typeface="Calibri"/>
              <a:ea typeface="Calibri"/>
              <a:cs typeface="Calibri"/>
              <a:sym typeface="Calibri"/>
            </a:endParaRPr>
          </a:p>
          <a:p>
            <a:pPr indent="-279400" lvl="0" marL="342900" rtl="0" algn="just">
              <a:spcBef>
                <a:spcPts val="60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Pure virtual functions must be overridden in derived classes; otherwise derived classes are treated as also abstract.</a:t>
            </a:r>
            <a:endParaRPr sz="1800">
              <a:solidFill>
                <a:srgbClr val="000000"/>
              </a:solidFill>
              <a:latin typeface="Calibri"/>
              <a:ea typeface="Calibri"/>
              <a:cs typeface="Calibri"/>
              <a:sym typeface="Calibri"/>
            </a:endParaRPr>
          </a:p>
        </p:txBody>
      </p:sp>
      <p:grpSp>
        <p:nvGrpSpPr>
          <p:cNvPr id="190" name="Google Shape;190;p31"/>
          <p:cNvGrpSpPr/>
          <p:nvPr/>
        </p:nvGrpSpPr>
        <p:grpSpPr>
          <a:xfrm>
            <a:off x="1613450" y="2786375"/>
            <a:ext cx="7132850" cy="2744100"/>
            <a:chOff x="249" y="2832"/>
            <a:chExt cx="5271" cy="1471"/>
          </a:xfrm>
        </p:grpSpPr>
        <p:sp>
          <p:nvSpPr>
            <p:cNvPr id="191" name="Google Shape;191;p31"/>
            <p:cNvSpPr txBox="1"/>
            <p:nvPr/>
          </p:nvSpPr>
          <p:spPr>
            <a:xfrm>
              <a:off x="3120" y="2832"/>
              <a:ext cx="24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virtual void area()=0;</a:t>
              </a:r>
              <a:endParaRPr/>
            </a:p>
          </p:txBody>
        </p:sp>
        <p:sp>
          <p:nvSpPr>
            <p:cNvPr id="192" name="Google Shape;192;p31"/>
            <p:cNvSpPr/>
            <p:nvPr/>
          </p:nvSpPr>
          <p:spPr>
            <a:xfrm>
              <a:off x="1647" y="2861"/>
              <a:ext cx="1500" cy="300"/>
            </a:xfrm>
            <a:prstGeom prst="rect">
              <a:avLst/>
            </a:prstGeom>
            <a:solidFill>
              <a:srgbClr val="17365D"/>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FFFFFF"/>
                  </a:solidFill>
                  <a:latin typeface="Courier New"/>
                  <a:ea typeface="Courier New"/>
                  <a:cs typeface="Courier New"/>
                  <a:sym typeface="Courier New"/>
                </a:rPr>
                <a:t>shape</a:t>
              </a:r>
              <a:endParaRPr sz="2400">
                <a:solidFill>
                  <a:srgbClr val="FFFFFF"/>
                </a:solidFill>
                <a:latin typeface="Courier New"/>
                <a:ea typeface="Courier New"/>
                <a:cs typeface="Courier New"/>
                <a:sym typeface="Courier New"/>
              </a:endParaRPr>
            </a:p>
          </p:txBody>
        </p:sp>
        <p:sp>
          <p:nvSpPr>
            <p:cNvPr id="193" name="Google Shape;193;p31"/>
            <p:cNvSpPr/>
            <p:nvPr/>
          </p:nvSpPr>
          <p:spPr>
            <a:xfrm>
              <a:off x="3379" y="3710"/>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triangle</a:t>
              </a:r>
              <a:endParaRPr sz="2400">
                <a:solidFill>
                  <a:srgbClr val="000000"/>
                </a:solidFill>
                <a:latin typeface="Courier New"/>
                <a:ea typeface="Courier New"/>
                <a:cs typeface="Courier New"/>
                <a:sym typeface="Courier New"/>
              </a:endParaRPr>
            </a:p>
          </p:txBody>
        </p:sp>
        <p:sp>
          <p:nvSpPr>
            <p:cNvPr id="194" name="Google Shape;194;p31"/>
            <p:cNvSpPr/>
            <p:nvPr/>
          </p:nvSpPr>
          <p:spPr>
            <a:xfrm>
              <a:off x="1883" y="3708"/>
              <a:ext cx="9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circle</a:t>
              </a:r>
              <a:endParaRPr sz="2400">
                <a:solidFill>
                  <a:srgbClr val="000000"/>
                </a:solidFill>
                <a:latin typeface="Courier New"/>
                <a:ea typeface="Courier New"/>
                <a:cs typeface="Courier New"/>
                <a:sym typeface="Courier New"/>
              </a:endParaRPr>
            </a:p>
          </p:txBody>
        </p:sp>
        <p:sp>
          <p:nvSpPr>
            <p:cNvPr id="195" name="Google Shape;195;p31"/>
            <p:cNvSpPr/>
            <p:nvPr/>
          </p:nvSpPr>
          <p:spPr>
            <a:xfrm>
              <a:off x="249" y="3689"/>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rectangle</a:t>
              </a:r>
              <a:endParaRPr sz="2400">
                <a:solidFill>
                  <a:srgbClr val="000000"/>
                </a:solidFill>
                <a:latin typeface="Courier New"/>
                <a:ea typeface="Courier New"/>
                <a:cs typeface="Courier New"/>
                <a:sym typeface="Courier New"/>
              </a:endParaRPr>
            </a:p>
          </p:txBody>
        </p:sp>
        <p:cxnSp>
          <p:nvCxnSpPr>
            <p:cNvPr id="196" name="Google Shape;196;p31"/>
            <p:cNvCxnSpPr/>
            <p:nvPr/>
          </p:nvCxnSpPr>
          <p:spPr>
            <a:xfrm flipH="1" rot="10800000">
              <a:off x="834" y="3088"/>
              <a:ext cx="900" cy="600"/>
            </a:xfrm>
            <a:prstGeom prst="straightConnector1">
              <a:avLst/>
            </a:prstGeom>
            <a:noFill/>
            <a:ln cap="flat" cmpd="sng" w="25400">
              <a:solidFill>
                <a:srgbClr val="000000"/>
              </a:solidFill>
              <a:prstDash val="solid"/>
              <a:round/>
              <a:headEnd len="sm" w="sm" type="none"/>
              <a:tailEnd len="med" w="med" type="stealth"/>
            </a:ln>
          </p:spPr>
        </p:cxnSp>
        <p:cxnSp>
          <p:nvCxnSpPr>
            <p:cNvPr id="197" name="Google Shape;197;p31"/>
            <p:cNvCxnSpPr/>
            <p:nvPr/>
          </p:nvCxnSpPr>
          <p:spPr>
            <a:xfrm rot="10800000">
              <a:off x="2355" y="3105"/>
              <a:ext cx="0" cy="600"/>
            </a:xfrm>
            <a:prstGeom prst="straightConnector1">
              <a:avLst/>
            </a:prstGeom>
            <a:noFill/>
            <a:ln cap="flat" cmpd="sng" w="25400">
              <a:solidFill>
                <a:srgbClr val="000000"/>
              </a:solidFill>
              <a:prstDash val="solid"/>
              <a:round/>
              <a:headEnd len="sm" w="sm" type="none"/>
              <a:tailEnd len="med" w="med" type="stealth"/>
            </a:ln>
          </p:spPr>
        </p:cxnSp>
        <p:cxnSp>
          <p:nvCxnSpPr>
            <p:cNvPr id="198" name="Google Shape;198;p31"/>
            <p:cNvCxnSpPr/>
            <p:nvPr/>
          </p:nvCxnSpPr>
          <p:spPr>
            <a:xfrm rot="10800000">
              <a:off x="2789" y="3114"/>
              <a:ext cx="1200" cy="600"/>
            </a:xfrm>
            <a:prstGeom prst="straightConnector1">
              <a:avLst/>
            </a:prstGeom>
            <a:noFill/>
            <a:ln cap="flat" cmpd="sng" w="25400">
              <a:solidFill>
                <a:srgbClr val="000000"/>
              </a:solidFill>
              <a:prstDash val="solid"/>
              <a:round/>
              <a:headEnd len="sm" w="sm" type="none"/>
              <a:tailEnd len="med" w="med" type="stealth"/>
            </a:ln>
          </p:spPr>
        </p:cxnSp>
        <p:sp>
          <p:nvSpPr>
            <p:cNvPr id="199" name="Google Shape;199;p31"/>
            <p:cNvSpPr txBox="1"/>
            <p:nvPr/>
          </p:nvSpPr>
          <p:spPr>
            <a:xfrm>
              <a:off x="3398" y="399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200" name="Google Shape;200;p31"/>
            <p:cNvSpPr txBox="1"/>
            <p:nvPr/>
          </p:nvSpPr>
          <p:spPr>
            <a:xfrm>
              <a:off x="1776" y="4003"/>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201" name="Google Shape;201;p31"/>
            <p:cNvSpPr txBox="1"/>
            <p:nvPr/>
          </p:nvSpPr>
          <p:spPr>
            <a:xfrm>
              <a:off x="288" y="398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07225" y="364575"/>
            <a:ext cx="8944500" cy="43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273239"/>
                </a:solidFill>
                <a:highlight>
                  <a:srgbClr val="FFFFFF"/>
                </a:highlight>
                <a:latin typeface="Nunito"/>
                <a:ea typeface="Nunito"/>
                <a:cs typeface="Nunito"/>
                <a:sym typeface="Nunito"/>
              </a:rPr>
              <a:t>Inheritance</a:t>
            </a:r>
            <a:r>
              <a:rPr lang="en" sz="1600">
                <a:solidFill>
                  <a:srgbClr val="273239"/>
                </a:solidFill>
                <a:highlight>
                  <a:srgbClr val="FFFFFF"/>
                </a:highlight>
                <a:latin typeface="Nunito"/>
                <a:ea typeface="Nunito"/>
                <a:cs typeface="Nunito"/>
                <a:sym typeface="Nunito"/>
              </a:rPr>
              <a:t> is a feature or a process in which, new classes are created from the existing classes. The new class created is called “</a:t>
            </a:r>
            <a:r>
              <a:rPr b="1" lang="en" sz="1600">
                <a:solidFill>
                  <a:srgbClr val="273239"/>
                </a:solidFill>
                <a:highlight>
                  <a:srgbClr val="FFFFFF"/>
                </a:highlight>
                <a:latin typeface="Nunito"/>
                <a:ea typeface="Nunito"/>
                <a:cs typeface="Nunito"/>
                <a:sym typeface="Nunito"/>
              </a:rPr>
              <a:t>derived class</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child class</a:t>
            </a:r>
            <a:r>
              <a:rPr lang="en" sz="1600">
                <a:solidFill>
                  <a:srgbClr val="273239"/>
                </a:solidFill>
                <a:highlight>
                  <a:srgbClr val="FFFFFF"/>
                </a:highlight>
                <a:latin typeface="Nunito"/>
                <a:ea typeface="Nunito"/>
                <a:cs typeface="Nunito"/>
                <a:sym typeface="Nunito"/>
              </a:rPr>
              <a:t>” and the existing class is known as the “</a:t>
            </a:r>
            <a:r>
              <a:rPr b="1" lang="en" sz="1600">
                <a:solidFill>
                  <a:srgbClr val="273239"/>
                </a:solidFill>
                <a:highlight>
                  <a:srgbClr val="FFFFFF"/>
                </a:highlight>
                <a:latin typeface="Nunito"/>
                <a:ea typeface="Nunito"/>
                <a:cs typeface="Nunito"/>
                <a:sym typeface="Nunito"/>
              </a:rPr>
              <a:t>base class</a:t>
            </a:r>
            <a:r>
              <a:rPr lang="en" sz="1600">
                <a:solidFill>
                  <a:srgbClr val="273239"/>
                </a:solidFill>
                <a:highlight>
                  <a:srgbClr val="FFFFFF"/>
                </a:highlight>
                <a:latin typeface="Nunito"/>
                <a:ea typeface="Nunito"/>
                <a:cs typeface="Nunito"/>
                <a:sym typeface="Nunito"/>
              </a:rPr>
              <a:t>” or “</a:t>
            </a:r>
            <a:r>
              <a:rPr b="1" lang="en" sz="1600">
                <a:solidFill>
                  <a:srgbClr val="273239"/>
                </a:solidFill>
                <a:highlight>
                  <a:srgbClr val="FFFFFF"/>
                </a:highlight>
                <a:latin typeface="Nunito"/>
                <a:ea typeface="Nunito"/>
                <a:cs typeface="Nunito"/>
                <a:sym typeface="Nunito"/>
              </a:rPr>
              <a:t>parent class</a:t>
            </a:r>
            <a:r>
              <a:rPr lang="en" sz="1600">
                <a:solidFill>
                  <a:srgbClr val="273239"/>
                </a:solidFill>
                <a:highlight>
                  <a:srgbClr val="FFFFFF"/>
                </a:highlight>
                <a:latin typeface="Nunito"/>
                <a:ea typeface="Nunito"/>
                <a:cs typeface="Nunito"/>
                <a:sym typeface="Nunito"/>
              </a:rPr>
              <a:t>”. The derived class now is said to be inherited from the base class</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200"/>
              </a:spcBef>
              <a:spcAft>
                <a:spcPts val="0"/>
              </a:spcAft>
              <a:buNone/>
            </a:pPr>
            <a:r>
              <a:rPr b="1" lang="en" sz="1600">
                <a:solidFill>
                  <a:srgbClr val="273239"/>
                </a:solidFill>
                <a:highlight>
                  <a:srgbClr val="FFFFFF"/>
                </a:highlight>
                <a:latin typeface="Nunito"/>
                <a:ea typeface="Nunito"/>
                <a:cs typeface="Nunito"/>
                <a:sym typeface="Nunito"/>
              </a:rPr>
              <a:t>Sub Class:</a:t>
            </a:r>
            <a:r>
              <a:rPr lang="en" sz="1600">
                <a:solidFill>
                  <a:srgbClr val="273239"/>
                </a:solidFill>
                <a:highlight>
                  <a:srgbClr val="FFFFFF"/>
                </a:highlight>
                <a:latin typeface="Nunito"/>
                <a:ea typeface="Nunito"/>
                <a:cs typeface="Nunito"/>
                <a:sym typeface="Nunito"/>
              </a:rPr>
              <a:t> The class that inherits properties from another class is called Subclass or Derived Class. </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800"/>
              </a:spcBef>
              <a:spcAft>
                <a:spcPts val="0"/>
              </a:spcAft>
              <a:buNone/>
            </a:pPr>
            <a:r>
              <a:rPr b="1" lang="en" sz="1600">
                <a:solidFill>
                  <a:srgbClr val="273239"/>
                </a:solidFill>
                <a:highlight>
                  <a:srgbClr val="FFFFFF"/>
                </a:highlight>
                <a:latin typeface="Nunito"/>
                <a:ea typeface="Nunito"/>
                <a:cs typeface="Nunito"/>
                <a:sym typeface="Nunito"/>
              </a:rPr>
              <a:t>Super Class: </a:t>
            </a:r>
            <a:r>
              <a:rPr lang="en" sz="1600">
                <a:solidFill>
                  <a:srgbClr val="273239"/>
                </a:solidFill>
                <a:highlight>
                  <a:srgbClr val="FFFFFF"/>
                </a:highlight>
                <a:latin typeface="Nunito"/>
                <a:ea typeface="Nunito"/>
                <a:cs typeface="Nunito"/>
                <a:sym typeface="Nunito"/>
              </a:rPr>
              <a:t>The class whose properties are inherited by a subclass is called Base Class or Superclass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5205"/>
              <a:buFont typeface="Arial"/>
              <a:buNone/>
            </a:pPr>
            <a:r>
              <a:rPr lang="en" sz="2433">
                <a:solidFill>
                  <a:srgbClr val="303030"/>
                </a:solidFill>
              </a:rPr>
              <a:t>Interfaces in C++ (Abstract Classes)</a:t>
            </a:r>
            <a:endParaRPr sz="2433">
              <a:solidFill>
                <a:srgbClr val="303030"/>
              </a:solidFill>
            </a:endParaRPr>
          </a:p>
          <a:p>
            <a:pPr indent="0" lvl="0" marL="0" rtl="0" algn="l">
              <a:spcBef>
                <a:spcPts val="0"/>
              </a:spcBef>
              <a:spcAft>
                <a:spcPts val="0"/>
              </a:spcAft>
              <a:buNone/>
            </a:pPr>
            <a:r>
              <a:t/>
            </a:r>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 interface describes the behavior or capabilities of a C++ class without committing to a particular implementation of that class.</a:t>
            </a:r>
            <a:endParaRPr/>
          </a:p>
          <a:p>
            <a:pPr indent="0" lvl="0" marL="0" rtl="0" algn="l">
              <a:spcBef>
                <a:spcPts val="1200"/>
              </a:spcBef>
              <a:spcAft>
                <a:spcPts val="0"/>
              </a:spcAft>
              <a:buNone/>
            </a:pPr>
            <a:r>
              <a:rPr lang="en"/>
              <a:t>The C++ interfaces are implemented using abstract classes.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idx="1" type="body"/>
          </p:nvPr>
        </p:nvSpPr>
        <p:spPr>
          <a:xfrm>
            <a:off x="311700" y="195575"/>
            <a:ext cx="8520600" cy="437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2340"/>
              <a:t>Importance of Interfaces</a:t>
            </a:r>
            <a:endParaRPr b="1" sz="2340"/>
          </a:p>
          <a:p>
            <a:pPr indent="-342900" lvl="0" marL="457200" rtl="0" algn="l">
              <a:spcBef>
                <a:spcPts val="1200"/>
              </a:spcBef>
              <a:spcAft>
                <a:spcPts val="0"/>
              </a:spcAft>
              <a:buSzPts val="1800"/>
              <a:buChar char="●"/>
            </a:pPr>
            <a:r>
              <a:rPr lang="en"/>
              <a:t>Any class derived from the pure abstract class (Interface) must implement all of the methods of the base class i.e. Interface.</a:t>
            </a:r>
            <a:endParaRPr/>
          </a:p>
          <a:p>
            <a:pPr indent="-342900" lvl="0" marL="457200" rtl="0" algn="l">
              <a:spcBef>
                <a:spcPts val="0"/>
              </a:spcBef>
              <a:spcAft>
                <a:spcPts val="0"/>
              </a:spcAft>
              <a:buSzPts val="1800"/>
              <a:buChar char="●"/>
            </a:pPr>
            <a:r>
              <a:rPr lang="en"/>
              <a:t>Interface pointers can be passed to functions and classes thereby we can call the functions of the derived class from there itself.</a:t>
            </a:r>
            <a:endParaRPr/>
          </a:p>
          <a:p>
            <a:pPr indent="0" lvl="0" marL="0" rtl="0" algn="l">
              <a:spcBef>
                <a:spcPts val="1200"/>
              </a:spcBef>
              <a:spcAft>
                <a:spcPts val="0"/>
              </a:spcAft>
              <a:buClr>
                <a:schemeClr val="dk1"/>
              </a:buClr>
              <a:buSzPts val="1100"/>
              <a:buFont typeface="Arial"/>
              <a:buNone/>
            </a:pPr>
            <a:r>
              <a:rPr b="1" lang="en" sz="2261"/>
              <a:t>Rules While Using Interfaces</a:t>
            </a:r>
            <a:endParaRPr b="1" sz="2261"/>
          </a:p>
          <a:p>
            <a:pPr indent="-342900" lvl="0" marL="457200" rtl="0" algn="l">
              <a:spcBef>
                <a:spcPts val="1200"/>
              </a:spcBef>
              <a:spcAft>
                <a:spcPts val="0"/>
              </a:spcAft>
              <a:buSzPts val="1800"/>
              <a:buChar char="●"/>
            </a:pPr>
            <a:r>
              <a:rPr lang="en"/>
              <a:t>Declare only pure virtual functions. (No definition)</a:t>
            </a:r>
            <a:endParaRPr/>
          </a:p>
          <a:p>
            <a:pPr indent="-342900" lvl="0" marL="457200" rtl="0" algn="l">
              <a:spcBef>
                <a:spcPts val="0"/>
              </a:spcBef>
              <a:spcAft>
                <a:spcPts val="0"/>
              </a:spcAft>
              <a:buSzPts val="1800"/>
              <a:buChar char="●"/>
            </a:pPr>
            <a:r>
              <a:rPr lang="en"/>
              <a:t>For pure virtual functions assign only 0.</a:t>
            </a:r>
            <a:endParaRPr/>
          </a:p>
          <a:p>
            <a:pPr indent="-342900" lvl="0" marL="457200" rtl="0" algn="l">
              <a:spcBef>
                <a:spcPts val="0"/>
              </a:spcBef>
              <a:spcAft>
                <a:spcPts val="0"/>
              </a:spcAft>
              <a:buSzPts val="1800"/>
              <a:buChar char="●"/>
            </a:pPr>
            <a:r>
              <a:rPr lang="en"/>
              <a:t>Cannot create an instance of the class.</a:t>
            </a:r>
            <a:endParaRPr/>
          </a:p>
          <a:p>
            <a:pPr indent="-342900" lvl="0" marL="457200" rtl="0" algn="l">
              <a:spcBef>
                <a:spcPts val="0"/>
              </a:spcBef>
              <a:spcAft>
                <a:spcPts val="0"/>
              </a:spcAft>
              <a:buSzPts val="1800"/>
              <a:buChar char="●"/>
            </a:pPr>
            <a:r>
              <a:rPr lang="en"/>
              <a:t>We can create a pointer to the instance of the derived class with a reference of a base abstract class.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a:off x="298514" y="420471"/>
            <a:ext cx="8229600" cy="5022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Types of Inheritance</a:t>
            </a:r>
            <a:endParaRPr b="1" sz="3000">
              <a:solidFill>
                <a:srgbClr val="000000"/>
              </a:solidFill>
              <a:latin typeface="Calibri"/>
              <a:ea typeface="Calibri"/>
              <a:cs typeface="Calibri"/>
              <a:sym typeface="Calibri"/>
            </a:endParaRPr>
          </a:p>
        </p:txBody>
      </p:sp>
      <p:grpSp>
        <p:nvGrpSpPr>
          <p:cNvPr id="218" name="Google Shape;218;p34"/>
          <p:cNvGrpSpPr/>
          <p:nvPr/>
        </p:nvGrpSpPr>
        <p:grpSpPr>
          <a:xfrm>
            <a:off x="2412026" y="1435812"/>
            <a:ext cx="348300" cy="2297349"/>
            <a:chOff x="2696369" y="1600200"/>
            <a:chExt cx="348300" cy="3275844"/>
          </a:xfrm>
        </p:grpSpPr>
        <p:sp>
          <p:nvSpPr>
            <p:cNvPr id="219" name="Google Shape;219;p34"/>
            <p:cNvSpPr txBox="1"/>
            <p:nvPr/>
          </p:nvSpPr>
          <p:spPr>
            <a:xfrm>
              <a:off x="2696369"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20" name="Google Shape;220;p34"/>
            <p:cNvSpPr txBox="1"/>
            <p:nvPr/>
          </p:nvSpPr>
          <p:spPr>
            <a:xfrm>
              <a:off x="2701178"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cxnSp>
          <p:nvCxnSpPr>
            <p:cNvPr id="221" name="Google Shape;221;p34"/>
            <p:cNvCxnSpPr/>
            <p:nvPr/>
          </p:nvCxnSpPr>
          <p:spPr>
            <a:xfrm rot="10800000">
              <a:off x="2870455" y="2087700"/>
              <a:ext cx="0" cy="807900"/>
            </a:xfrm>
            <a:prstGeom prst="straightConnector1">
              <a:avLst/>
            </a:prstGeom>
            <a:noFill/>
            <a:ln cap="flat" cmpd="sng" w="28575">
              <a:solidFill>
                <a:srgbClr val="000000"/>
              </a:solidFill>
              <a:prstDash val="solid"/>
              <a:round/>
              <a:headEnd len="sm" w="sm" type="none"/>
              <a:tailEnd len="med" w="med" type="stealth"/>
            </a:ln>
          </p:spPr>
        </p:cxnSp>
        <p:cxnSp>
          <p:nvCxnSpPr>
            <p:cNvPr id="222" name="Google Shape;222;p34"/>
            <p:cNvCxnSpPr/>
            <p:nvPr/>
          </p:nvCxnSpPr>
          <p:spPr>
            <a:xfrm rot="10800000">
              <a:off x="2870455" y="3383100"/>
              <a:ext cx="0" cy="807900"/>
            </a:xfrm>
            <a:prstGeom prst="straightConnector1">
              <a:avLst/>
            </a:prstGeom>
            <a:noFill/>
            <a:ln cap="flat" cmpd="sng" w="28575">
              <a:solidFill>
                <a:srgbClr val="000000"/>
              </a:solidFill>
              <a:prstDash val="solid"/>
              <a:round/>
              <a:headEnd len="sm" w="sm" type="none"/>
              <a:tailEnd len="med" w="med" type="stealth"/>
            </a:ln>
          </p:spPr>
        </p:cxnSp>
        <p:sp>
          <p:nvSpPr>
            <p:cNvPr id="223" name="Google Shape;223;p34"/>
            <p:cNvSpPr txBox="1"/>
            <p:nvPr/>
          </p:nvSpPr>
          <p:spPr>
            <a:xfrm>
              <a:off x="2702781" y="4261644"/>
              <a:ext cx="3354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C</a:t>
              </a:r>
              <a:endParaRPr/>
            </a:p>
          </p:txBody>
        </p:sp>
      </p:grpSp>
      <p:sp>
        <p:nvSpPr>
          <p:cNvPr id="224" name="Google Shape;224;p34"/>
          <p:cNvSpPr txBox="1"/>
          <p:nvPr/>
        </p:nvSpPr>
        <p:spPr>
          <a:xfrm>
            <a:off x="1825715" y="3770487"/>
            <a:ext cx="15207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Multi-level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25" name="Google Shape;225;p34"/>
          <p:cNvGrpSpPr/>
          <p:nvPr/>
        </p:nvGrpSpPr>
        <p:grpSpPr>
          <a:xfrm>
            <a:off x="811022" y="1435812"/>
            <a:ext cx="348300" cy="1364114"/>
            <a:chOff x="951706" y="1600200"/>
            <a:chExt cx="348300" cy="1945122"/>
          </a:xfrm>
        </p:grpSpPr>
        <p:sp>
          <p:nvSpPr>
            <p:cNvPr id="226" name="Google Shape;226;p34"/>
            <p:cNvSpPr txBox="1"/>
            <p:nvPr/>
          </p:nvSpPr>
          <p:spPr>
            <a:xfrm>
              <a:off x="951706"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sz="2200">
                <a:solidFill>
                  <a:srgbClr val="FFFFFF"/>
                </a:solidFill>
                <a:latin typeface="Calibri"/>
                <a:ea typeface="Calibri"/>
                <a:cs typeface="Calibri"/>
                <a:sym typeface="Calibri"/>
              </a:endParaRPr>
            </a:p>
          </p:txBody>
        </p:sp>
        <p:cxnSp>
          <p:nvCxnSpPr>
            <p:cNvPr id="227" name="Google Shape;227;p34"/>
            <p:cNvCxnSpPr/>
            <p:nvPr/>
          </p:nvCxnSpPr>
          <p:spPr>
            <a:xfrm>
              <a:off x="1125792" y="2072640"/>
              <a:ext cx="0" cy="822900"/>
            </a:xfrm>
            <a:prstGeom prst="straightConnector1">
              <a:avLst/>
            </a:prstGeom>
            <a:noFill/>
            <a:ln cap="flat" cmpd="sng" w="28575">
              <a:solidFill>
                <a:srgbClr val="000000"/>
              </a:solidFill>
              <a:prstDash val="solid"/>
              <a:round/>
              <a:headEnd len="med" w="med" type="stealth"/>
              <a:tailEnd len="sm" w="sm" type="none"/>
            </a:ln>
          </p:spPr>
        </p:cxnSp>
        <p:sp>
          <p:nvSpPr>
            <p:cNvPr id="228" name="Google Shape;228;p34"/>
            <p:cNvSpPr txBox="1"/>
            <p:nvPr/>
          </p:nvSpPr>
          <p:spPr>
            <a:xfrm>
              <a:off x="956515"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229" name="Google Shape;229;p34"/>
          <p:cNvSpPr txBox="1"/>
          <p:nvPr/>
        </p:nvSpPr>
        <p:spPr>
          <a:xfrm>
            <a:off x="224900"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Single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30" name="Google Shape;230;p34"/>
          <p:cNvGrpSpPr/>
          <p:nvPr/>
        </p:nvGrpSpPr>
        <p:grpSpPr>
          <a:xfrm>
            <a:off x="3698939" y="1435812"/>
            <a:ext cx="2183250" cy="1364114"/>
            <a:chOff x="3857625" y="1600200"/>
            <a:chExt cx="2183250" cy="1945122"/>
          </a:xfrm>
        </p:grpSpPr>
        <p:cxnSp>
          <p:nvCxnSpPr>
            <p:cNvPr id="231" name="Google Shape;231;p34"/>
            <p:cNvCxnSpPr/>
            <p:nvPr/>
          </p:nvCxnSpPr>
          <p:spPr>
            <a:xfrm>
              <a:off x="4083050" y="2065338"/>
              <a:ext cx="717600" cy="1059000"/>
            </a:xfrm>
            <a:prstGeom prst="straightConnector1">
              <a:avLst/>
            </a:prstGeom>
            <a:noFill/>
            <a:ln cap="flat" cmpd="sng" w="28575">
              <a:solidFill>
                <a:srgbClr val="000000"/>
              </a:solidFill>
              <a:prstDash val="solid"/>
              <a:round/>
              <a:headEnd len="med" w="med" type="stealth"/>
              <a:tailEnd len="sm" w="sm" type="none"/>
            </a:ln>
          </p:spPr>
        </p:cxnSp>
        <p:cxnSp>
          <p:nvCxnSpPr>
            <p:cNvPr id="232" name="Google Shape;232;p34"/>
            <p:cNvCxnSpPr/>
            <p:nvPr/>
          </p:nvCxnSpPr>
          <p:spPr>
            <a:xfrm flipH="1">
              <a:off x="5105400" y="2057400"/>
              <a:ext cx="762000" cy="1066800"/>
            </a:xfrm>
            <a:prstGeom prst="straightConnector1">
              <a:avLst/>
            </a:prstGeom>
            <a:noFill/>
            <a:ln cap="flat" cmpd="sng" w="28575">
              <a:solidFill>
                <a:srgbClr val="000000"/>
              </a:solidFill>
              <a:prstDash val="solid"/>
              <a:round/>
              <a:headEnd len="med" w="med" type="stealth"/>
              <a:tailEnd len="sm" w="sm" type="none"/>
            </a:ln>
          </p:spPr>
        </p:cxnSp>
        <p:sp>
          <p:nvSpPr>
            <p:cNvPr id="233" name="Google Shape;233;p34"/>
            <p:cNvSpPr txBox="1"/>
            <p:nvPr/>
          </p:nvSpPr>
          <p:spPr>
            <a:xfrm>
              <a:off x="3857625"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34" name="Google Shape;234;p34"/>
            <p:cNvSpPr txBox="1"/>
            <p:nvPr/>
          </p:nvSpPr>
          <p:spPr>
            <a:xfrm>
              <a:off x="5705475" y="1600200"/>
              <a:ext cx="3354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35" name="Google Shape;235;p34"/>
            <p:cNvSpPr txBox="1"/>
            <p:nvPr/>
          </p:nvSpPr>
          <p:spPr>
            <a:xfrm>
              <a:off x="4786359"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236" name="Google Shape;236;p34"/>
          <p:cNvSpPr txBox="1"/>
          <p:nvPr/>
        </p:nvSpPr>
        <p:spPr>
          <a:xfrm>
            <a:off x="4030335"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Multiple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37" name="Google Shape;237;p34"/>
          <p:cNvGrpSpPr/>
          <p:nvPr/>
        </p:nvGrpSpPr>
        <p:grpSpPr>
          <a:xfrm>
            <a:off x="6069077" y="1435812"/>
            <a:ext cx="2673787" cy="2297349"/>
            <a:chOff x="6227763" y="1600200"/>
            <a:chExt cx="2673787" cy="3275844"/>
          </a:xfrm>
        </p:grpSpPr>
        <p:cxnSp>
          <p:nvCxnSpPr>
            <p:cNvPr id="238" name="Google Shape;238;p34"/>
            <p:cNvCxnSpPr/>
            <p:nvPr/>
          </p:nvCxnSpPr>
          <p:spPr>
            <a:xfrm rot="-10779134">
              <a:off x="6406040" y="3422690"/>
              <a:ext cx="988518" cy="1070119"/>
            </a:xfrm>
            <a:prstGeom prst="straightConnector1">
              <a:avLst/>
            </a:prstGeom>
            <a:noFill/>
            <a:ln cap="flat" cmpd="sng" w="28575">
              <a:solidFill>
                <a:srgbClr val="000000"/>
              </a:solidFill>
              <a:prstDash val="solid"/>
              <a:round/>
              <a:headEnd len="sm" w="sm" type="none"/>
              <a:tailEnd len="med" w="med" type="stealth"/>
            </a:ln>
          </p:spPr>
        </p:cxnSp>
        <p:cxnSp>
          <p:nvCxnSpPr>
            <p:cNvPr id="239" name="Google Shape;239;p34"/>
            <p:cNvCxnSpPr/>
            <p:nvPr/>
          </p:nvCxnSpPr>
          <p:spPr>
            <a:xfrm flipH="1" rot="10598761">
              <a:off x="7742099" y="3458892"/>
              <a:ext cx="1051201" cy="1007018"/>
            </a:xfrm>
            <a:prstGeom prst="straightConnector1">
              <a:avLst/>
            </a:prstGeom>
            <a:noFill/>
            <a:ln cap="flat" cmpd="sng" w="28575">
              <a:solidFill>
                <a:srgbClr val="000000"/>
              </a:solidFill>
              <a:prstDash val="solid"/>
              <a:round/>
              <a:headEnd len="sm" w="sm" type="none"/>
              <a:tailEnd len="med" w="med" type="stealth"/>
            </a:ln>
          </p:spPr>
        </p:cxnSp>
        <p:sp>
          <p:nvSpPr>
            <p:cNvPr id="240" name="Google Shape;240;p34"/>
            <p:cNvSpPr txBox="1"/>
            <p:nvPr/>
          </p:nvSpPr>
          <p:spPr>
            <a:xfrm>
              <a:off x="7402513"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41" name="Google Shape;241;p34"/>
            <p:cNvSpPr txBox="1"/>
            <p:nvPr/>
          </p:nvSpPr>
          <p:spPr>
            <a:xfrm>
              <a:off x="6227763"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42" name="Google Shape;242;p34"/>
            <p:cNvSpPr txBox="1"/>
            <p:nvPr/>
          </p:nvSpPr>
          <p:spPr>
            <a:xfrm>
              <a:off x="8566150" y="2930922"/>
              <a:ext cx="3354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43" name="Google Shape;243;p34"/>
            <p:cNvSpPr txBox="1"/>
            <p:nvPr/>
          </p:nvSpPr>
          <p:spPr>
            <a:xfrm>
              <a:off x="7396163" y="4261644"/>
              <a:ext cx="3579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D</a:t>
              </a:r>
              <a:endParaRPr/>
            </a:p>
          </p:txBody>
        </p:sp>
        <p:cxnSp>
          <p:nvCxnSpPr>
            <p:cNvPr id="244" name="Google Shape;244;p34"/>
            <p:cNvCxnSpPr/>
            <p:nvPr/>
          </p:nvCxnSpPr>
          <p:spPr>
            <a:xfrm flipH="1" rot="-20797">
              <a:off x="6397690" y="1836908"/>
              <a:ext cx="991818" cy="1055719"/>
            </a:xfrm>
            <a:prstGeom prst="straightConnector1">
              <a:avLst/>
            </a:prstGeom>
            <a:noFill/>
            <a:ln cap="flat" cmpd="sng" w="28575">
              <a:solidFill>
                <a:srgbClr val="000000"/>
              </a:solidFill>
              <a:prstDash val="solid"/>
              <a:round/>
              <a:headEnd len="med" w="med" type="stealth"/>
              <a:tailEnd len="sm" w="sm" type="none"/>
            </a:ln>
          </p:spPr>
        </p:cxnSp>
        <p:cxnSp>
          <p:nvCxnSpPr>
            <p:cNvPr id="245" name="Google Shape;245;p34"/>
            <p:cNvCxnSpPr/>
            <p:nvPr/>
          </p:nvCxnSpPr>
          <p:spPr>
            <a:xfrm rot="201411">
              <a:off x="7743643" y="1840566"/>
              <a:ext cx="1050302" cy="1025357"/>
            </a:xfrm>
            <a:prstGeom prst="straightConnector1">
              <a:avLst/>
            </a:prstGeom>
            <a:noFill/>
            <a:ln cap="flat" cmpd="sng" w="28575">
              <a:solidFill>
                <a:srgbClr val="000000"/>
              </a:solidFill>
              <a:prstDash val="solid"/>
              <a:round/>
              <a:headEnd len="med" w="med" type="stealth"/>
              <a:tailEnd len="sm" w="sm" type="none"/>
            </a:ln>
          </p:spPr>
        </p:cxnSp>
      </p:grpSp>
      <p:sp>
        <p:nvSpPr>
          <p:cNvPr id="246" name="Google Shape;246;p34"/>
          <p:cNvSpPr txBox="1"/>
          <p:nvPr/>
        </p:nvSpPr>
        <p:spPr>
          <a:xfrm>
            <a:off x="6645744"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Diamond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nvSpPr>
        <p:spPr>
          <a:xfrm>
            <a:off x="183400" y="763051"/>
            <a:ext cx="8229600" cy="4845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Problems of Multiple Inheritance</a:t>
            </a:r>
            <a:endParaRPr b="1" sz="3000">
              <a:solidFill>
                <a:srgbClr val="000000"/>
              </a:solidFill>
              <a:latin typeface="Calibri"/>
              <a:ea typeface="Calibri"/>
              <a:cs typeface="Calibri"/>
              <a:sym typeface="Calibri"/>
            </a:endParaRPr>
          </a:p>
        </p:txBody>
      </p:sp>
      <p:sp>
        <p:nvSpPr>
          <p:cNvPr id="252" name="Google Shape;252;p35"/>
          <p:cNvSpPr txBox="1"/>
          <p:nvPr/>
        </p:nvSpPr>
        <p:spPr>
          <a:xfrm>
            <a:off x="291350" y="1778693"/>
            <a:ext cx="8226300" cy="3364800"/>
          </a:xfrm>
          <a:prstGeom prst="rect">
            <a:avLst/>
          </a:prstGeom>
          <a:noFill/>
          <a:ln>
            <a:noFill/>
          </a:ln>
        </p:spPr>
        <p:txBody>
          <a:bodyPr anchorCtr="0" anchor="t" bIns="45700" lIns="91425" spcFirstLastPara="1" rIns="91425" wrap="square" tIns="45700">
            <a:normAutofit fontScale="85000" lnSpcReduction="20000"/>
          </a:bodyPr>
          <a:lstStyle/>
          <a:p>
            <a:pPr indent="0" lvl="1" marL="231775" rtl="0" algn="l">
              <a:lnSpc>
                <a:spcPct val="90000"/>
              </a:lnSpc>
              <a:spcBef>
                <a:spcPts val="0"/>
              </a:spcBef>
              <a:spcAft>
                <a:spcPts val="0"/>
              </a:spcAft>
              <a:buNone/>
            </a:pPr>
            <a:r>
              <a:rPr lang="en" sz="1800">
                <a:solidFill>
                  <a:srgbClr val="000000"/>
                </a:solidFill>
                <a:latin typeface="Courier New"/>
                <a:ea typeface="Courier New"/>
                <a:cs typeface="Courier New"/>
                <a:sym typeface="Courier New"/>
              </a:rPr>
              <a:t>class B : public A, public C { … }</a:t>
            </a:r>
            <a:endParaRPr sz="2600">
              <a:solidFill>
                <a:srgbClr val="000000"/>
              </a:solidFill>
              <a:latin typeface="Calibri"/>
              <a:ea typeface="Calibri"/>
              <a:cs typeface="Calibri"/>
              <a:sym typeface="Calibri"/>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If multiple base classes contain a function with same name.    </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by any of the following ways:</a:t>
            </a:r>
            <a:endParaRPr sz="26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Use scope resultion operator - </a:t>
            </a:r>
            <a:r>
              <a:rPr lang="en" sz="2000">
                <a:solidFill>
                  <a:srgbClr val="000000"/>
                </a:solidFill>
                <a:latin typeface="Courier New"/>
                <a:ea typeface="Courier New"/>
                <a:cs typeface="Courier New"/>
                <a:sym typeface="Courier New"/>
              </a:rPr>
              <a:t>bobj.A::func()</a:t>
            </a:r>
            <a:r>
              <a:rPr lang="en" sz="2200">
                <a:solidFill>
                  <a:srgbClr val="000000"/>
                </a:solidFill>
                <a:latin typeface="Calibri"/>
                <a:ea typeface="Calibri"/>
                <a:cs typeface="Calibri"/>
                <a:sym typeface="Calibri"/>
              </a:rPr>
              <a:t> or </a:t>
            </a:r>
            <a:r>
              <a:rPr lang="en" sz="2000">
                <a:solidFill>
                  <a:srgbClr val="000000"/>
                </a:solidFill>
                <a:latin typeface="Courier New"/>
                <a:ea typeface="Courier New"/>
                <a:cs typeface="Courier New"/>
                <a:sym typeface="Courier New"/>
              </a:rPr>
              <a:t>bobj.C::func()</a:t>
            </a:r>
            <a:endParaRPr sz="24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Override </a:t>
            </a:r>
            <a:r>
              <a:rPr lang="en" sz="2000">
                <a:solidFill>
                  <a:srgbClr val="000000"/>
                </a:solidFill>
                <a:latin typeface="Courier New"/>
                <a:ea typeface="Courier New"/>
                <a:cs typeface="Courier New"/>
                <a:sym typeface="Courier New"/>
              </a:rPr>
              <a:t>func()</a:t>
            </a:r>
            <a:r>
              <a:rPr lang="en" sz="2200">
                <a:solidFill>
                  <a:srgbClr val="000000"/>
                </a:solidFill>
                <a:latin typeface="Calibri"/>
                <a:ea typeface="Calibri"/>
                <a:cs typeface="Calibri"/>
                <a:sym typeface="Calibri"/>
              </a:rPr>
              <a:t> in B class.</a:t>
            </a:r>
            <a:endParaRPr sz="2400">
              <a:solidFill>
                <a:srgbClr val="000000"/>
              </a:solidFill>
              <a:latin typeface="Calibri"/>
              <a:ea typeface="Calibri"/>
              <a:cs typeface="Calibri"/>
              <a:sym typeface="Calibri"/>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Leads to serious problem of diamond inheritance.</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using virtual base class.</a:t>
            </a:r>
            <a:endParaRPr sz="2600">
              <a:solidFill>
                <a:srgbClr val="000000"/>
              </a:solidFill>
              <a:latin typeface="Calibri"/>
              <a:ea typeface="Calibri"/>
              <a:cs typeface="Calibri"/>
              <a:sym typeface="Calibri"/>
            </a:endParaRPr>
          </a:p>
        </p:txBody>
      </p:sp>
      <p:grpSp>
        <p:nvGrpSpPr>
          <p:cNvPr id="253" name="Google Shape;253;p35"/>
          <p:cNvGrpSpPr/>
          <p:nvPr/>
        </p:nvGrpSpPr>
        <p:grpSpPr>
          <a:xfrm>
            <a:off x="596150" y="2071802"/>
            <a:ext cx="7824788" cy="937690"/>
            <a:chOff x="869950" y="2087563"/>
            <a:chExt cx="7824788" cy="1386500"/>
          </a:xfrm>
        </p:grpSpPr>
        <p:grpSp>
          <p:nvGrpSpPr>
            <p:cNvPr id="254" name="Google Shape;254;p35"/>
            <p:cNvGrpSpPr/>
            <p:nvPr/>
          </p:nvGrpSpPr>
          <p:grpSpPr>
            <a:xfrm>
              <a:off x="4827588" y="2087563"/>
              <a:ext cx="3867150" cy="1386500"/>
              <a:chOff x="4827588" y="2087563"/>
              <a:chExt cx="3867150" cy="1386500"/>
            </a:xfrm>
          </p:grpSpPr>
          <p:sp>
            <p:nvSpPr>
              <p:cNvPr id="255" name="Google Shape;255;p35"/>
              <p:cNvSpPr txBox="1"/>
              <p:nvPr/>
            </p:nvSpPr>
            <p:spPr>
              <a:xfrm>
                <a:off x="4827588" y="2247900"/>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nvGrpSpPr>
              <p:cNvPr id="256" name="Google Shape;256;p35"/>
              <p:cNvGrpSpPr/>
              <p:nvPr/>
            </p:nvGrpSpPr>
            <p:grpSpPr>
              <a:xfrm>
                <a:off x="5562601" y="2087563"/>
                <a:ext cx="3132137" cy="1386500"/>
                <a:chOff x="5562601" y="2087563"/>
                <a:chExt cx="3132137" cy="1386500"/>
              </a:xfrm>
            </p:grpSpPr>
            <p:cxnSp>
              <p:nvCxnSpPr>
                <p:cNvPr id="257" name="Google Shape;257;p35"/>
                <p:cNvCxnSpPr/>
                <p:nvPr/>
              </p:nvCxnSpPr>
              <p:spPr>
                <a:xfrm>
                  <a:off x="5908676" y="2522538"/>
                  <a:ext cx="612900" cy="561900"/>
                </a:xfrm>
                <a:prstGeom prst="straightConnector1">
                  <a:avLst/>
                </a:prstGeom>
                <a:noFill/>
                <a:ln cap="flat" cmpd="sng" w="25400">
                  <a:solidFill>
                    <a:srgbClr val="000000"/>
                  </a:solidFill>
                  <a:prstDash val="solid"/>
                  <a:round/>
                  <a:headEnd len="med" w="med" type="stealth"/>
                  <a:tailEnd len="sm" w="sm" type="none"/>
                </a:ln>
              </p:spPr>
            </p:cxnSp>
            <p:cxnSp>
              <p:nvCxnSpPr>
                <p:cNvPr id="258" name="Google Shape;258;p35"/>
                <p:cNvCxnSpPr/>
                <p:nvPr/>
              </p:nvCxnSpPr>
              <p:spPr>
                <a:xfrm flipH="1">
                  <a:off x="6876976" y="2522538"/>
                  <a:ext cx="581100" cy="541200"/>
                </a:xfrm>
                <a:prstGeom prst="straightConnector1">
                  <a:avLst/>
                </a:prstGeom>
                <a:noFill/>
                <a:ln cap="flat" cmpd="sng" w="25400">
                  <a:solidFill>
                    <a:srgbClr val="000000"/>
                  </a:solidFill>
                  <a:prstDash val="solid"/>
                  <a:round/>
                  <a:headEnd len="med" w="med" type="stealth"/>
                  <a:tailEnd len="sm" w="sm" type="none"/>
                </a:ln>
              </p:spPr>
            </p:cxnSp>
            <p:sp>
              <p:nvSpPr>
                <p:cNvPr id="259" name="Google Shape;259;p35"/>
                <p:cNvSpPr txBox="1"/>
                <p:nvPr/>
              </p:nvSpPr>
              <p:spPr>
                <a:xfrm>
                  <a:off x="5562601" y="2087563"/>
                  <a:ext cx="3483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60" name="Google Shape;260;p35"/>
                <p:cNvSpPr txBox="1"/>
                <p:nvPr/>
              </p:nvSpPr>
              <p:spPr>
                <a:xfrm>
                  <a:off x="7410451" y="2116138"/>
                  <a:ext cx="3354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61" name="Google Shape;261;p35"/>
                <p:cNvSpPr txBox="1"/>
                <p:nvPr/>
              </p:nvSpPr>
              <p:spPr>
                <a:xfrm>
                  <a:off x="6492876" y="2836863"/>
                  <a:ext cx="338700" cy="637200"/>
                </a:xfrm>
                <a:prstGeom prst="rect">
                  <a:avLst/>
                </a:prstGeom>
                <a:solidFill>
                  <a:srgbClr val="2E6EBC"/>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62" name="Google Shape;262;p35"/>
                <p:cNvSpPr txBox="1"/>
                <p:nvPr/>
              </p:nvSpPr>
              <p:spPr>
                <a:xfrm>
                  <a:off x="7780338" y="2244725"/>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grpSp>
        <p:sp>
          <p:nvSpPr>
            <p:cNvPr id="263" name="Google Shape;263;p35"/>
            <p:cNvSpPr/>
            <p:nvPr/>
          </p:nvSpPr>
          <p:spPr>
            <a:xfrm>
              <a:off x="869950" y="2125663"/>
              <a:ext cx="2254200" cy="90180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 bobj;</a:t>
              </a:r>
              <a:endParaRPr/>
            </a:p>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bobj.func();</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nvSpPr>
        <p:spPr>
          <a:xfrm>
            <a:off x="349650" y="586725"/>
            <a:ext cx="8686800" cy="782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Diamond Inheritance: Derive Sales Manager</a:t>
            </a:r>
            <a:endParaRPr b="1" sz="3000">
              <a:solidFill>
                <a:srgbClr val="000000"/>
              </a:solidFill>
              <a:latin typeface="Calibri"/>
              <a:ea typeface="Calibri"/>
              <a:cs typeface="Calibri"/>
              <a:sym typeface="Calibri"/>
            </a:endParaRPr>
          </a:p>
        </p:txBody>
      </p:sp>
      <p:sp>
        <p:nvSpPr>
          <p:cNvPr id="269" name="Google Shape;269;p36"/>
          <p:cNvSpPr txBox="1"/>
          <p:nvPr/>
        </p:nvSpPr>
        <p:spPr>
          <a:xfrm>
            <a:off x="384575" y="1442161"/>
            <a:ext cx="8578800" cy="1035000"/>
          </a:xfrm>
          <a:prstGeom prst="rect">
            <a:avLst/>
          </a:prstGeom>
          <a:noFill/>
          <a:ln>
            <a:noFill/>
          </a:ln>
        </p:spPr>
        <p:txBody>
          <a:bodyPr anchorCtr="0" anchor="t" bIns="45700" lIns="91425" spcFirstLastPara="1" rIns="91425" wrap="square" tIns="45700">
            <a:normAutofit fontScale="85000" lnSpcReduction="20000"/>
          </a:bodyPr>
          <a:lstStyle/>
          <a:p>
            <a:pPr indent="-320230" lvl="0" marL="342900" rtl="0" algn="l">
              <a:spcBef>
                <a:spcPts val="0"/>
              </a:spcBef>
              <a:spcAft>
                <a:spcPts val="0"/>
              </a:spcAft>
              <a:buClr>
                <a:srgbClr val="000000"/>
              </a:buClr>
              <a:buSzPct val="85000"/>
              <a:buFont typeface="Noto Sans Symbols"/>
              <a:buChar char="▪"/>
            </a:pPr>
            <a:r>
              <a:rPr lang="en" sz="2800">
                <a:solidFill>
                  <a:srgbClr val="000000"/>
                </a:solidFill>
                <a:latin typeface="Calibri"/>
                <a:ea typeface="Calibri"/>
                <a:cs typeface="Calibri"/>
                <a:sym typeface="Calibri"/>
              </a:rPr>
              <a:t>When a class inherits from two classes, each of which inherits from a single base class, it leads to a diamond shaped inheritance pattern.</a:t>
            </a:r>
            <a:endParaRPr sz="2800">
              <a:solidFill>
                <a:srgbClr val="000000"/>
              </a:solidFill>
              <a:latin typeface="Calibri"/>
              <a:ea typeface="Calibri"/>
              <a:cs typeface="Calibri"/>
              <a:sym typeface="Calibri"/>
            </a:endParaRPr>
          </a:p>
        </p:txBody>
      </p:sp>
      <p:grpSp>
        <p:nvGrpSpPr>
          <p:cNvPr id="270" name="Google Shape;270;p36"/>
          <p:cNvGrpSpPr/>
          <p:nvPr/>
        </p:nvGrpSpPr>
        <p:grpSpPr>
          <a:xfrm>
            <a:off x="1645050" y="2573508"/>
            <a:ext cx="5638800" cy="2769459"/>
            <a:chOff x="3505200" y="2667000"/>
            <a:chExt cx="5638800" cy="3505200"/>
          </a:xfrm>
        </p:grpSpPr>
        <p:sp>
          <p:nvSpPr>
            <p:cNvPr id="271" name="Google Shape;271;p36"/>
            <p:cNvSpPr/>
            <p:nvPr/>
          </p:nvSpPr>
          <p:spPr>
            <a:xfrm>
              <a:off x="5486400" y="2667000"/>
              <a:ext cx="1752600" cy="457200"/>
            </a:xfrm>
            <a:prstGeom prst="rect">
              <a:avLst/>
            </a:prstGeom>
            <a:solidFill>
              <a:srgbClr val="1F497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cEmployee</a:t>
              </a:r>
              <a:endParaRPr sz="1800">
                <a:solidFill>
                  <a:srgbClr val="FFFFFF"/>
                </a:solidFill>
                <a:latin typeface="Calibri"/>
                <a:ea typeface="Calibri"/>
                <a:cs typeface="Calibri"/>
                <a:sym typeface="Calibri"/>
              </a:endParaRPr>
            </a:p>
          </p:txBody>
        </p:sp>
        <p:sp>
          <p:nvSpPr>
            <p:cNvPr id="272" name="Google Shape;272;p36"/>
            <p:cNvSpPr/>
            <p:nvPr/>
          </p:nvSpPr>
          <p:spPr>
            <a:xfrm>
              <a:off x="5486400" y="5715000"/>
              <a:ext cx="1752600" cy="457200"/>
            </a:xfrm>
            <a:prstGeom prst="rect">
              <a:avLst/>
            </a:prstGeom>
            <a:solidFill>
              <a:srgbClr val="84A7D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cSalesManager</a:t>
              </a:r>
              <a:endParaRPr sz="1800">
                <a:solidFill>
                  <a:srgbClr val="000000"/>
                </a:solidFill>
                <a:latin typeface="Calibri"/>
                <a:ea typeface="Calibri"/>
                <a:cs typeface="Calibri"/>
                <a:sym typeface="Calibri"/>
              </a:endParaRPr>
            </a:p>
          </p:txBody>
        </p:sp>
        <p:sp>
          <p:nvSpPr>
            <p:cNvPr id="273" name="Google Shape;273;p36"/>
            <p:cNvSpPr/>
            <p:nvPr/>
          </p:nvSpPr>
          <p:spPr>
            <a:xfrm>
              <a:off x="35052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cSalesPerson</a:t>
              </a:r>
              <a:endParaRPr sz="1800">
                <a:solidFill>
                  <a:srgbClr val="000000"/>
                </a:solidFill>
                <a:latin typeface="Calibri"/>
                <a:ea typeface="Calibri"/>
                <a:cs typeface="Calibri"/>
                <a:sym typeface="Calibri"/>
              </a:endParaRPr>
            </a:p>
          </p:txBody>
        </p:sp>
        <p:sp>
          <p:nvSpPr>
            <p:cNvPr id="274" name="Google Shape;274;p36"/>
            <p:cNvSpPr/>
            <p:nvPr/>
          </p:nvSpPr>
          <p:spPr>
            <a:xfrm>
              <a:off x="73914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cManager</a:t>
              </a:r>
              <a:endParaRPr sz="1800">
                <a:solidFill>
                  <a:srgbClr val="000000"/>
                </a:solidFill>
                <a:latin typeface="Calibri"/>
                <a:ea typeface="Calibri"/>
                <a:cs typeface="Calibri"/>
                <a:sym typeface="Calibri"/>
              </a:endParaRPr>
            </a:p>
          </p:txBody>
        </p:sp>
        <p:cxnSp>
          <p:nvCxnSpPr>
            <p:cNvPr id="275" name="Google Shape;275;p36"/>
            <p:cNvCxnSpPr>
              <a:stCxn id="273" idx="0"/>
              <a:endCxn id="271" idx="2"/>
            </p:cNvCxnSpPr>
            <p:nvPr/>
          </p:nvCxnSpPr>
          <p:spPr>
            <a:xfrm flipH="1" rot="10800000">
              <a:off x="4381500" y="3124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76" name="Google Shape;276;p36"/>
            <p:cNvCxnSpPr>
              <a:stCxn id="272" idx="0"/>
              <a:endCxn id="273" idx="2"/>
            </p:cNvCxnSpPr>
            <p:nvPr/>
          </p:nvCxnSpPr>
          <p:spPr>
            <a:xfrm rot="10800000">
              <a:off x="4381500" y="4648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77" name="Google Shape;277;p36"/>
            <p:cNvCxnSpPr>
              <a:stCxn id="272" idx="0"/>
              <a:endCxn id="274" idx="2"/>
            </p:cNvCxnSpPr>
            <p:nvPr/>
          </p:nvCxnSpPr>
          <p:spPr>
            <a:xfrm flipH="1" rot="10800000">
              <a:off x="6362700" y="4648200"/>
              <a:ext cx="1905000" cy="1066800"/>
            </a:xfrm>
            <a:prstGeom prst="straightConnector1">
              <a:avLst/>
            </a:prstGeom>
            <a:noFill/>
            <a:ln cap="flat" cmpd="sng" w="19050">
              <a:solidFill>
                <a:srgbClr val="000000"/>
              </a:solidFill>
              <a:prstDash val="solid"/>
              <a:round/>
              <a:headEnd len="sm" w="sm" type="none"/>
              <a:tailEnd len="med" w="med" type="stealth"/>
            </a:ln>
          </p:spPr>
        </p:cxnSp>
        <p:cxnSp>
          <p:nvCxnSpPr>
            <p:cNvPr id="278" name="Google Shape;278;p36"/>
            <p:cNvCxnSpPr>
              <a:stCxn id="274" idx="0"/>
              <a:endCxn id="271" idx="2"/>
            </p:cNvCxnSpPr>
            <p:nvPr/>
          </p:nvCxnSpPr>
          <p:spPr>
            <a:xfrm rot="10800000">
              <a:off x="6362700" y="3124200"/>
              <a:ext cx="1905000" cy="1066800"/>
            </a:xfrm>
            <a:prstGeom prst="straightConnector1">
              <a:avLst/>
            </a:prstGeom>
            <a:noFill/>
            <a:ln cap="flat" cmpd="sng" w="19050">
              <a:solidFill>
                <a:srgbClr val="000000"/>
              </a:solidFill>
              <a:prstDash val="solid"/>
              <a:round/>
              <a:headEnd len="sm" w="sm" type="none"/>
              <a:tailEnd len="med" w="med" type="stealth"/>
            </a:ln>
          </p:spPr>
        </p:cxn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Base Class</a:t>
            </a:r>
            <a:endParaRPr/>
          </a:p>
        </p:txBody>
      </p:sp>
      <p:sp>
        <p:nvSpPr>
          <p:cNvPr id="284" name="Google Shape;28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 a class is specified as a virtual base class, it prevents duplication of its data members. Only one copy of its data members is shared by all the base classes that use the virtual base class.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If a virtual base class is not used, all the derived classes will get duplicated data members. In this case, the compiler cannot decide which one to execute.</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p:txBody>
      </p:sp>
      <p:sp>
        <p:nvSpPr>
          <p:cNvPr id="290" name="Google Shape;29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Operator overloading is a compile-time polymorphism. </a:t>
            </a:r>
            <a:endParaRPr/>
          </a:p>
          <a:p>
            <a:pPr indent="0" lvl="0" marL="0" rtl="0" algn="l">
              <a:spcBef>
                <a:spcPts val="1200"/>
              </a:spcBef>
              <a:spcAft>
                <a:spcPts val="0"/>
              </a:spcAft>
              <a:buNone/>
            </a:pPr>
            <a:r>
              <a:rPr lang="en"/>
              <a:t>It is an idea of giving special meaning to an existing operator in C++ without changing its original meaning.</a:t>
            </a:r>
            <a:endParaRPr/>
          </a:p>
          <a:p>
            <a:pPr indent="0" lvl="0" marL="0" rtl="0" algn="l">
              <a:spcBef>
                <a:spcPts val="1200"/>
              </a:spcBef>
              <a:spcAft>
                <a:spcPts val="0"/>
              </a:spcAft>
              <a:buNone/>
            </a:pPr>
            <a:r>
              <a:rPr lang="en"/>
              <a:t>In C++, we can make operators work for user-defined classes. This means C++ has the ability to provide the operators with a special meaning for a data type, this ability is known as operator overloading.</a:t>
            </a:r>
            <a:endParaRPr/>
          </a:p>
          <a:p>
            <a:pPr indent="0" lvl="0" marL="0" rtl="0" algn="l">
              <a:spcBef>
                <a:spcPts val="1200"/>
              </a:spcBef>
              <a:spcAft>
                <a:spcPts val="0"/>
              </a:spcAft>
              <a:buNone/>
            </a:pPr>
            <a:r>
              <a:rPr lang="en"/>
              <a:t> So the main idea behind “Operator overloading” is to use C++ operators with class variables or class objects. Redefining the meaning of operators really does not change their original meaning; instead, they have been given additional meaning along with their existing ones.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7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Rules for Operator Overloading</a:t>
            </a:r>
            <a:endParaRPr/>
          </a:p>
        </p:txBody>
      </p:sp>
      <p:sp>
        <p:nvSpPr>
          <p:cNvPr id="296" name="Google Shape;296;p39"/>
          <p:cNvSpPr txBox="1"/>
          <p:nvPr>
            <p:ph idx="1" type="body"/>
          </p:nvPr>
        </p:nvSpPr>
        <p:spPr>
          <a:xfrm>
            <a:off x="419225" y="613800"/>
            <a:ext cx="8520600" cy="452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Existing operators can only be overloaded, but the new operators cannot be overloaded.</a:t>
            </a:r>
            <a:endParaRPr/>
          </a:p>
          <a:p>
            <a:pPr indent="0" lvl="0" marL="0" rtl="0" algn="l">
              <a:spcBef>
                <a:spcPts val="1200"/>
              </a:spcBef>
              <a:spcAft>
                <a:spcPts val="0"/>
              </a:spcAft>
              <a:buClr>
                <a:schemeClr val="dk1"/>
              </a:buClr>
              <a:buSzPts val="1100"/>
              <a:buFont typeface="Arial"/>
              <a:buNone/>
            </a:pPr>
            <a:r>
              <a:rPr lang="en"/>
              <a:t>The overloaded operator contains atleast one operand of the user-defined data type.</a:t>
            </a:r>
            <a:endParaRPr/>
          </a:p>
          <a:p>
            <a:pPr indent="0" lvl="0" marL="0" rtl="0" algn="l">
              <a:spcBef>
                <a:spcPts val="1200"/>
              </a:spcBef>
              <a:spcAft>
                <a:spcPts val="0"/>
              </a:spcAft>
              <a:buClr>
                <a:schemeClr val="dk1"/>
              </a:buClr>
              <a:buSzPts val="1100"/>
              <a:buFont typeface="Arial"/>
              <a:buNone/>
            </a:pPr>
            <a:r>
              <a:rPr lang="en"/>
              <a:t>We cannot use friend function to overload certain operators. However, the member function can be used to overload those operators.</a:t>
            </a:r>
            <a:endParaRPr/>
          </a:p>
          <a:p>
            <a:pPr indent="0" lvl="0" marL="0" rtl="0" algn="l">
              <a:spcBef>
                <a:spcPts val="1200"/>
              </a:spcBef>
              <a:spcAft>
                <a:spcPts val="0"/>
              </a:spcAft>
              <a:buClr>
                <a:schemeClr val="dk1"/>
              </a:buClr>
              <a:buSzPts val="1100"/>
              <a:buFont typeface="Arial"/>
              <a:buNone/>
            </a:pPr>
            <a:r>
              <a:rPr lang="en"/>
              <a:t>When unary operators are overloaded through a member function take no explicit arguments, but, if they are overloaded by a friend function, takes one argument.</a:t>
            </a:r>
            <a:endParaRPr/>
          </a:p>
          <a:p>
            <a:pPr indent="0" lvl="0" marL="0" rtl="0" algn="l">
              <a:spcBef>
                <a:spcPts val="1200"/>
              </a:spcBef>
              <a:spcAft>
                <a:spcPts val="0"/>
              </a:spcAft>
              <a:buClr>
                <a:schemeClr val="dk1"/>
              </a:buClr>
              <a:buSzPts val="1100"/>
              <a:buFont typeface="Arial"/>
              <a:buNone/>
            </a:pPr>
            <a:r>
              <a:rPr lang="en"/>
              <a:t>When binary operators are overloaded through a member function takes one explicit argument, and if they are overloaded through a friend function takes two explicit arguments.</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32844"/>
              <a:buFont typeface="Arial"/>
              <a:buNone/>
            </a:pPr>
            <a:r>
              <a:rPr b="1" lang="en" sz="3349"/>
              <a:t>We can overload</a:t>
            </a:r>
            <a:endParaRPr b="1" sz="3349"/>
          </a:p>
          <a:p>
            <a:pPr indent="-337058" lvl="0" marL="457200" rtl="0" algn="l">
              <a:spcBef>
                <a:spcPts val="1200"/>
              </a:spcBef>
              <a:spcAft>
                <a:spcPts val="0"/>
              </a:spcAft>
              <a:buSzPct val="100000"/>
              <a:buChar char="●"/>
            </a:pPr>
            <a:r>
              <a:rPr lang="en" sz="2440"/>
              <a:t>Unary operators</a:t>
            </a:r>
            <a:endParaRPr sz="2440"/>
          </a:p>
          <a:p>
            <a:pPr indent="-337058" lvl="0" marL="457200" rtl="0" algn="l">
              <a:spcBef>
                <a:spcPts val="0"/>
              </a:spcBef>
              <a:spcAft>
                <a:spcPts val="0"/>
              </a:spcAft>
              <a:buSzPct val="100000"/>
              <a:buChar char="●"/>
            </a:pPr>
            <a:r>
              <a:rPr lang="en" sz="2440"/>
              <a:t>Binary operators</a:t>
            </a:r>
            <a:endParaRPr sz="2440"/>
          </a:p>
          <a:p>
            <a:pPr indent="-337058" lvl="0" marL="457200" rtl="0" algn="l">
              <a:spcBef>
                <a:spcPts val="0"/>
              </a:spcBef>
              <a:spcAft>
                <a:spcPts val="0"/>
              </a:spcAft>
              <a:buSzPct val="100000"/>
              <a:buChar char="●"/>
            </a:pPr>
            <a:r>
              <a:rPr lang="en" sz="2440"/>
              <a:t>Special operators ( [ ], (), etc)</a:t>
            </a:r>
            <a:endParaRPr sz="2440"/>
          </a:p>
          <a:p>
            <a:pPr indent="0" lvl="0" marL="0" rtl="0" algn="l">
              <a:spcBef>
                <a:spcPts val="1200"/>
              </a:spcBef>
              <a:spcAft>
                <a:spcPts val="0"/>
              </a:spcAft>
              <a:buNone/>
            </a:pPr>
            <a:r>
              <a:rPr b="1" lang="en" sz="3530"/>
              <a:t>We can  not overload</a:t>
            </a:r>
            <a:endParaRPr b="1" sz="3319"/>
          </a:p>
          <a:p>
            <a:pPr indent="-327659" lvl="0" marL="457200" rtl="0" algn="l">
              <a:spcBef>
                <a:spcPts val="1200"/>
              </a:spcBef>
              <a:spcAft>
                <a:spcPts val="0"/>
              </a:spcAft>
              <a:buSzPct val="100000"/>
              <a:buChar char="●"/>
            </a:pPr>
            <a:r>
              <a:rPr lang="en" sz="2228"/>
              <a:t>Conditional or Ternary Operator (?:) cannot be overloaded.</a:t>
            </a:r>
            <a:endParaRPr sz="2228"/>
          </a:p>
          <a:p>
            <a:pPr indent="-327659" lvl="0" marL="457200" rtl="0" algn="l">
              <a:spcBef>
                <a:spcPts val="0"/>
              </a:spcBef>
              <a:spcAft>
                <a:spcPts val="0"/>
              </a:spcAft>
              <a:buSzPct val="100000"/>
              <a:buChar char="●"/>
            </a:pPr>
            <a:r>
              <a:rPr lang="en" sz="2228"/>
              <a:t>Size of Operator (sizeof) cannot be overloaded.</a:t>
            </a:r>
            <a:endParaRPr sz="2228"/>
          </a:p>
          <a:p>
            <a:pPr indent="-327659" lvl="0" marL="457200" rtl="0" algn="l">
              <a:spcBef>
                <a:spcPts val="0"/>
              </a:spcBef>
              <a:spcAft>
                <a:spcPts val="0"/>
              </a:spcAft>
              <a:buSzPct val="100000"/>
              <a:buChar char="●"/>
            </a:pPr>
            <a:r>
              <a:rPr lang="en" sz="2228"/>
              <a:t>Scope Resolution Operator (::) cannot be overloaded.</a:t>
            </a:r>
            <a:endParaRPr sz="2228"/>
          </a:p>
          <a:p>
            <a:pPr indent="-327659" lvl="0" marL="457200" rtl="0" algn="l">
              <a:spcBef>
                <a:spcPts val="0"/>
              </a:spcBef>
              <a:spcAft>
                <a:spcPts val="0"/>
              </a:spcAft>
              <a:buSzPct val="100000"/>
              <a:buChar char="●"/>
            </a:pPr>
            <a:r>
              <a:rPr lang="en" sz="2228"/>
              <a:t>Class member selector Operator (.) cannot be overloaded.</a:t>
            </a:r>
            <a:endParaRPr sz="2228"/>
          </a:p>
          <a:p>
            <a:pPr indent="-327659" lvl="0" marL="457200" rtl="0" algn="l">
              <a:spcBef>
                <a:spcPts val="0"/>
              </a:spcBef>
              <a:spcAft>
                <a:spcPts val="0"/>
              </a:spcAft>
              <a:buSzPct val="100000"/>
              <a:buChar char="●"/>
            </a:pPr>
            <a:r>
              <a:rPr lang="en" sz="2228"/>
              <a:t>Member pointer selector Operator (.*) cannot be overloaded.</a:t>
            </a:r>
            <a:endParaRPr sz="2228"/>
          </a:p>
          <a:p>
            <a:pPr indent="-327659" lvl="0" marL="457200" rtl="0" algn="l">
              <a:spcBef>
                <a:spcPts val="0"/>
              </a:spcBef>
              <a:spcAft>
                <a:spcPts val="0"/>
              </a:spcAft>
              <a:buSzPct val="100000"/>
              <a:buChar char="●"/>
            </a:pPr>
            <a:r>
              <a:rPr lang="en" sz="2228"/>
              <a:t>Object type Operator (typeid) cannot be overloaded.</a:t>
            </a:r>
            <a:endParaRPr sz="2228"/>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41"/>
          <p:cNvPicPr preferRelativeResize="0"/>
          <p:nvPr/>
        </p:nvPicPr>
        <p:blipFill>
          <a:blip r:embed="rId3">
            <a:alphaModFix/>
          </a:blip>
          <a:stretch>
            <a:fillRect/>
          </a:stretch>
        </p:blipFill>
        <p:spPr>
          <a:xfrm>
            <a:off x="1311388" y="0"/>
            <a:ext cx="652122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457200" y="390983"/>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Base and Derived Class</a:t>
            </a:r>
            <a:endParaRPr b="1" sz="3000">
              <a:solidFill>
                <a:srgbClr val="000000"/>
              </a:solidFill>
              <a:latin typeface="Calibri"/>
              <a:ea typeface="Calibri"/>
              <a:cs typeface="Calibri"/>
              <a:sym typeface="Calibri"/>
            </a:endParaRPr>
          </a:p>
        </p:txBody>
      </p:sp>
      <p:sp>
        <p:nvSpPr>
          <p:cNvPr id="65" name="Google Shape;65;p15"/>
          <p:cNvSpPr txBox="1"/>
          <p:nvPr/>
        </p:nvSpPr>
        <p:spPr>
          <a:xfrm>
            <a:off x="525440" y="1107065"/>
            <a:ext cx="8093100" cy="954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 sz="2800">
                <a:solidFill>
                  <a:srgbClr val="000000"/>
                </a:solidFill>
                <a:latin typeface="Calibri"/>
                <a:ea typeface="Calibri"/>
                <a:cs typeface="Calibri"/>
                <a:sym typeface="Calibri"/>
              </a:rPr>
              <a:t>Derived class inherits all data members and methods of its base class.</a:t>
            </a:r>
            <a:endParaRPr sz="2800">
              <a:solidFill>
                <a:srgbClr val="000000"/>
              </a:solidFill>
              <a:latin typeface="Calibri"/>
              <a:ea typeface="Calibri"/>
              <a:cs typeface="Calibri"/>
              <a:sym typeface="Calibri"/>
            </a:endParaRPr>
          </a:p>
        </p:txBody>
      </p:sp>
      <p:grpSp>
        <p:nvGrpSpPr>
          <p:cNvPr id="66" name="Google Shape;66;p15"/>
          <p:cNvGrpSpPr/>
          <p:nvPr/>
        </p:nvGrpSpPr>
        <p:grpSpPr>
          <a:xfrm>
            <a:off x="165475" y="2156650"/>
            <a:ext cx="8597025" cy="3409900"/>
            <a:chOff x="250" y="1070"/>
            <a:chExt cx="4784" cy="1377"/>
          </a:xfrm>
        </p:grpSpPr>
        <p:sp>
          <p:nvSpPr>
            <p:cNvPr id="67" name="Google Shape;67;p15"/>
            <p:cNvSpPr txBox="1"/>
            <p:nvPr/>
          </p:nvSpPr>
          <p:spPr>
            <a:xfrm>
              <a:off x="1069" y="1070"/>
              <a:ext cx="6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cVehicle</a:t>
              </a:r>
              <a:endParaRPr sz="2000">
                <a:solidFill>
                  <a:srgbClr val="FFFFFF"/>
                </a:solidFill>
                <a:latin typeface="Calibri"/>
                <a:ea typeface="Calibri"/>
                <a:cs typeface="Calibri"/>
                <a:sym typeface="Calibri"/>
              </a:endParaRPr>
            </a:p>
          </p:txBody>
        </p:sp>
        <p:sp>
          <p:nvSpPr>
            <p:cNvPr id="68" name="Google Shape;68;p15"/>
            <p:cNvSpPr txBox="1"/>
            <p:nvPr/>
          </p:nvSpPr>
          <p:spPr>
            <a:xfrm>
              <a:off x="2895" y="1070"/>
              <a:ext cx="6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Base Class</a:t>
              </a:r>
              <a:endParaRPr/>
            </a:p>
          </p:txBody>
        </p:sp>
        <p:sp>
          <p:nvSpPr>
            <p:cNvPr id="69" name="Google Shape;69;p15"/>
            <p:cNvSpPr txBox="1"/>
            <p:nvPr/>
          </p:nvSpPr>
          <p:spPr>
            <a:xfrm>
              <a:off x="4116" y="1070"/>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Generalization</a:t>
              </a:r>
              <a:endParaRPr/>
            </a:p>
          </p:txBody>
        </p:sp>
        <p:cxnSp>
          <p:nvCxnSpPr>
            <p:cNvPr id="70" name="Google Shape;70;p15"/>
            <p:cNvCxnSpPr/>
            <p:nvPr/>
          </p:nvCxnSpPr>
          <p:spPr>
            <a:xfrm>
              <a:off x="731" y="1825"/>
              <a:ext cx="1200" cy="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71" name="Google Shape;71;p15"/>
            <p:cNvCxnSpPr/>
            <p:nvPr/>
          </p:nvCxnSpPr>
          <p:spPr>
            <a:xfrm rot="10800000">
              <a:off x="731" y="1860"/>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2" name="Google Shape;72;p15"/>
            <p:cNvCxnSpPr/>
            <p:nvPr/>
          </p:nvCxnSpPr>
          <p:spPr>
            <a:xfrm rot="10800000">
              <a:off x="3279" y="1266"/>
              <a:ext cx="0" cy="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3" name="Google Shape;73;p15"/>
            <p:cNvCxnSpPr/>
            <p:nvPr/>
          </p:nvCxnSpPr>
          <p:spPr>
            <a:xfrm rot="10800000">
              <a:off x="1369" y="1487"/>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4" name="Google Shape;74;p15"/>
            <p:cNvCxnSpPr/>
            <p:nvPr/>
          </p:nvCxnSpPr>
          <p:spPr>
            <a:xfrm rot="10800000">
              <a:off x="2011" y="1831"/>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5" name="Google Shape;75;p15"/>
            <p:cNvCxnSpPr/>
            <p:nvPr/>
          </p:nvCxnSpPr>
          <p:spPr>
            <a:xfrm rot="10800000">
              <a:off x="4590" y="1284"/>
              <a:ext cx="0" cy="900"/>
            </a:xfrm>
            <a:prstGeom prst="straightConnector1">
              <a:avLst/>
            </a:prstGeom>
            <a:solidFill>
              <a:srgbClr val="17365D"/>
            </a:solidFill>
            <a:ln cap="flat" cmpd="sng" w="28575">
              <a:solidFill>
                <a:srgbClr val="000000"/>
              </a:solidFill>
              <a:prstDash val="solid"/>
              <a:round/>
              <a:headEnd len="sm" w="sm" type="none"/>
              <a:tailEnd len="med" w="med" type="stealth"/>
            </a:ln>
          </p:spPr>
        </p:cxnSp>
        <p:sp>
          <p:nvSpPr>
            <p:cNvPr id="76" name="Google Shape;76;p15"/>
            <p:cNvSpPr txBox="1"/>
            <p:nvPr/>
          </p:nvSpPr>
          <p:spPr>
            <a:xfrm>
              <a:off x="250"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cTwoWheeler</a:t>
              </a:r>
              <a:endParaRPr sz="2000">
                <a:solidFill>
                  <a:srgbClr val="FFFFFF"/>
                </a:solidFill>
                <a:latin typeface="Calibri"/>
                <a:ea typeface="Calibri"/>
                <a:cs typeface="Calibri"/>
                <a:sym typeface="Calibri"/>
              </a:endParaRPr>
            </a:p>
          </p:txBody>
        </p:sp>
        <p:sp>
          <p:nvSpPr>
            <p:cNvPr id="77" name="Google Shape;77;p15"/>
            <p:cNvSpPr txBox="1"/>
            <p:nvPr/>
          </p:nvSpPr>
          <p:spPr>
            <a:xfrm>
              <a:off x="1496"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cThreeWheeler</a:t>
              </a:r>
              <a:endParaRPr sz="2000">
                <a:solidFill>
                  <a:srgbClr val="FFFFFF"/>
                </a:solidFill>
                <a:latin typeface="Calibri"/>
                <a:ea typeface="Calibri"/>
                <a:cs typeface="Calibri"/>
                <a:sym typeface="Calibri"/>
              </a:endParaRPr>
            </a:p>
          </p:txBody>
        </p:sp>
        <p:sp>
          <p:nvSpPr>
            <p:cNvPr id="78" name="Google Shape;78;p15"/>
            <p:cNvSpPr txBox="1"/>
            <p:nvPr/>
          </p:nvSpPr>
          <p:spPr>
            <a:xfrm>
              <a:off x="2820"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Derived Class</a:t>
              </a:r>
              <a:endParaRPr/>
            </a:p>
          </p:txBody>
        </p:sp>
        <p:sp>
          <p:nvSpPr>
            <p:cNvPr id="79" name="Google Shape;79;p15"/>
            <p:cNvSpPr txBox="1"/>
            <p:nvPr/>
          </p:nvSpPr>
          <p:spPr>
            <a:xfrm>
              <a:off x="4134"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Specialization</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Friend Function</a:t>
            </a:r>
            <a:endParaRPr/>
          </a:p>
        </p:txBody>
      </p:sp>
      <p:sp>
        <p:nvSpPr>
          <p:cNvPr id="312" name="Google Shape;31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a function is defined as a friend function in C++, then the protected and private data of a class can be accessed using the function.</a:t>
            </a:r>
            <a:endParaRPr/>
          </a:p>
          <a:p>
            <a:pPr indent="0" lvl="0" marL="0" rtl="0" algn="l">
              <a:spcBef>
                <a:spcPts val="1200"/>
              </a:spcBef>
              <a:spcAft>
                <a:spcPts val="0"/>
              </a:spcAft>
              <a:buClr>
                <a:schemeClr val="dk1"/>
              </a:buClr>
              <a:buSzPts val="1100"/>
              <a:buFont typeface="Arial"/>
              <a:buNone/>
            </a:pPr>
            <a:r>
              <a:rPr lang="en"/>
              <a:t>By using the keyword friend compiler knows the given function is a friend function.</a:t>
            </a:r>
            <a:endParaRPr/>
          </a:p>
          <a:p>
            <a:pPr indent="0" lvl="0" marL="0" rtl="0" algn="l">
              <a:spcBef>
                <a:spcPts val="1200"/>
              </a:spcBef>
              <a:spcAft>
                <a:spcPts val="0"/>
              </a:spcAft>
              <a:buClr>
                <a:schemeClr val="dk1"/>
              </a:buClr>
              <a:buSzPts val="1100"/>
              <a:buFont typeface="Arial"/>
              <a:buNone/>
            </a:pPr>
            <a:r>
              <a:rPr lang="en"/>
              <a:t>For accessing the data, the declaration of a friend function should be done inside the body of a class starting with the keyword friend.</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Declaration of friend function in C++</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318" name="Google Shape;31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class class_name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friend data_type function_name(argument/s);            // syntax of friend function.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idx="1" type="body"/>
          </p:nvPr>
        </p:nvSpPr>
        <p:spPr>
          <a:xfrm>
            <a:off x="311700" y="220550"/>
            <a:ext cx="8520600" cy="4348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class Box {   </a:t>
            </a:r>
            <a:endParaRPr/>
          </a:p>
          <a:p>
            <a:pPr indent="0" lvl="0" marL="0" rtl="0" algn="l">
              <a:spcBef>
                <a:spcPts val="1200"/>
              </a:spcBef>
              <a:spcAft>
                <a:spcPts val="0"/>
              </a:spcAft>
              <a:buClr>
                <a:schemeClr val="dk1"/>
              </a:buClr>
              <a:buSzPct val="61111"/>
              <a:buFont typeface="Arial"/>
              <a:buNone/>
            </a:pPr>
            <a:r>
              <a:rPr lang="en"/>
              <a:t>    private:    </a:t>
            </a:r>
            <a:endParaRPr/>
          </a:p>
          <a:p>
            <a:pPr indent="0" lvl="0" marL="0" rtl="0" algn="l">
              <a:spcBef>
                <a:spcPts val="1200"/>
              </a:spcBef>
              <a:spcAft>
                <a:spcPts val="0"/>
              </a:spcAft>
              <a:buClr>
                <a:schemeClr val="dk1"/>
              </a:buClr>
              <a:buSzPct val="61111"/>
              <a:buFont typeface="Arial"/>
              <a:buNone/>
            </a:pPr>
            <a:r>
              <a:rPr lang="en"/>
              <a:t>        int length;    </a:t>
            </a:r>
            <a:endParaRPr/>
          </a:p>
          <a:p>
            <a:pPr indent="0" lvl="0" marL="0" rtl="0" algn="l">
              <a:spcBef>
                <a:spcPts val="1200"/>
              </a:spcBef>
              <a:spcAft>
                <a:spcPts val="0"/>
              </a:spcAft>
              <a:buClr>
                <a:schemeClr val="dk1"/>
              </a:buClr>
              <a:buSzPct val="61111"/>
              <a:buFont typeface="Arial"/>
              <a:buNone/>
            </a:pPr>
            <a:r>
              <a:rPr lang="en"/>
              <a:t>    public:    </a:t>
            </a:r>
            <a:endParaRPr/>
          </a:p>
          <a:p>
            <a:pPr indent="0" lvl="0" marL="0" rtl="0" algn="l">
              <a:spcBef>
                <a:spcPts val="1200"/>
              </a:spcBef>
              <a:spcAft>
                <a:spcPts val="0"/>
              </a:spcAft>
              <a:buClr>
                <a:schemeClr val="dk1"/>
              </a:buClr>
              <a:buSzPct val="61111"/>
              <a:buFont typeface="Arial"/>
              <a:buNone/>
            </a:pPr>
            <a:r>
              <a:rPr lang="en"/>
              <a:t>        Box(): length(0) { }    </a:t>
            </a:r>
            <a:endParaRPr/>
          </a:p>
          <a:p>
            <a:pPr indent="0" lvl="0" marL="0" rtl="0" algn="l">
              <a:spcBef>
                <a:spcPts val="1200"/>
              </a:spcBef>
              <a:spcAft>
                <a:spcPts val="0"/>
              </a:spcAft>
              <a:buClr>
                <a:schemeClr val="dk1"/>
              </a:buClr>
              <a:buSzPct val="61111"/>
              <a:buFont typeface="Arial"/>
              <a:buNone/>
            </a:pPr>
            <a:r>
              <a:rPr lang="en"/>
              <a:t>        friend int printLength(Box); //friend function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int printLength(Box b)    </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0"/>
              </a:spcAft>
              <a:buClr>
                <a:schemeClr val="dk1"/>
              </a:buClr>
              <a:buSzPct val="61111"/>
              <a:buFont typeface="Arial"/>
              <a:buNone/>
            </a:pPr>
            <a:r>
              <a:rPr lang="en"/>
              <a:t>   b.length += 10;    </a:t>
            </a:r>
            <a:endParaRPr/>
          </a:p>
          <a:p>
            <a:pPr indent="0" lvl="0" marL="0" rtl="0" algn="l">
              <a:spcBef>
                <a:spcPts val="1200"/>
              </a:spcBef>
              <a:spcAft>
                <a:spcPts val="0"/>
              </a:spcAft>
              <a:buClr>
                <a:schemeClr val="dk1"/>
              </a:buClr>
              <a:buSzPct val="61111"/>
              <a:buFont typeface="Arial"/>
              <a:buNone/>
            </a:pPr>
            <a:r>
              <a:rPr lang="en"/>
              <a:t>    return b.length;    </a:t>
            </a:r>
            <a:endParaRPr/>
          </a:p>
          <a:p>
            <a:pPr indent="0" lvl="0" marL="0" rtl="0" algn="l">
              <a:spcBef>
                <a:spcPts val="1200"/>
              </a:spcBef>
              <a:spcAft>
                <a:spcPts val="1200"/>
              </a:spcAft>
              <a:buNone/>
            </a:pP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204125" y="366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Characteristics of a Friend function:</a:t>
            </a:r>
            <a:endParaRPr b="1" sz="3244"/>
          </a:p>
        </p:txBody>
      </p:sp>
      <p:sp>
        <p:nvSpPr>
          <p:cNvPr id="329" name="Google Shape;32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 is not in the scope of the class to which it has been declared as a friend.</a:t>
            </a:r>
            <a:endParaRPr/>
          </a:p>
          <a:p>
            <a:pPr indent="-342900" lvl="0" marL="457200" rtl="0" algn="l">
              <a:spcBef>
                <a:spcPts val="0"/>
              </a:spcBef>
              <a:spcAft>
                <a:spcPts val="0"/>
              </a:spcAft>
              <a:buSzPts val="1800"/>
              <a:buChar char="●"/>
            </a:pPr>
            <a:r>
              <a:rPr lang="en"/>
              <a:t>It cannot be called using the object as it is not in the scope of that class.</a:t>
            </a:r>
            <a:endParaRPr/>
          </a:p>
          <a:p>
            <a:pPr indent="-342900" lvl="0" marL="457200" rtl="0" algn="l">
              <a:spcBef>
                <a:spcPts val="0"/>
              </a:spcBef>
              <a:spcAft>
                <a:spcPts val="0"/>
              </a:spcAft>
              <a:buSzPts val="1800"/>
              <a:buChar char="●"/>
            </a:pPr>
            <a:r>
              <a:rPr lang="en"/>
              <a:t>It can be invoked like a normal function without using the object.</a:t>
            </a:r>
            <a:endParaRPr/>
          </a:p>
          <a:p>
            <a:pPr indent="-342900" lvl="0" marL="457200" rtl="0" algn="l">
              <a:spcBef>
                <a:spcPts val="0"/>
              </a:spcBef>
              <a:spcAft>
                <a:spcPts val="0"/>
              </a:spcAft>
              <a:buSzPts val="1800"/>
              <a:buChar char="●"/>
            </a:pPr>
            <a:r>
              <a:rPr lang="en"/>
              <a:t>It cannot access the member names directly and has to use an object name and dot membership operator with the member name.</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functions</a:t>
            </a:r>
            <a:endParaRPr/>
          </a:p>
        </p:txBody>
      </p:sp>
      <p:sp>
        <p:nvSpPr>
          <p:cNvPr id="335" name="Google Shape;33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const member functions are the functions which are declared as constant in the program. The object called by these functions cannot be modified. It is recommended to use const keyword so that accidental changes to object are avoided.</a:t>
            </a:r>
            <a:endParaRPr/>
          </a:p>
          <a:p>
            <a:pPr indent="0" lvl="0" marL="0" rtl="0" algn="l">
              <a:spcBef>
                <a:spcPts val="1200"/>
              </a:spcBef>
              <a:spcAft>
                <a:spcPts val="0"/>
              </a:spcAft>
              <a:buNone/>
            </a:pPr>
            <a:r>
              <a:rPr lang="en"/>
              <a:t>Syntax:</a:t>
            </a:r>
            <a:endParaRPr/>
          </a:p>
          <a:p>
            <a:pPr indent="0" lvl="0" marL="0" rtl="0" algn="l">
              <a:spcBef>
                <a:spcPts val="1200"/>
              </a:spcBef>
              <a:spcAft>
                <a:spcPts val="0"/>
              </a:spcAft>
              <a:buClr>
                <a:schemeClr val="dk1"/>
              </a:buClr>
              <a:buSzPct val="61111"/>
              <a:buFont typeface="Arial"/>
              <a:buNone/>
            </a:pPr>
            <a:r>
              <a:rPr lang="en"/>
              <a:t>return_type function_name() const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function logic</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Type Casting operators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341" name="Google Shape;34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 supports following 4 types of casting operators:</a:t>
            </a:r>
            <a:endParaRPr/>
          </a:p>
          <a:p>
            <a:pPr indent="0" lvl="0" marL="0" rtl="0" algn="l">
              <a:spcBef>
                <a:spcPts val="120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2. static_cast</a:t>
            </a:r>
            <a:endParaRPr/>
          </a:p>
          <a:p>
            <a:pPr indent="0" lvl="0" marL="0" rtl="0" algn="l">
              <a:spcBef>
                <a:spcPts val="1200"/>
              </a:spcBef>
              <a:spcAft>
                <a:spcPts val="0"/>
              </a:spcAft>
              <a:buClr>
                <a:schemeClr val="dk1"/>
              </a:buClr>
              <a:buSzPts val="1100"/>
              <a:buFont typeface="Arial"/>
              <a:buNone/>
            </a:pPr>
            <a:r>
              <a:rPr lang="en"/>
              <a:t>3. dynamic_cast</a:t>
            </a:r>
            <a:endParaRPr/>
          </a:p>
          <a:p>
            <a:pPr indent="0" lvl="0" marL="0" rtl="0" algn="l">
              <a:spcBef>
                <a:spcPts val="1200"/>
              </a:spcBef>
              <a:spcAft>
                <a:spcPts val="0"/>
              </a:spcAft>
              <a:buClr>
                <a:schemeClr val="dk1"/>
              </a:buClr>
              <a:buSzPts val="1100"/>
              <a:buFont typeface="Arial"/>
              <a:buNone/>
            </a:pPr>
            <a:r>
              <a:rPr lang="en"/>
              <a:t>4. reinterpret_cast</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idx="1" type="body"/>
          </p:nvPr>
        </p:nvSpPr>
        <p:spPr>
          <a:xfrm>
            <a:off x="311700" y="97775"/>
            <a:ext cx="8520600" cy="44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const_cast is used to cast away the constness of variables. Following are some interesting facts about const_cast.</a:t>
            </a:r>
            <a:endParaRPr/>
          </a:p>
          <a:p>
            <a:pPr indent="0" lvl="0" marL="0" rtl="0" algn="l">
              <a:spcBef>
                <a:spcPts val="1200"/>
              </a:spcBef>
              <a:spcAft>
                <a:spcPts val="0"/>
              </a:spcAft>
              <a:buNone/>
            </a:pPr>
            <a:r>
              <a:rPr lang="en"/>
              <a:t>2:Static Cast:</a:t>
            </a:r>
            <a:endParaRPr/>
          </a:p>
          <a:p>
            <a:pPr indent="0" lvl="0" marL="0" rtl="0" algn="l">
              <a:spcBef>
                <a:spcPts val="1200"/>
              </a:spcBef>
              <a:spcAft>
                <a:spcPts val="0"/>
              </a:spcAft>
              <a:buNone/>
            </a:pPr>
            <a:r>
              <a:rPr lang="en"/>
              <a:t>This is the simplest type of cast that can be used. It is a compile-time cast. It does things like implicit conversions between types (such as int to float, or pointer to void*), and it can also call explicit conversion functions.</a:t>
            </a:r>
            <a:endParaRPr/>
          </a:p>
          <a:p>
            <a:pPr indent="0" lvl="0" marL="0" rtl="0" algn="l">
              <a:spcBef>
                <a:spcPts val="1200"/>
              </a:spcBef>
              <a:spcAft>
                <a:spcPts val="0"/>
              </a:spcAft>
              <a:buClr>
                <a:schemeClr val="dk1"/>
              </a:buClr>
              <a:buSzPts val="1100"/>
              <a:buFont typeface="Arial"/>
              <a:buNone/>
            </a:pPr>
            <a:r>
              <a:rPr lang="en"/>
              <a:t>3:Dynamic Cast: A cast is an operator that converts data from one type to another type. In C++, dynamic casting is mainly used for safe downcasting at run time. To work on dynamic_cast there must be one virtual function in the base class. A dynamic_cast works only polymorphic base class because it uses this information to decide safe downcasting.</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idx="1" type="body"/>
          </p:nvPr>
        </p:nvSpPr>
        <p:spPr>
          <a:xfrm>
            <a:off x="311700" y="0"/>
            <a:ext cx="8520600" cy="5045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492"/>
              <a:t>Downcasting: Casting a base class pointer (or reference) to a derived class pointer (or reference) is known as downcasting. In figure 1  casting from the Base class pointer/reference to the “derived class 1” pointer/reference showing downcasting (Base -&gt;Derived class).</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rPr lang="en" sz="2492"/>
              <a:t>Upcasting: Casting a derived class pointer (or reference) to a base class pointer (or reference) is known as upcasting. In figure 1 Casting from Derived class 2 pointer/reference to the “Base class” pointer/reference showing Upcasting (Derived class 2 -&gt; Base Class).</a:t>
            </a:r>
            <a:endParaRPr sz="2492"/>
          </a:p>
          <a:p>
            <a:pPr indent="0" lvl="0" marL="0" rtl="0" algn="l">
              <a:spcBef>
                <a:spcPts val="1200"/>
              </a:spcBef>
              <a:spcAft>
                <a:spcPts val="1200"/>
              </a:spcAft>
              <a:buNone/>
            </a:pPr>
            <a:r>
              <a:t/>
            </a:r>
            <a:endParaRPr/>
          </a:p>
        </p:txBody>
      </p:sp>
      <p:pic>
        <p:nvPicPr>
          <p:cNvPr id="352" name="Google Shape;352;p49"/>
          <p:cNvPicPr preferRelativeResize="0"/>
          <p:nvPr/>
        </p:nvPicPr>
        <p:blipFill>
          <a:blip r:embed="rId3">
            <a:alphaModFix/>
          </a:blip>
          <a:stretch>
            <a:fillRect/>
          </a:stretch>
        </p:blipFill>
        <p:spPr>
          <a:xfrm>
            <a:off x="1637325" y="1140188"/>
            <a:ext cx="4963150" cy="2022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rgbClr val="273239"/>
                </a:solidFill>
                <a:highlight>
                  <a:srgbClr val="FFFFFF"/>
                </a:highlight>
                <a:latin typeface="Nunito"/>
                <a:ea typeface="Nunito"/>
                <a:cs typeface="Nunito"/>
                <a:sym typeface="Nunito"/>
              </a:rPr>
              <a:t>reinterpret_cast</a:t>
            </a:r>
            <a:endParaRPr sz="3900"/>
          </a:p>
        </p:txBody>
      </p:sp>
      <p:sp>
        <p:nvSpPr>
          <p:cNvPr id="358" name="Google Shape;35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reinterpret_cast is a type of casting operator used in C++.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 It is used to convert a pointer of some data type into a pointer of another data type, even if the data types before and after conversion are different.</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900">
                <a:solidFill>
                  <a:srgbClr val="273239"/>
                </a:solidFill>
                <a:highlight>
                  <a:srgbClr val="FFFFFF"/>
                </a:highlight>
                <a:latin typeface="Nunito"/>
                <a:ea typeface="Nunito"/>
                <a:cs typeface="Nunito"/>
                <a:sym typeface="Nunito"/>
              </a:rPr>
              <a:t>It does not check if the pointer type and data pointed by the pointer is same or not.</a:t>
            </a:r>
            <a:endParaRPr sz="19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120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 p = </a:t>
            </a:r>
            <a:r>
              <a:rPr b="1" lang="en" sz="1932">
                <a:solidFill>
                  <a:srgbClr val="006699"/>
                </a:solidFill>
                <a:highlight>
                  <a:srgbClr val="FFFFFF"/>
                </a:highlight>
                <a:latin typeface="Courier New"/>
                <a:ea typeface="Courier New"/>
                <a:cs typeface="Courier New"/>
                <a:sym typeface="Courier New"/>
              </a:rPr>
              <a:t>new</a:t>
            </a: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(65);</a:t>
            </a:r>
            <a:endParaRPr sz="1932">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 ch = </a:t>
            </a:r>
            <a:r>
              <a:rPr b="1" lang="en" sz="1932">
                <a:solidFill>
                  <a:srgbClr val="006699"/>
                </a:solidFill>
                <a:highlight>
                  <a:srgbClr val="FFFFFF"/>
                </a:highlight>
                <a:latin typeface="Courier New"/>
                <a:ea typeface="Courier New"/>
                <a:cs typeface="Courier New"/>
                <a:sym typeface="Courier New"/>
              </a:rPr>
              <a:t>reinterpret_cast</a:t>
            </a:r>
            <a:r>
              <a:rPr lang="en" sz="1932">
                <a:solidFill>
                  <a:schemeClr val="dk1"/>
                </a:solidFill>
                <a:highlight>
                  <a:srgbClr val="FFFFFF"/>
                </a:highlight>
                <a:latin typeface="Courier New"/>
                <a:ea typeface="Courier New"/>
                <a:cs typeface="Courier New"/>
                <a:sym typeface="Courier New"/>
              </a:rPr>
              <a:t>&lt;</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*&gt;(p);</a:t>
            </a:r>
            <a:endParaRPr sz="1932">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57894"/>
              <a:buFont typeface="Arial"/>
              <a:buNone/>
            </a:pPr>
            <a:r>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84615"/>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800">
                <a:solidFill>
                  <a:srgbClr val="273239"/>
                </a:solidFill>
                <a:highlight>
                  <a:srgbClr val="FFFFFF"/>
                </a:highlight>
                <a:latin typeface="Nunito"/>
                <a:ea typeface="Nunito"/>
                <a:cs typeface="Nunito"/>
                <a:sym typeface="Nunito"/>
              </a:rPr>
              <a:t>Purpose for using reinterpret_cast </a:t>
            </a:r>
            <a:endParaRPr sz="3300"/>
          </a:p>
        </p:txBody>
      </p:sp>
      <p:sp>
        <p:nvSpPr>
          <p:cNvPr id="364" name="Google Shape;364;p51"/>
          <p:cNvSpPr txBox="1"/>
          <p:nvPr>
            <p:ph idx="1" type="body"/>
          </p:nvPr>
        </p:nvSpPr>
        <p:spPr>
          <a:xfrm>
            <a:off x="311700" y="1124525"/>
            <a:ext cx="8520600" cy="3735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reinterpret_cast is a very special and dangerous type of casting operator. And is suggested to use it using proper data type i.e., (pointer data type should be same as original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can typecast any pointer to any other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used when we want to work with bits.</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If we use this type of cast then it becomes a non-portable product. So, it is suggested not to use this concept unless required.</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only used to typecast any pointer to its original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Boolean value will be converted into integer value i.e., 0 for false and 1 for true.</a:t>
            </a:r>
            <a:endParaRPr sz="17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This is ‘is a’ kind of hierarchy.</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More than one class can inherit attributes from a single base class.</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A derived class can be a base class to another class.</a:t>
            </a:r>
            <a:endParaRPr sz="2200">
              <a:solidFill>
                <a:schemeClr val="dk1"/>
              </a:solidFill>
              <a:latin typeface="Calibri"/>
              <a:ea typeface="Calibri"/>
              <a:cs typeface="Calibri"/>
              <a:sym typeface="Calibri"/>
            </a:endParaRPr>
          </a:p>
          <a:p>
            <a:pPr indent="-329882" lvl="0" marL="341312" rtl="0" algn="just">
              <a:lnSpc>
                <a:spcPct val="100000"/>
              </a:lnSpc>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p:txBody>
      </p:sp>
      <p:sp>
        <p:nvSpPr>
          <p:cNvPr id="85" name="Google Shape;85;p16"/>
          <p:cNvSpPr txBox="1"/>
          <p:nvPr/>
        </p:nvSpPr>
        <p:spPr>
          <a:xfrm>
            <a:off x="5434700" y="4361520"/>
            <a:ext cx="1307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Manager</a:t>
            </a:r>
            <a:endParaRPr/>
          </a:p>
        </p:txBody>
      </p:sp>
      <p:sp>
        <p:nvSpPr>
          <p:cNvPr id="86" name="Google Shape;86;p16"/>
          <p:cNvSpPr txBox="1"/>
          <p:nvPr/>
        </p:nvSpPr>
        <p:spPr>
          <a:xfrm>
            <a:off x="3248713" y="4361520"/>
            <a:ext cx="1739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Sales Person</a:t>
            </a:r>
            <a:endParaRPr sz="2400">
              <a:solidFill>
                <a:srgbClr val="FFFFFF"/>
              </a:solidFill>
              <a:latin typeface="Calibri"/>
              <a:ea typeface="Calibri"/>
              <a:cs typeface="Calibri"/>
              <a:sym typeface="Calibri"/>
            </a:endParaRPr>
          </a:p>
        </p:txBody>
      </p:sp>
      <p:sp>
        <p:nvSpPr>
          <p:cNvPr id="87" name="Google Shape;87;p16"/>
          <p:cNvSpPr txBox="1"/>
          <p:nvPr/>
        </p:nvSpPr>
        <p:spPr>
          <a:xfrm>
            <a:off x="4382794" y="2731312"/>
            <a:ext cx="14166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Employee</a:t>
            </a:r>
            <a:endParaRPr sz="2400">
              <a:solidFill>
                <a:srgbClr val="FFFFFF"/>
              </a:solidFill>
              <a:latin typeface="Calibri"/>
              <a:ea typeface="Calibri"/>
              <a:cs typeface="Calibri"/>
              <a:sym typeface="Calibri"/>
            </a:endParaRPr>
          </a:p>
        </p:txBody>
      </p:sp>
      <p:cxnSp>
        <p:nvCxnSpPr>
          <p:cNvPr id="88" name="Google Shape;88;p16"/>
          <p:cNvCxnSpPr/>
          <p:nvPr/>
        </p:nvCxnSpPr>
        <p:spPr>
          <a:xfrm rot="10800000">
            <a:off x="4158967" y="3718599"/>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89" name="Google Shape;89;p16"/>
          <p:cNvCxnSpPr/>
          <p:nvPr/>
        </p:nvCxnSpPr>
        <p:spPr>
          <a:xfrm rot="10800000">
            <a:off x="6076976" y="3734474"/>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90" name="Google Shape;90;p16"/>
          <p:cNvCxnSpPr/>
          <p:nvPr/>
        </p:nvCxnSpPr>
        <p:spPr>
          <a:xfrm>
            <a:off x="4142322" y="3744050"/>
            <a:ext cx="1917600" cy="630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91" name="Google Shape;91;p16"/>
          <p:cNvCxnSpPr/>
          <p:nvPr/>
        </p:nvCxnSpPr>
        <p:spPr>
          <a:xfrm rot="10800000">
            <a:off x="5042487" y="3245987"/>
            <a:ext cx="0" cy="557100"/>
          </a:xfrm>
          <a:prstGeom prst="straightConnector1">
            <a:avLst/>
          </a:prstGeom>
          <a:solidFill>
            <a:srgbClr val="17365D"/>
          </a:solidFill>
          <a:ln cap="flat" cmpd="sng" w="28575">
            <a:solidFill>
              <a:srgbClr val="000000"/>
            </a:solidFill>
            <a:prstDash val="solid"/>
            <a:round/>
            <a:headEnd len="sm" w="sm" type="none"/>
            <a:tailEnd len="med" w="med"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a:t>
            </a:r>
            <a:endParaRPr/>
          </a:p>
        </p:txBody>
      </p:sp>
      <p:sp>
        <p:nvSpPr>
          <p:cNvPr id="370" name="Google Shape;37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a stream refers to a sequence of characters that are transferred between the program and input/output (I/O) devices. </a:t>
            </a:r>
            <a:endParaRPr/>
          </a:p>
          <a:p>
            <a:pPr indent="0" lvl="0" marL="0" rtl="0" algn="l">
              <a:spcBef>
                <a:spcPts val="1200"/>
              </a:spcBef>
              <a:spcAft>
                <a:spcPts val="0"/>
              </a:spcAft>
              <a:buNone/>
            </a:pPr>
            <a:r>
              <a:rPr lang="en"/>
              <a:t>Stream classes in C++ facilitate input and output operations on files and other I/O devices. These classes have specific features to handle program input and output, making it easier to write portable code that can be used across multiple platforms.</a:t>
            </a:r>
            <a:endParaRPr/>
          </a:p>
          <a:p>
            <a:pPr indent="0" lvl="0" marL="0" rtl="0" algn="l">
              <a:spcBef>
                <a:spcPts val="1200"/>
              </a:spcBef>
              <a:spcAft>
                <a:spcPts val="1200"/>
              </a:spcAft>
              <a:buNone/>
            </a:pPr>
            <a:r>
              <a:rPr lang="en">
                <a:solidFill>
                  <a:srgbClr val="525C65"/>
                </a:solidFill>
                <a:highlight>
                  <a:srgbClr val="FFFFFF"/>
                </a:highlight>
              </a:rPr>
              <a:t>To use streams in C++, you need to include the appropriate header file. For instance, to use input/output streams, you would include the iostream header file. This library provides the necessary functions and classes to work with streams, enabling you to read and write data to and from files and other I/O devices.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53"/>
          <p:cNvPicPr preferRelativeResize="0"/>
          <p:nvPr/>
        </p:nvPicPr>
        <p:blipFill>
          <a:blip r:embed="rId3">
            <a:alphaModFix/>
          </a:blip>
          <a:stretch>
            <a:fillRect/>
          </a:stretch>
        </p:blipFill>
        <p:spPr>
          <a:xfrm>
            <a:off x="431325" y="-146675"/>
            <a:ext cx="8281349" cy="5290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25000" lnSpcReduction="20000"/>
          </a:bodyPr>
          <a:lstStyle/>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ios class</a:t>
            </a:r>
            <a:r>
              <a:rPr lang="en" sz="6641">
                <a:solidFill>
                  <a:srgbClr val="273239"/>
                </a:solidFill>
                <a:highlight>
                  <a:srgbClr val="FFFFFF"/>
                </a:highlight>
                <a:latin typeface="Nunito"/>
                <a:ea typeface="Nunito"/>
                <a:cs typeface="Nunito"/>
                <a:sym typeface="Nunito"/>
              </a:rPr>
              <a:t> is topmost class in the stream classes hierarchy. It is the base class for </a:t>
            </a:r>
            <a:r>
              <a:rPr b="1" lang="en" sz="6641">
                <a:solidFill>
                  <a:srgbClr val="273239"/>
                </a:solidFill>
                <a:highlight>
                  <a:srgbClr val="FFFFFF"/>
                </a:highlight>
                <a:latin typeface="Nunito"/>
                <a:ea typeface="Nunito"/>
                <a:cs typeface="Nunito"/>
                <a:sym typeface="Nunito"/>
              </a:rPr>
              <a:t>istream, ostream, </a:t>
            </a:r>
            <a:r>
              <a:rPr lang="en" sz="6641">
                <a:solidFill>
                  <a:srgbClr val="273239"/>
                </a:solidFill>
                <a:highlight>
                  <a:srgbClr val="FFFFFF"/>
                </a:highlight>
                <a:latin typeface="Nunito"/>
                <a:ea typeface="Nunito"/>
                <a:cs typeface="Nunito"/>
                <a:sym typeface="Nunito"/>
              </a:rPr>
              <a:t>and </a:t>
            </a:r>
            <a:r>
              <a:rPr b="1" lang="en" sz="6641">
                <a:solidFill>
                  <a:srgbClr val="273239"/>
                </a:solidFill>
                <a:highlight>
                  <a:srgbClr val="FFFFFF"/>
                </a:highlight>
                <a:latin typeface="Nunito"/>
                <a:ea typeface="Nunito"/>
                <a:cs typeface="Nunito"/>
                <a:sym typeface="Nunito"/>
              </a:rPr>
              <a:t>streambuf</a:t>
            </a:r>
            <a:r>
              <a:rPr lang="en" sz="6641">
                <a:solidFill>
                  <a:srgbClr val="273239"/>
                </a:solidFill>
                <a:highlight>
                  <a:srgbClr val="FFFFFF"/>
                </a:highlight>
                <a:latin typeface="Nunito"/>
                <a:ea typeface="Nunito"/>
                <a:cs typeface="Nunito"/>
                <a:sym typeface="Nunito"/>
              </a:rPr>
              <a:t> class.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serves the base classes for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The class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is used for input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for the output.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lang="en" sz="6641">
                <a:solidFill>
                  <a:srgbClr val="273239"/>
                </a:solidFill>
                <a:highlight>
                  <a:srgbClr val="FFFFFF"/>
                </a:highlight>
                <a:latin typeface="Nunito"/>
                <a:ea typeface="Nunito"/>
                <a:cs typeface="Nunito"/>
                <a:sym typeface="Nunito"/>
              </a:rPr>
              <a:t>Class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is indirectly inherited to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using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To avoid the duplicity of data and member functions of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class, it is declared as virtual base class when inheriting in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as</a:t>
            </a:r>
            <a:endParaRPr sz="6641">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class istream: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   class ostream: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t/>
            </a:r>
            <a:endParaRPr sz="2115">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idx="1" type="body"/>
          </p:nvPr>
        </p:nvSpPr>
        <p:spPr>
          <a:xfrm>
            <a:off x="311700" y="293350"/>
            <a:ext cx="8520600" cy="42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The istream class</a:t>
            </a:r>
            <a:r>
              <a:rPr lang="en"/>
              <a:t>: This class is responsible for handling input stream. It provides number of function for handling chars, strings and objects such as get, getline, read, ignore, putback etc.. </a:t>
            </a:r>
            <a:endParaRPr/>
          </a:p>
          <a:p>
            <a:pPr indent="0" lvl="0" marL="0" rtl="0" algn="l">
              <a:spcBef>
                <a:spcPts val="1200"/>
              </a:spcBef>
              <a:spcAft>
                <a:spcPts val="0"/>
              </a:spcAft>
              <a:buClr>
                <a:schemeClr val="dk1"/>
              </a:buClr>
              <a:buSzPts val="1100"/>
              <a:buFont typeface="Arial"/>
              <a:buNone/>
            </a:pPr>
            <a:r>
              <a:rPr lang="en"/>
              <a:t>char x; </a:t>
            </a:r>
            <a:endParaRPr/>
          </a:p>
          <a:p>
            <a:pPr indent="0" lvl="0" marL="0" rtl="0" algn="l">
              <a:spcBef>
                <a:spcPts val="1200"/>
              </a:spcBef>
              <a:spcAft>
                <a:spcPts val="0"/>
              </a:spcAft>
              <a:buClr>
                <a:schemeClr val="dk1"/>
              </a:buClr>
              <a:buSzPts val="1100"/>
              <a:buFont typeface="Arial"/>
              <a:buNone/>
            </a:pPr>
            <a:r>
              <a:rPr lang="en"/>
              <a:t>    // used to scan a single char</a:t>
            </a:r>
            <a:endParaRPr/>
          </a:p>
          <a:p>
            <a:pPr indent="0" lvl="0" marL="0" rtl="0" algn="l">
              <a:spcBef>
                <a:spcPts val="1200"/>
              </a:spcBef>
              <a:spcAft>
                <a:spcPts val="0"/>
              </a:spcAft>
              <a:buClr>
                <a:schemeClr val="dk1"/>
              </a:buClr>
              <a:buSzPts val="1100"/>
              <a:buFont typeface="Arial"/>
              <a:buNone/>
            </a:pPr>
            <a:r>
              <a:rPr lang="en"/>
              <a:t>    cin.get(x); </a:t>
            </a:r>
            <a:endParaRPr/>
          </a:p>
          <a:p>
            <a:pPr indent="0" lvl="0" marL="0" rtl="0" algn="l">
              <a:spcBef>
                <a:spcPts val="1200"/>
              </a:spcBef>
              <a:spcAft>
                <a:spcPts val="0"/>
              </a:spcAft>
              <a:buClr>
                <a:schemeClr val="dk1"/>
              </a:buClr>
              <a:buSzPts val="1100"/>
              <a:buFont typeface="Arial"/>
              <a:buNone/>
            </a:pPr>
            <a:r>
              <a:rPr lang="en"/>
              <a:t>    cout &lt;&lt; x;</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The ostream class:</a:t>
            </a:r>
            <a:endParaRPr b="1" sz="3355"/>
          </a:p>
        </p:txBody>
      </p:sp>
      <p:sp>
        <p:nvSpPr>
          <p:cNvPr id="391" name="Google Shape;39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ostream class: This class is responsible for handling output stream. It provides number of function for handling chars, strings and objects such as write, put etc.. </a:t>
            </a:r>
            <a:endParaRPr/>
          </a:p>
          <a:p>
            <a:pPr indent="0" lvl="0" marL="0" rtl="0" algn="l">
              <a:spcBef>
                <a:spcPts val="1200"/>
              </a:spcBef>
              <a:spcAft>
                <a:spcPts val="0"/>
              </a:spcAft>
              <a:buClr>
                <a:schemeClr val="dk1"/>
              </a:buClr>
              <a:buSzPct val="61111"/>
              <a:buFont typeface="Arial"/>
              <a:buNone/>
            </a:pPr>
            <a:r>
              <a:rPr lang="en"/>
              <a:t>char x; </a:t>
            </a:r>
            <a:endParaRPr/>
          </a:p>
          <a:p>
            <a:pPr indent="0" lvl="0" marL="0" rtl="0" algn="l">
              <a:spcBef>
                <a:spcPts val="1200"/>
              </a:spcBef>
              <a:spcAft>
                <a:spcPts val="0"/>
              </a:spcAft>
              <a:buClr>
                <a:schemeClr val="dk1"/>
              </a:buClr>
              <a:buSzPct val="61111"/>
              <a:buFont typeface="Arial"/>
              <a:buNone/>
            </a:pPr>
            <a:r>
              <a:rPr lang="en"/>
              <a:t>    // used to scan a single char</a:t>
            </a:r>
            <a:endParaRPr/>
          </a:p>
          <a:p>
            <a:pPr indent="0" lvl="0" marL="0" rtl="0" algn="l">
              <a:spcBef>
                <a:spcPts val="1200"/>
              </a:spcBef>
              <a:spcAft>
                <a:spcPts val="0"/>
              </a:spcAft>
              <a:buClr>
                <a:schemeClr val="dk1"/>
              </a:buClr>
              <a:buSzPct val="61111"/>
              <a:buFont typeface="Arial"/>
              <a:buNone/>
            </a:pPr>
            <a:r>
              <a:rPr lang="en"/>
              <a:t>    cin.get(x); </a:t>
            </a:r>
            <a:endParaRPr/>
          </a:p>
          <a:p>
            <a:pPr indent="0" lvl="0" marL="0" rtl="0" algn="l">
              <a:spcBef>
                <a:spcPts val="1200"/>
              </a:spcBef>
              <a:spcAft>
                <a:spcPts val="0"/>
              </a:spcAft>
              <a:buClr>
                <a:schemeClr val="dk1"/>
              </a:buClr>
              <a:buSzPct val="61111"/>
              <a:buFont typeface="Arial"/>
              <a:buNone/>
            </a:pPr>
            <a:r>
              <a:rPr lang="en"/>
              <a:t>    // used to put a single char onto the screen.</a:t>
            </a:r>
            <a:endParaRPr/>
          </a:p>
          <a:p>
            <a:pPr indent="0" lvl="0" marL="0" rtl="0" algn="l">
              <a:spcBef>
                <a:spcPts val="1200"/>
              </a:spcBef>
              <a:spcAft>
                <a:spcPts val="0"/>
              </a:spcAft>
              <a:buClr>
                <a:schemeClr val="dk1"/>
              </a:buClr>
              <a:buSzPct val="61111"/>
              <a:buFont typeface="Arial"/>
              <a:buNone/>
            </a:pPr>
            <a:r>
              <a:rPr lang="en"/>
              <a:t>    cout.put(x);</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idx="1" type="body"/>
          </p:nvPr>
        </p:nvSpPr>
        <p:spPr>
          <a:xfrm>
            <a:off x="311700" y="205350"/>
            <a:ext cx="8520600" cy="478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52"/>
              <a:t>Unformatted input/output operations In C++</a:t>
            </a:r>
            <a:endParaRPr b="1" sz="2152"/>
          </a:p>
          <a:p>
            <a:pPr indent="0" lvl="0" marL="0" rtl="0" algn="l">
              <a:spcBef>
                <a:spcPts val="1200"/>
              </a:spcBef>
              <a:spcAft>
                <a:spcPts val="0"/>
              </a:spcAft>
              <a:buNone/>
            </a:pPr>
            <a:r>
              <a:rPr lang="en"/>
              <a:t>In C++, the function getline() and write() provide a more efficient way to handle line-oriented inputs and outputs. getline() function reads the complete line of text that ends with the new line character. This function can be invoked using the cin object.</a:t>
            </a:r>
            <a:endParaRPr/>
          </a:p>
          <a:p>
            <a:pPr indent="0" lvl="0" marL="0" rtl="0" algn="l">
              <a:spcBef>
                <a:spcPts val="1200"/>
              </a:spcBef>
              <a:spcAft>
                <a:spcPts val="0"/>
              </a:spcAft>
              <a:buClr>
                <a:schemeClr val="dk1"/>
              </a:buClr>
              <a:buSzPct val="61111"/>
              <a:buFont typeface="Arial"/>
              <a:buNone/>
            </a:pPr>
            <a:r>
              <a:rPr lang="en"/>
              <a:t>char line[100]; </a:t>
            </a:r>
            <a:endParaRPr/>
          </a:p>
          <a:p>
            <a:pPr indent="0" lvl="0" marL="0" rtl="0" algn="l">
              <a:spcBef>
                <a:spcPts val="1200"/>
              </a:spcBef>
              <a:spcAft>
                <a:spcPts val="0"/>
              </a:spcAft>
              <a:buClr>
                <a:schemeClr val="dk1"/>
              </a:buClr>
              <a:buSzPct val="61111"/>
              <a:buFont typeface="Arial"/>
              <a:buNone/>
            </a:pPr>
            <a:r>
              <a:rPr lang="en"/>
              <a:t>    // Get the input</a:t>
            </a:r>
            <a:endParaRPr/>
          </a:p>
          <a:p>
            <a:pPr indent="0" lvl="0" marL="0" rtl="0" algn="l">
              <a:spcBef>
                <a:spcPts val="1200"/>
              </a:spcBef>
              <a:spcAft>
                <a:spcPts val="0"/>
              </a:spcAft>
              <a:buClr>
                <a:schemeClr val="dk1"/>
              </a:buClr>
              <a:buSzPct val="61111"/>
              <a:buFont typeface="Arial"/>
              <a:buNone/>
            </a:pPr>
            <a:r>
              <a:rPr lang="en"/>
              <a:t>    cin.getline(line, 10);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5);</a:t>
            </a:r>
            <a:endParaRPr/>
          </a:p>
          <a:p>
            <a:pPr indent="0" lvl="0" marL="0" rtl="0" algn="l">
              <a:spcBef>
                <a:spcPts val="1200"/>
              </a:spcBef>
              <a:spcAft>
                <a:spcPts val="0"/>
              </a:spcAft>
              <a:buClr>
                <a:schemeClr val="dk1"/>
              </a:buClr>
              <a:buSzPct val="61111"/>
              <a:buFont typeface="Arial"/>
              <a:buNone/>
            </a:pPr>
            <a:r>
              <a:rPr lang="en"/>
              <a:t>    cout &lt;&lt; endl;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20);</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solidFill>
                  <a:schemeClr val="dk2"/>
                </a:solidFill>
              </a:rPr>
              <a:t>F</a:t>
            </a:r>
            <a:r>
              <a:rPr b="1" lang="en" sz="2466">
                <a:solidFill>
                  <a:schemeClr val="dk2"/>
                </a:solidFill>
              </a:rPr>
              <a:t>ormatted console input/output functions</a:t>
            </a:r>
            <a:endParaRPr b="1" sz="3466"/>
          </a:p>
        </p:txBody>
      </p:sp>
      <p:sp>
        <p:nvSpPr>
          <p:cNvPr id="402" name="Google Shape;402;p58"/>
          <p:cNvSpPr txBox="1"/>
          <p:nvPr>
            <p:ph idx="1" type="body"/>
          </p:nvPr>
        </p:nvSpPr>
        <p:spPr>
          <a:xfrm>
            <a:off x="311700" y="867225"/>
            <a:ext cx="8520600" cy="35670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ts val="275"/>
              <a:buFont typeface="Arial"/>
              <a:buNone/>
            </a:pPr>
            <a:r>
              <a:rPr lang="en" sz="6197"/>
              <a:t>In C++, the formatted console input/output functions are used for performing input/output operations at the console by formatting the data in a particular format.</a:t>
            </a:r>
            <a:endParaRPr sz="6197"/>
          </a:p>
          <a:p>
            <a:pPr indent="0" lvl="0" marL="0" rtl="0" algn="l">
              <a:spcBef>
                <a:spcPts val="1200"/>
              </a:spcBef>
              <a:spcAft>
                <a:spcPts val="0"/>
              </a:spcAft>
              <a:buClr>
                <a:schemeClr val="dk1"/>
              </a:buClr>
              <a:buSzPts val="275"/>
              <a:buFont typeface="Arial"/>
              <a:buNone/>
            </a:pPr>
            <a:r>
              <a:rPr lang="en" sz="6197"/>
              <a:t>Some of the most important formatted console input/output functions in C++ are </a:t>
            </a:r>
            <a:endParaRPr sz="6197"/>
          </a:p>
          <a:p>
            <a:pPr indent="-326981" lvl="0" marL="457200" rtl="0" algn="l">
              <a:spcBef>
                <a:spcPts val="1200"/>
              </a:spcBef>
              <a:spcAft>
                <a:spcPts val="0"/>
              </a:spcAft>
              <a:buSzPct val="100000"/>
              <a:buChar char="●"/>
            </a:pPr>
            <a:r>
              <a:rPr b="1" lang="en" sz="6197"/>
              <a:t>width(int width)	</a:t>
            </a:r>
            <a:endParaRPr b="1" sz="6197"/>
          </a:p>
          <a:p>
            <a:pPr indent="0" lvl="0" marL="457200" rtl="0" algn="l">
              <a:spcBef>
                <a:spcPts val="1200"/>
              </a:spcBef>
              <a:spcAft>
                <a:spcPts val="0"/>
              </a:spcAft>
              <a:buNone/>
            </a:pPr>
            <a:r>
              <a:rPr lang="en" sz="6197"/>
              <a:t>Using this function, we can specify the width of a value to be displayed in the output at the console.</a:t>
            </a:r>
            <a:endParaRPr sz="6197"/>
          </a:p>
          <a:p>
            <a:pPr indent="-326981" lvl="0" marL="457200" rtl="0" algn="l">
              <a:spcBef>
                <a:spcPts val="1200"/>
              </a:spcBef>
              <a:spcAft>
                <a:spcPts val="0"/>
              </a:spcAft>
              <a:buSzPct val="100000"/>
              <a:buChar char="●"/>
            </a:pPr>
            <a:r>
              <a:rPr b="1" lang="en" sz="6197"/>
              <a:t>fill(char ch)</a:t>
            </a:r>
            <a:r>
              <a:rPr lang="en" sz="6197"/>
              <a:t>	Using this function, we can fill the unused white spaces in a value(to be printed at the console), with a character of our choice.</a:t>
            </a:r>
            <a:endParaRPr sz="6197"/>
          </a:p>
          <a:p>
            <a:pPr indent="-326981" lvl="0" marL="457200" rtl="0" algn="l">
              <a:spcBef>
                <a:spcPts val="0"/>
              </a:spcBef>
              <a:spcAft>
                <a:spcPts val="0"/>
              </a:spcAft>
              <a:buSzPct val="100000"/>
              <a:buChar char="●"/>
            </a:pPr>
            <a:r>
              <a:rPr b="1" lang="en" sz="6197"/>
              <a:t>peek()</a:t>
            </a:r>
            <a:r>
              <a:rPr lang="en" sz="6197"/>
              <a:t>	         The function returns the next character from the input stream, without removing it from the stream.</a:t>
            </a:r>
            <a:endParaRPr sz="6197"/>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Inheritance Syntax</a:t>
            </a:r>
            <a:endParaRPr/>
          </a:p>
        </p:txBody>
      </p:sp>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Access can be public or private or protected.</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base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derivedClassName:access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derived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5833"/>
              <a:buFont typeface="Arial"/>
              <a:buNone/>
            </a:pPr>
            <a:r>
              <a:rPr b="1" lang="en" sz="2400">
                <a:solidFill>
                  <a:srgbClr val="273239"/>
                </a:solidFill>
                <a:highlight>
                  <a:srgbClr val="FFFFFF"/>
                </a:highlight>
                <a:latin typeface="Nunito"/>
                <a:ea typeface="Nunito"/>
                <a:cs typeface="Nunito"/>
                <a:sym typeface="Nunito"/>
              </a:rPr>
              <a:t>Public, Protected, and Private inheritance in C++</a:t>
            </a:r>
            <a:endParaRPr b="1" sz="24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public inheritance </a:t>
            </a:r>
            <a:r>
              <a:rPr i="1" lang="en" sz="1900">
                <a:solidFill>
                  <a:srgbClr val="273239"/>
                </a:solidFill>
                <a:latin typeface="Nunito"/>
                <a:ea typeface="Nunito"/>
                <a:cs typeface="Nunito"/>
                <a:sym typeface="Nunito"/>
              </a:rPr>
              <a:t>makes public members of the base class public in the derived class, and the protected members of the base class remain protected in the derived class.</a:t>
            </a:r>
            <a:endParaRPr i="1" sz="1900">
              <a:solidFill>
                <a:srgbClr val="273239"/>
              </a:solidFill>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protected inheritance</a:t>
            </a:r>
            <a:r>
              <a:rPr i="1" lang="en" sz="1900">
                <a:solidFill>
                  <a:srgbClr val="273239"/>
                </a:solidFill>
                <a:latin typeface="Nunito"/>
                <a:ea typeface="Nunito"/>
                <a:cs typeface="Nunito"/>
                <a:sym typeface="Nunito"/>
              </a:rPr>
              <a:t> makes the public and protected members of the base class protected in the derived class.</a:t>
            </a:r>
            <a:endParaRPr i="1" sz="1900">
              <a:solidFill>
                <a:srgbClr val="273239"/>
              </a:solidFill>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private inheritance</a:t>
            </a:r>
            <a:r>
              <a:rPr i="1" lang="en" sz="1900">
                <a:solidFill>
                  <a:srgbClr val="273239"/>
                </a:solidFill>
                <a:latin typeface="Nunito"/>
                <a:ea typeface="Nunito"/>
                <a:cs typeface="Nunito"/>
                <a:sym typeface="Nunito"/>
              </a:rPr>
              <a:t> makes the public and protected members of the base class private in the derived class.</a:t>
            </a:r>
            <a:endParaRPr i="1" sz="1900">
              <a:solidFill>
                <a:srgbClr val="273239"/>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Derived Class Constructors/Destructors</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342900" rtl="0" algn="l">
              <a:lnSpc>
                <a:spcPct val="80000"/>
              </a:lnSpc>
              <a:spcBef>
                <a:spcPts val="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Constructors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Base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Derived</a:t>
            </a:r>
            <a:endParaRPr sz="21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11150" lvl="0" marL="342900" rtl="0" algn="l">
              <a:lnSpc>
                <a:spcPct val="80000"/>
              </a:lnSpc>
              <a:spcBef>
                <a:spcPts val="56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Destructors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Derived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Base</a:t>
            </a:r>
            <a:endParaRPr sz="2100">
              <a:solidFill>
                <a:schemeClr val="dk1"/>
              </a:solidFill>
              <a:latin typeface="Calibri"/>
              <a:ea typeface="Calibri"/>
              <a:cs typeface="Calibri"/>
              <a:sym typeface="Calibri"/>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8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Polymorphism (Late Binding)</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253050" y="732000"/>
            <a:ext cx="8520600" cy="381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325"/>
              <a:t>Ability of different related objects to respond to the same message in different ways is called polymorphism.</a:t>
            </a:r>
            <a:endParaRPr sz="6325"/>
          </a:p>
          <a:p>
            <a:pPr indent="0" lvl="0" marL="0" rtl="0" algn="l">
              <a:spcBef>
                <a:spcPts val="1200"/>
              </a:spcBef>
              <a:spcAft>
                <a:spcPts val="0"/>
              </a:spcAft>
              <a:buNone/>
            </a:pPr>
            <a:r>
              <a:rPr lang="en" sz="6325"/>
              <a:t>Compile-time Binding and Run-time Binding</a:t>
            </a:r>
            <a:endParaRPr sz="6325"/>
          </a:p>
          <a:p>
            <a:pPr indent="0" lvl="0" marL="0" rtl="0" algn="l">
              <a:spcBef>
                <a:spcPts val="1200"/>
              </a:spcBef>
              <a:spcAft>
                <a:spcPts val="0"/>
              </a:spcAft>
              <a:buNone/>
            </a:pPr>
            <a:r>
              <a:rPr lang="en" sz="6325"/>
              <a:t> Compile-time binding</a:t>
            </a:r>
            <a:endParaRPr sz="6325"/>
          </a:p>
          <a:p>
            <a:pPr indent="0" lvl="0" marL="0" rtl="0" algn="l">
              <a:spcBef>
                <a:spcPts val="1200"/>
              </a:spcBef>
              <a:spcAft>
                <a:spcPts val="0"/>
              </a:spcAft>
              <a:buNone/>
            </a:pPr>
            <a:r>
              <a:rPr lang="en" sz="6325"/>
              <a:t>The binding of a member function call with an object at compile-time.</a:t>
            </a:r>
            <a:endParaRPr sz="6325"/>
          </a:p>
          <a:p>
            <a:pPr indent="0" lvl="0" marL="0" rtl="0" algn="l">
              <a:spcBef>
                <a:spcPts val="1200"/>
              </a:spcBef>
              <a:spcAft>
                <a:spcPts val="0"/>
              </a:spcAft>
              <a:buNone/>
            </a:pPr>
            <a:r>
              <a:rPr lang="en" sz="6325"/>
              <a:t>Also called static type or early binding.</a:t>
            </a:r>
            <a:endParaRPr sz="6325"/>
          </a:p>
          <a:p>
            <a:pPr indent="0" lvl="0" marL="0" rtl="0" algn="l">
              <a:spcBef>
                <a:spcPts val="1200"/>
              </a:spcBef>
              <a:spcAft>
                <a:spcPts val="0"/>
              </a:spcAft>
              <a:buNone/>
            </a:pPr>
            <a:r>
              <a:rPr lang="en" sz="6325"/>
              <a:t>Run-time binding:</a:t>
            </a:r>
            <a:endParaRPr sz="6325"/>
          </a:p>
          <a:p>
            <a:pPr indent="0" lvl="0" marL="0" rtl="0" algn="l">
              <a:spcBef>
                <a:spcPts val="1200"/>
              </a:spcBef>
              <a:spcAft>
                <a:spcPts val="0"/>
              </a:spcAft>
              <a:buNone/>
            </a:pPr>
            <a:r>
              <a:rPr lang="en" sz="6325"/>
              <a:t>The binding of the function call to an object at run time.</a:t>
            </a:r>
            <a:endParaRPr sz="6325"/>
          </a:p>
          <a:p>
            <a:pPr indent="0" lvl="0" marL="0" rtl="0" algn="l">
              <a:spcBef>
                <a:spcPts val="1200"/>
              </a:spcBef>
              <a:spcAft>
                <a:spcPts val="0"/>
              </a:spcAft>
              <a:buNone/>
            </a:pPr>
            <a:r>
              <a:rPr lang="en" sz="6325"/>
              <a:t>Also called dynamic binding or late binding.</a:t>
            </a:r>
            <a:endParaRPr sz="6325"/>
          </a:p>
          <a:p>
            <a:pPr indent="0" lvl="0" marL="0" rtl="0" algn="l">
              <a:spcBef>
                <a:spcPts val="1200"/>
              </a:spcBef>
              <a:spcAft>
                <a:spcPts val="0"/>
              </a:spcAft>
              <a:buNone/>
            </a:pPr>
            <a:r>
              <a:rPr lang="en" sz="6325"/>
              <a:t>Achieved using virtual functions and inheritance.</a:t>
            </a:r>
            <a:endParaRPr sz="6325"/>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Virtual Function</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To implement late binding, the function is declared with the keyword virtual in the base class. </a:t>
            </a:r>
            <a:endParaRPr/>
          </a:p>
          <a:p>
            <a:pPr indent="0" lvl="0" marL="0" rtl="0" algn="l">
              <a:spcBef>
                <a:spcPts val="1200"/>
              </a:spcBef>
              <a:spcAft>
                <a:spcPts val="0"/>
              </a:spcAft>
              <a:buClr>
                <a:schemeClr val="dk1"/>
              </a:buClr>
              <a:buSzPct val="61111"/>
              <a:buFont typeface="Arial"/>
              <a:buNone/>
            </a:pPr>
            <a:r>
              <a:rPr lang="en"/>
              <a:t>Points to note:</a:t>
            </a:r>
            <a:endParaRPr/>
          </a:p>
          <a:p>
            <a:pPr indent="0" lvl="0" marL="0" rtl="0" algn="l">
              <a:spcBef>
                <a:spcPts val="1200"/>
              </a:spcBef>
              <a:spcAft>
                <a:spcPts val="0"/>
              </a:spcAft>
              <a:buClr>
                <a:schemeClr val="dk1"/>
              </a:buClr>
              <a:buSzPct val="61111"/>
              <a:buFont typeface="Arial"/>
              <a:buNone/>
            </a:pPr>
            <a:r>
              <a:rPr lang="en"/>
              <a:t>Virtual function is a member function of a class.</a:t>
            </a:r>
            <a:endParaRPr/>
          </a:p>
          <a:p>
            <a:pPr indent="0" lvl="0" marL="0" rtl="0" algn="l">
              <a:spcBef>
                <a:spcPts val="1200"/>
              </a:spcBef>
              <a:spcAft>
                <a:spcPts val="0"/>
              </a:spcAft>
              <a:buClr>
                <a:schemeClr val="dk1"/>
              </a:buClr>
              <a:buSzPct val="61111"/>
              <a:buFont typeface="Arial"/>
              <a:buNone/>
            </a:pPr>
            <a:r>
              <a:rPr lang="en"/>
              <a:t>Virtual functions can be redefined in the derived class as per the design of the class.</a:t>
            </a:r>
            <a:endParaRPr/>
          </a:p>
          <a:p>
            <a:pPr indent="0" lvl="0" marL="0" rtl="0" algn="l">
              <a:spcBef>
                <a:spcPts val="1200"/>
              </a:spcBef>
              <a:spcAft>
                <a:spcPts val="0"/>
              </a:spcAft>
              <a:buClr>
                <a:schemeClr val="dk1"/>
              </a:buClr>
              <a:buSzPct val="61111"/>
              <a:buFont typeface="Arial"/>
              <a:buNone/>
            </a:pPr>
            <a:r>
              <a:rPr lang="en"/>
              <a:t>Also considered virtual by the compiler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