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CE50CE-04DB-4AD7-95B3-AF6B28B0EF12}">
  <a:tblStyle styleId="{33CE50CE-04DB-4AD7-95B3-AF6B28B0EF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91cf732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91cf732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282e203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282e203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b8a24eb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b8a24eb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282e203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282e203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282e203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282e203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b4a07de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b4a07de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282e203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282e203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282e203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282e203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0b4a07d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0b4a07d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0b4a07de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0b4a07de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0b4a07d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0b4a07d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0b4a07d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0b4a07d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0b4a07de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0b4a07de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0730fd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0730fd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0b4a07d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0b4a07d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282e203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282e203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0b4a07de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0b4a07de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d40f5fe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d40f5f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0b4a07de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0b4a07de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282e203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282e203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282e203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282e203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282e203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282e203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0b4a07d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0b4a07d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53e330f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53e330f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282e203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282e203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282e203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282e203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282e203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282e203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282e203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282e2038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282e2038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282e2038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282e2038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282e2038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5456831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5456831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5456831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5456831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0b4a07d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0b4a07d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0b4a07d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0b4a07d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cd71aac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cd71aac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cd71aac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cd71aac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cd71aac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cd71aac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b8a24e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b8a24e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 Templates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 template is a powerful feature added to C++. It allows you to define the generic classes and generic functions and thus provides support for generic programming. Generic programming is a technique where generic types are used as parameters in algorithms so that they can work for a variety of data types.</a:t>
            </a:r>
            <a:endParaRPr/>
          </a:p>
        </p:txBody>
      </p:sp>
      <p:pic>
        <p:nvPicPr>
          <p:cNvPr id="56" name="Google Shape;56;p13"/>
          <p:cNvPicPr preferRelativeResize="0"/>
          <p:nvPr/>
        </p:nvPicPr>
        <p:blipFill>
          <a:blip r:embed="rId3">
            <a:alphaModFix/>
          </a:blip>
          <a:stretch>
            <a:fillRect/>
          </a:stretch>
        </p:blipFill>
        <p:spPr>
          <a:xfrm>
            <a:off x="2337313" y="2571750"/>
            <a:ext cx="3171825" cy="18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101000"/>
            <a:ext cx="8520600" cy="51435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template &lt;typename C&gt; void printInfo(const C&amp; value)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if the value is not integer, the if block will be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discarded</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if constexpr (is_integral_v&lt;C&gt;)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cout &lt;&lt; "Integer Value " &lt;&lt; value &lt;&lt; endl;</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if the value is integer, the else block will be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discarded</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else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cout &lt;&lt; "Non-Integer value:" &lt;&lt; value &lt;&lt; endl;</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int main()</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printInfo(10);</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printInfo(3.15);</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t/>
            </a:r>
            <a:endParaRPr b="1" sz="1200">
              <a:solidFill>
                <a:srgbClr val="006699"/>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Fold Expression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Fold expressions, introduced in C++17, are a feature that simplifies working with variadic templates by allowing you to apply an operator or function to each element in a parameter pack. They make it easier to write concise and expressive code when dealing with arbitrary numbers of template arguments.</a:t>
            </a:r>
            <a:endParaRPr/>
          </a:p>
          <a:p>
            <a:pPr indent="0" lvl="0" marL="0" rtl="0" algn="l">
              <a:spcBef>
                <a:spcPts val="1200"/>
              </a:spcBef>
              <a:spcAft>
                <a:spcPts val="0"/>
              </a:spcAft>
              <a:buNone/>
            </a:pPr>
            <a:r>
              <a:rPr lang="en"/>
              <a:t>t</a:t>
            </a:r>
            <a:r>
              <a:rPr lang="en"/>
              <a:t>emplate &lt;typename... Args&gt;</a:t>
            </a:r>
            <a:endParaRPr/>
          </a:p>
          <a:p>
            <a:pPr indent="0" lvl="0" marL="0" rtl="0" algn="l">
              <a:spcBef>
                <a:spcPts val="1200"/>
              </a:spcBef>
              <a:spcAft>
                <a:spcPts val="0"/>
              </a:spcAft>
              <a:buClr>
                <a:schemeClr val="dk1"/>
              </a:buClr>
              <a:buSzPct val="61111"/>
              <a:buFont typeface="Arial"/>
              <a:buNone/>
            </a:pPr>
            <a:r>
              <a:rPr lang="en"/>
              <a:t>auto sum(Args... args) {</a:t>
            </a:r>
            <a:endParaRPr/>
          </a:p>
          <a:p>
            <a:pPr indent="0" lvl="0" marL="0" rtl="0" algn="l">
              <a:spcBef>
                <a:spcPts val="1200"/>
              </a:spcBef>
              <a:spcAft>
                <a:spcPts val="0"/>
              </a:spcAft>
              <a:buClr>
                <a:schemeClr val="dk1"/>
              </a:buClr>
              <a:buSzPct val="61111"/>
              <a:buFont typeface="Arial"/>
              <a:buNone/>
            </a:pPr>
            <a:r>
              <a:rPr lang="en"/>
              <a:t>    return (... + args); // Left fold: Adds all arguments together.</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rPr lang="en"/>
              <a:t>int result = sum(1, 2, 3, 4, 5); // Result is 15</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71275"/>
            <a:ext cx="8520600" cy="44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template &lt;typename... Args&gt;</a:t>
            </a:r>
            <a:endParaRPr/>
          </a:p>
          <a:p>
            <a:pPr indent="0" lvl="0" marL="0" rtl="0" algn="l">
              <a:spcBef>
                <a:spcPts val="1200"/>
              </a:spcBef>
              <a:spcAft>
                <a:spcPts val="0"/>
              </a:spcAft>
              <a:buClr>
                <a:schemeClr val="dk1"/>
              </a:buClr>
              <a:buSzPts val="1100"/>
              <a:buFont typeface="Arial"/>
              <a:buNone/>
            </a:pPr>
            <a:r>
              <a:rPr lang="en"/>
              <a:t>auto sum(Args... args) {</a:t>
            </a:r>
            <a:endParaRPr/>
          </a:p>
          <a:p>
            <a:pPr indent="0" lvl="0" marL="0" rtl="0" algn="l">
              <a:spcBef>
                <a:spcPts val="1200"/>
              </a:spcBef>
              <a:spcAft>
                <a:spcPts val="0"/>
              </a:spcAft>
              <a:buClr>
                <a:schemeClr val="dk1"/>
              </a:buClr>
              <a:buSzPts val="1100"/>
              <a:buFont typeface="Arial"/>
              <a:buNone/>
            </a:pPr>
            <a:r>
              <a:rPr lang="en"/>
              <a:t>    return (args+...); // Right fold: Adds all arguments together.</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int main()</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     int s=sum(1,2,3,4,5,6);</a:t>
            </a:r>
            <a:endParaRPr/>
          </a:p>
          <a:p>
            <a:pPr indent="0" lvl="0" marL="0" rtl="0" algn="l">
              <a:spcBef>
                <a:spcPts val="1200"/>
              </a:spcBef>
              <a:spcAft>
                <a:spcPts val="0"/>
              </a:spcAft>
              <a:buClr>
                <a:schemeClr val="dk1"/>
              </a:buClr>
              <a:buSzPts val="1100"/>
              <a:buFont typeface="Arial"/>
              <a:buNone/>
            </a:pPr>
            <a:r>
              <a:rPr lang="en"/>
              <a:t>	cout&lt;&lt;s;</a:t>
            </a:r>
            <a:endParaRPr/>
          </a:p>
          <a:p>
            <a:pPr indent="0" lvl="0" marL="0" rtl="0" algn="l">
              <a:spcBef>
                <a:spcPts val="1200"/>
              </a:spcBef>
              <a:spcAft>
                <a:spcPts val="1200"/>
              </a:spcAft>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a:t>
            </a:r>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STL is a standard way for generic programming in C++.</a:t>
            </a:r>
            <a:endParaRPr/>
          </a:p>
          <a:p>
            <a:pPr indent="0" lvl="0" marL="0" rtl="0" algn="l">
              <a:spcBef>
                <a:spcPts val="1200"/>
              </a:spcBef>
              <a:spcAft>
                <a:spcPts val="0"/>
              </a:spcAft>
              <a:buNone/>
            </a:pPr>
            <a:r>
              <a:rPr lang="en"/>
              <a:t> STL is now part of the C++ Standard, packaged within the "Standard Library".</a:t>
            </a:r>
            <a:endParaRPr/>
          </a:p>
          <a:p>
            <a:pPr indent="0" lvl="0" marL="0" rtl="0" algn="l">
              <a:spcBef>
                <a:spcPts val="1200"/>
              </a:spcBef>
              <a:spcAft>
                <a:spcPts val="0"/>
              </a:spcAft>
              <a:buNone/>
            </a:pPr>
            <a:r>
              <a:rPr lang="en"/>
              <a:t>STL supports basic data types such as vectors, lists, associative containers (maps, sets), and algorithms such as sorting.  </a:t>
            </a:r>
            <a:endParaRPr/>
          </a:p>
          <a:p>
            <a:pPr indent="0" lvl="0" marL="0" rtl="0" algn="l">
              <a:spcBef>
                <a:spcPts val="1200"/>
              </a:spcBef>
              <a:spcAft>
                <a:spcPts val="0"/>
              </a:spcAft>
              <a:buNone/>
            </a:pPr>
            <a:r>
              <a:rPr lang="en"/>
              <a:t>STL is efficient and compatible with C/C++ computational model.  </a:t>
            </a:r>
            <a:endParaRPr/>
          </a:p>
          <a:p>
            <a:pPr indent="0" lvl="0" marL="0" rtl="0" algn="l">
              <a:spcBef>
                <a:spcPts val="1200"/>
              </a:spcBef>
              <a:spcAft>
                <a:spcPts val="1200"/>
              </a:spcAft>
              <a:buNone/>
            </a:pPr>
            <a:r>
              <a:rPr lang="en"/>
              <a:t>STL is not object-oriented, that is, many operations (algorithms) are defined as standalone functions.  STL uses templates for reusability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 </a:t>
            </a:r>
            <a:endParaRPr/>
          </a:p>
        </p:txBody>
      </p:sp>
      <p:sp>
        <p:nvSpPr>
          <p:cNvPr id="147" name="Google Shape;147;p26"/>
          <p:cNvSpPr txBox="1"/>
          <p:nvPr>
            <p:ph idx="1" type="body"/>
          </p:nvPr>
        </p:nvSpPr>
        <p:spPr>
          <a:xfrm>
            <a:off x="311700" y="1152475"/>
            <a:ext cx="8520600" cy="39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"STL" stands for the Standard Template Library. </a:t>
            </a:r>
            <a:endParaRPr/>
          </a:p>
          <a:p>
            <a:pPr indent="0" lvl="0" marL="0" rtl="0" algn="l">
              <a:spcBef>
                <a:spcPts val="1200"/>
              </a:spcBef>
              <a:spcAft>
                <a:spcPts val="0"/>
              </a:spcAft>
              <a:buNone/>
            </a:pPr>
            <a:r>
              <a:rPr lang="en"/>
              <a:t>STL is considered as the heart of the C++ standard library. It provides many of the basic algorithms and data structures of computer science. It is a generic library; almost every component in STL is a template</a:t>
            </a:r>
            <a:endParaRPr/>
          </a:p>
          <a:p>
            <a:pPr indent="0" lvl="0" marL="0" rtl="0" algn="l">
              <a:spcBef>
                <a:spcPts val="1200"/>
              </a:spcBef>
              <a:spcAft>
                <a:spcPts val="0"/>
              </a:spcAft>
              <a:buNone/>
            </a:pPr>
            <a:r>
              <a:rPr lang="en"/>
              <a:t>It is a collection of template classes and functions that provide common data structures (like vectors, lists, and queues) and algorithms (like sorting, searching, and manipulating) for programming tasks. </a:t>
            </a:r>
            <a:endParaRPr/>
          </a:p>
          <a:p>
            <a:pPr indent="0" lvl="0" marL="0" rtl="0" algn="l">
              <a:spcBef>
                <a:spcPts val="1200"/>
              </a:spcBef>
              <a:spcAft>
                <a:spcPts val="1200"/>
              </a:spcAft>
              <a:buNone/>
            </a:pPr>
            <a:r>
              <a:rPr lang="en"/>
              <a:t>The STL is a crucial part of the C++ Standard Library and offers a set of powerful tools that simplify and accelerate the development of C++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STL?</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Reusability (Write less, use more) – It reduces development time as data structures are already debugged.  </a:t>
            </a:r>
            <a:endParaRPr/>
          </a:p>
          <a:p>
            <a:pPr indent="0" lvl="0" marL="0" rtl="0" algn="l">
              <a:spcBef>
                <a:spcPts val="1200"/>
              </a:spcBef>
              <a:spcAft>
                <a:spcPts val="0"/>
              </a:spcAft>
              <a:buNone/>
            </a:pPr>
            <a:r>
              <a:rPr lang="en"/>
              <a:t>Efficiency – STL containers (template classes) are very close to the efficiency of hand-coded, type-specific containers.  </a:t>
            </a:r>
            <a:endParaRPr/>
          </a:p>
          <a:p>
            <a:pPr indent="0" lvl="0" marL="0" rtl="0" algn="l">
              <a:spcBef>
                <a:spcPts val="1200"/>
              </a:spcBef>
              <a:spcAft>
                <a:spcPts val="0"/>
              </a:spcAft>
              <a:buNone/>
            </a:pPr>
            <a:r>
              <a:rPr lang="en"/>
              <a:t>Flexibility – the use of generic algorithms allows algorithms to be applied on different data structures.  </a:t>
            </a:r>
            <a:endParaRPr/>
          </a:p>
          <a:p>
            <a:pPr indent="0" lvl="0" marL="0" rtl="0" algn="l">
              <a:spcBef>
                <a:spcPts val="1200"/>
              </a:spcBef>
              <a:spcAft>
                <a:spcPts val="1200"/>
              </a:spcAft>
              <a:buNone/>
            </a:pPr>
            <a:r>
              <a:rPr lang="en"/>
              <a:t>Type-safe pluggability – algorithms are designed to be a “plug-in” to work on any container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STL provides a collection of templates which represents the following components: </a:t>
            </a:r>
            <a:endParaRPr sz="2020"/>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Container - It is a unit, like an array, that can hold several values. STL containers are homogeneous, that is, they hold values of the same type.</a:t>
            </a:r>
            <a:endParaRPr/>
          </a:p>
          <a:p>
            <a:pPr indent="-342900" lvl="0" marL="457200" rtl="0" algn="l">
              <a:spcBef>
                <a:spcPts val="0"/>
              </a:spcBef>
              <a:spcAft>
                <a:spcPts val="0"/>
              </a:spcAft>
              <a:buSzPts val="1800"/>
              <a:buChar char="●"/>
            </a:pPr>
            <a:r>
              <a:rPr lang="en"/>
              <a:t>Iterator - It is an object that lets the programmer move through the container. It is similar to using pointers to traverse an array.</a:t>
            </a:r>
            <a:endParaRPr/>
          </a:p>
          <a:p>
            <a:pPr indent="-342900" lvl="0" marL="457200" rtl="0" algn="l">
              <a:spcBef>
                <a:spcPts val="0"/>
              </a:spcBef>
              <a:spcAft>
                <a:spcPts val="0"/>
              </a:spcAft>
              <a:buSzPts val="1800"/>
              <a:buChar char="●"/>
            </a:pPr>
            <a:r>
              <a:rPr lang="en"/>
              <a:t>Algorithm - It is a generic function for accomplishing particular task. Algorithms act on containers and provide the functionality to manipulate the contents of the container.</a:t>
            </a:r>
            <a:endParaRPr/>
          </a:p>
          <a:p>
            <a:pPr indent="-342900" lvl="0" marL="457200" rtl="0" algn="l">
              <a:spcBef>
                <a:spcPts val="0"/>
              </a:spcBef>
              <a:spcAft>
                <a:spcPts val="0"/>
              </a:spcAft>
              <a:buSzPts val="1800"/>
              <a:buChar char="●"/>
            </a:pPr>
            <a:r>
              <a:rPr lang="en"/>
              <a:t>Function Objects - Many STL algorithms use function objects, also known as functors. A functor is any object that can be used with parentheses() like a function.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185800"/>
            <a:ext cx="8520600" cy="4383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STL components are designed in a way that promotes code reuse, modularity, and efficiency. It consists of several components:</a:t>
            </a:r>
            <a:endParaRPr/>
          </a:p>
          <a:p>
            <a:pPr indent="-334327" lvl="0" marL="457200" rtl="0" algn="l">
              <a:spcBef>
                <a:spcPts val="1200"/>
              </a:spcBef>
              <a:spcAft>
                <a:spcPts val="0"/>
              </a:spcAft>
              <a:buSzPct val="100000"/>
              <a:buChar char="●"/>
            </a:pPr>
            <a:r>
              <a:rPr lang="en"/>
              <a:t>Containers: These are data structures that store and organize objects of various types. Some commonly used containers are vector (dynamic array), list (doubly-linked list), deque (double-ended queue), map (associative array), set (ordered set), and more.</a:t>
            </a:r>
            <a:endParaRPr/>
          </a:p>
          <a:p>
            <a:pPr indent="-334327" lvl="0" marL="457200" rtl="0" algn="l">
              <a:spcBef>
                <a:spcPts val="0"/>
              </a:spcBef>
              <a:spcAft>
                <a:spcPts val="0"/>
              </a:spcAft>
              <a:buSzPct val="100000"/>
              <a:buChar char="●"/>
            </a:pPr>
            <a:r>
              <a:rPr lang="en"/>
              <a:t>Algorithms: The STL provides a wide range of algorithms for tasks like sorting, searching, and manipulating data in containers. These algorithms can be used with any container that meets their requirements.</a:t>
            </a:r>
            <a:endParaRPr/>
          </a:p>
          <a:p>
            <a:pPr indent="-334327" lvl="0" marL="457200" rtl="0" algn="l">
              <a:spcBef>
                <a:spcPts val="0"/>
              </a:spcBef>
              <a:spcAft>
                <a:spcPts val="0"/>
              </a:spcAft>
              <a:buSzPct val="100000"/>
              <a:buChar char="●"/>
            </a:pPr>
            <a:r>
              <a:rPr lang="en"/>
              <a:t>Iterators: Iterators provide a way to access and manipulate the elements of a container in a generic and uniform manner. They act as pointers to elements within a container.</a:t>
            </a:r>
            <a:endParaRPr/>
          </a:p>
          <a:p>
            <a:pPr indent="-334327" lvl="0" marL="457200" rtl="0" algn="l">
              <a:spcBef>
                <a:spcPts val="0"/>
              </a:spcBef>
              <a:spcAft>
                <a:spcPts val="0"/>
              </a:spcAft>
              <a:buSzPct val="100000"/>
              <a:buChar char="●"/>
            </a:pPr>
            <a:r>
              <a:rPr lang="en"/>
              <a:t>Function Objects: Also known as functors, these are objects that behave like functions. They can be used with algorithms to customize their behavior.</a:t>
            </a:r>
            <a:endParaRPr/>
          </a:p>
          <a:p>
            <a:pPr indent="-334327" lvl="0" marL="457200" rtl="0" algn="l">
              <a:spcBef>
                <a:spcPts val="0"/>
              </a:spcBef>
              <a:spcAft>
                <a:spcPts val="0"/>
              </a:spcAft>
              <a:buSzPct val="100000"/>
              <a:buChar char="●"/>
            </a:pPr>
            <a:r>
              <a:rPr lang="en"/>
              <a:t>Allocators: These manage memory allocation and deallocation for containers.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536575" y="57150"/>
            <a:ext cx="4118100" cy="568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Containers</a:t>
            </a:r>
            <a:endParaRPr b="1" sz="2400">
              <a:solidFill>
                <a:srgbClr val="000000"/>
              </a:solidFill>
              <a:latin typeface="Calibri"/>
              <a:ea typeface="Calibri"/>
              <a:cs typeface="Calibri"/>
              <a:sym typeface="Calibri"/>
            </a:endParaRPr>
          </a:p>
        </p:txBody>
      </p:sp>
      <p:sp>
        <p:nvSpPr>
          <p:cNvPr id="170" name="Google Shape;170;p30"/>
          <p:cNvSpPr txBox="1"/>
          <p:nvPr/>
        </p:nvSpPr>
        <p:spPr>
          <a:xfrm>
            <a:off x="282850" y="801850"/>
            <a:ext cx="8128500" cy="3852000"/>
          </a:xfrm>
          <a:prstGeom prst="rect">
            <a:avLst/>
          </a:prstGeom>
          <a:noFill/>
          <a:ln>
            <a:noFill/>
          </a:ln>
        </p:spPr>
        <p:txBody>
          <a:bodyPr anchorCtr="0" anchor="t" bIns="45700" lIns="91425" spcFirstLastPara="1" rIns="91425" wrap="square" tIns="45700">
            <a:normAutofit/>
          </a:bodyPr>
          <a:lstStyle/>
          <a:p>
            <a:pPr indent="-487584" lvl="0" marL="495300" rtl="0" algn="just">
              <a:lnSpc>
                <a:spcPct val="70000"/>
              </a:lnSpc>
              <a:spcBef>
                <a:spcPts val="0"/>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Used to manage collections of objects of a certain kind.</a:t>
            </a:r>
            <a:endParaRPr sz="2500">
              <a:solidFill>
                <a:srgbClr val="000000"/>
              </a:solidFill>
              <a:latin typeface="Calibri"/>
              <a:ea typeface="Calibri"/>
              <a:cs typeface="Calibri"/>
              <a:sym typeface="Calibri"/>
            </a:endParaRPr>
          </a:p>
          <a:p>
            <a:pPr indent="-487584" lvl="0" marL="495300" rtl="0" algn="just">
              <a:lnSpc>
                <a:spcPct val="70000"/>
              </a:lnSpc>
              <a:spcBef>
                <a:spcPts val="518"/>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Two general types of containers</a:t>
            </a:r>
            <a:endParaRPr sz="25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Sequence Containers</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Ordered collections in which every element has a certain position.</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elements are arranged in strict linear order.</a:t>
            </a:r>
            <a:endParaRPr sz="21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Associative Containers </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Sorted collections in which the actual position of an element depends on its value due to some sorting criteria.</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supports efficient retrieval of elements based on keys.</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Typically implemented as binary trees.</a:t>
            </a:r>
            <a:endParaRPr sz="21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0" y="0"/>
            <a:ext cx="9729600" cy="4535700"/>
          </a:xfrm>
          <a:prstGeom prst="rect">
            <a:avLst/>
          </a:prstGeom>
          <a:noFill/>
          <a:ln>
            <a:noFill/>
          </a:ln>
        </p:spPr>
        <p:txBody>
          <a:bodyPr anchorCtr="0" anchor="t" bIns="91425" lIns="91425" spcFirstLastPara="1" rIns="91425" wrap="square" tIns="91425">
            <a:spAutoFit/>
          </a:bodyPr>
          <a:lstStyle/>
          <a:p>
            <a:pPr indent="-495300" lvl="0" marL="495300" rtl="0" algn="just">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The following sequence containers are available in STL:</a:t>
            </a:r>
            <a:endParaRPr sz="28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Vector (Dynamic Array)</a:t>
            </a:r>
            <a:endParaRPr sz="2600">
              <a:solidFill>
                <a:schemeClr val="dk1"/>
              </a:solidFill>
              <a:latin typeface="Calibri"/>
              <a:ea typeface="Calibri"/>
              <a:cs typeface="Calibri"/>
              <a:sym typeface="Calibri"/>
            </a:endParaRPr>
          </a:p>
          <a:p>
            <a:pPr indent="-316865"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Manages its elements in a dynamic array.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Enables random access, which means each element can be directly accessed with the corresponding index.</a:t>
            </a:r>
            <a:endParaRPr sz="24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Dequeue (Double-ended Queue)</a:t>
            </a:r>
            <a:endParaRPr sz="2600">
              <a:solidFill>
                <a:schemeClr val="dk1"/>
              </a:solidFill>
              <a:latin typeface="Calibri"/>
              <a:ea typeface="Calibri"/>
              <a:cs typeface="Calibri"/>
              <a:sym typeface="Calibri"/>
            </a:endParaRPr>
          </a:p>
          <a:p>
            <a:pPr indent="-457200"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Is a dynamic array that is implemented in such a way that it can grow in both directions.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Inserting elements at the end and at the beginning is fast.</a:t>
            </a:r>
            <a:endParaRPr sz="2400">
              <a:solidFill>
                <a:schemeClr val="dk1"/>
              </a:solidFill>
              <a:latin typeface="Calibri"/>
              <a:ea typeface="Calibri"/>
              <a:cs typeface="Calibri"/>
              <a:sym typeface="Calibri"/>
            </a:endParaRPr>
          </a:p>
        </p:txBody>
      </p:sp>
      <p:grpSp>
        <p:nvGrpSpPr>
          <p:cNvPr id="176" name="Google Shape;176;p31"/>
          <p:cNvGrpSpPr/>
          <p:nvPr/>
        </p:nvGrpSpPr>
        <p:grpSpPr>
          <a:xfrm>
            <a:off x="1134042" y="1002342"/>
            <a:ext cx="5011738" cy="500063"/>
            <a:chOff x="763" y="1560"/>
            <a:chExt cx="3157" cy="315"/>
          </a:xfrm>
        </p:grpSpPr>
        <p:sp>
          <p:nvSpPr>
            <p:cNvPr id="177" name="Google Shape;177;p31"/>
            <p:cNvSpPr/>
            <p:nvPr/>
          </p:nvSpPr>
          <p:spPr>
            <a:xfrm>
              <a:off x="763" y="1560"/>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8" name="Google Shape;178;p31"/>
            <p:cNvCxnSpPr/>
            <p:nvPr/>
          </p:nvCxnSpPr>
          <p:spPr>
            <a:xfrm>
              <a:off x="1191" y="157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79" name="Google Shape;179;p31"/>
            <p:cNvCxnSpPr/>
            <p:nvPr/>
          </p:nvCxnSpPr>
          <p:spPr>
            <a:xfrm>
              <a:off x="1417" y="157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0" name="Google Shape;180;p31"/>
            <p:cNvCxnSpPr/>
            <p:nvPr/>
          </p:nvCxnSpPr>
          <p:spPr>
            <a:xfrm>
              <a:off x="1644"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1" name="Google Shape;181;p31"/>
            <p:cNvCxnSpPr/>
            <p:nvPr/>
          </p:nvCxnSpPr>
          <p:spPr>
            <a:xfrm>
              <a:off x="187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2" name="Google Shape;182;p31"/>
            <p:cNvCxnSpPr/>
            <p:nvPr/>
          </p:nvCxnSpPr>
          <p:spPr>
            <a:xfrm>
              <a:off x="210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3" name="Google Shape;183;p31"/>
            <p:cNvCxnSpPr/>
            <p:nvPr/>
          </p:nvCxnSpPr>
          <p:spPr>
            <a:xfrm>
              <a:off x="2339" y="1573"/>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4" name="Google Shape;184;p31"/>
            <p:cNvCxnSpPr/>
            <p:nvPr/>
          </p:nvCxnSpPr>
          <p:spPr>
            <a:xfrm>
              <a:off x="2543"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5" name="Google Shape;185;p31"/>
            <p:cNvCxnSpPr/>
            <p:nvPr/>
          </p:nvCxnSpPr>
          <p:spPr>
            <a:xfrm>
              <a:off x="2756"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6" name="Google Shape;186;p31"/>
            <p:cNvCxnSpPr/>
            <p:nvPr/>
          </p:nvCxnSpPr>
          <p:spPr>
            <a:xfrm>
              <a:off x="2978"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7" name="Google Shape;187;p31"/>
            <p:cNvCxnSpPr/>
            <p:nvPr/>
          </p:nvCxnSpPr>
          <p:spPr>
            <a:xfrm>
              <a:off x="3190" y="1571"/>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8" name="Google Shape;188;p31"/>
            <p:cNvCxnSpPr/>
            <p:nvPr/>
          </p:nvCxnSpPr>
          <p:spPr>
            <a:xfrm>
              <a:off x="3411"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9" name="Google Shape;189;p31"/>
            <p:cNvCxnSpPr/>
            <p:nvPr/>
          </p:nvCxnSpPr>
          <p:spPr>
            <a:xfrm>
              <a:off x="3620" y="1694"/>
              <a:ext cx="300" cy="0"/>
            </a:xfrm>
            <a:prstGeom prst="straightConnector1">
              <a:avLst/>
            </a:prstGeom>
            <a:noFill/>
            <a:ln cap="flat" cmpd="sng" w="12700">
              <a:solidFill>
                <a:srgbClr val="000000"/>
              </a:solidFill>
              <a:prstDash val="solid"/>
              <a:round/>
              <a:headEnd len="sm" w="sm" type="none"/>
              <a:tailEnd len="med" w="med" type="stealth"/>
            </a:ln>
          </p:spPr>
        </p:cxnSp>
      </p:grpSp>
      <p:grpSp>
        <p:nvGrpSpPr>
          <p:cNvPr id="190" name="Google Shape;190;p31"/>
          <p:cNvGrpSpPr/>
          <p:nvPr/>
        </p:nvGrpSpPr>
        <p:grpSpPr>
          <a:xfrm>
            <a:off x="1003866" y="2929014"/>
            <a:ext cx="5272088" cy="500062"/>
            <a:chOff x="599" y="2845"/>
            <a:chExt cx="3321" cy="315"/>
          </a:xfrm>
        </p:grpSpPr>
        <p:sp>
          <p:nvSpPr>
            <p:cNvPr id="191" name="Google Shape;191;p31"/>
            <p:cNvSpPr/>
            <p:nvPr/>
          </p:nvSpPr>
          <p:spPr>
            <a:xfrm>
              <a:off x="763" y="2845"/>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2" name="Google Shape;192;p31"/>
            <p:cNvCxnSpPr/>
            <p:nvPr/>
          </p:nvCxnSpPr>
          <p:spPr>
            <a:xfrm>
              <a:off x="1191" y="285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3" name="Google Shape;193;p31"/>
            <p:cNvCxnSpPr/>
            <p:nvPr/>
          </p:nvCxnSpPr>
          <p:spPr>
            <a:xfrm>
              <a:off x="1417" y="286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4" name="Google Shape;194;p31"/>
            <p:cNvCxnSpPr/>
            <p:nvPr/>
          </p:nvCxnSpPr>
          <p:spPr>
            <a:xfrm>
              <a:off x="1644"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5" name="Google Shape;195;p31"/>
            <p:cNvCxnSpPr/>
            <p:nvPr/>
          </p:nvCxnSpPr>
          <p:spPr>
            <a:xfrm>
              <a:off x="187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6" name="Google Shape;196;p31"/>
            <p:cNvCxnSpPr/>
            <p:nvPr/>
          </p:nvCxnSpPr>
          <p:spPr>
            <a:xfrm>
              <a:off x="210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7" name="Google Shape;197;p31"/>
            <p:cNvCxnSpPr/>
            <p:nvPr/>
          </p:nvCxnSpPr>
          <p:spPr>
            <a:xfrm>
              <a:off x="2339" y="2858"/>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8" name="Google Shape;198;p31"/>
            <p:cNvCxnSpPr/>
            <p:nvPr/>
          </p:nvCxnSpPr>
          <p:spPr>
            <a:xfrm>
              <a:off x="2543"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9" name="Google Shape;199;p31"/>
            <p:cNvCxnSpPr/>
            <p:nvPr/>
          </p:nvCxnSpPr>
          <p:spPr>
            <a:xfrm>
              <a:off x="2756"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0" name="Google Shape;200;p31"/>
            <p:cNvCxnSpPr/>
            <p:nvPr/>
          </p:nvCxnSpPr>
          <p:spPr>
            <a:xfrm>
              <a:off x="2978"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1" name="Google Shape;201;p31"/>
            <p:cNvCxnSpPr/>
            <p:nvPr/>
          </p:nvCxnSpPr>
          <p:spPr>
            <a:xfrm>
              <a:off x="3190" y="2856"/>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2" name="Google Shape;202;p31"/>
            <p:cNvCxnSpPr/>
            <p:nvPr/>
          </p:nvCxnSpPr>
          <p:spPr>
            <a:xfrm>
              <a:off x="3411"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3" name="Google Shape;203;p31"/>
            <p:cNvCxnSpPr/>
            <p:nvPr/>
          </p:nvCxnSpPr>
          <p:spPr>
            <a:xfrm rot="10800000">
              <a:off x="599" y="2979"/>
              <a:ext cx="300" cy="0"/>
            </a:xfrm>
            <a:prstGeom prst="straightConnector1">
              <a:avLst/>
            </a:prstGeom>
            <a:noFill/>
            <a:ln cap="flat" cmpd="sng" w="12700">
              <a:solidFill>
                <a:srgbClr val="000000"/>
              </a:solidFill>
              <a:prstDash val="solid"/>
              <a:round/>
              <a:headEnd len="sm" w="sm" type="none"/>
              <a:tailEnd len="med" w="med" type="stealth"/>
            </a:ln>
          </p:spPr>
        </p:cxnSp>
        <p:cxnSp>
          <p:nvCxnSpPr>
            <p:cNvPr id="204" name="Google Shape;204;p31"/>
            <p:cNvCxnSpPr/>
            <p:nvPr/>
          </p:nvCxnSpPr>
          <p:spPr>
            <a:xfrm>
              <a:off x="3620" y="2979"/>
              <a:ext cx="300" cy="0"/>
            </a:xfrm>
            <a:prstGeom prst="straightConnector1">
              <a:avLst/>
            </a:prstGeom>
            <a:noFill/>
            <a:ln cap="flat" cmpd="sng" w="12700">
              <a:solidFill>
                <a:srgbClr val="000000"/>
              </a:solidFill>
              <a:prstDash val="solid"/>
              <a:round/>
              <a:headEnd len="sm" w="sm" type="none"/>
              <a:tailEnd len="med" w="med" type="stealth"/>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Of Template</a:t>
            </a:r>
            <a:endParaRPr/>
          </a:p>
        </p:txBody>
      </p:sp>
      <p:grpSp>
        <p:nvGrpSpPr>
          <p:cNvPr id="62" name="Google Shape;62;p14"/>
          <p:cNvGrpSpPr/>
          <p:nvPr/>
        </p:nvGrpSpPr>
        <p:grpSpPr>
          <a:xfrm>
            <a:off x="130825" y="1104879"/>
            <a:ext cx="8642350" cy="4713288"/>
            <a:chOff x="144" y="806"/>
            <a:chExt cx="5444" cy="2969"/>
          </a:xfrm>
        </p:grpSpPr>
        <p:sp>
          <p:nvSpPr>
            <p:cNvPr id="63" name="Google Shape;63;p14"/>
            <p:cNvSpPr/>
            <p:nvPr/>
          </p:nvSpPr>
          <p:spPr>
            <a:xfrm>
              <a:off x="144"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 sz="1800" u="none" cap="none" strike="noStrike">
                  <a:solidFill>
                    <a:srgbClr val="000000"/>
                  </a:solidFill>
                  <a:latin typeface="Courier New"/>
                  <a:ea typeface="Courier New"/>
                  <a:cs typeface="Courier New"/>
                  <a:sym typeface="Courier New"/>
                </a:rPr>
                <a:t>void swap(int&amp; n1, int&amp; n2)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int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n1;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n1 = n2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4" name="Google Shape;64;p14"/>
            <p:cNvSpPr/>
            <p:nvPr/>
          </p:nvSpPr>
          <p:spPr>
            <a:xfrm>
              <a:off x="2888"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swap(char&amp; ch1, char&amp; ch2)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char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ch1;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ch1 = ch2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5" name="Google Shape;65;p14"/>
            <p:cNvSpPr/>
            <p:nvPr/>
          </p:nvSpPr>
          <p:spPr>
            <a:xfrm>
              <a:off x="154" y="2275"/>
              <a:ext cx="33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swap(cComplex&amp; c1,cComplex&amp; c2)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cComplex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ctemp = c1;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c1 = c2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grpSp>
          <p:nvGrpSpPr>
            <p:cNvPr id="66" name="Google Shape;66;p14"/>
            <p:cNvGrpSpPr/>
            <p:nvPr/>
          </p:nvGrpSpPr>
          <p:grpSpPr>
            <a:xfrm>
              <a:off x="3705" y="2245"/>
              <a:ext cx="1841" cy="1521"/>
              <a:chOff x="3705" y="2336"/>
              <a:chExt cx="1841" cy="1521"/>
            </a:xfrm>
          </p:grpSpPr>
          <p:cxnSp>
            <p:nvCxnSpPr>
              <p:cNvPr id="67" name="Google Shape;67;p14"/>
              <p:cNvCxnSpPr/>
              <p:nvPr/>
            </p:nvCxnSpPr>
            <p:spPr>
              <a:xfrm>
                <a:off x="4596" y="3283"/>
                <a:ext cx="0" cy="300"/>
              </a:xfrm>
              <a:prstGeom prst="straightConnector1">
                <a:avLst/>
              </a:prstGeom>
              <a:noFill/>
              <a:ln cap="flat" cmpd="sng" w="9525">
                <a:solidFill>
                  <a:srgbClr val="993300"/>
                </a:solidFill>
                <a:prstDash val="solid"/>
                <a:round/>
                <a:headEnd len="med" w="med" type="none"/>
                <a:tailEnd len="med" w="med" type="stealth"/>
              </a:ln>
            </p:spPr>
          </p:cxnSp>
          <p:sp>
            <p:nvSpPr>
              <p:cNvPr id="68" name="Google Shape;68;p14"/>
              <p:cNvSpPr txBox="1"/>
              <p:nvPr/>
            </p:nvSpPr>
            <p:spPr>
              <a:xfrm>
                <a:off x="3948" y="2336"/>
                <a:ext cx="12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a:t>
                </a:r>
                <a:endParaRPr/>
              </a:p>
            </p:txBody>
          </p:sp>
          <p:sp>
            <p:nvSpPr>
              <p:cNvPr id="69" name="Google Shape;69;p14"/>
              <p:cNvSpPr txBox="1"/>
              <p:nvPr/>
            </p:nvSpPr>
            <p:spPr>
              <a:xfrm>
                <a:off x="3705" y="2949"/>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 Overloading</a:t>
                </a:r>
                <a:endParaRPr/>
              </a:p>
            </p:txBody>
          </p:sp>
          <p:sp>
            <p:nvSpPr>
              <p:cNvPr id="70" name="Google Shape;70;p14"/>
              <p:cNvSpPr txBox="1"/>
              <p:nvPr/>
            </p:nvSpPr>
            <p:spPr>
              <a:xfrm>
                <a:off x="3746" y="3557"/>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Generic Function</a:t>
                </a:r>
                <a:endParaRPr/>
              </a:p>
            </p:txBody>
          </p:sp>
          <p:cxnSp>
            <p:nvCxnSpPr>
              <p:cNvPr id="71" name="Google Shape;71;p14"/>
              <p:cNvCxnSpPr/>
              <p:nvPr/>
            </p:nvCxnSpPr>
            <p:spPr>
              <a:xfrm>
                <a:off x="4596" y="2669"/>
                <a:ext cx="0" cy="300"/>
              </a:xfrm>
              <a:prstGeom prst="straightConnector1">
                <a:avLst/>
              </a:prstGeom>
              <a:noFill/>
              <a:ln cap="flat" cmpd="sng" w="9525">
                <a:solidFill>
                  <a:srgbClr val="993300"/>
                </a:solidFill>
                <a:prstDash val="solid"/>
                <a:round/>
                <a:headEnd len="med" w="med" type="none"/>
                <a:tailEnd len="med" w="med" type="stealth"/>
              </a:ln>
            </p:spPr>
          </p:cxn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508000" y="71459"/>
            <a:ext cx="7847100" cy="61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200">
                <a:solidFill>
                  <a:srgbClr val="000000"/>
                </a:solidFill>
                <a:latin typeface="Courier New"/>
                <a:ea typeface="Courier New"/>
                <a:cs typeface="Courier New"/>
                <a:sym typeface="Courier New"/>
              </a:rPr>
              <a:t>vector</a:t>
            </a:r>
            <a:endParaRPr b="1" sz="2200">
              <a:solidFill>
                <a:srgbClr val="000000"/>
              </a:solidFill>
              <a:latin typeface="Calibri"/>
              <a:ea typeface="Calibri"/>
              <a:cs typeface="Calibri"/>
              <a:sym typeface="Calibri"/>
            </a:endParaRPr>
          </a:p>
        </p:txBody>
      </p:sp>
      <p:sp>
        <p:nvSpPr>
          <p:cNvPr id="210" name="Google Shape;210;p32"/>
          <p:cNvSpPr txBox="1"/>
          <p:nvPr/>
        </p:nvSpPr>
        <p:spPr>
          <a:xfrm>
            <a:off x="360551" y="684340"/>
            <a:ext cx="8142000" cy="5063400"/>
          </a:xfrm>
          <a:prstGeom prst="rect">
            <a:avLst/>
          </a:prstGeom>
          <a:noFill/>
          <a:ln>
            <a:noFill/>
          </a:ln>
        </p:spPr>
        <p:txBody>
          <a:bodyPr anchorCtr="0" anchor="t" bIns="45700" lIns="91425" spcFirstLastPara="1" rIns="91425" wrap="square" tIns="45700">
            <a:normAutofit/>
          </a:bodyPr>
          <a:lstStyle/>
          <a:p>
            <a:pPr indent="-311150" lvl="0" marL="342900" rtl="0" algn="just">
              <a:lnSpc>
                <a:spcPct val="90000"/>
              </a:lnSpc>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Resembles a C++ array.</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Holds zero or more objects of the same type.</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Each of these objects can be accessed individually. Random access also possible.</a:t>
            </a:r>
            <a:endParaRPr sz="21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Defined as a template class.</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Can hold objects of any type. </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No predefined size limit.</a:t>
            </a:r>
            <a:endParaRPr sz="18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Provides good performance if elements are appended or deleted at the end. </a:t>
            </a:r>
            <a:endParaRPr sz="23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Performance is hampered if elements are inserted or deleted in the middle or at the beginning.</a:t>
            </a:r>
            <a:endParaRPr sz="20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a:t>
            </a:r>
            <a:endParaRPr/>
          </a:p>
        </p:txBody>
      </p:sp>
      <p:sp>
        <p:nvSpPr>
          <p:cNvPr id="216" name="Google Shape;216;p33"/>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Vectors are the same as dynamic arrays with the ability to resize themselves automatically when an element is inserted or deleted, with their storage being handled automatically by the container. </a:t>
            </a:r>
            <a:endParaRPr/>
          </a:p>
          <a:p>
            <a:pPr indent="0" lvl="0" marL="0" rtl="0" algn="l">
              <a:spcBef>
                <a:spcPts val="1200"/>
              </a:spcBef>
              <a:spcAft>
                <a:spcPts val="0"/>
              </a:spcAft>
              <a:buNone/>
            </a:pPr>
            <a:r>
              <a:rPr lang="en"/>
              <a:t>Vector elements are placed in contiguous storage so that they can be accessed and traversed using iterators. In vectors, data is inserted at the end. Inserting at the end takes differential time, as sometimes the array may need to be extended.</a:t>
            </a:r>
            <a:endParaRPr/>
          </a:p>
          <a:p>
            <a:pPr indent="0" lvl="0" marL="0" rtl="0" algn="l">
              <a:spcBef>
                <a:spcPts val="1200"/>
              </a:spcBef>
              <a:spcAft>
                <a:spcPts val="1200"/>
              </a:spcAft>
              <a:buNone/>
            </a:pPr>
            <a:r>
              <a:rPr lang="en"/>
              <a:t>Removing the last element takes only constant time because no resizing happens. Inserting and erasing at the beginning or in the middle is linear in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nvSpPr>
        <p:spPr>
          <a:xfrm>
            <a:off x="163850" y="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vector</a:t>
            </a:r>
            <a:r>
              <a:rPr b="1" lang="en" sz="3000">
                <a:solidFill>
                  <a:srgbClr val="000000"/>
                </a:solidFill>
                <a:latin typeface="Calibri"/>
                <a:ea typeface="Calibri"/>
                <a:cs typeface="Calibri"/>
                <a:sym typeface="Calibri"/>
              </a:rPr>
              <a:t> Methods</a:t>
            </a:r>
            <a:endParaRPr b="1" sz="3000">
              <a:solidFill>
                <a:srgbClr val="000000"/>
              </a:solidFill>
              <a:latin typeface="Calibri"/>
              <a:ea typeface="Calibri"/>
              <a:cs typeface="Calibri"/>
              <a:sym typeface="Calibri"/>
            </a:endParaRPr>
          </a:p>
        </p:txBody>
      </p:sp>
      <p:graphicFrame>
        <p:nvGraphicFramePr>
          <p:cNvPr id="222" name="Google Shape;222;p34"/>
          <p:cNvGraphicFramePr/>
          <p:nvPr/>
        </p:nvGraphicFramePr>
        <p:xfrm>
          <a:off x="316250" y="716102"/>
          <a:ext cx="3000000" cy="3000000"/>
        </p:xfrm>
        <a:graphic>
          <a:graphicData uri="http://schemas.openxmlformats.org/drawingml/2006/table">
            <a:tbl>
              <a:tblPr>
                <a:noFill/>
                <a:tableStyleId>{33CE50CE-04DB-4AD7-95B3-AF6B28B0EF12}</a:tableStyleId>
              </a:tblPr>
              <a:tblGrid>
                <a:gridCol w="2329675"/>
                <a:gridCol w="5747525"/>
              </a:tblGrid>
              <a:tr h="590400">
                <a:tc>
                  <a:txBody>
                    <a:bodyPr/>
                    <a:lstStyle/>
                    <a:p>
                      <a:pPr indent="0" lvl="0" marL="0" marR="0" rtl="0" algn="l">
                        <a:lnSpc>
                          <a:spcPct val="115000"/>
                        </a:lnSpc>
                        <a:spcBef>
                          <a:spcPts val="0"/>
                        </a:spcBef>
                        <a:spcAft>
                          <a:spcPts val="0"/>
                        </a:spcAft>
                        <a:buNone/>
                      </a:pPr>
                      <a:r>
                        <a:rPr b="1" lang="en" sz="1600" u="none" cap="none" strike="noStrike">
                          <a:solidFill>
                            <a:srgbClr val="FFFFFF"/>
                          </a:solidFill>
                          <a:latin typeface="Calibri"/>
                          <a:ea typeface="Calibri"/>
                          <a:cs typeface="Calibri"/>
                          <a:sym typeface="Calibri"/>
                        </a:rPr>
                        <a:t>Method</a:t>
                      </a:r>
                      <a:endParaRPr sz="16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1700" u="none" cap="none" strike="noStrike">
                          <a:solidFill>
                            <a:srgbClr val="FFFFFF"/>
                          </a:solidFill>
                          <a:latin typeface="Calibri"/>
                          <a:ea typeface="Calibri"/>
                          <a:cs typeface="Calibri"/>
                          <a:sym typeface="Calibri"/>
                        </a:rPr>
                        <a:t>Description</a:t>
                      </a:r>
                      <a:endParaRPr sz="17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capacity()</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for which memory has been allocated.</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size()</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in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clear()</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all elements from a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push_back (const T &amp; x)</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Appends (inserts) an element to the end of a vector, allocating memory for it if necessary.</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pop_back()</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the last element of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65775" y="1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a:t>
            </a:r>
            <a:endParaRPr/>
          </a:p>
        </p:txBody>
      </p:sp>
      <p:sp>
        <p:nvSpPr>
          <p:cNvPr id="228" name="Google Shape;228;p35"/>
          <p:cNvSpPr txBox="1"/>
          <p:nvPr>
            <p:ph idx="1" type="body"/>
          </p:nvPr>
        </p:nvSpPr>
        <p:spPr>
          <a:xfrm>
            <a:off x="265775" y="713250"/>
            <a:ext cx="8520600" cy="3717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#include&lt;iostream&gt;</a:t>
            </a:r>
            <a:endParaRPr/>
          </a:p>
          <a:p>
            <a:pPr indent="0" lvl="0" marL="0" rtl="0" algn="l">
              <a:spcBef>
                <a:spcPts val="1200"/>
              </a:spcBef>
              <a:spcAft>
                <a:spcPts val="0"/>
              </a:spcAft>
              <a:buClr>
                <a:schemeClr val="dk1"/>
              </a:buClr>
              <a:buSzPct val="61111"/>
              <a:buFont typeface="Arial"/>
              <a:buNone/>
            </a:pPr>
            <a:r>
              <a:rPr lang="en"/>
              <a:t>#include&lt;vector&gt;</a:t>
            </a:r>
            <a:endParaRPr/>
          </a:p>
          <a:p>
            <a:pPr indent="0" lvl="0" marL="0" rtl="0" algn="l">
              <a:spcBef>
                <a:spcPts val="1200"/>
              </a:spcBef>
              <a:spcAft>
                <a:spcPts val="0"/>
              </a:spcAft>
              <a:buClr>
                <a:schemeClr val="dk1"/>
              </a:buClr>
              <a:buSzPct val="61111"/>
              <a:buFont typeface="Arial"/>
              <a:buNone/>
            </a:pPr>
            <a:r>
              <a:rPr lang="en"/>
              <a:t>int no;</a:t>
            </a:r>
            <a:endParaRPr/>
          </a:p>
          <a:p>
            <a:pPr indent="0" lvl="0" marL="0" rtl="0" algn="l">
              <a:spcBef>
                <a:spcPts val="1200"/>
              </a:spcBef>
              <a:spcAft>
                <a:spcPts val="0"/>
              </a:spcAft>
              <a:buClr>
                <a:schemeClr val="dk1"/>
              </a:buClr>
              <a:buSzPct val="61111"/>
              <a:buFont typeface="Arial"/>
              <a:buNone/>
            </a:pPr>
            <a:r>
              <a:rPr lang="en"/>
              <a:t>vector&lt;int&gt; vInt={23,45,678};////creates a vector</a:t>
            </a:r>
            <a:endParaRPr/>
          </a:p>
          <a:p>
            <a:pPr indent="0" lvl="0" marL="0" rtl="0" algn="l">
              <a:spcBef>
                <a:spcPts val="1200"/>
              </a:spcBef>
              <a:spcAft>
                <a:spcPts val="0"/>
              </a:spcAft>
              <a:buClr>
                <a:schemeClr val="dk1"/>
              </a:buClr>
              <a:buSzPct val="61111"/>
              <a:buFont typeface="Arial"/>
              <a:buNone/>
            </a:pPr>
            <a:r>
              <a:rPr lang="en"/>
              <a:t>cout&lt;&lt;"isEmpty:"&lt;&lt;vInt.empty()&lt;&lt;endl;//1 :true</a:t>
            </a:r>
            <a:endParaRPr/>
          </a:p>
          <a:p>
            <a:pPr indent="0" lvl="0" marL="0" rtl="0" algn="l">
              <a:spcBef>
                <a:spcPts val="1200"/>
              </a:spcBef>
              <a:spcAft>
                <a:spcPts val="0"/>
              </a:spcAft>
              <a:buClr>
                <a:schemeClr val="dk1"/>
              </a:buClr>
              <a:buSzPct val="61111"/>
              <a:buFont typeface="Arial"/>
              <a:buNone/>
            </a:pPr>
            <a:r>
              <a:rPr lang="en"/>
              <a:t>for(int i=0;i&lt;5;i++)</a:t>
            </a:r>
            <a:endParaRPr/>
          </a:p>
          <a:p>
            <a:pPr indent="0" lvl="0" marL="0" rtl="0" algn="l">
              <a:spcBef>
                <a:spcPts val="1200"/>
              </a:spcBef>
              <a:spcAft>
                <a:spcPts val="0"/>
              </a:spcAft>
              <a:buNone/>
            </a:pPr>
            <a:r>
              <a:rPr lang="en"/>
              <a:t>{	cout&lt;&lt;"Enter";</a:t>
            </a:r>
            <a:endParaRPr/>
          </a:p>
          <a:p>
            <a:pPr indent="0" lvl="0" marL="0" rtl="0" algn="l">
              <a:spcBef>
                <a:spcPts val="1200"/>
              </a:spcBef>
              <a:spcAft>
                <a:spcPts val="0"/>
              </a:spcAft>
              <a:buClr>
                <a:schemeClr val="dk1"/>
              </a:buClr>
              <a:buSzPct val="61111"/>
              <a:buFont typeface="Arial"/>
              <a:buNone/>
            </a:pPr>
            <a:r>
              <a:rPr lang="en"/>
              <a:t>	cin&gt;&gt;no;</a:t>
            </a:r>
            <a:endParaRPr/>
          </a:p>
          <a:p>
            <a:pPr indent="0" lvl="0" marL="0" rtl="0" algn="l">
              <a:spcBef>
                <a:spcPts val="1200"/>
              </a:spcBef>
              <a:spcAft>
                <a:spcPts val="0"/>
              </a:spcAft>
              <a:buClr>
                <a:schemeClr val="dk1"/>
              </a:buClr>
              <a:buSzPct val="61111"/>
              <a:buFont typeface="Arial"/>
              <a:buNone/>
            </a:pPr>
            <a:r>
              <a:rPr lang="en"/>
              <a:t>	vInt.push_back(no);</a:t>
            </a:r>
            <a:endParaRPr/>
          </a:p>
          <a:p>
            <a:pPr indent="0" lvl="0" marL="0" rtl="0" algn="l">
              <a:spcBef>
                <a:spcPts val="1200"/>
              </a:spcBef>
              <a:spcAft>
                <a:spcPts val="1200"/>
              </a:spcAft>
              <a:buNone/>
            </a:pPr>
            <a:r>
              <a:rPr lang="en"/>
              <a:t>}</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nvSpPr>
        <p:spPr>
          <a:xfrm>
            <a:off x="39125" y="968075"/>
            <a:ext cx="8957100" cy="3516600"/>
          </a:xfrm>
          <a:prstGeom prst="rect">
            <a:avLst/>
          </a:prstGeom>
          <a:noFill/>
          <a:ln>
            <a:noFill/>
          </a:ln>
        </p:spPr>
        <p:txBody>
          <a:bodyPr anchorCtr="0" anchor="t" bIns="91425" lIns="91425" spcFirstLastPara="1" rIns="91425" wrap="square" tIns="91425">
            <a:spAutoFit/>
          </a:bodyPr>
          <a:lstStyle/>
          <a:p>
            <a:pPr indent="-342900" lvl="0" marL="342900" rtl="0" algn="just">
              <a:lnSpc>
                <a:spcPct val="85000"/>
              </a:lnSpc>
              <a:spcBef>
                <a:spcPts val="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An object that can "iterate" (navigate) over elements.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Handled like pointers. </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Declared using the </a:t>
            </a:r>
            <a:r>
              <a:rPr lang="en" sz="2200">
                <a:solidFill>
                  <a:schemeClr val="dk1"/>
                </a:solidFill>
                <a:latin typeface="Courier New"/>
                <a:ea typeface="Courier New"/>
                <a:cs typeface="Courier New"/>
                <a:sym typeface="Courier New"/>
              </a:rPr>
              <a:t>iterator</a:t>
            </a:r>
            <a:r>
              <a:rPr lang="en" sz="2400">
                <a:solidFill>
                  <a:schemeClr val="dk1"/>
                </a:solidFill>
                <a:latin typeface="Calibri"/>
                <a:ea typeface="Calibri"/>
                <a:cs typeface="Calibri"/>
                <a:sym typeface="Calibri"/>
              </a:rPr>
              <a:t> type defined in various containers.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All container classes provide the same basic member functions that enable them to use iterators to navigate through their elements. </a:t>
            </a:r>
            <a:endParaRPr sz="28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begin()</a:t>
            </a:r>
            <a:r>
              <a:rPr lang="en" sz="2200">
                <a:solidFill>
                  <a:schemeClr val="dk1"/>
                </a:solidFill>
                <a:latin typeface="Calibri"/>
                <a:ea typeface="Calibri"/>
                <a:cs typeface="Calibri"/>
                <a:sym typeface="Calibri"/>
              </a:rPr>
              <a:t>: Returns an iterator that represents the beginning of the elements in the container (the position of the first element).</a:t>
            </a:r>
            <a:endParaRPr sz="26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end()</a:t>
            </a:r>
            <a:r>
              <a:rPr lang="en" sz="2200">
                <a:solidFill>
                  <a:schemeClr val="dk1"/>
                </a:solidFill>
                <a:latin typeface="Calibri"/>
                <a:ea typeface="Calibri"/>
                <a:cs typeface="Calibri"/>
                <a:sym typeface="Calibri"/>
              </a:rPr>
              <a:t>: Returns an iterator that represents the end of the elements in the container (the position behind the last element).</a:t>
            </a:r>
            <a:endParaRPr sz="2600">
              <a:solidFill>
                <a:schemeClr val="dk1"/>
              </a:solidFill>
              <a:latin typeface="Calibri"/>
              <a:ea typeface="Calibri"/>
              <a:cs typeface="Calibri"/>
              <a:sym typeface="Calibri"/>
            </a:endParaRPr>
          </a:p>
          <a:p>
            <a:pPr indent="-228600" lvl="2" marL="1143000" rtl="0" algn="just">
              <a:lnSpc>
                <a:spcPct val="85000"/>
              </a:lnSpc>
              <a:spcBef>
                <a:spcPts val="400"/>
              </a:spcBef>
              <a:spcAft>
                <a:spcPts val="0"/>
              </a:spcAft>
              <a:buClr>
                <a:schemeClr val="dk1"/>
              </a:buClr>
              <a:buSzPts val="1700"/>
              <a:buFont typeface="Noto Sans Symbols"/>
              <a:buChar char="▪"/>
            </a:pPr>
            <a:r>
              <a:rPr lang="en" sz="2000">
                <a:solidFill>
                  <a:schemeClr val="dk1"/>
                </a:solidFill>
                <a:latin typeface="Calibri"/>
                <a:ea typeface="Calibri"/>
                <a:cs typeface="Calibri"/>
                <a:sym typeface="Calibri"/>
              </a:rPr>
              <a:t>Such an iterator is also called a past-the-end iterator.</a:t>
            </a:r>
            <a:endParaRPr sz="2400">
              <a:solidFill>
                <a:schemeClr val="dk1"/>
              </a:solidFill>
              <a:latin typeface="Calibri"/>
              <a:ea typeface="Calibri"/>
              <a:cs typeface="Calibri"/>
              <a:sym typeface="Calibri"/>
            </a:endParaRPr>
          </a:p>
        </p:txBody>
      </p:sp>
      <p:sp>
        <p:nvSpPr>
          <p:cNvPr id="234" name="Google Shape;234;p36"/>
          <p:cNvSpPr txBox="1"/>
          <p:nvPr/>
        </p:nvSpPr>
        <p:spPr>
          <a:xfrm>
            <a:off x="336488" y="110563"/>
            <a:ext cx="784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Iterator</a:t>
            </a:r>
            <a:endParaRPr b="1" sz="30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iterator</a:t>
            </a:r>
            <a:endParaRPr/>
          </a:p>
        </p:txBody>
      </p:sp>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 //using iterator</a:t>
            </a:r>
            <a:endParaRPr/>
          </a:p>
          <a:p>
            <a:pPr indent="0" lvl="0" marL="0" rtl="0" algn="l">
              <a:spcBef>
                <a:spcPts val="1200"/>
              </a:spcBef>
              <a:spcAft>
                <a:spcPts val="0"/>
              </a:spcAft>
              <a:buClr>
                <a:schemeClr val="dk1"/>
              </a:buClr>
              <a:buSzPct val="61111"/>
              <a:buFont typeface="Arial"/>
              <a:buNone/>
            </a:pPr>
            <a:r>
              <a:rPr lang="en"/>
              <a:t> vector&lt;int&gt;::iterator it1=myNumbers.begin();//first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vector&lt;int&gt;::iterator it2=myNumbers.end();//last</a:t>
            </a:r>
            <a:endParaRPr/>
          </a:p>
          <a:p>
            <a:pPr indent="0" lvl="0" marL="0" rtl="0" algn="l">
              <a:spcBef>
                <a:spcPts val="1200"/>
              </a:spcBef>
              <a:spcAft>
                <a:spcPts val="0"/>
              </a:spcAft>
              <a:buClr>
                <a:schemeClr val="dk1"/>
              </a:buClr>
              <a:buSzPct val="61111"/>
              <a:buFont typeface="Arial"/>
              <a:buNone/>
            </a:pPr>
            <a:r>
              <a:rPr lang="en"/>
              <a:t> while(it1!=it2){</a:t>
            </a:r>
            <a:endParaRPr/>
          </a:p>
          <a:p>
            <a:pPr indent="0" lvl="0" marL="0" rtl="0" algn="l">
              <a:spcBef>
                <a:spcPts val="1200"/>
              </a:spcBef>
              <a:spcAft>
                <a:spcPts val="0"/>
              </a:spcAft>
              <a:buClr>
                <a:schemeClr val="dk1"/>
              </a:buClr>
              <a:buSzPct val="61111"/>
              <a:buFont typeface="Arial"/>
              <a:buNone/>
            </a:pPr>
            <a:r>
              <a:rPr lang="en"/>
              <a:t> cout&lt;&lt;"\t\t\t"&lt;&lt;*it1&lt;&lt;endl;</a:t>
            </a:r>
            <a:endParaRPr/>
          </a:p>
          <a:p>
            <a:pPr indent="0" lvl="0" marL="0" rtl="0" algn="l">
              <a:spcBef>
                <a:spcPts val="1200"/>
              </a:spcBef>
              <a:spcAft>
                <a:spcPts val="0"/>
              </a:spcAft>
              <a:buNone/>
            </a:pPr>
            <a:r>
              <a:rPr lang="en"/>
              <a:t> It1++;</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nvSpPr>
        <p:spPr>
          <a:xfrm>
            <a:off x="522288" y="42863"/>
            <a:ext cx="786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Algorithms</a:t>
            </a:r>
            <a:endParaRPr b="1" sz="2400">
              <a:solidFill>
                <a:srgbClr val="000000"/>
              </a:solidFill>
              <a:latin typeface="Calibri"/>
              <a:ea typeface="Calibri"/>
              <a:cs typeface="Calibri"/>
              <a:sym typeface="Calibri"/>
            </a:endParaRPr>
          </a:p>
        </p:txBody>
      </p:sp>
      <p:sp>
        <p:nvSpPr>
          <p:cNvPr id="246" name="Google Shape;246;p38"/>
          <p:cNvSpPr txBox="1"/>
          <p:nvPr/>
        </p:nvSpPr>
        <p:spPr>
          <a:xfrm>
            <a:off x="381901" y="1033464"/>
            <a:ext cx="8142000" cy="4528800"/>
          </a:xfrm>
          <a:prstGeom prst="rect">
            <a:avLst/>
          </a:prstGeom>
          <a:noFill/>
          <a:ln>
            <a:noFill/>
          </a:ln>
        </p:spPr>
        <p:txBody>
          <a:bodyPr anchorCtr="0" anchor="t" bIns="45700" lIns="91425" spcFirstLastPara="1" rIns="91425" wrap="square" tIns="45700">
            <a:normAutofit/>
          </a:bodyPr>
          <a:lstStyle/>
          <a:p>
            <a:pPr indent="-304800" lvl="0" marL="342900" rtl="0" algn="just">
              <a:lnSpc>
                <a:spcPct val="90000"/>
              </a:lnSpc>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STL provides standard algorithms for processing elements of collections.</a:t>
            </a:r>
            <a:endParaRPr sz="2200">
              <a:solidFill>
                <a:srgbClr val="000000"/>
              </a:solidFill>
              <a:latin typeface="Calibri"/>
              <a:ea typeface="Calibri"/>
              <a:cs typeface="Calibri"/>
              <a:sym typeface="Calibri"/>
            </a:endParaRPr>
          </a:p>
          <a:p>
            <a:pPr indent="-304800" lvl="0" marL="342900" rtl="0" algn="just">
              <a:lnSpc>
                <a:spcPct val="90000"/>
              </a:lnSpc>
              <a:spcBef>
                <a:spcPts val="56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Offers general fundamental services such as</a:t>
            </a:r>
            <a:endParaRPr sz="22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Creating/copying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Searching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Sorting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Adding/removing/modifying container elements</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Splitting/merging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Transformations: reordering/converting</a:t>
            </a:r>
            <a:endParaRPr sz="2000">
              <a:solidFill>
                <a:srgbClr val="000000"/>
              </a:solidFill>
              <a:latin typeface="Calibri"/>
              <a:ea typeface="Calibri"/>
              <a:cs typeface="Calibri"/>
              <a:sym typeface="Calibri"/>
            </a:endParaRPr>
          </a:p>
          <a:p>
            <a:pPr indent="-191770" lvl="0" marL="342900" rtl="0" algn="just">
              <a:lnSpc>
                <a:spcPct val="90000"/>
              </a:lnSpc>
              <a:spcBef>
                <a:spcPts val="56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14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a:t>
            </a:r>
            <a:endParaRPr/>
          </a:p>
        </p:txBody>
      </p:sp>
      <p:sp>
        <p:nvSpPr>
          <p:cNvPr id="252" name="Google Shape;252;p39"/>
          <p:cNvSpPr txBox="1"/>
          <p:nvPr>
            <p:ph idx="1" type="body"/>
          </p:nvPr>
        </p:nvSpPr>
        <p:spPr>
          <a:xfrm>
            <a:off x="254300" y="719200"/>
            <a:ext cx="8520600" cy="418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#include &lt;iostream&gt;</a:t>
            </a:r>
            <a:endParaRPr/>
          </a:p>
          <a:p>
            <a:pPr indent="0" lvl="0" marL="0" rtl="0" algn="l">
              <a:spcBef>
                <a:spcPts val="1200"/>
              </a:spcBef>
              <a:spcAft>
                <a:spcPts val="0"/>
              </a:spcAft>
              <a:buClr>
                <a:schemeClr val="dk1"/>
              </a:buClr>
              <a:buSzPts val="1100"/>
              <a:buFont typeface="Arial"/>
              <a:buNone/>
            </a:pPr>
            <a:r>
              <a:rPr lang="en"/>
              <a:t>#include &lt;algorithm&gt;</a:t>
            </a:r>
            <a:endParaRPr/>
          </a:p>
          <a:p>
            <a:pPr indent="0" lvl="0" marL="0" rtl="0" algn="l">
              <a:spcBef>
                <a:spcPts val="1200"/>
              </a:spcBef>
              <a:spcAft>
                <a:spcPts val="0"/>
              </a:spcAft>
              <a:buClr>
                <a:schemeClr val="dk1"/>
              </a:buClr>
              <a:buSzPts val="1100"/>
              <a:buFont typeface="Arial"/>
              <a:buNone/>
            </a:pPr>
            <a:r>
              <a:rPr lang="en"/>
              <a:t>#include &lt;vector&gt;</a:t>
            </a:r>
            <a:endParaRPr/>
          </a:p>
          <a:p>
            <a:pPr indent="0" lvl="0" marL="0" rtl="0" algn="l">
              <a:spcBef>
                <a:spcPts val="1200"/>
              </a:spcBef>
              <a:spcAft>
                <a:spcPts val="0"/>
              </a:spcAft>
              <a:buNone/>
            </a:pPr>
            <a:r>
              <a:rPr lang="en"/>
              <a:t>vector&lt;int&gt; vint={34,22,12,99,4,23,10,2,92};</a:t>
            </a:r>
            <a:endParaRPr/>
          </a:p>
          <a:p>
            <a:pPr indent="0" lvl="0" marL="0" rtl="0" algn="l">
              <a:spcBef>
                <a:spcPts val="1200"/>
              </a:spcBef>
              <a:spcAft>
                <a:spcPts val="0"/>
              </a:spcAft>
              <a:buClr>
                <a:schemeClr val="dk1"/>
              </a:buClr>
              <a:buSzPts val="1100"/>
              <a:buFont typeface="Arial"/>
              <a:buNone/>
            </a:pPr>
            <a:r>
              <a:rPr lang="en"/>
              <a:t>cout&lt;&lt;"\n-----sorting-----"&lt;&lt;endl;</a:t>
            </a:r>
            <a:endParaRPr/>
          </a:p>
          <a:p>
            <a:pPr indent="0" lvl="0" marL="0" rtl="0" algn="l">
              <a:spcBef>
                <a:spcPts val="1200"/>
              </a:spcBef>
              <a:spcAft>
                <a:spcPts val="0"/>
              </a:spcAft>
              <a:buClr>
                <a:schemeClr val="dk1"/>
              </a:buClr>
              <a:buSzPts val="1100"/>
              <a:buFont typeface="Arial"/>
              <a:buNone/>
            </a:pPr>
            <a:r>
              <a:rPr lang="en"/>
              <a:t>	sort(vint.begin(),vint.end());</a:t>
            </a:r>
            <a:endParaRPr/>
          </a:p>
          <a:p>
            <a:pPr indent="0" lvl="0" marL="0" rtl="0" algn="l">
              <a:spcBef>
                <a:spcPts val="1200"/>
              </a:spcBef>
              <a:spcAft>
                <a:spcPts val="0"/>
              </a:spcAft>
              <a:buClr>
                <a:schemeClr val="dk1"/>
              </a:buClr>
              <a:buSzPts val="1100"/>
              <a:buFont typeface="Arial"/>
              <a:buNone/>
            </a:pPr>
            <a:r>
              <a:rPr lang="en"/>
              <a:t>	for(int i:vint)</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1200"/>
              </a:spcAft>
              <a:buClr>
                <a:schemeClr val="dk1"/>
              </a:buClr>
              <a:buSzPts val="1100"/>
              <a:buFont typeface="Arial"/>
              <a:buNone/>
            </a:pP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a:t>
            </a:r>
            <a:endParaRPr/>
          </a:p>
        </p:txBody>
      </p:sp>
      <p:sp>
        <p:nvSpPr>
          <p:cNvPr id="258" name="Google Shape;25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cout&lt;&lt;"\n-----reverse-----"&lt;&lt;endl;</a:t>
            </a:r>
            <a:endParaRPr/>
          </a:p>
          <a:p>
            <a:pPr indent="0" lvl="0" marL="0" rtl="0" algn="l">
              <a:spcBef>
                <a:spcPts val="1200"/>
              </a:spcBef>
              <a:spcAft>
                <a:spcPts val="0"/>
              </a:spcAft>
              <a:buClr>
                <a:schemeClr val="dk1"/>
              </a:buClr>
              <a:buSzPts val="1100"/>
              <a:buFont typeface="Arial"/>
              <a:buNone/>
            </a:pPr>
            <a:r>
              <a:rPr lang="en"/>
              <a:t>	reverse(vint.begin(),vint.end());</a:t>
            </a:r>
            <a:endParaRPr/>
          </a:p>
          <a:p>
            <a:pPr indent="0" lvl="0" marL="0" rtl="0" algn="l">
              <a:spcBef>
                <a:spcPts val="1200"/>
              </a:spcBef>
              <a:spcAft>
                <a:spcPts val="0"/>
              </a:spcAft>
              <a:buClr>
                <a:schemeClr val="dk1"/>
              </a:buClr>
              <a:buSzPts val="1100"/>
              <a:buFont typeface="Arial"/>
              <a:buNone/>
            </a:pPr>
            <a:r>
              <a:rPr lang="en"/>
              <a:t>	for(int i:vint)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min from vector</a:t>
            </a:r>
            <a:endParaRPr/>
          </a:p>
        </p:txBody>
      </p:sp>
      <p:sp>
        <p:nvSpPr>
          <p:cNvPr id="264" name="Google Shape;26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cout&lt;&lt;"\n-----max min-----"&lt;&lt;endl;</a:t>
            </a:r>
            <a:endParaRPr/>
          </a:p>
          <a:p>
            <a:pPr indent="0" lvl="0" marL="0" rtl="0" algn="l">
              <a:spcBef>
                <a:spcPts val="1200"/>
              </a:spcBef>
              <a:spcAft>
                <a:spcPts val="0"/>
              </a:spcAft>
              <a:buClr>
                <a:schemeClr val="dk1"/>
              </a:buClr>
              <a:buSzPts val="1100"/>
              <a:buFont typeface="Arial"/>
              <a:buNone/>
            </a:pPr>
            <a:r>
              <a:rPr lang="en"/>
              <a:t>         int mx=	*max_element(vint.begin(),vint.end());</a:t>
            </a:r>
            <a:endParaRPr/>
          </a:p>
          <a:p>
            <a:pPr indent="0" lvl="0" marL="0" rtl="0" algn="l">
              <a:spcBef>
                <a:spcPts val="1200"/>
              </a:spcBef>
              <a:spcAft>
                <a:spcPts val="0"/>
              </a:spcAft>
              <a:buClr>
                <a:schemeClr val="dk1"/>
              </a:buClr>
              <a:buSzPts val="1100"/>
              <a:buFont typeface="Arial"/>
              <a:buNone/>
            </a:pPr>
            <a:r>
              <a:rPr lang="en"/>
              <a:t>	cout&lt;&lt;"Max:"&lt;&lt;mx&lt;&lt;endl;</a:t>
            </a:r>
            <a:endParaRPr/>
          </a:p>
          <a:p>
            <a:pPr indent="0" lvl="0" marL="0" rtl="0" algn="l">
              <a:spcBef>
                <a:spcPts val="1200"/>
              </a:spcBef>
              <a:spcAft>
                <a:spcPts val="0"/>
              </a:spcAft>
              <a:buClr>
                <a:schemeClr val="dk1"/>
              </a:buClr>
              <a:buSzPts val="1100"/>
              <a:buFont typeface="Arial"/>
              <a:buNone/>
            </a:pPr>
            <a:r>
              <a:rPr lang="en"/>
              <a:t>	cout&lt;&lt;"Min:"&lt;&lt;*min_element(vint.begin(),vint.end());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With function overloading same code needs to be repeated for different data types leading towards waste of time and space.</a:t>
            </a:r>
            <a:endParaRPr/>
          </a:p>
          <a:p>
            <a:pPr indent="-342900" lvl="0" marL="457200" rtl="0" algn="l">
              <a:spcBef>
                <a:spcPts val="0"/>
              </a:spcBef>
              <a:spcAft>
                <a:spcPts val="0"/>
              </a:spcAft>
              <a:buSzPts val="1800"/>
              <a:buChar char="●"/>
            </a:pPr>
            <a:r>
              <a:rPr lang="en"/>
              <a:t>Templates enable defining generic functions or classes and avoid repetition of code for different data types .</a:t>
            </a:r>
            <a:endParaRPr/>
          </a:p>
          <a:p>
            <a:pPr indent="-342900" lvl="0" marL="457200" rtl="0" algn="l">
              <a:spcBef>
                <a:spcPts val="0"/>
              </a:spcBef>
              <a:spcAft>
                <a:spcPts val="0"/>
              </a:spcAft>
              <a:buSzPts val="1800"/>
              <a:buChar char="●"/>
            </a:pPr>
            <a:r>
              <a:rPr lang="en"/>
              <a:t>Generally templates are used if same algorithm works well for various data types. </a:t>
            </a:r>
            <a:endParaRPr/>
          </a:p>
          <a:p>
            <a:pPr indent="-342900" lvl="0" marL="457200" rtl="0" algn="l">
              <a:spcBef>
                <a:spcPts val="0"/>
              </a:spcBef>
              <a:spcAft>
                <a:spcPts val="0"/>
              </a:spcAft>
              <a:buSzPts val="1800"/>
              <a:buChar char="●"/>
            </a:pPr>
            <a:r>
              <a:rPr lang="en"/>
              <a:t>For example, sorting algorithms.</a:t>
            </a:r>
            <a:endParaRPr/>
          </a:p>
          <a:p>
            <a:pPr indent="-342900" lvl="0" marL="457200" rtl="0" algn="l">
              <a:spcBef>
                <a:spcPts val="0"/>
              </a:spcBef>
              <a:spcAft>
                <a:spcPts val="0"/>
              </a:spcAft>
              <a:buSzPts val="1800"/>
              <a:buChar char="●"/>
            </a:pPr>
            <a:r>
              <a:rPr lang="en"/>
              <a:t>There can be function templates or class templates.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std::accumulate() is a built-in function in C++'s Standard Template Library. The function takes in a beginning iterator, an ending iterator, initial value, and (by default) computes the sum of the given initial value and the elements in the given range.</a:t>
            </a:r>
            <a:endParaRPr sz="2200"/>
          </a:p>
          <a:p>
            <a:pPr indent="0" lvl="0" marL="0" rtl="0" algn="l">
              <a:spcBef>
                <a:spcPts val="1200"/>
              </a:spcBef>
              <a:spcAft>
                <a:spcPts val="0"/>
              </a:spcAft>
              <a:buNone/>
            </a:pPr>
            <a:r>
              <a:rPr lang="en" sz="2500">
                <a:solidFill>
                  <a:srgbClr val="808080"/>
                </a:solidFill>
                <a:highlight>
                  <a:srgbClr val="FFFFFF"/>
                </a:highlight>
                <a:latin typeface="Courier New"/>
                <a:ea typeface="Courier New"/>
                <a:cs typeface="Courier New"/>
                <a:sym typeface="Courier New"/>
              </a:rPr>
              <a:t>#include &lt;numeric&gt;</a:t>
            </a:r>
            <a:endParaRPr sz="3600"/>
          </a:p>
          <a:p>
            <a:pPr indent="0" lvl="0" marL="0" rtl="0" algn="l">
              <a:spcBef>
                <a:spcPts val="1200"/>
              </a:spcBef>
              <a:spcAft>
                <a:spcPts val="0"/>
              </a:spcAft>
              <a:buClr>
                <a:schemeClr val="dk1"/>
              </a:buClr>
              <a:buSzPts val="1100"/>
              <a:buFont typeface="Arial"/>
              <a:buNone/>
            </a:pPr>
            <a:r>
              <a:rPr lang="en" sz="2200"/>
              <a:t>vector&lt;int&gt; v{1, 2, 3, 4, 5, 6, 7, 8, 9, 10};</a:t>
            </a:r>
            <a:endParaRPr sz="2200"/>
          </a:p>
          <a:p>
            <a:pPr indent="0" lvl="0" marL="0" rtl="0" algn="l">
              <a:spcBef>
                <a:spcPts val="1200"/>
              </a:spcBef>
              <a:spcAft>
                <a:spcPts val="0"/>
              </a:spcAft>
              <a:buClr>
                <a:schemeClr val="dk1"/>
              </a:buClr>
              <a:buSzPts val="1100"/>
              <a:buFont typeface="Arial"/>
              <a:buNone/>
            </a:pPr>
            <a:r>
              <a:rPr lang="en" sz="2200"/>
              <a:t>  int sum =  accumulate(v.begin(), v.end(), 0);</a:t>
            </a:r>
            <a:endParaRPr sz="2200"/>
          </a:p>
          <a:p>
            <a:pPr indent="0" lvl="0" marL="0" rtl="0" algn="l">
              <a:spcBef>
                <a:spcPts val="1200"/>
              </a:spcBef>
              <a:spcAft>
                <a:spcPts val="1200"/>
              </a:spcAft>
              <a:buNone/>
            </a:pPr>
            <a:r>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Associative Containers</a:t>
            </a:r>
            <a:endParaRPr/>
          </a:p>
        </p:txBody>
      </p:sp>
      <p:sp>
        <p:nvSpPr>
          <p:cNvPr id="275" name="Google Shape;27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Associative Containers are non-linear containers. </a:t>
            </a:r>
            <a:endParaRPr/>
          </a:p>
          <a:p>
            <a:pPr indent="0" lvl="0" marL="0" rtl="0" algn="l">
              <a:spcBef>
                <a:spcPts val="1200"/>
              </a:spcBef>
              <a:spcAft>
                <a:spcPts val="0"/>
              </a:spcAft>
              <a:buNone/>
            </a:pPr>
            <a:r>
              <a:rPr lang="en"/>
              <a:t>They sort their elements automatically according to a certain ordering criteria. </a:t>
            </a:r>
            <a:endParaRPr/>
          </a:p>
          <a:p>
            <a:pPr indent="0" lvl="0" marL="0" rtl="0" algn="l">
              <a:spcBef>
                <a:spcPts val="1200"/>
              </a:spcBef>
              <a:spcAft>
                <a:spcPts val="0"/>
              </a:spcAft>
              <a:buNone/>
            </a:pPr>
            <a:r>
              <a:rPr lang="en"/>
              <a:t>They are also termed as sorted collections.</a:t>
            </a:r>
            <a:endParaRPr/>
          </a:p>
          <a:p>
            <a:pPr indent="0" lvl="0" marL="0" rtl="0" algn="l">
              <a:spcBef>
                <a:spcPts val="1200"/>
              </a:spcBef>
              <a:spcAft>
                <a:spcPts val="0"/>
              </a:spcAft>
              <a:buNone/>
            </a:pPr>
            <a:r>
              <a:rPr lang="en"/>
              <a:t> STL contains four predefined associative containers as follows</a:t>
            </a:r>
            <a:endParaRPr/>
          </a:p>
          <a:p>
            <a:pPr indent="-334327" lvl="0" marL="457200" rtl="0" algn="l">
              <a:spcBef>
                <a:spcPts val="1200"/>
              </a:spcBef>
              <a:spcAft>
                <a:spcPts val="0"/>
              </a:spcAft>
              <a:buSzPct val="100000"/>
              <a:buChar char="●"/>
            </a:pPr>
            <a:r>
              <a:rPr lang="en"/>
              <a:t>Set</a:t>
            </a:r>
            <a:endParaRPr/>
          </a:p>
          <a:p>
            <a:pPr indent="-334327" lvl="0" marL="457200" rtl="0" algn="l">
              <a:spcBef>
                <a:spcPts val="0"/>
              </a:spcBef>
              <a:spcAft>
                <a:spcPts val="0"/>
              </a:spcAft>
              <a:buSzPct val="100000"/>
              <a:buChar char="●"/>
            </a:pPr>
            <a:r>
              <a:rPr lang="en"/>
              <a:t>Multiset</a:t>
            </a:r>
            <a:endParaRPr/>
          </a:p>
          <a:p>
            <a:pPr indent="-334327" lvl="0" marL="457200" rtl="0" algn="l">
              <a:spcBef>
                <a:spcPts val="0"/>
              </a:spcBef>
              <a:spcAft>
                <a:spcPts val="0"/>
              </a:spcAft>
              <a:buSzPct val="100000"/>
              <a:buChar char="●"/>
            </a:pPr>
            <a:r>
              <a:rPr lang="en"/>
              <a:t>Map</a:t>
            </a:r>
            <a:endParaRPr/>
          </a:p>
          <a:p>
            <a:pPr indent="-334327" lvl="0" marL="457200" rtl="0" algn="l">
              <a:spcBef>
                <a:spcPts val="0"/>
              </a:spcBef>
              <a:spcAft>
                <a:spcPts val="0"/>
              </a:spcAft>
              <a:buSzPct val="100000"/>
              <a:buChar char="●"/>
            </a:pPr>
            <a:r>
              <a:rPr lang="en"/>
              <a:t>Multimap</a:t>
            </a:r>
            <a:endParaRPr/>
          </a:p>
          <a:p>
            <a:pPr indent="-334327" lvl="0" marL="457200" rtl="0" algn="l">
              <a:spcBef>
                <a:spcPts val="0"/>
              </a:spcBef>
              <a:spcAft>
                <a:spcPts val="0"/>
              </a:spcAft>
              <a:buSzPct val="1000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multiset</a:t>
            </a:r>
            <a:endParaRPr/>
          </a:p>
        </p:txBody>
      </p:sp>
      <p:sp>
        <p:nvSpPr>
          <p:cNvPr id="281" name="Google Shape;28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set is a collection in which elements are sorted according to their </a:t>
            </a:r>
            <a:endParaRPr/>
          </a:p>
          <a:p>
            <a:pPr indent="0" lvl="0" marL="0" rtl="0" algn="l">
              <a:spcBef>
                <a:spcPts val="1200"/>
              </a:spcBef>
              <a:spcAft>
                <a:spcPts val="0"/>
              </a:spcAft>
              <a:buNone/>
            </a:pPr>
            <a:r>
              <a:rPr lang="en"/>
              <a:t>own values. </a:t>
            </a:r>
            <a:endParaRPr/>
          </a:p>
          <a:p>
            <a:pPr indent="0" lvl="0" marL="0" rtl="0" algn="l">
              <a:spcBef>
                <a:spcPts val="1200"/>
              </a:spcBef>
              <a:spcAft>
                <a:spcPts val="0"/>
              </a:spcAft>
              <a:buNone/>
            </a:pPr>
            <a:r>
              <a:rPr lang="en"/>
              <a:t>Each element occurs only once and hence duplicates are not allowed.</a:t>
            </a:r>
            <a:endParaRPr/>
          </a:p>
          <a:p>
            <a:pPr indent="0" lvl="0" marL="0" rtl="0" algn="l">
              <a:spcBef>
                <a:spcPts val="1200"/>
              </a:spcBef>
              <a:spcAft>
                <a:spcPts val="0"/>
              </a:spcAft>
              <a:buNone/>
            </a:pPr>
            <a:r>
              <a:rPr b="1" lang="en" sz="2400"/>
              <a:t>multiset</a:t>
            </a:r>
            <a:r>
              <a:rPr lang="en"/>
              <a:t>: It is same as a set except that duplicates are allowed. </a:t>
            </a:r>
            <a:endParaRPr/>
          </a:p>
          <a:p>
            <a:pPr indent="0" lvl="0" marL="0" rtl="0" algn="l">
              <a:spcBef>
                <a:spcPts val="1200"/>
              </a:spcBef>
              <a:spcAft>
                <a:spcPts val="0"/>
              </a:spcAft>
              <a:buNone/>
            </a:pPr>
            <a:r>
              <a:rPr lang="en"/>
              <a:t>Therefore, a multiset can contain multiple elements that have the same </a:t>
            </a:r>
            <a:endParaRPr/>
          </a:p>
          <a:p>
            <a:pPr indent="0" lvl="0" marL="0" rtl="0" algn="l">
              <a:spcBef>
                <a:spcPts val="1200"/>
              </a:spcBef>
              <a:spcAft>
                <a:spcPts val="0"/>
              </a:spcAft>
              <a:buNone/>
            </a:pPr>
            <a:r>
              <a:rPr lang="en"/>
              <a:t>value</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1" type="body"/>
          </p:nvPr>
        </p:nvSpPr>
        <p:spPr>
          <a:xfrm>
            <a:off x="311700" y="163125"/>
            <a:ext cx="8520600" cy="440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#include &lt;iostream&gt;  </a:t>
            </a:r>
            <a:endParaRPr/>
          </a:p>
          <a:p>
            <a:pPr indent="0" lvl="0" marL="0" rtl="0" algn="l">
              <a:spcBef>
                <a:spcPts val="1200"/>
              </a:spcBef>
              <a:spcAft>
                <a:spcPts val="0"/>
              </a:spcAft>
              <a:buClr>
                <a:schemeClr val="dk1"/>
              </a:buClr>
              <a:buSzPct val="61111"/>
              <a:buFont typeface="Arial"/>
              <a:buNone/>
            </a:pPr>
            <a:r>
              <a:rPr lang="en"/>
              <a:t>#include &lt;set&gt;  </a:t>
            </a:r>
            <a:endParaRPr/>
          </a:p>
          <a:p>
            <a:pPr indent="0" lvl="0" marL="0" rtl="0" algn="l">
              <a:spcBef>
                <a:spcPts val="1200"/>
              </a:spcBef>
              <a:spcAft>
                <a:spcPts val="0"/>
              </a:spcAft>
              <a:buClr>
                <a:schemeClr val="dk1"/>
              </a:buClr>
              <a:buSzPct val="61111"/>
              <a:buFont typeface="Arial"/>
              <a:buNone/>
            </a:pPr>
            <a:r>
              <a:rPr lang="en"/>
              <a:t>using namespace std;   </a:t>
            </a:r>
            <a:endParaRPr/>
          </a:p>
          <a:p>
            <a:pPr indent="0" lvl="0" marL="0" rtl="0" algn="l">
              <a:spcBef>
                <a:spcPts val="1200"/>
              </a:spcBef>
              <a:spcAft>
                <a:spcPts val="0"/>
              </a:spcAft>
              <a:buClr>
                <a:schemeClr val="dk1"/>
              </a:buClr>
              <a:buSzPct val="61111"/>
              <a:buFont typeface="Arial"/>
              <a:buNone/>
            </a:pPr>
            <a:r>
              <a:rPr lang="en"/>
              <a:t>int main(){  </a:t>
            </a:r>
            <a:endParaRPr/>
          </a:p>
          <a:p>
            <a:pPr indent="0" lvl="0" marL="0" rtl="0" algn="l">
              <a:spcBef>
                <a:spcPts val="1200"/>
              </a:spcBef>
              <a:spcAft>
                <a:spcPts val="0"/>
              </a:spcAft>
              <a:buClr>
                <a:schemeClr val="dk1"/>
              </a:buClr>
              <a:buSzPct val="61111"/>
              <a:buFont typeface="Arial"/>
              <a:buNone/>
            </a:pPr>
            <a:r>
              <a:rPr lang="en"/>
              <a:t>    set&lt;int&gt; setInt = {2, 1, 3, 4, 0, 1};  </a:t>
            </a:r>
            <a:endParaRPr/>
          </a:p>
          <a:p>
            <a:pPr indent="0" lvl="0" marL="0" rtl="0" algn="l">
              <a:spcBef>
                <a:spcPts val="1200"/>
              </a:spcBef>
              <a:spcAft>
                <a:spcPts val="0"/>
              </a:spcAft>
              <a:buClr>
                <a:schemeClr val="dk1"/>
              </a:buClr>
              <a:buSzPct val="61111"/>
              <a:buFont typeface="Arial"/>
              <a:buNone/>
            </a:pPr>
            <a:r>
              <a:rPr lang="en"/>
              <a:t>    cout &lt;&lt; "OUTPUT: " &lt;&lt; setInt.size() &lt;&lt; endl;   </a:t>
            </a:r>
            <a:endParaRPr/>
          </a:p>
          <a:p>
            <a:pPr indent="0" lvl="0" marL="0" rtl="0" algn="l">
              <a:spcBef>
                <a:spcPts val="1200"/>
              </a:spcBef>
              <a:spcAft>
                <a:spcPts val="0"/>
              </a:spcAft>
              <a:buClr>
                <a:schemeClr val="dk1"/>
              </a:buClr>
              <a:buSzPct val="61111"/>
              <a:buFont typeface="Arial"/>
              <a:buNone/>
            </a:pPr>
            <a:r>
              <a:rPr lang="en"/>
              <a:t>    if (!setInt.empty()){  </a:t>
            </a:r>
            <a:endParaRPr/>
          </a:p>
          <a:p>
            <a:pPr indent="0" lvl="0" marL="0" rtl="0" algn="l">
              <a:spcBef>
                <a:spcPts val="1200"/>
              </a:spcBef>
              <a:spcAft>
                <a:spcPts val="0"/>
              </a:spcAft>
              <a:buClr>
                <a:schemeClr val="dk1"/>
              </a:buClr>
              <a:buSzPct val="61111"/>
              <a:buFont typeface="Arial"/>
              <a:buNone/>
            </a:pPr>
            <a:r>
              <a:rPr lang="en"/>
              <a:t>        for (int i: setInt){  </a:t>
            </a:r>
            <a:endParaRPr/>
          </a:p>
          <a:p>
            <a:pPr indent="0" lvl="0" marL="0" rtl="0" algn="l">
              <a:spcBef>
                <a:spcPts val="1200"/>
              </a:spcBef>
              <a:spcAft>
                <a:spcPts val="0"/>
              </a:spcAft>
              <a:buClr>
                <a:schemeClr val="dk1"/>
              </a:buClr>
              <a:buSzPct val="61111"/>
              <a:buFont typeface="Arial"/>
              <a:buNone/>
            </a:pPr>
            <a:r>
              <a:rPr lang="en"/>
              <a:t>            cout &lt;&lt; i &lt;&lt; endl;  </a:t>
            </a:r>
            <a:endParaRPr/>
          </a:p>
          <a:p>
            <a:pPr indent="0" lvl="0" marL="0" rtl="0" algn="l">
              <a:spcBef>
                <a:spcPts val="1200"/>
              </a:spcBef>
              <a:spcAft>
                <a:spcPts val="0"/>
              </a:spcAft>
              <a:buClr>
                <a:schemeClr val="dk1"/>
              </a:buClr>
              <a:buSzPct val="61111"/>
              <a:buFont typeface="Arial"/>
              <a:buNone/>
            </a:pPr>
            <a:r>
              <a:rPr lang="en"/>
              <a:t>        }      }}  //setInt.insert(909);//will add in set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multiset</a:t>
            </a:r>
            <a:endParaRPr/>
          </a:p>
        </p:txBody>
      </p:sp>
      <p:sp>
        <p:nvSpPr>
          <p:cNvPr id="292" name="Google Shape;29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multiset&lt;int&gt; mset={33,4,22,4,5,6,7,33};</a:t>
            </a:r>
            <a:endParaRPr/>
          </a:p>
          <a:p>
            <a:pPr indent="0" lvl="0" marL="0" rtl="0" algn="l">
              <a:spcBef>
                <a:spcPts val="1200"/>
              </a:spcBef>
              <a:spcAft>
                <a:spcPts val="0"/>
              </a:spcAft>
              <a:buClr>
                <a:schemeClr val="dk1"/>
              </a:buClr>
              <a:buSzPts val="1100"/>
              <a:buFont typeface="Arial"/>
              <a:buNone/>
            </a:pPr>
            <a:r>
              <a:rPr lang="en"/>
              <a:t>	for(int i:mset)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and multimap</a:t>
            </a:r>
            <a:endParaRPr/>
          </a:p>
        </p:txBody>
      </p:sp>
      <p:sp>
        <p:nvSpPr>
          <p:cNvPr id="298" name="Google Shape;29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multimap&lt;string, string&gt; m = {  </a:t>
            </a:r>
            <a:endParaRPr/>
          </a:p>
          <a:p>
            <a:pPr indent="0" lvl="0" marL="0" rtl="0" algn="l">
              <a:spcBef>
                <a:spcPts val="1200"/>
              </a:spcBef>
              <a:spcAft>
                <a:spcPts val="0"/>
              </a:spcAft>
              <a:buClr>
                <a:schemeClr val="dk1"/>
              </a:buClr>
              <a:buSzPts val="1100"/>
              <a:buFont typeface="Arial"/>
              <a:buNone/>
            </a:pPr>
            <a:r>
              <a:rPr lang="en"/>
              <a:t>            {"India","New Delhi"},  </a:t>
            </a:r>
            <a:endParaRPr/>
          </a:p>
          <a:p>
            <a:pPr indent="0" lvl="0" marL="0" rtl="0" algn="l">
              <a:spcBef>
                <a:spcPts val="1200"/>
              </a:spcBef>
              <a:spcAft>
                <a:spcPts val="0"/>
              </a:spcAft>
              <a:buClr>
                <a:schemeClr val="dk1"/>
              </a:buClr>
              <a:buSzPts val="1100"/>
              <a:buFont typeface="Arial"/>
              <a:buNone/>
            </a:pPr>
            <a:r>
              <a:rPr lang="en"/>
              <a:t>            {"India", "Hyderabad"},  </a:t>
            </a:r>
            <a:endParaRPr/>
          </a:p>
          <a:p>
            <a:pPr indent="0" lvl="0" marL="0" rtl="0" algn="l">
              <a:spcBef>
                <a:spcPts val="1200"/>
              </a:spcBef>
              <a:spcAft>
                <a:spcPts val="0"/>
              </a:spcAft>
              <a:buClr>
                <a:schemeClr val="dk1"/>
              </a:buClr>
              <a:buSzPts val="1100"/>
              <a:buFont typeface="Arial"/>
              <a:buNone/>
            </a:pPr>
            <a:r>
              <a:rPr lang="en"/>
              <a:t>            {"United Kingdom", "London"},  </a:t>
            </a:r>
            <a:endParaRPr/>
          </a:p>
          <a:p>
            <a:pPr indent="0" lvl="0" marL="0" rtl="0" algn="l">
              <a:spcBef>
                <a:spcPts val="1200"/>
              </a:spcBef>
              <a:spcAft>
                <a:spcPts val="0"/>
              </a:spcAft>
              <a:buClr>
                <a:schemeClr val="dk1"/>
              </a:buClr>
              <a:buSzPts val="1100"/>
              <a:buFont typeface="Arial"/>
              <a:buNone/>
            </a:pPr>
            <a:r>
              <a:rPr lang="en"/>
              <a:t>            {"United States", "Washington D.C"}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 key </a:t>
            </a:r>
            <a:r>
              <a:rPr lang="en"/>
              <a:t>value from map</a:t>
            </a:r>
            <a:endParaRPr/>
          </a:p>
        </p:txBody>
      </p:sp>
      <p:sp>
        <p:nvSpPr>
          <p:cNvPr id="304" name="Google Shape;30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(multimap&lt;string, string&gt;::iterator it = m.begin(); it != m.end(); ++it)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0"/>
              </a:spcAft>
              <a:buClr>
                <a:schemeClr val="dk1"/>
              </a:buClr>
              <a:buSzPts val="1100"/>
              <a:buFont typeface="Arial"/>
              <a:buNone/>
            </a:pPr>
            <a:r>
              <a:rPr lang="en"/>
              <a:t>       cout &lt;&lt; "  [" &lt;&lt; (*it).first &lt;&lt; ", " &lt;&lt; (*it).second &lt;&lt; "]" &lt;&lt; endl;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nvSpPr>
        <p:spPr>
          <a:xfrm>
            <a:off x="508000" y="57150"/>
            <a:ext cx="787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string</a:t>
            </a:r>
            <a:r>
              <a:rPr b="1" lang="en" sz="3000">
                <a:solidFill>
                  <a:srgbClr val="000000"/>
                </a:solidFill>
                <a:latin typeface="Verdana"/>
                <a:ea typeface="Verdana"/>
                <a:cs typeface="Verdana"/>
                <a:sym typeface="Verdana"/>
              </a:rPr>
              <a:t> </a:t>
            </a:r>
            <a:r>
              <a:rPr b="1" lang="en" sz="3000">
                <a:solidFill>
                  <a:srgbClr val="000000"/>
                </a:solidFill>
                <a:latin typeface="Calibri"/>
                <a:ea typeface="Calibri"/>
                <a:cs typeface="Calibri"/>
                <a:sym typeface="Calibri"/>
              </a:rPr>
              <a:t>Class</a:t>
            </a:r>
            <a:endParaRPr b="1" sz="3000">
              <a:solidFill>
                <a:srgbClr val="000000"/>
              </a:solidFill>
              <a:latin typeface="Calibri"/>
              <a:ea typeface="Calibri"/>
              <a:cs typeface="Calibri"/>
              <a:sym typeface="Calibri"/>
            </a:endParaRPr>
          </a:p>
        </p:txBody>
      </p:sp>
      <p:sp>
        <p:nvSpPr>
          <p:cNvPr id="310" name="Google Shape;310;p49"/>
          <p:cNvSpPr txBox="1"/>
          <p:nvPr/>
        </p:nvSpPr>
        <p:spPr>
          <a:xfrm>
            <a:off x="243100" y="803286"/>
            <a:ext cx="8142000" cy="4287000"/>
          </a:xfrm>
          <a:prstGeom prst="rect">
            <a:avLst/>
          </a:prstGeom>
          <a:noFill/>
          <a:ln>
            <a:noFill/>
          </a:ln>
        </p:spPr>
        <p:txBody>
          <a:bodyPr anchorCtr="0" anchor="t" bIns="45700" lIns="91425" spcFirstLastPara="1" rIns="91425" wrap="square" tIns="45700">
            <a:normAutofit/>
          </a:bodyPr>
          <a:lstStyle/>
          <a:p>
            <a:pPr indent="-317500" lvl="0" marL="342900" rtl="0" algn="just">
              <a:lnSpc>
                <a:spcPct val="90000"/>
              </a:lnSpc>
              <a:spcBef>
                <a:spcPts val="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Enables using strings as normal types. This makes using strings easier for the user. </a:t>
            </a:r>
            <a:endParaRPr sz="2400">
              <a:solidFill>
                <a:srgbClr val="000000"/>
              </a:solidFill>
              <a:latin typeface="Calibri"/>
              <a:ea typeface="Calibri"/>
              <a:cs typeface="Calibri"/>
              <a:sym typeface="Calibri"/>
            </a:endParaRPr>
          </a:p>
          <a:p>
            <a:pPr indent="-317500" lvl="0" marL="342900" rtl="0" algn="just">
              <a:lnSpc>
                <a:spcPct val="90000"/>
              </a:lnSpc>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String can be copied, assigned, and compared like fundamental types without worrying or bothering about whether there is enough memory or for how long the internal memory is valid. </a:t>
            </a:r>
            <a:endParaRPr sz="2400">
              <a:solidFill>
                <a:srgbClr val="000000"/>
              </a:solidFill>
              <a:latin typeface="Calibri"/>
              <a:ea typeface="Calibri"/>
              <a:cs typeface="Calibri"/>
              <a:sym typeface="Calibri"/>
            </a:endParaRPr>
          </a:p>
          <a:p>
            <a:pPr indent="-317500" lvl="0" marL="342900" rtl="0" algn="just">
              <a:lnSpc>
                <a:spcPct val="90000"/>
              </a:lnSpc>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A number of C++ operators also work with string objects. They are:</a:t>
            </a:r>
            <a:endParaRPr sz="2400">
              <a:solidFill>
                <a:srgbClr val="000000"/>
              </a:solidFill>
              <a:latin typeface="Calibri"/>
              <a:ea typeface="Calibri"/>
              <a:cs typeface="Calibri"/>
              <a:sym typeface="Calibri"/>
            </a:endParaRPr>
          </a:p>
          <a:p>
            <a:pPr indent="-285750" lvl="1" marL="742950" rtl="0" algn="just">
              <a:lnSpc>
                <a:spcPct val="90000"/>
              </a:lnSpc>
              <a:spcBef>
                <a:spcPts val="520"/>
              </a:spcBef>
              <a:spcAft>
                <a:spcPts val="0"/>
              </a:spcAft>
              <a:buNone/>
            </a:pP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 &lt;</a:t>
            </a:r>
            <a:r>
              <a:rPr lang="en" sz="22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 &gt;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&lt;=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&lt;&lt;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&gt;&gt;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endParaRPr sz="2200">
              <a:solidFill>
                <a:srgbClr val="000000"/>
              </a:solidFill>
              <a:latin typeface="Calibri"/>
              <a:ea typeface="Calibri"/>
              <a:cs typeface="Calibri"/>
              <a:sym typeface="Calibri"/>
            </a:endParaRPr>
          </a:p>
          <a:p>
            <a:pPr indent="-191770" lvl="0" marL="342900" rtl="0" algn="just">
              <a:lnSpc>
                <a:spcPct val="90000"/>
              </a:lnSpc>
              <a:spcBef>
                <a:spcPts val="56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nvSpPr>
        <p:spPr>
          <a:xfrm>
            <a:off x="281175" y="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string</a:t>
            </a:r>
            <a:r>
              <a:rPr b="1" lang="en" sz="3000">
                <a:solidFill>
                  <a:srgbClr val="000000"/>
                </a:solidFill>
                <a:latin typeface="Calibri"/>
                <a:ea typeface="Calibri"/>
                <a:cs typeface="Calibri"/>
                <a:sym typeface="Calibri"/>
              </a:rPr>
              <a:t> Methods</a:t>
            </a:r>
            <a:endParaRPr b="1" sz="3000">
              <a:solidFill>
                <a:srgbClr val="000000"/>
              </a:solidFill>
              <a:latin typeface="Calibri"/>
              <a:ea typeface="Calibri"/>
              <a:cs typeface="Calibri"/>
              <a:sym typeface="Calibri"/>
            </a:endParaRPr>
          </a:p>
        </p:txBody>
      </p:sp>
      <p:graphicFrame>
        <p:nvGraphicFramePr>
          <p:cNvPr id="316" name="Google Shape;316;p50"/>
          <p:cNvGraphicFramePr/>
          <p:nvPr/>
        </p:nvGraphicFramePr>
        <p:xfrm>
          <a:off x="209051" y="584530"/>
          <a:ext cx="3000000" cy="3000000"/>
        </p:xfrm>
        <a:graphic>
          <a:graphicData uri="http://schemas.openxmlformats.org/drawingml/2006/table">
            <a:tbl>
              <a:tblPr>
                <a:noFill/>
                <a:tableStyleId>{33CE50CE-04DB-4AD7-95B3-AF6B28B0EF12}</a:tableStyleId>
              </a:tblPr>
              <a:tblGrid>
                <a:gridCol w="3810000"/>
                <a:gridCol w="4800600"/>
              </a:tblGrid>
              <a:tr h="429300">
                <a:tc>
                  <a:txBody>
                    <a:bodyPr/>
                    <a:lstStyle/>
                    <a:p>
                      <a:pPr indent="0" lvl="0" marL="0"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Method</a:t>
                      </a:r>
                      <a:endParaRPr sz="20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Description</a:t>
                      </a:r>
                      <a:endParaRPr sz="20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701675">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size_type size()const</a:t>
                      </a:r>
                      <a:endParaRPr sz="1800" u="none" cap="none" strike="noStrike">
                        <a:latin typeface="Calibri"/>
                        <a:ea typeface="Calibri"/>
                        <a:cs typeface="Calibri"/>
                        <a:sym typeface="Calibri"/>
                      </a:endParaRPr>
                    </a:p>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size_type length()const</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Returns the length (number of characters) of a string.</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612850">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const char* c_str() const</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Converts a string object into a pointer to a null-terminated character array.</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701675">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string&amp; insert(size_type pos, const string&amp; str)</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Inserts a string into the current string, starting at the specified position.</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787775">
                <a:tc>
                  <a:txBody>
                    <a:bodyPr/>
                    <a:lstStyle/>
                    <a:p>
                      <a:pPr indent="0" lvl="0" marL="0" marR="0" rtl="0" algn="l">
                        <a:lnSpc>
                          <a:spcPct val="115000"/>
                        </a:lnSpc>
                        <a:spcBef>
                          <a:spcPts val="0"/>
                        </a:spcBef>
                        <a:spcAft>
                          <a:spcPts val="0"/>
                        </a:spcAft>
                        <a:buClr>
                          <a:srgbClr val="1F497D"/>
                        </a:buClr>
                        <a:buSzPts val="1800"/>
                        <a:buFont typeface="Courier New"/>
                        <a:buNone/>
                      </a:pPr>
                      <a:r>
                        <a:rPr lang="en" sz="1800" u="none" cap="none" strike="noStrike">
                          <a:solidFill>
                            <a:srgbClr val="1F497D"/>
                          </a:solidFill>
                          <a:latin typeface="Courier New"/>
                          <a:ea typeface="Courier New"/>
                          <a:cs typeface="Courier New"/>
                          <a:sym typeface="Courier New"/>
                        </a:rPr>
                        <a:t>string&amp; erase(size_type pos, size_type n)</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Noto Sans Symbols"/>
                        <a:buNone/>
                      </a:pPr>
                      <a:r>
                        <a:rPr lang="en" sz="1800" u="none" cap="none" strike="noStrike">
                          <a:solidFill>
                            <a:srgbClr val="1F497D"/>
                          </a:solidFill>
                          <a:latin typeface="Calibri"/>
                          <a:ea typeface="Calibri"/>
                          <a:cs typeface="Calibri"/>
                          <a:sym typeface="Calibri"/>
                        </a:rPr>
                        <a:t>Deletes a substring- n number of characters, from the current string starting from pos.</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701675">
                <a:tc>
                  <a:txBody>
                    <a:bodyPr/>
                    <a:lstStyle/>
                    <a:p>
                      <a:pPr indent="0" lvl="0" marL="0" marR="0" rtl="0" algn="l">
                        <a:lnSpc>
                          <a:spcPct val="100000"/>
                        </a:lnSpc>
                        <a:spcBef>
                          <a:spcPts val="0"/>
                        </a:spcBef>
                        <a:spcAft>
                          <a:spcPts val="0"/>
                        </a:spcAft>
                        <a:buClr>
                          <a:srgbClr val="1F497D"/>
                        </a:buClr>
                        <a:buSzPts val="1800"/>
                        <a:buFont typeface="Noto Sans Symbols"/>
                        <a:buNone/>
                      </a:pPr>
                      <a:r>
                        <a:rPr lang="en" sz="1800" u="none" cap="none" strike="noStrike">
                          <a:solidFill>
                            <a:srgbClr val="1F497D"/>
                          </a:solidFill>
                          <a:latin typeface="Courier New"/>
                          <a:ea typeface="Courier New"/>
                          <a:cs typeface="Courier New"/>
                          <a:sym typeface="Courier New"/>
                        </a:rPr>
                        <a:t>iterator begin() const</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Noto Sans Symbols"/>
                        <a:buNone/>
                      </a:pPr>
                      <a:r>
                        <a:rPr lang="en" sz="1800" u="none" cap="none" strike="noStrike">
                          <a:solidFill>
                            <a:srgbClr val="1F497D"/>
                          </a:solidFill>
                          <a:latin typeface="Calibri"/>
                          <a:ea typeface="Calibri"/>
                          <a:cs typeface="Calibri"/>
                          <a:sym typeface="Calibri"/>
                        </a:rPr>
                        <a:t>Returns an iterator that specifies the position of the first character in the string.</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1008100">
                <a:tc>
                  <a:txBody>
                    <a:bodyPr/>
                    <a:lstStyle/>
                    <a:p>
                      <a:pPr indent="0" lvl="0" marL="0" marR="0" rtl="0" algn="l">
                        <a:lnSpc>
                          <a:spcPct val="100000"/>
                        </a:lnSpc>
                        <a:spcBef>
                          <a:spcPts val="0"/>
                        </a:spcBef>
                        <a:spcAft>
                          <a:spcPts val="0"/>
                        </a:spcAft>
                        <a:buClr>
                          <a:srgbClr val="1F497D"/>
                        </a:buClr>
                        <a:buSzPts val="1800"/>
                        <a:buFont typeface="Noto Sans Symbols"/>
                        <a:buNone/>
                      </a:pPr>
                      <a:r>
                        <a:rPr lang="en" sz="1800" u="none" cap="none" strike="noStrike">
                          <a:solidFill>
                            <a:srgbClr val="1F497D"/>
                          </a:solidFill>
                          <a:latin typeface="Courier New"/>
                          <a:ea typeface="Courier New"/>
                          <a:cs typeface="Courier New"/>
                          <a:sym typeface="Courier New"/>
                        </a:rPr>
                        <a:t>iterator end() const</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Calibri"/>
                        <a:buNone/>
                      </a:pPr>
                      <a:r>
                        <a:rPr lang="en" sz="1800" u="none" cap="none" strike="noStrike">
                          <a:solidFill>
                            <a:srgbClr val="1F497D"/>
                          </a:solidFill>
                          <a:latin typeface="Calibri"/>
                          <a:ea typeface="Calibri"/>
                          <a:cs typeface="Calibri"/>
                          <a:sym typeface="Calibri"/>
                        </a:rPr>
                        <a:t>Returns an iterator that specifies the position that is "just beyond" the last character in the string.</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Function Template</a:t>
            </a:r>
            <a:endParaRPr b="1" sz="3000">
              <a:solidFill>
                <a:srgbClr val="000000"/>
              </a:solidFill>
              <a:latin typeface="Calibri"/>
              <a:ea typeface="Calibri"/>
              <a:cs typeface="Calibri"/>
              <a:sym typeface="Calibri"/>
            </a:endParaRPr>
          </a:p>
        </p:txBody>
      </p:sp>
      <p:sp>
        <p:nvSpPr>
          <p:cNvPr id="83" name="Google Shape;83;p16"/>
          <p:cNvSpPr txBox="1"/>
          <p:nvPr/>
        </p:nvSpPr>
        <p:spPr>
          <a:xfrm>
            <a:off x="369575" y="772500"/>
            <a:ext cx="8015400" cy="4491900"/>
          </a:xfrm>
          <a:prstGeom prst="rect">
            <a:avLst/>
          </a:prstGeom>
          <a:noFill/>
          <a:ln>
            <a:noFill/>
          </a:ln>
        </p:spPr>
        <p:txBody>
          <a:bodyPr anchorCtr="0" anchor="t" bIns="45700" lIns="91425" spcFirstLastPara="1" rIns="91425" wrap="square" tIns="45700">
            <a:normAutofit/>
          </a:bodyPr>
          <a:lstStyle/>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Special function that can operate with generic types.</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Allows creating a function whose functionality can be used with more than one type; without repeating the code for each type.</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Syntax</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p:txBody>
      </p:sp>
      <p:grpSp>
        <p:nvGrpSpPr>
          <p:cNvPr id="84" name="Google Shape;84;p16"/>
          <p:cNvGrpSpPr/>
          <p:nvPr/>
        </p:nvGrpSpPr>
        <p:grpSpPr>
          <a:xfrm>
            <a:off x="1238250" y="2522850"/>
            <a:ext cx="6667500" cy="1922155"/>
            <a:chOff x="1200" y="2067"/>
            <a:chExt cx="4200" cy="1211"/>
          </a:xfrm>
        </p:grpSpPr>
        <p:sp>
          <p:nvSpPr>
            <p:cNvPr id="85" name="Google Shape;85;p16"/>
            <p:cNvSpPr/>
            <p:nvPr/>
          </p:nvSpPr>
          <p:spPr>
            <a:xfrm>
              <a:off x="1200" y="2678"/>
              <a:ext cx="4200" cy="6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template &lt;class type&gt; </a:t>
              </a:r>
              <a:endParaRPr/>
            </a:p>
            <a:p>
              <a:pPr indent="0" lvl="0" marL="0" marR="0" rtl="0" algn="l">
                <a:spcBef>
                  <a:spcPts val="40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return_type functionName(parameter list );</a:t>
              </a:r>
              <a:endParaRPr/>
            </a:p>
          </p:txBody>
        </p:sp>
        <p:sp>
          <p:nvSpPr>
            <p:cNvPr id="86" name="Google Shape;86;p16"/>
            <p:cNvSpPr/>
            <p:nvPr/>
          </p:nvSpPr>
          <p:spPr>
            <a:xfrm>
              <a:off x="1728" y="2133"/>
              <a:ext cx="600" cy="300"/>
            </a:xfrm>
            <a:prstGeom prst="wedgeRoundRectCallout">
              <a:avLst>
                <a:gd fmla="val -47679" name="adj1"/>
                <a:gd fmla="val 125994"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Keyword</a:t>
              </a:r>
              <a:endParaRPr sz="1600">
                <a:solidFill>
                  <a:srgbClr val="000000"/>
                </a:solidFill>
                <a:latin typeface="Calibri"/>
                <a:ea typeface="Calibri"/>
                <a:cs typeface="Calibri"/>
                <a:sym typeface="Calibri"/>
              </a:endParaRPr>
            </a:p>
          </p:txBody>
        </p:sp>
        <p:sp>
          <p:nvSpPr>
            <p:cNvPr id="87" name="Google Shape;87;p16"/>
            <p:cNvSpPr/>
            <p:nvPr/>
          </p:nvSpPr>
          <p:spPr>
            <a:xfrm>
              <a:off x="2928" y="2067"/>
              <a:ext cx="900" cy="300"/>
            </a:xfrm>
            <a:prstGeom prst="wedgeRoundRectCallout">
              <a:avLst>
                <a:gd fmla="val -54449" name="adj1"/>
                <a:gd fmla="val 121519"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Template parameter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Function Template</a:t>
            </a:r>
            <a:endParaRPr b="1" sz="2400">
              <a:solidFill>
                <a:srgbClr val="000000"/>
              </a:solidFill>
              <a:latin typeface="Calibri"/>
              <a:ea typeface="Calibri"/>
              <a:cs typeface="Calibri"/>
              <a:sym typeface="Calibri"/>
            </a:endParaRPr>
          </a:p>
        </p:txBody>
      </p:sp>
      <p:sp>
        <p:nvSpPr>
          <p:cNvPr id="93" name="Google Shape;93;p17"/>
          <p:cNvSpPr txBox="1"/>
          <p:nvPr/>
        </p:nvSpPr>
        <p:spPr>
          <a:xfrm>
            <a:off x="565150" y="4158050"/>
            <a:ext cx="8137500" cy="1066800"/>
          </a:xfrm>
          <a:prstGeom prst="rect">
            <a:avLst/>
          </a:prstGeom>
          <a:noFill/>
          <a:ln>
            <a:noFill/>
          </a:ln>
        </p:spPr>
        <p:txBody>
          <a:bodyPr anchorCtr="0" anchor="t" bIns="45700" lIns="91425" spcFirstLastPara="1" rIns="91425" wrap="square" tIns="45700">
            <a:normAutofit/>
          </a:bodyPr>
          <a:lstStyle/>
          <a:p>
            <a:pPr indent="-427037" lvl="0" marL="465137" rtl="0" algn="just">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Templates are instantiated by the compiler internally.</a:t>
            </a:r>
            <a:endParaRPr sz="2200">
              <a:solidFill>
                <a:srgbClr val="000000"/>
              </a:solidFill>
              <a:latin typeface="Calibri"/>
              <a:ea typeface="Calibri"/>
              <a:cs typeface="Calibri"/>
              <a:sym typeface="Calibri"/>
            </a:endParaRPr>
          </a:p>
        </p:txBody>
      </p:sp>
      <p:grpSp>
        <p:nvGrpSpPr>
          <p:cNvPr id="94" name="Google Shape;94;p17"/>
          <p:cNvGrpSpPr/>
          <p:nvPr/>
        </p:nvGrpSpPr>
        <p:grpSpPr>
          <a:xfrm>
            <a:off x="565138" y="838999"/>
            <a:ext cx="7940686" cy="3319050"/>
            <a:chOff x="401" y="806"/>
            <a:chExt cx="5002" cy="2091"/>
          </a:xfrm>
        </p:grpSpPr>
        <p:sp>
          <p:nvSpPr>
            <p:cNvPr id="95" name="Google Shape;95;p17"/>
            <p:cNvSpPr/>
            <p:nvPr/>
          </p:nvSpPr>
          <p:spPr>
            <a:xfrm>
              <a:off x="401" y="806"/>
              <a:ext cx="2700" cy="18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template &lt;class T&gt;</a:t>
              </a:r>
              <a:endParaRPr sz="1200"/>
            </a:p>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void swap(T&amp; a, T&amp;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temp = a;</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a =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b =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2000">
                <a:solidFill>
                  <a:srgbClr val="000000"/>
                </a:solidFill>
                <a:latin typeface="Calibri"/>
                <a:ea typeface="Calibri"/>
                <a:cs typeface="Calibri"/>
                <a:sym typeface="Calibri"/>
              </a:endParaRPr>
            </a:p>
          </p:txBody>
        </p:sp>
        <p:sp>
          <p:nvSpPr>
            <p:cNvPr id="96" name="Google Shape;96;p17"/>
            <p:cNvSpPr/>
            <p:nvPr/>
          </p:nvSpPr>
          <p:spPr>
            <a:xfrm>
              <a:off x="2703" y="1097"/>
              <a:ext cx="2700" cy="1800"/>
            </a:xfrm>
            <a:prstGeom prst="rect">
              <a:avLst/>
            </a:prstGeom>
            <a:solidFill>
              <a:srgbClr val="E9EDF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int main()</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int n1=10, n2=20;</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swap(n1,n2);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char ch1=‘A’, ch2=‘B’;</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swap(ch1,ch2);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2100">
                <a:solidFill>
                  <a:srgbClr val="000000"/>
                </a:solidFill>
                <a:latin typeface="Courier New"/>
                <a:ea typeface="Courier New"/>
                <a:cs typeface="Courier New"/>
                <a:sym typeface="Courier New"/>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Template</a:t>
            </a:r>
            <a:endParaRPr/>
          </a:p>
        </p:txBody>
      </p:sp>
      <p:sp>
        <p:nvSpPr>
          <p:cNvPr id="102" name="Google Shape;102;p18"/>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 templates can also be created like function templates. </a:t>
            </a:r>
            <a:endParaRPr/>
          </a:p>
          <a:p>
            <a:pPr indent="0" lvl="0" marL="0" rtl="0" algn="l">
              <a:spcBef>
                <a:spcPts val="1200"/>
              </a:spcBef>
              <a:spcAft>
                <a:spcPts val="0"/>
              </a:spcAft>
              <a:buNone/>
            </a:pPr>
            <a:r>
              <a:rPr lang="en"/>
              <a:t>By writing class templates, a class can have members that use template parameters as types. Class template is a class that defines the generic algorithms used by that class. </a:t>
            </a:r>
            <a:endParaRPr/>
          </a:p>
          <a:p>
            <a:pPr indent="0" lvl="0" marL="0" rtl="0" algn="l">
              <a:spcBef>
                <a:spcPts val="1200"/>
              </a:spcBef>
              <a:spcAft>
                <a:spcPts val="0"/>
              </a:spcAft>
              <a:buNone/>
            </a:pPr>
            <a:r>
              <a:rPr lang="en"/>
              <a:t>A template/ generic class does not have attributes of any specific data type. </a:t>
            </a:r>
            <a:endParaRPr/>
          </a:p>
          <a:p>
            <a:pPr indent="0" lvl="0" marL="0" rtl="0" algn="l">
              <a:spcBef>
                <a:spcPts val="1200"/>
              </a:spcBef>
              <a:spcAft>
                <a:spcPts val="1200"/>
              </a:spcAft>
              <a:buNone/>
            </a:pPr>
            <a:r>
              <a:rPr lang="en"/>
              <a:t>The actual data types are replaced in the code, when the template class is instantiated. Normally, such classes are used for writing classes that represent a data structure. For example, the stack data type involves a set of items whose exact type is irrelevant to the concept of stack. Therefore, stack can be defined as a class template with type parameter which specifies the type of items to be stored on the stack.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class template definition is always preceded by the template keyword with template parameter list enclosed within &lt;&gt;.</a:t>
            </a:r>
            <a:endParaRPr/>
          </a:p>
          <a:p>
            <a:pPr indent="0" lvl="0" marL="0" rtl="0" algn="l">
              <a:spcBef>
                <a:spcPts val="1200"/>
              </a:spcBef>
              <a:spcAft>
                <a:spcPts val="0"/>
              </a:spcAft>
              <a:buNone/>
            </a:pPr>
            <a:r>
              <a:rPr lang="en"/>
              <a:t> The definition of class template is similar to the definition of a normal class.</a:t>
            </a:r>
            <a:endParaRPr/>
          </a:p>
          <a:p>
            <a:pPr indent="0" lvl="0" marL="0" rtl="0" algn="l">
              <a:spcBef>
                <a:spcPts val="1200"/>
              </a:spcBef>
              <a:spcAft>
                <a:spcPts val="1200"/>
              </a:spcAft>
              <a:buNone/>
            </a:pPr>
            <a:r>
              <a:rPr lang="en"/>
              <a:t> A member function of a class template is a function template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163125"/>
            <a:ext cx="8520600" cy="440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template&lt;class T&gt;</a:t>
            </a:r>
            <a:endParaRPr/>
          </a:p>
          <a:p>
            <a:pPr indent="0" lvl="0" marL="0" rtl="0" algn="l">
              <a:spcBef>
                <a:spcPts val="1200"/>
              </a:spcBef>
              <a:spcAft>
                <a:spcPts val="0"/>
              </a:spcAft>
              <a:buNone/>
            </a:pPr>
            <a:r>
              <a:rPr lang="en"/>
              <a:t> class cStack</a:t>
            </a:r>
            <a:endParaRPr/>
          </a:p>
          <a:p>
            <a:pPr indent="0" lvl="0" marL="0" rtl="0" algn="l">
              <a:spcBef>
                <a:spcPts val="1200"/>
              </a:spcBef>
              <a:spcAft>
                <a:spcPts val="0"/>
              </a:spcAft>
              <a:buNone/>
            </a:pPr>
            <a:r>
              <a:rPr lang="en"/>
              <a:t> { private : int mSize;</a:t>
            </a:r>
            <a:endParaRPr/>
          </a:p>
          <a:p>
            <a:pPr indent="0" lvl="0" marL="0" rtl="0" algn="l">
              <a:spcBef>
                <a:spcPts val="1200"/>
              </a:spcBef>
              <a:spcAft>
                <a:spcPts val="0"/>
              </a:spcAft>
              <a:buNone/>
            </a:pPr>
            <a:r>
              <a:rPr lang="en"/>
              <a:t> T* mBuff; </a:t>
            </a:r>
            <a:endParaRPr/>
          </a:p>
          <a:p>
            <a:pPr indent="0" lvl="0" marL="0" rtl="0" algn="l">
              <a:spcBef>
                <a:spcPts val="1200"/>
              </a:spcBef>
              <a:spcAft>
                <a:spcPts val="0"/>
              </a:spcAft>
              <a:buNone/>
            </a:pPr>
            <a:r>
              <a:rPr lang="en"/>
              <a:t>int mTop; </a:t>
            </a:r>
            <a:endParaRPr/>
          </a:p>
          <a:p>
            <a:pPr indent="0" lvl="0" marL="0" rtl="0" algn="l">
              <a:spcBef>
                <a:spcPts val="1200"/>
              </a:spcBef>
              <a:spcAft>
                <a:spcPts val="0"/>
              </a:spcAft>
              <a:buNone/>
            </a:pPr>
            <a:r>
              <a:rPr lang="en"/>
              <a:t>public : cStack (); </a:t>
            </a:r>
            <a:endParaRPr/>
          </a:p>
          <a:p>
            <a:pPr indent="0" lvl="0" marL="0" rtl="0" algn="l">
              <a:spcBef>
                <a:spcPts val="1200"/>
              </a:spcBef>
              <a:spcAft>
                <a:spcPts val="0"/>
              </a:spcAft>
              <a:buNone/>
            </a:pPr>
            <a:r>
              <a:rPr lang="en"/>
              <a:t>void push(T); </a:t>
            </a:r>
            <a:endParaRPr/>
          </a:p>
          <a:p>
            <a:pPr indent="0" lvl="0" marL="0" rtl="0" algn="l">
              <a:spcBef>
                <a:spcPts val="1200"/>
              </a:spcBef>
              <a:spcAft>
                <a:spcPts val="0"/>
              </a:spcAft>
              <a:buNone/>
            </a:pPr>
            <a:r>
              <a:rPr lang="en"/>
              <a:t>T pop(void);</a:t>
            </a:r>
            <a:endParaRPr/>
          </a:p>
          <a:p>
            <a:pPr indent="0" lvl="0" marL="0" rtl="0" algn="l">
              <a:spcBef>
                <a:spcPts val="1200"/>
              </a:spcBef>
              <a:spcAft>
                <a:spcPts val="0"/>
              </a:spcAft>
              <a:buNone/>
            </a:pPr>
            <a:r>
              <a:rPr lang="en"/>
              <a:t> ~ cStack(); };</a:t>
            </a:r>
            <a:endParaRPr/>
          </a:p>
          <a:p>
            <a:pPr indent="0" lvl="0" marL="0" rtl="0" algn="l">
              <a:spcBef>
                <a:spcPts val="1200"/>
              </a:spcBef>
              <a:spcAft>
                <a:spcPts val="120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const expression</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constexpr is a powerful feature introduced in C++17 that allows you to conditionally compile code at compile-time based on template parameters or constant expressions. It is primarily used in conjunction with templates and provides a way to write more efficient and flexible code without resorting to metaprogramming techniques</a:t>
            </a:r>
            <a:endParaRPr/>
          </a:p>
          <a:p>
            <a:pPr indent="0" lvl="0" marL="0" rtl="0" algn="l">
              <a:spcBef>
                <a:spcPts val="1200"/>
              </a:spcBef>
              <a:spcAft>
                <a:spcPts val="1200"/>
              </a:spcAft>
              <a:buNone/>
            </a:pPr>
            <a:r>
              <a:rPr lang="en"/>
              <a:t>The key difference between regular if and if constexpr is that with if constexpr, only the branch whose condition is true will be compiled, and the other branch will be discarded during compilation. This makes it possible to conditionally enable or disable code based on compile-time conditions.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