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B22570-9F52-49F1-B1DA-BC240989CDC3}">
  <a:tblStyle styleId="{A3B22570-9F52-49F1-B1DA-BC240989CDC3}"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Nunito-regular.fntdata"/><Relationship Id="rId25" Type="http://schemas.openxmlformats.org/officeDocument/2006/relationships/slide" Target="slides/slide19.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Nunito-boldItalic.fnt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79605e054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79605e054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544ca97a8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544ca97a8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4544ca97a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4544ca97a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4544ca97a8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4544ca97a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22711dfa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22711dfa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c22711dfa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c22711dfa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4544ca97a8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4544ca97a8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4544ca97a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4544ca97a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79605e0548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79605e0548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9605e054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79605e054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4544ca97a8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4544ca97a8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4544ca97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4544ca97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f0a624074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f0a624074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544ca97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544ca97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4544ca97a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4544ca97a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0a624074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0a624074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0a624074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0a624074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f0a624074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f0a624074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0a624074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0a624074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File Handling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nvSpPr>
        <p:spPr>
          <a:xfrm>
            <a:off x="330075" y="207688"/>
            <a:ext cx="8229600" cy="566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Opening a File </a:t>
            </a:r>
            <a:endParaRPr b="1" sz="3000">
              <a:solidFill>
                <a:srgbClr val="000000"/>
              </a:solidFill>
              <a:latin typeface="Calibri"/>
              <a:ea typeface="Calibri"/>
              <a:cs typeface="Calibri"/>
              <a:sym typeface="Calibri"/>
            </a:endParaRPr>
          </a:p>
        </p:txBody>
      </p:sp>
      <p:sp>
        <p:nvSpPr>
          <p:cNvPr id="107" name="Google Shape;107;p22"/>
          <p:cNvSpPr txBox="1"/>
          <p:nvPr/>
        </p:nvSpPr>
        <p:spPr>
          <a:xfrm>
            <a:off x="438025" y="1172609"/>
            <a:ext cx="8121600" cy="37632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rgbClr val="000000"/>
              </a:buClr>
              <a:buSzPts val="2380"/>
              <a:buFont typeface="Noto Sans Symbols"/>
              <a:buChar char="▪"/>
            </a:pPr>
            <a:r>
              <a:rPr lang="en" sz="2800">
                <a:solidFill>
                  <a:srgbClr val="000000"/>
                </a:solidFill>
                <a:latin typeface="Calibri"/>
                <a:ea typeface="Calibri"/>
                <a:cs typeface="Calibri"/>
                <a:sym typeface="Calibri"/>
              </a:rPr>
              <a:t>File can be opened in two ways</a:t>
            </a:r>
            <a:endParaRPr sz="2800">
              <a:solidFill>
                <a:srgbClr val="000000"/>
              </a:solidFill>
              <a:latin typeface="Calibri"/>
              <a:ea typeface="Calibri"/>
              <a:cs typeface="Calibri"/>
              <a:sym typeface="Calibri"/>
            </a:endParaRPr>
          </a:p>
          <a:p>
            <a:pPr indent="-285750" lvl="1" marL="742950" rtl="0" algn="l">
              <a:spcBef>
                <a:spcPts val="520"/>
              </a:spcBef>
              <a:spcAft>
                <a:spcPts val="0"/>
              </a:spcAft>
              <a:buClr>
                <a:srgbClr val="000000"/>
              </a:buClr>
              <a:buSzPts val="2210"/>
              <a:buFont typeface="Noto Sans Symbols"/>
              <a:buChar char="▪"/>
            </a:pPr>
            <a:r>
              <a:rPr lang="en" sz="2600">
                <a:solidFill>
                  <a:srgbClr val="000000"/>
                </a:solidFill>
                <a:latin typeface="Calibri"/>
                <a:ea typeface="Calibri"/>
                <a:cs typeface="Calibri"/>
                <a:sym typeface="Calibri"/>
              </a:rPr>
              <a:t>Using constructor function of a class</a:t>
            </a:r>
            <a:endParaRPr sz="2600">
              <a:solidFill>
                <a:srgbClr val="000000"/>
              </a:solidFill>
              <a:latin typeface="Calibri"/>
              <a:ea typeface="Calibri"/>
              <a:cs typeface="Calibri"/>
              <a:sym typeface="Calibri"/>
            </a:endParaRPr>
          </a:p>
          <a:p>
            <a:pPr indent="-145415" lvl="1" marL="742950" rtl="0" algn="l">
              <a:spcBef>
                <a:spcPts val="520"/>
              </a:spcBef>
              <a:spcAft>
                <a:spcPts val="0"/>
              </a:spcAft>
              <a:buNone/>
            </a:pPr>
            <a:r>
              <a:t/>
            </a:r>
            <a:endParaRPr sz="2600">
              <a:solidFill>
                <a:srgbClr val="000000"/>
              </a:solidFill>
              <a:latin typeface="Calibri"/>
              <a:ea typeface="Calibri"/>
              <a:cs typeface="Calibri"/>
              <a:sym typeface="Calibri"/>
            </a:endParaRPr>
          </a:p>
          <a:p>
            <a:pPr indent="-145415" lvl="1" marL="742950" rtl="0" algn="l">
              <a:spcBef>
                <a:spcPts val="520"/>
              </a:spcBef>
              <a:spcAft>
                <a:spcPts val="0"/>
              </a:spcAft>
              <a:buNone/>
            </a:pPr>
            <a:r>
              <a:t/>
            </a:r>
            <a:endParaRPr sz="2600">
              <a:solidFill>
                <a:srgbClr val="000000"/>
              </a:solidFill>
              <a:latin typeface="Calibri"/>
              <a:ea typeface="Calibri"/>
              <a:cs typeface="Calibri"/>
              <a:sym typeface="Calibri"/>
            </a:endParaRPr>
          </a:p>
          <a:p>
            <a:pPr indent="-285750" lvl="1" marL="742950" rtl="0" algn="l">
              <a:spcBef>
                <a:spcPts val="520"/>
              </a:spcBef>
              <a:spcAft>
                <a:spcPts val="0"/>
              </a:spcAft>
              <a:buClr>
                <a:srgbClr val="000000"/>
              </a:buClr>
              <a:buSzPts val="2210"/>
              <a:buFont typeface="Noto Sans Symbols"/>
              <a:buChar char="▪"/>
            </a:pPr>
            <a:r>
              <a:rPr lang="en" sz="2600">
                <a:solidFill>
                  <a:srgbClr val="000000"/>
                </a:solidFill>
                <a:latin typeface="Calibri"/>
                <a:ea typeface="Calibri"/>
                <a:cs typeface="Calibri"/>
                <a:sym typeface="Calibri"/>
              </a:rPr>
              <a:t>Using function </a:t>
            </a:r>
            <a:r>
              <a:rPr lang="en" sz="2600">
                <a:solidFill>
                  <a:srgbClr val="000000"/>
                </a:solidFill>
                <a:latin typeface="Courier New"/>
                <a:ea typeface="Courier New"/>
                <a:cs typeface="Courier New"/>
                <a:sym typeface="Courier New"/>
              </a:rPr>
              <a:t>open()</a:t>
            </a:r>
            <a:endParaRPr sz="2600">
              <a:solidFill>
                <a:srgbClr val="000000"/>
              </a:solidFill>
              <a:latin typeface="Calibri"/>
              <a:ea typeface="Calibri"/>
              <a:cs typeface="Calibri"/>
              <a:sym typeface="Calibri"/>
            </a:endParaRPr>
          </a:p>
        </p:txBody>
      </p:sp>
      <p:sp>
        <p:nvSpPr>
          <p:cNvPr id="108" name="Google Shape;108;p22"/>
          <p:cNvSpPr/>
          <p:nvPr/>
        </p:nvSpPr>
        <p:spPr>
          <a:xfrm>
            <a:off x="1333363" y="3733732"/>
            <a:ext cx="4411800" cy="530100"/>
          </a:xfrm>
          <a:prstGeom prst="rect">
            <a:avLst/>
          </a:prstGeom>
          <a:solidFill>
            <a:schemeClr val="lt2"/>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outfile.open(“result”);</a:t>
            </a:r>
            <a:endParaRPr/>
          </a:p>
        </p:txBody>
      </p:sp>
      <p:sp>
        <p:nvSpPr>
          <p:cNvPr id="109" name="Google Shape;109;p22"/>
          <p:cNvSpPr/>
          <p:nvPr/>
        </p:nvSpPr>
        <p:spPr>
          <a:xfrm>
            <a:off x="1235600" y="2406434"/>
            <a:ext cx="4411800" cy="530100"/>
          </a:xfrm>
          <a:prstGeom prst="rect">
            <a:avLst/>
          </a:prstGeom>
          <a:solidFill>
            <a:srgbClr val="EFEFEF"/>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2000">
                <a:solidFill>
                  <a:srgbClr val="000000"/>
                </a:solidFill>
                <a:latin typeface="Courier New"/>
                <a:ea typeface="Courier New"/>
                <a:cs typeface="Courier New"/>
                <a:sym typeface="Courier New"/>
              </a:rPr>
              <a:t>ofstream outfile(“result”);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nvSpPr>
        <p:spPr>
          <a:xfrm>
            <a:off x="339725" y="-12"/>
            <a:ext cx="8229600" cy="5625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Using Constructor to Open a File</a:t>
            </a:r>
            <a:endParaRPr b="1" sz="3000">
              <a:solidFill>
                <a:srgbClr val="000000"/>
              </a:solidFill>
              <a:latin typeface="Calibri"/>
              <a:ea typeface="Calibri"/>
              <a:cs typeface="Calibri"/>
              <a:sym typeface="Calibri"/>
            </a:endParaRPr>
          </a:p>
        </p:txBody>
      </p:sp>
      <p:sp>
        <p:nvSpPr>
          <p:cNvPr id="115" name="Google Shape;115;p23"/>
          <p:cNvSpPr txBox="1"/>
          <p:nvPr/>
        </p:nvSpPr>
        <p:spPr>
          <a:xfrm>
            <a:off x="457200" y="4241335"/>
            <a:ext cx="8142000" cy="790800"/>
          </a:xfrm>
          <a:prstGeom prst="rect">
            <a:avLst/>
          </a:prstGeom>
          <a:noFill/>
          <a:ln>
            <a:noFill/>
          </a:ln>
        </p:spPr>
        <p:txBody>
          <a:bodyPr anchorCtr="0" anchor="t" bIns="45700" lIns="91425" spcFirstLastPara="1" rIns="91425" wrap="square" tIns="45700">
            <a:normAutofit lnSpcReduction="20000"/>
          </a:bodyPr>
          <a:lstStyle/>
          <a:p>
            <a:pPr indent="-342900" lvl="0" marL="342900" rtl="0" algn="just">
              <a:spcBef>
                <a:spcPts val="0"/>
              </a:spcBef>
              <a:spcAft>
                <a:spcPts val="0"/>
              </a:spcAft>
              <a:buClr>
                <a:srgbClr val="000000"/>
              </a:buClr>
              <a:buSzPts val="2040"/>
              <a:buFont typeface="Noto Sans Symbols"/>
              <a:buChar char="▪"/>
            </a:pPr>
            <a:r>
              <a:rPr lang="en" sz="2400">
                <a:solidFill>
                  <a:srgbClr val="000000"/>
                </a:solidFill>
                <a:latin typeface="Calibri"/>
                <a:ea typeface="Calibri"/>
                <a:cs typeface="Calibri"/>
                <a:sym typeface="Calibri"/>
              </a:rPr>
              <a:t>When file object goes out of scope, corresponding destructor is called which closes the file.</a:t>
            </a:r>
            <a:endParaRPr sz="2800">
              <a:solidFill>
                <a:srgbClr val="000000"/>
              </a:solidFill>
              <a:latin typeface="Calibri"/>
              <a:ea typeface="Calibri"/>
              <a:cs typeface="Calibri"/>
              <a:sym typeface="Calibri"/>
            </a:endParaRPr>
          </a:p>
        </p:txBody>
      </p:sp>
      <p:grpSp>
        <p:nvGrpSpPr>
          <p:cNvPr id="116" name="Google Shape;116;p23"/>
          <p:cNvGrpSpPr/>
          <p:nvPr/>
        </p:nvGrpSpPr>
        <p:grpSpPr>
          <a:xfrm>
            <a:off x="882650" y="508875"/>
            <a:ext cx="7143750" cy="3711249"/>
            <a:chOff x="372" y="351"/>
            <a:chExt cx="4500" cy="2769"/>
          </a:xfrm>
        </p:grpSpPr>
        <p:sp>
          <p:nvSpPr>
            <p:cNvPr id="117" name="Google Shape;117;p23"/>
            <p:cNvSpPr/>
            <p:nvPr/>
          </p:nvSpPr>
          <p:spPr>
            <a:xfrm>
              <a:off x="372" y="720"/>
              <a:ext cx="4500" cy="24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457200" marR="0" rtl="0" algn="l">
                <a:spcBef>
                  <a:spcPts val="0"/>
                </a:spcBef>
                <a:spcAft>
                  <a:spcPts val="0"/>
                </a:spcAft>
                <a:buNone/>
              </a:pPr>
              <a:r>
                <a:rPr b="0" i="0" lang="en" sz="2200" u="none" cap="none" strike="noStrike">
                  <a:solidFill>
                    <a:srgbClr val="0000FF"/>
                  </a:solidFill>
                  <a:latin typeface="Courier New"/>
                  <a:ea typeface="Courier New"/>
                  <a:cs typeface="Courier New"/>
                  <a:sym typeface="Courier New"/>
                </a:rPr>
                <a:t>#include&lt;fstream&gt;</a:t>
              </a:r>
              <a:endParaRPr/>
            </a:p>
            <a:p>
              <a:pPr indent="0" lvl="1" marL="457200" marR="0" rtl="0" algn="l">
                <a:spcBef>
                  <a:spcPts val="0"/>
                </a:spcBef>
                <a:spcAft>
                  <a:spcPts val="0"/>
                </a:spcAft>
                <a:buNone/>
              </a:pPr>
              <a:r>
                <a:rPr b="0" i="0" lang="en" sz="2200" u="none" cap="none" strike="noStrike">
                  <a:solidFill>
                    <a:srgbClr val="0000FF"/>
                  </a:solidFill>
                  <a:latin typeface="Courier New"/>
                  <a:ea typeface="Courier New"/>
                  <a:cs typeface="Courier New"/>
                  <a:sym typeface="Courier New"/>
                </a:rPr>
                <a:t>using namespace std;</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int main()</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   </a:t>
              </a:r>
              <a:r>
                <a:rPr b="1" i="0" lang="en" sz="2200" u="none" cap="none" strike="noStrike">
                  <a:solidFill>
                    <a:srgbClr val="000000"/>
                  </a:solidFill>
                  <a:latin typeface="Courier New"/>
                  <a:ea typeface="Courier New"/>
                  <a:cs typeface="Courier New"/>
                  <a:sym typeface="Courier New"/>
                </a:rPr>
                <a:t>ofstream outfile(“result”);</a:t>
              </a:r>
              <a:endParaRPr/>
            </a:p>
            <a:p>
              <a:pPr indent="0" lvl="1" marL="457200" marR="0" rtl="0" algn="l">
                <a:spcBef>
                  <a:spcPts val="0"/>
                </a:spcBef>
                <a:spcAft>
                  <a:spcPts val="0"/>
                </a:spcAft>
                <a:buNone/>
              </a:pPr>
              <a:r>
                <a:rPr b="1" i="0" lang="en" sz="220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	</a:t>
              </a:r>
              <a:r>
                <a:rPr b="1" i="0" lang="en" sz="2200" u="none" cap="none" strike="noStrike">
                  <a:solidFill>
                    <a:srgbClr val="000000"/>
                  </a:solidFill>
                  <a:latin typeface="Courier New"/>
                  <a:ea typeface="Courier New"/>
                  <a:cs typeface="Courier New"/>
                  <a:sym typeface="Courier New"/>
                </a:rPr>
                <a:t>outfile.close();</a:t>
              </a:r>
              <a:r>
                <a:rPr b="0" i="0" lang="en" sz="2200" u="none" cap="none" strike="noStrike">
                  <a:solidFill>
                    <a:srgbClr val="000000"/>
                  </a:solidFill>
                  <a:latin typeface="Courier New"/>
                  <a:ea typeface="Courier New"/>
                  <a:cs typeface="Courier New"/>
                  <a:sym typeface="Courier New"/>
                </a:rPr>
                <a:t>   </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	return 0;</a:t>
              </a:r>
              <a:endParaRPr/>
            </a:p>
            <a:p>
              <a:pPr indent="0" lvl="1" marL="457200" marR="0" rtl="0" algn="l">
                <a:spcBef>
                  <a:spcPts val="0"/>
                </a:spcBef>
                <a:spcAft>
                  <a:spcPts val="0"/>
                </a:spcAft>
                <a:buNone/>
              </a:pPr>
              <a:r>
                <a:rPr b="0" i="0" lang="en" sz="2200" u="none" cap="none" strike="noStrike">
                  <a:solidFill>
                    <a:srgbClr val="000000"/>
                  </a:solidFill>
                  <a:latin typeface="Courier New"/>
                  <a:ea typeface="Courier New"/>
                  <a:cs typeface="Courier New"/>
                  <a:sym typeface="Courier New"/>
                </a:rPr>
                <a:t>}</a:t>
              </a:r>
              <a:endParaRPr/>
            </a:p>
          </p:txBody>
        </p:sp>
        <p:sp>
          <p:nvSpPr>
            <p:cNvPr id="118" name="Google Shape;118;p23"/>
            <p:cNvSpPr/>
            <p:nvPr/>
          </p:nvSpPr>
          <p:spPr>
            <a:xfrm>
              <a:off x="3232" y="1136"/>
              <a:ext cx="1200" cy="600"/>
            </a:xfrm>
            <a:prstGeom prst="wedgeRoundRectCallout">
              <a:avLst>
                <a:gd fmla="val -137912" name="adj1"/>
                <a:gd fmla="val 8445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outfile is an object of class ofstream</a:t>
              </a:r>
              <a:endParaRPr/>
            </a:p>
          </p:txBody>
        </p:sp>
        <p:sp>
          <p:nvSpPr>
            <p:cNvPr id="119" name="Google Shape;119;p23"/>
            <p:cNvSpPr/>
            <p:nvPr/>
          </p:nvSpPr>
          <p:spPr>
            <a:xfrm>
              <a:off x="3765" y="2252"/>
              <a:ext cx="900" cy="600"/>
            </a:xfrm>
            <a:prstGeom prst="wedgeRoundRectCallout">
              <a:avLst>
                <a:gd fmla="val -54630" name="adj1"/>
                <a:gd fmla="val -98541"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Constructor will open file in write mode</a:t>
              </a:r>
              <a:endParaRPr/>
            </a:p>
          </p:txBody>
        </p:sp>
        <p:sp>
          <p:nvSpPr>
            <p:cNvPr id="120" name="Google Shape;120;p23"/>
            <p:cNvSpPr/>
            <p:nvPr/>
          </p:nvSpPr>
          <p:spPr>
            <a:xfrm>
              <a:off x="2621" y="2661"/>
              <a:ext cx="600" cy="300"/>
            </a:xfrm>
            <a:prstGeom prst="wedgeRoundRectCallout">
              <a:avLst>
                <a:gd fmla="val -53941" name="adj1"/>
                <a:gd fmla="val -124678"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Closes file</a:t>
              </a:r>
              <a:endParaRPr/>
            </a:p>
          </p:txBody>
        </p:sp>
        <p:sp>
          <p:nvSpPr>
            <p:cNvPr id="121" name="Google Shape;121;p23"/>
            <p:cNvSpPr/>
            <p:nvPr/>
          </p:nvSpPr>
          <p:spPr>
            <a:xfrm>
              <a:off x="2004" y="351"/>
              <a:ext cx="900" cy="300"/>
            </a:xfrm>
            <a:prstGeom prst="wedgeRoundRectCallout">
              <a:avLst>
                <a:gd fmla="val -29924" name="adj1"/>
                <a:gd fmla="val 93804" name="adj2"/>
                <a:gd fmla="val 16667" name="adj3"/>
              </a:avLst>
            </a:prstGeom>
            <a:solidFill>
              <a:srgbClr val="DDDDDD"/>
            </a:solidFill>
            <a:ln cap="flat" cmpd="sng" w="12700">
              <a:solidFill>
                <a:srgbClr val="000000"/>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sz="1400">
                  <a:solidFill>
                    <a:srgbClr val="000000"/>
                  </a:solidFill>
                  <a:latin typeface="Calibri"/>
                  <a:ea typeface="Calibri"/>
                  <a:cs typeface="Calibri"/>
                  <a:sym typeface="Calibri"/>
                </a:rPr>
                <a:t>Facilitates file operations</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457200" y="152400"/>
            <a:ext cx="8229600" cy="716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Using </a:t>
            </a:r>
            <a:r>
              <a:rPr b="1" lang="en" sz="3000">
                <a:solidFill>
                  <a:srgbClr val="000000"/>
                </a:solidFill>
                <a:latin typeface="Courier New"/>
                <a:ea typeface="Courier New"/>
                <a:cs typeface="Courier New"/>
                <a:sym typeface="Courier New"/>
              </a:rPr>
              <a:t>open()</a:t>
            </a:r>
            <a:r>
              <a:rPr b="1" lang="en" sz="3000">
                <a:solidFill>
                  <a:srgbClr val="000000"/>
                </a:solidFill>
                <a:latin typeface="Calibri"/>
                <a:ea typeface="Calibri"/>
                <a:cs typeface="Calibri"/>
                <a:sym typeface="Calibri"/>
              </a:rPr>
              <a:t> to Open File</a:t>
            </a:r>
            <a:endParaRPr b="1" sz="3000">
              <a:solidFill>
                <a:srgbClr val="000000"/>
              </a:solidFill>
              <a:latin typeface="Calibri"/>
              <a:ea typeface="Calibri"/>
              <a:cs typeface="Calibri"/>
              <a:sym typeface="Calibri"/>
            </a:endParaRPr>
          </a:p>
        </p:txBody>
      </p:sp>
      <p:sp>
        <p:nvSpPr>
          <p:cNvPr id="127" name="Google Shape;127;p24"/>
          <p:cNvSpPr txBox="1"/>
          <p:nvPr/>
        </p:nvSpPr>
        <p:spPr>
          <a:xfrm>
            <a:off x="340225" y="811627"/>
            <a:ext cx="8142000" cy="1542900"/>
          </a:xfrm>
          <a:prstGeom prst="rect">
            <a:avLst/>
          </a:prstGeom>
          <a:noFill/>
          <a:ln>
            <a:noFill/>
          </a:ln>
        </p:spPr>
        <p:txBody>
          <a:bodyPr anchorCtr="0" anchor="t" bIns="45700" lIns="91425" spcFirstLastPara="1" rIns="91425" wrap="square" tIns="45700">
            <a:normAutofit fontScale="92500" lnSpcReduction="20000"/>
          </a:bodyPr>
          <a:lstStyle/>
          <a:p>
            <a:pPr indent="-332374" lvl="0" marL="342900" rtl="0" algn="just">
              <a:spcBef>
                <a:spcPts val="0"/>
              </a:spcBef>
              <a:spcAft>
                <a:spcPts val="0"/>
              </a:spcAft>
              <a:buClr>
                <a:srgbClr val="000000"/>
              </a:buClr>
              <a:buSzPct val="85000"/>
              <a:buFont typeface="Noto Sans Symbols"/>
              <a:buChar char="▪"/>
            </a:pPr>
            <a:r>
              <a:rPr lang="en" sz="2600">
                <a:solidFill>
                  <a:srgbClr val="000000"/>
                </a:solidFill>
                <a:latin typeface="Courier New"/>
                <a:ea typeface="Courier New"/>
                <a:cs typeface="Courier New"/>
                <a:sym typeface="Courier New"/>
              </a:rPr>
              <a:t>open()</a:t>
            </a:r>
            <a:r>
              <a:rPr lang="en" sz="2800">
                <a:solidFill>
                  <a:srgbClr val="000000"/>
                </a:solidFill>
                <a:latin typeface="Calibri"/>
                <a:ea typeface="Calibri"/>
                <a:cs typeface="Calibri"/>
                <a:sym typeface="Calibri"/>
              </a:rPr>
              <a:t> associates the file stream with the file. </a:t>
            </a:r>
            <a:endParaRPr sz="2800">
              <a:solidFill>
                <a:srgbClr val="000000"/>
              </a:solidFill>
              <a:latin typeface="Calibri"/>
              <a:ea typeface="Calibri"/>
              <a:cs typeface="Calibri"/>
              <a:sym typeface="Calibri"/>
            </a:endParaRPr>
          </a:p>
          <a:p>
            <a:pPr indent="-332374" lvl="0" marL="342900" rtl="0" algn="just">
              <a:spcBef>
                <a:spcPts val="560"/>
              </a:spcBef>
              <a:spcAft>
                <a:spcPts val="0"/>
              </a:spcAft>
              <a:buClr>
                <a:srgbClr val="000000"/>
              </a:buClr>
              <a:buSzPct val="85000"/>
              <a:buFont typeface="Noto Sans Symbols"/>
              <a:buChar char="▪"/>
            </a:pPr>
            <a:r>
              <a:rPr lang="en" sz="2600">
                <a:solidFill>
                  <a:srgbClr val="000000"/>
                </a:solidFill>
                <a:latin typeface="Courier New"/>
                <a:ea typeface="Courier New"/>
                <a:cs typeface="Courier New"/>
                <a:sym typeface="Courier New"/>
              </a:rPr>
              <a:t>open()</a:t>
            </a:r>
            <a:r>
              <a:rPr lang="en" sz="2800">
                <a:solidFill>
                  <a:srgbClr val="000000"/>
                </a:solidFill>
                <a:latin typeface="Calibri"/>
                <a:ea typeface="Calibri"/>
                <a:cs typeface="Calibri"/>
                <a:sym typeface="Calibri"/>
              </a:rPr>
              <a:t> is a member function of </a:t>
            </a:r>
            <a:r>
              <a:rPr lang="en" sz="2600">
                <a:solidFill>
                  <a:srgbClr val="000000"/>
                </a:solidFill>
                <a:latin typeface="Courier New"/>
                <a:ea typeface="Courier New"/>
                <a:cs typeface="Courier New"/>
                <a:sym typeface="Courier New"/>
              </a:rPr>
              <a:t>ofstream</a:t>
            </a:r>
            <a:r>
              <a:rPr lang="en" sz="2800">
                <a:solidFill>
                  <a:srgbClr val="000000"/>
                </a:solidFill>
                <a:latin typeface="Calibri"/>
                <a:ea typeface="Calibri"/>
                <a:cs typeface="Calibri"/>
                <a:sym typeface="Calibri"/>
              </a:rPr>
              <a:t>, </a:t>
            </a:r>
            <a:r>
              <a:rPr lang="en" sz="2600">
                <a:solidFill>
                  <a:srgbClr val="000000"/>
                </a:solidFill>
                <a:latin typeface="Courier New"/>
                <a:ea typeface="Courier New"/>
                <a:cs typeface="Courier New"/>
                <a:sym typeface="Courier New"/>
              </a:rPr>
              <a:t>ifstream</a:t>
            </a:r>
            <a:r>
              <a:rPr lang="en" sz="2800">
                <a:solidFill>
                  <a:srgbClr val="000000"/>
                </a:solidFill>
                <a:latin typeface="Calibri"/>
                <a:ea typeface="Calibri"/>
                <a:cs typeface="Calibri"/>
                <a:sym typeface="Calibri"/>
              </a:rPr>
              <a:t> and </a:t>
            </a:r>
            <a:r>
              <a:rPr lang="en" sz="2600">
                <a:solidFill>
                  <a:srgbClr val="000000"/>
                </a:solidFill>
                <a:latin typeface="Courier New"/>
                <a:ea typeface="Courier New"/>
                <a:cs typeface="Courier New"/>
                <a:sym typeface="Courier New"/>
              </a:rPr>
              <a:t>fstream</a:t>
            </a:r>
            <a:r>
              <a:rPr lang="en" sz="2800">
                <a:solidFill>
                  <a:srgbClr val="000000"/>
                </a:solidFill>
                <a:latin typeface="Calibri"/>
                <a:ea typeface="Calibri"/>
                <a:cs typeface="Calibri"/>
                <a:sym typeface="Calibri"/>
              </a:rPr>
              <a:t> classes.</a:t>
            </a:r>
            <a:endParaRPr sz="2800">
              <a:solidFill>
                <a:srgbClr val="000000"/>
              </a:solidFill>
              <a:latin typeface="Calibri"/>
              <a:ea typeface="Calibri"/>
              <a:cs typeface="Calibri"/>
              <a:sym typeface="Calibri"/>
            </a:endParaRPr>
          </a:p>
          <a:p>
            <a:pPr indent="-145415" lvl="1" marL="742950" rtl="0" algn="just">
              <a:spcBef>
                <a:spcPts val="520"/>
              </a:spcBef>
              <a:spcAft>
                <a:spcPts val="0"/>
              </a:spcAft>
              <a:buNone/>
            </a:pPr>
            <a:r>
              <a:t/>
            </a:r>
            <a:endParaRPr sz="2600">
              <a:solidFill>
                <a:srgbClr val="000000"/>
              </a:solidFill>
              <a:latin typeface="Calibri"/>
              <a:ea typeface="Calibri"/>
              <a:cs typeface="Calibri"/>
              <a:sym typeface="Calibri"/>
            </a:endParaRPr>
          </a:p>
        </p:txBody>
      </p:sp>
      <p:sp>
        <p:nvSpPr>
          <p:cNvPr id="128" name="Google Shape;128;p24"/>
          <p:cNvSpPr/>
          <p:nvPr/>
        </p:nvSpPr>
        <p:spPr>
          <a:xfrm>
            <a:off x="340213" y="2159251"/>
            <a:ext cx="7913700" cy="2202000"/>
          </a:xfrm>
          <a:prstGeom prst="rect">
            <a:avLst/>
          </a:prstGeom>
          <a:solidFill>
            <a:schemeClr val="lt1"/>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void ifstream::open(char* filename,mode=ios::in);</a:t>
            </a:r>
            <a:endParaRPr/>
          </a:p>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void ofstream::open(char* filename,mode=ios::out|</a:t>
            </a:r>
            <a:endParaRPr/>
          </a:p>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					ios::trunc );</a:t>
            </a:r>
            <a:endParaRPr/>
          </a:p>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void fstream::open(char* filename,mode=ios::in | </a:t>
            </a:r>
            <a:endParaRPr/>
          </a:p>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					ios::out);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idx="1" type="subTitle"/>
          </p:nvPr>
        </p:nvSpPr>
        <p:spPr>
          <a:xfrm>
            <a:off x="311700" y="163125"/>
            <a:ext cx="8520600" cy="48219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lang="en"/>
              <a:t> ofstream outFile("demo.txt");  // open file for writing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if (!outFile) {</a:t>
            </a:r>
            <a:endParaRPr/>
          </a:p>
          <a:p>
            <a:pPr indent="0" lvl="0" marL="0" rtl="0" algn="l">
              <a:spcBef>
                <a:spcPts val="0"/>
              </a:spcBef>
              <a:spcAft>
                <a:spcPts val="0"/>
              </a:spcAft>
              <a:buClr>
                <a:schemeClr val="dk1"/>
              </a:buClr>
              <a:buSzPts val="1100"/>
              <a:buFont typeface="Arial"/>
              <a:buNone/>
            </a:pPr>
            <a:r>
              <a:rPr lang="en"/>
              <a:t>        cout &lt;&lt; "File could not be opened!" &lt;&lt; endl;</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    }else{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outFile &lt;&lt; "Hello, this is a demo file.\n";</a:t>
            </a:r>
            <a:endParaRPr/>
          </a:p>
          <a:p>
            <a:pPr indent="0" lvl="0" marL="0" rtl="0" algn="l">
              <a:spcBef>
                <a:spcPts val="0"/>
              </a:spcBef>
              <a:spcAft>
                <a:spcPts val="0"/>
              </a:spcAft>
              <a:buClr>
                <a:schemeClr val="dk1"/>
              </a:buClr>
              <a:buSzPts val="1100"/>
              <a:buFont typeface="Arial"/>
              <a:buNone/>
            </a:pPr>
            <a:r>
              <a:rPr lang="en"/>
              <a:t>    outFile &lt;&lt; "C++ File Handling is easy!" &lt;&lt; endl;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    outFile.close();  // close the file</a:t>
            </a:r>
            <a:endParaRPr/>
          </a:p>
          <a:p>
            <a:pPr indent="0" lvl="0" marL="0" rtl="0" algn="l">
              <a:spcBef>
                <a:spcPts val="0"/>
              </a:spcBef>
              <a:spcAft>
                <a:spcPts val="0"/>
              </a:spcAft>
              <a:buNone/>
            </a:pPr>
            <a:r>
              <a:rPr lang="en"/>
              <a:t>    cout &lt;&lt; "Data written successfully!" &lt;&lt; endl;</a:t>
            </a:r>
            <a:endParaRPr/>
          </a:p>
          <a:p>
            <a:pPr indent="0" lvl="0" marL="0" rtl="0" algn="l">
              <a:spcBef>
                <a:spcPts val="0"/>
              </a:spcBef>
              <a:spcAft>
                <a:spcPts val="0"/>
              </a:spcAft>
              <a:buNone/>
            </a:pPr>
            <a:r>
              <a:rPr lang="en"/>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idx="1" type="subTitle"/>
          </p:nvPr>
        </p:nvSpPr>
        <p:spPr>
          <a:xfrm>
            <a:off x="311700" y="438650"/>
            <a:ext cx="8520600" cy="4845000"/>
          </a:xfrm>
          <a:prstGeom prst="rect">
            <a:avLst/>
          </a:prstGeom>
        </p:spPr>
        <p:txBody>
          <a:bodyPr anchorCtr="0" anchor="t" bIns="91425" lIns="91425" spcFirstLastPara="1" rIns="91425" wrap="square" tIns="91425">
            <a:normAutofit fontScale="40000" lnSpcReduction="10000"/>
          </a:bodyPr>
          <a:lstStyle/>
          <a:p>
            <a:pPr indent="0" lvl="0" marL="0" rtl="0" algn="l">
              <a:spcBef>
                <a:spcPts val="0"/>
              </a:spcBef>
              <a:spcAft>
                <a:spcPts val="0"/>
              </a:spcAft>
              <a:buClr>
                <a:schemeClr val="dk1"/>
              </a:buClr>
              <a:buSzPct val="39285"/>
              <a:buFont typeface="Arial"/>
              <a:buNone/>
            </a:pPr>
            <a:r>
              <a:rPr lang="en"/>
              <a:t>#include &lt;iostream&gt;</a:t>
            </a:r>
            <a:endParaRPr/>
          </a:p>
          <a:p>
            <a:pPr indent="0" lvl="0" marL="0" rtl="0" algn="l">
              <a:spcBef>
                <a:spcPts val="0"/>
              </a:spcBef>
              <a:spcAft>
                <a:spcPts val="0"/>
              </a:spcAft>
              <a:buClr>
                <a:schemeClr val="dk1"/>
              </a:buClr>
              <a:buSzPct val="39285"/>
              <a:buFont typeface="Arial"/>
              <a:buNone/>
            </a:pPr>
            <a:r>
              <a:rPr lang="en"/>
              <a:t>#include &lt;fstream&gt;   // for file handling</a:t>
            </a:r>
            <a:endParaRPr/>
          </a:p>
          <a:p>
            <a:pPr indent="0" lvl="0" marL="0" rtl="0" algn="l">
              <a:spcBef>
                <a:spcPts val="0"/>
              </a:spcBef>
              <a:spcAft>
                <a:spcPts val="0"/>
              </a:spcAft>
              <a:buClr>
                <a:schemeClr val="dk1"/>
              </a:buClr>
              <a:buSzPct val="39285"/>
              <a:buFont typeface="Arial"/>
              <a:buNone/>
            </a:pPr>
            <a:r>
              <a:rPr lang="en"/>
              <a:t>using namespace std;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int main() {</a:t>
            </a:r>
            <a:endParaRPr/>
          </a:p>
          <a:p>
            <a:pPr indent="0" lvl="0" marL="0" rtl="0" algn="l">
              <a:spcBef>
                <a:spcPts val="0"/>
              </a:spcBef>
              <a:spcAft>
                <a:spcPts val="0"/>
              </a:spcAft>
              <a:buClr>
                <a:schemeClr val="dk1"/>
              </a:buClr>
              <a:buSzPct val="39285"/>
              <a:buFont typeface="Arial"/>
              <a:buNone/>
            </a:pPr>
            <a:r>
              <a:rPr lang="en"/>
              <a:t>   #include &lt;iostream&gt;</a:t>
            </a:r>
            <a:endParaRPr/>
          </a:p>
          <a:p>
            <a:pPr indent="0" lvl="0" marL="0" rtl="0" algn="l">
              <a:spcBef>
                <a:spcPts val="0"/>
              </a:spcBef>
              <a:spcAft>
                <a:spcPts val="0"/>
              </a:spcAft>
              <a:buClr>
                <a:schemeClr val="dk1"/>
              </a:buClr>
              <a:buSzPct val="39285"/>
              <a:buFont typeface="Arial"/>
              <a:buNone/>
            </a:pPr>
            <a:r>
              <a:rPr lang="en"/>
              <a:t>#include &lt;fstream&gt;</a:t>
            </a:r>
            <a:endParaRPr/>
          </a:p>
          <a:p>
            <a:pPr indent="0" lvl="0" marL="0" rtl="0" algn="l">
              <a:spcBef>
                <a:spcPts val="0"/>
              </a:spcBef>
              <a:spcAft>
                <a:spcPts val="0"/>
              </a:spcAft>
              <a:buClr>
                <a:schemeClr val="dk1"/>
              </a:buClr>
              <a:buSzPct val="39285"/>
              <a:buFont typeface="Arial"/>
              <a:buNone/>
            </a:pPr>
            <a:r>
              <a:rPr lang="en"/>
              <a:t>using namespace std;</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int main() {</a:t>
            </a:r>
            <a:endParaRPr/>
          </a:p>
          <a:p>
            <a:pPr indent="0" lvl="0" marL="0" rtl="0" algn="l">
              <a:spcBef>
                <a:spcPts val="0"/>
              </a:spcBef>
              <a:spcAft>
                <a:spcPts val="0"/>
              </a:spcAft>
              <a:buClr>
                <a:schemeClr val="dk1"/>
              </a:buClr>
              <a:buSzPct val="39285"/>
              <a:buFont typeface="Arial"/>
              <a:buNone/>
            </a:pPr>
            <a:r>
              <a:rPr lang="en"/>
              <a:t>    ifstream inFile("demo.txt");  // open file for reading</a:t>
            </a:r>
            <a:endParaRPr/>
          </a:p>
          <a:p>
            <a:pPr indent="0" lvl="0" marL="0" rtl="0" algn="l">
              <a:spcBef>
                <a:spcPts val="0"/>
              </a:spcBef>
              <a:spcAft>
                <a:spcPts val="0"/>
              </a:spcAft>
              <a:buClr>
                <a:schemeClr val="dk1"/>
              </a:buClr>
              <a:buSzPct val="39285"/>
              <a:buFont typeface="Arial"/>
              <a:buNone/>
            </a:pPr>
            <a:r>
              <a:rPr lang="en"/>
              <a:t>    string line;</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    if (!inFile) {</a:t>
            </a:r>
            <a:endParaRPr/>
          </a:p>
          <a:p>
            <a:pPr indent="0" lvl="0" marL="0" rtl="0" algn="l">
              <a:spcBef>
                <a:spcPts val="0"/>
              </a:spcBef>
              <a:spcAft>
                <a:spcPts val="0"/>
              </a:spcAft>
              <a:buClr>
                <a:schemeClr val="dk1"/>
              </a:buClr>
              <a:buSzPct val="39285"/>
              <a:buFont typeface="Arial"/>
              <a:buNone/>
            </a:pPr>
            <a:r>
              <a:rPr lang="en"/>
              <a:t>        cout &lt;&lt; "File not found!" &lt;&lt; endl;</a:t>
            </a:r>
            <a:endParaRPr/>
          </a:p>
          <a:p>
            <a:pPr indent="0" lvl="0" marL="0" rtl="0" algn="l">
              <a:spcBef>
                <a:spcPts val="0"/>
              </a:spcBef>
              <a:spcAft>
                <a:spcPts val="0"/>
              </a:spcAft>
              <a:buClr>
                <a:schemeClr val="dk1"/>
              </a:buClr>
              <a:buSzPct val="39285"/>
              <a:buFont typeface="Arial"/>
              <a:buNone/>
            </a:pPr>
            <a:r>
              <a:rPr lang="en"/>
              <a:t>        return 1;</a:t>
            </a:r>
            <a:endParaRPr/>
          </a:p>
          <a:p>
            <a:pPr indent="0" lvl="0" marL="0" rtl="0" algn="l">
              <a:spcBef>
                <a:spcPts val="0"/>
              </a:spcBef>
              <a:spcAft>
                <a:spcPts val="0"/>
              </a:spcAft>
              <a:buClr>
                <a:schemeClr val="dk1"/>
              </a:buClr>
              <a:buSzPct val="39285"/>
              <a:buFont typeface="Arial"/>
              <a:buNone/>
            </a:pPr>
            <a:r>
              <a:rPr lang="en"/>
              <a:t>    }</a:t>
            </a:r>
            <a:endParaRPr/>
          </a:p>
          <a:p>
            <a:pPr indent="0" lvl="0" marL="0" rtl="0" algn="l">
              <a:spcBef>
                <a:spcPts val="0"/>
              </a:spcBef>
              <a:spcAft>
                <a:spcPts val="0"/>
              </a:spcAft>
              <a:buClr>
                <a:schemeClr val="dk1"/>
              </a:buClr>
              <a:buSzPct val="39285"/>
              <a:buFont typeface="Arial"/>
              <a:buNone/>
            </a:pPr>
            <a:r>
              <a:rPr lang="en"/>
              <a:t>    cout &lt;&lt; "Reading from file:" &lt;&lt; endl;</a:t>
            </a:r>
            <a:endParaRPr/>
          </a:p>
          <a:p>
            <a:pPr indent="0" lvl="0" marL="0" rtl="0" algn="l">
              <a:spcBef>
                <a:spcPts val="0"/>
              </a:spcBef>
              <a:spcAft>
                <a:spcPts val="0"/>
              </a:spcAft>
              <a:buClr>
                <a:schemeClr val="dk1"/>
              </a:buClr>
              <a:buSzPct val="39285"/>
              <a:buFont typeface="Arial"/>
              <a:buNone/>
            </a:pPr>
            <a:r>
              <a:rPr lang="en"/>
              <a:t>    while (getline(inFile, line)) {   // read line by line</a:t>
            </a:r>
            <a:endParaRPr/>
          </a:p>
          <a:p>
            <a:pPr indent="0" lvl="0" marL="0" rtl="0" algn="l">
              <a:spcBef>
                <a:spcPts val="0"/>
              </a:spcBef>
              <a:spcAft>
                <a:spcPts val="0"/>
              </a:spcAft>
              <a:buClr>
                <a:schemeClr val="dk1"/>
              </a:buClr>
              <a:buSzPct val="39285"/>
              <a:buFont typeface="Arial"/>
              <a:buNone/>
            </a:pPr>
            <a:r>
              <a:rPr lang="en"/>
              <a:t>        cout &lt;&lt; line &lt;&lt; endl;</a:t>
            </a:r>
            <a:endParaRPr/>
          </a:p>
          <a:p>
            <a:pPr indent="0" lvl="0" marL="0" rtl="0" algn="l">
              <a:spcBef>
                <a:spcPts val="0"/>
              </a:spcBef>
              <a:spcAft>
                <a:spcPts val="0"/>
              </a:spcAft>
              <a:buClr>
                <a:schemeClr val="dk1"/>
              </a:buClr>
              <a:buSzPct val="39285"/>
              <a:buFont typeface="Arial"/>
              <a:buNone/>
            </a:pPr>
            <a:r>
              <a:rPr lang="en"/>
              <a:t>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    inFile.close();</a:t>
            </a:r>
            <a:endParaRPr/>
          </a:p>
          <a:p>
            <a:pPr indent="0" lvl="0" marL="0" rtl="0" algn="l">
              <a:spcBef>
                <a:spcPts val="0"/>
              </a:spcBef>
              <a:spcAft>
                <a:spcPts val="0"/>
              </a:spcAft>
              <a:buClr>
                <a:schemeClr val="dk1"/>
              </a:buClr>
              <a:buSzPct val="39285"/>
              <a:buFont typeface="Arial"/>
              <a:buNone/>
            </a:pPr>
            <a:r>
              <a:rPr lang="en"/>
              <a:t>    return 0;</a:t>
            </a:r>
            <a:endParaRPr/>
          </a:p>
          <a:p>
            <a:pPr indent="0" lvl="0" marL="0" rtl="0" algn="l">
              <a:spcBef>
                <a:spcPts val="0"/>
              </a:spcBef>
              <a:spcAft>
                <a:spcPts val="0"/>
              </a:spcAft>
              <a:buClr>
                <a:schemeClr val="dk1"/>
              </a:buClr>
              <a:buSzPct val="39285"/>
              <a:buFont typeface="Arial"/>
              <a:buNone/>
            </a:pPr>
            <a:r>
              <a:rPr lang="en"/>
              <a:t>}</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Clr>
                <a:schemeClr val="dk1"/>
              </a:buClr>
              <a:buSzPct val="39285"/>
              <a:buFont typeface="Arial"/>
              <a:buNone/>
            </a:pPr>
            <a:r>
              <a:rPr lang="en"/>
              <a:t>    return 0;</a:t>
            </a:r>
            <a:endParaRPr/>
          </a:p>
          <a:p>
            <a:pPr indent="0" lvl="0" marL="0" rtl="0" algn="l">
              <a:spcBef>
                <a:spcPts val="0"/>
              </a:spcBef>
              <a:spcAft>
                <a:spcPts val="0"/>
              </a:spcAft>
              <a:buClr>
                <a:schemeClr val="dk1"/>
              </a:buClr>
              <a:buSzPct val="39285"/>
              <a:buFont typeface="Arial"/>
              <a:buNone/>
            </a:pPr>
            <a:r>
              <a:rPr lang="en"/>
              <a:t>}</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7"/>
          <p:cNvSpPr txBox="1"/>
          <p:nvPr/>
        </p:nvSpPr>
        <p:spPr>
          <a:xfrm>
            <a:off x="457200" y="152400"/>
            <a:ext cx="8229600" cy="5028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Types of File Opening Modes</a:t>
            </a:r>
            <a:endParaRPr b="1" sz="3000">
              <a:solidFill>
                <a:srgbClr val="000000"/>
              </a:solidFill>
              <a:latin typeface="Calibri"/>
              <a:ea typeface="Calibri"/>
              <a:cs typeface="Calibri"/>
              <a:sym typeface="Calibri"/>
            </a:endParaRPr>
          </a:p>
        </p:txBody>
      </p:sp>
      <p:graphicFrame>
        <p:nvGraphicFramePr>
          <p:cNvPr id="144" name="Google Shape;144;p27"/>
          <p:cNvGraphicFramePr/>
          <p:nvPr/>
        </p:nvGraphicFramePr>
        <p:xfrm>
          <a:off x="496325" y="935274"/>
          <a:ext cx="3000000" cy="3000000"/>
        </p:xfrm>
        <a:graphic>
          <a:graphicData uri="http://schemas.openxmlformats.org/drawingml/2006/table">
            <a:tbl>
              <a:tblPr>
                <a:noFill/>
                <a:tableStyleId>{A3B22570-9F52-49F1-B1DA-BC240989CDC3}</a:tableStyleId>
              </a:tblPr>
              <a:tblGrid>
                <a:gridCol w="2373650"/>
                <a:gridCol w="5855950"/>
              </a:tblGrid>
              <a:tr h="505150">
                <a:tc>
                  <a:txBody>
                    <a:bodyPr/>
                    <a:lstStyle/>
                    <a:p>
                      <a:pPr indent="0" lvl="0" marL="0"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Parameter</a:t>
                      </a:r>
                      <a:endParaRPr sz="2000" u="none" cap="none" strike="noStrike">
                        <a:latin typeface="Calibri"/>
                        <a:ea typeface="Calibri"/>
                        <a:cs typeface="Calibri"/>
                        <a:sym typeface="Calibri"/>
                      </a:endParaRPr>
                    </a:p>
                  </a:txBody>
                  <a:tcPr marT="45725" marB="45725" marR="91450" marL="9145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c>
                  <a:txBody>
                    <a:bodyPr/>
                    <a:lstStyle/>
                    <a:p>
                      <a:pPr indent="0" lvl="0" marL="112395" marR="0" rtl="0" algn="l">
                        <a:lnSpc>
                          <a:spcPct val="115000"/>
                        </a:lnSpc>
                        <a:spcBef>
                          <a:spcPts val="0"/>
                        </a:spcBef>
                        <a:spcAft>
                          <a:spcPts val="0"/>
                        </a:spcAft>
                        <a:buNone/>
                      </a:pPr>
                      <a:r>
                        <a:rPr b="1" lang="en" sz="2000" u="none" cap="none" strike="noStrike">
                          <a:solidFill>
                            <a:srgbClr val="FFFFFF"/>
                          </a:solidFill>
                          <a:latin typeface="Calibri"/>
                          <a:ea typeface="Calibri"/>
                          <a:cs typeface="Calibri"/>
                          <a:sym typeface="Calibri"/>
                        </a:rPr>
                        <a:t>Meaning</a:t>
                      </a:r>
                      <a:endParaRPr sz="2000" u="none" cap="none" strike="noStrike">
                        <a:latin typeface="Calibri"/>
                        <a:ea typeface="Calibri"/>
                        <a:cs typeface="Calibri"/>
                        <a:sym typeface="Calibri"/>
                      </a:endParaRPr>
                    </a:p>
                  </a:txBody>
                  <a:tcPr marT="0" marB="0" marR="0" marL="0" anchor="ctr">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F81BD"/>
                    </a:solidFill>
                  </a:tcPr>
                </a:tc>
              </a:tr>
              <a:tr h="51590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ios::app</a:t>
                      </a:r>
                      <a:endParaRPr sz="2000" u="none" cap="none" strike="noStrike">
                        <a:latin typeface="Calibri"/>
                        <a:ea typeface="Calibri"/>
                        <a:cs typeface="Calibri"/>
                        <a:sym typeface="Calibri"/>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Append to end of file</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051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ios::binary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Binary file.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51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ios::in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Open file for reading only (default arg).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D0D8E8"/>
                    </a:solidFill>
                  </a:tcPr>
                </a:tc>
              </a:tr>
              <a:tr h="5051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ios::nocreate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Open fails if the file does not exist.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5051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ios::noreplace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D8E8"/>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Open fails if the file already exists.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D8E8"/>
                    </a:solidFill>
                  </a:tcPr>
                </a:tc>
              </a:tr>
              <a:tr h="5051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ios::out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Open file for writing only (default arg).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DF4"/>
                    </a:solidFill>
                  </a:tcPr>
                </a:tc>
              </a:tr>
              <a:tr h="796550">
                <a:tc>
                  <a:txBody>
                    <a:bodyPr/>
                    <a:lstStyle/>
                    <a:p>
                      <a:pPr indent="0" lvl="0" marL="0" marR="0" rtl="0" algn="l">
                        <a:lnSpc>
                          <a:spcPct val="115000"/>
                        </a:lnSpc>
                        <a:spcBef>
                          <a:spcPts val="0"/>
                        </a:spcBef>
                        <a:spcAft>
                          <a:spcPts val="0"/>
                        </a:spcAft>
                        <a:buNone/>
                      </a:pPr>
                      <a:r>
                        <a:rPr lang="en" sz="2000" u="none" cap="none" strike="noStrike">
                          <a:solidFill>
                            <a:srgbClr val="1F497D"/>
                          </a:solidFill>
                          <a:latin typeface="Courier New"/>
                          <a:ea typeface="Courier New"/>
                          <a:cs typeface="Courier New"/>
                          <a:sym typeface="Courier New"/>
                        </a:rPr>
                        <a:t>ios::trunc </a:t>
                      </a:r>
                      <a:endParaRPr/>
                    </a:p>
                  </a:txBody>
                  <a:tcPr marT="45725" marB="45725" marR="91450" marL="9145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D8E8"/>
                    </a:solidFill>
                  </a:tcPr>
                </a:tc>
                <a:tc>
                  <a:txBody>
                    <a:bodyPr/>
                    <a:lstStyle/>
                    <a:p>
                      <a:pPr indent="0" lvl="0" marL="114300" marR="0" rtl="0" algn="just">
                        <a:lnSpc>
                          <a:spcPct val="115000"/>
                        </a:lnSpc>
                        <a:spcBef>
                          <a:spcPts val="0"/>
                        </a:spcBef>
                        <a:spcAft>
                          <a:spcPts val="0"/>
                        </a:spcAft>
                        <a:buNone/>
                      </a:pPr>
                      <a:r>
                        <a:rPr lang="en" sz="2000" u="none" cap="none" strike="noStrike">
                          <a:solidFill>
                            <a:srgbClr val="1F497D"/>
                          </a:solidFill>
                          <a:latin typeface="Calibri"/>
                          <a:ea typeface="Calibri"/>
                          <a:cs typeface="Calibri"/>
                          <a:sym typeface="Calibri"/>
                        </a:rPr>
                        <a:t>Causes contents of pre-existing with same file name to be destroyed. </a:t>
                      </a:r>
                      <a:endParaRPr sz="2000" u="none" cap="none" strike="noStrike">
                        <a:latin typeface="Calibri"/>
                        <a:ea typeface="Calibri"/>
                        <a:cs typeface="Calibri"/>
                        <a:sym typeface="Calibri"/>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D0D8E8"/>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nvSpPr>
        <p:spPr>
          <a:xfrm>
            <a:off x="203350" y="88028"/>
            <a:ext cx="7908900" cy="770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400">
                <a:latin typeface="Calibri"/>
                <a:ea typeface="Calibri"/>
                <a:cs typeface="Calibri"/>
                <a:sym typeface="Calibri"/>
              </a:rPr>
              <a:t>Binary File Storage:Writing class object into file</a:t>
            </a:r>
            <a:endParaRPr b="1" sz="2400">
              <a:solidFill>
                <a:srgbClr val="000000"/>
              </a:solidFill>
              <a:latin typeface="Calibri"/>
              <a:ea typeface="Calibri"/>
              <a:cs typeface="Calibri"/>
              <a:sym typeface="Calibri"/>
            </a:endParaRPr>
          </a:p>
        </p:txBody>
      </p:sp>
      <p:sp>
        <p:nvSpPr>
          <p:cNvPr id="150" name="Google Shape;150;p28"/>
          <p:cNvSpPr txBox="1"/>
          <p:nvPr/>
        </p:nvSpPr>
        <p:spPr>
          <a:xfrm>
            <a:off x="203350" y="858432"/>
            <a:ext cx="8288400" cy="4301700"/>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rgbClr val="000000"/>
              </a:buClr>
              <a:buSzPts val="2380"/>
              <a:buFont typeface="Noto Sans Symbols"/>
              <a:buChar char="▪"/>
            </a:pPr>
            <a:r>
              <a:rPr lang="en" sz="2100">
                <a:solidFill>
                  <a:srgbClr val="000000"/>
                </a:solidFill>
                <a:latin typeface="Calibri"/>
                <a:ea typeface="Calibri"/>
                <a:cs typeface="Calibri"/>
                <a:sym typeface="Calibri"/>
              </a:rPr>
              <a:t>A pair of functions </a:t>
            </a:r>
            <a:r>
              <a:rPr lang="en" sz="1900">
                <a:solidFill>
                  <a:srgbClr val="000000"/>
                </a:solidFill>
                <a:latin typeface="Courier New"/>
                <a:ea typeface="Courier New"/>
                <a:cs typeface="Courier New"/>
                <a:sym typeface="Courier New"/>
              </a:rPr>
              <a:t>write</a:t>
            </a:r>
            <a:r>
              <a:rPr lang="en" sz="2100">
                <a:solidFill>
                  <a:srgbClr val="000000"/>
                </a:solidFill>
                <a:latin typeface="Courier New"/>
                <a:ea typeface="Courier New"/>
                <a:cs typeface="Courier New"/>
                <a:sym typeface="Courier New"/>
              </a:rPr>
              <a:t>()</a:t>
            </a:r>
            <a:r>
              <a:rPr lang="en" sz="2100">
                <a:solidFill>
                  <a:srgbClr val="000000"/>
                </a:solidFill>
                <a:latin typeface="Calibri"/>
                <a:ea typeface="Calibri"/>
                <a:cs typeface="Calibri"/>
                <a:sym typeface="Calibri"/>
              </a:rPr>
              <a:t> and </a:t>
            </a:r>
            <a:r>
              <a:rPr lang="en" sz="1900">
                <a:solidFill>
                  <a:srgbClr val="000000"/>
                </a:solidFill>
                <a:latin typeface="Courier New"/>
                <a:ea typeface="Courier New"/>
                <a:cs typeface="Courier New"/>
                <a:sym typeface="Courier New"/>
              </a:rPr>
              <a:t>read</a:t>
            </a:r>
            <a:r>
              <a:rPr lang="en" sz="2100">
                <a:solidFill>
                  <a:srgbClr val="000000"/>
                </a:solidFill>
                <a:latin typeface="Courier New"/>
                <a:ea typeface="Courier New"/>
                <a:cs typeface="Courier New"/>
                <a:sym typeface="Courier New"/>
              </a:rPr>
              <a:t>()</a:t>
            </a:r>
            <a:r>
              <a:rPr lang="en" sz="2100">
                <a:solidFill>
                  <a:srgbClr val="000000"/>
                </a:solidFill>
                <a:latin typeface="Calibri"/>
                <a:ea typeface="Calibri"/>
                <a:cs typeface="Calibri"/>
                <a:sym typeface="Calibri"/>
              </a:rPr>
              <a:t> are used to access the file in binary mode.</a:t>
            </a:r>
            <a:endParaRPr sz="2100">
              <a:solidFill>
                <a:srgbClr val="000000"/>
              </a:solidFill>
              <a:latin typeface="Calibri"/>
              <a:ea typeface="Calibri"/>
              <a:cs typeface="Calibri"/>
              <a:sym typeface="Calibri"/>
            </a:endParaRPr>
          </a:p>
        </p:txBody>
      </p:sp>
      <p:grpSp>
        <p:nvGrpSpPr>
          <p:cNvPr id="151" name="Google Shape;151;p28"/>
          <p:cNvGrpSpPr/>
          <p:nvPr/>
        </p:nvGrpSpPr>
        <p:grpSpPr>
          <a:xfrm>
            <a:off x="338300" y="1595535"/>
            <a:ext cx="7807773" cy="3509731"/>
            <a:chOff x="441" y="1096"/>
            <a:chExt cx="4918" cy="2843"/>
          </a:xfrm>
        </p:grpSpPr>
        <p:sp>
          <p:nvSpPr>
            <p:cNvPr id="152" name="Google Shape;152;p28"/>
            <p:cNvSpPr/>
            <p:nvPr/>
          </p:nvSpPr>
          <p:spPr>
            <a:xfrm>
              <a:off x="441" y="1760"/>
              <a:ext cx="1800" cy="18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class CStudent {</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int roll_no;</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name[30];</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char grade;</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public:</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void accept();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  void display();</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p:txBody>
        </p:sp>
        <p:sp>
          <p:nvSpPr>
            <p:cNvPr id="153" name="Google Shape;153;p28"/>
            <p:cNvSpPr/>
            <p:nvPr/>
          </p:nvSpPr>
          <p:spPr>
            <a:xfrm>
              <a:off x="550" y="1096"/>
              <a:ext cx="4500" cy="6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istream &amp;read(char </a:t>
              </a:r>
              <a:r>
                <a:rPr b="0" i="1" lang="en" sz="2000" u="none" cap="none" strike="noStrike">
                  <a:solidFill>
                    <a:srgbClr val="000000"/>
                  </a:solidFill>
                  <a:latin typeface="Courier New"/>
                  <a:ea typeface="Courier New"/>
                  <a:cs typeface="Courier New"/>
                  <a:sym typeface="Courier New"/>
                </a:rPr>
                <a:t>*</a:t>
              </a:r>
              <a:r>
                <a:rPr b="0" i="0" lang="en" sz="2000" u="none" cap="none" strike="noStrike">
                  <a:solidFill>
                    <a:srgbClr val="000000"/>
                  </a:solidFill>
                  <a:latin typeface="Courier New"/>
                  <a:ea typeface="Courier New"/>
                  <a:cs typeface="Courier New"/>
                  <a:sym typeface="Courier New"/>
                </a:rPr>
                <a:t>buf, long num);</a:t>
              </a:r>
              <a:endParaRPr/>
            </a:p>
            <a:p>
              <a:pPr indent="0" lvl="1" marL="111125" marR="0" rtl="0" algn="l">
                <a:spcBef>
                  <a:spcPts val="0"/>
                </a:spcBef>
                <a:spcAft>
                  <a:spcPts val="0"/>
                </a:spcAft>
                <a:buNone/>
              </a:pPr>
              <a:r>
                <a:rPr b="0" i="0" lang="en" sz="2000" u="none" cap="none" strike="noStrike">
                  <a:solidFill>
                    <a:srgbClr val="000000"/>
                  </a:solidFill>
                  <a:latin typeface="Courier New"/>
                  <a:ea typeface="Courier New"/>
                  <a:cs typeface="Courier New"/>
                  <a:sym typeface="Courier New"/>
                </a:rPr>
                <a:t>ostream &amp;write(const char </a:t>
              </a:r>
              <a:r>
                <a:rPr b="0" i="1" lang="en" sz="2000" u="none" cap="none" strike="noStrike">
                  <a:solidFill>
                    <a:srgbClr val="000000"/>
                  </a:solidFill>
                  <a:latin typeface="Courier New"/>
                  <a:ea typeface="Courier New"/>
                  <a:cs typeface="Courier New"/>
                  <a:sym typeface="Courier New"/>
                </a:rPr>
                <a:t>*</a:t>
              </a:r>
              <a:r>
                <a:rPr b="0" i="0" lang="en" sz="2000" u="none" cap="none" strike="noStrike">
                  <a:solidFill>
                    <a:srgbClr val="000000"/>
                  </a:solidFill>
                  <a:latin typeface="Courier New"/>
                  <a:ea typeface="Courier New"/>
                  <a:cs typeface="Courier New"/>
                  <a:sym typeface="Courier New"/>
                </a:rPr>
                <a:t>buf, long num);</a:t>
              </a:r>
              <a:endParaRPr/>
            </a:p>
          </p:txBody>
        </p:sp>
        <p:sp>
          <p:nvSpPr>
            <p:cNvPr id="154" name="Google Shape;154;p28"/>
            <p:cNvSpPr/>
            <p:nvPr/>
          </p:nvSpPr>
          <p:spPr>
            <a:xfrm>
              <a:off x="2659" y="1840"/>
              <a:ext cx="2700" cy="2100"/>
            </a:xfrm>
            <a:prstGeom prst="rect">
              <a:avLst/>
            </a:prstGeom>
            <a:solidFill>
              <a:srgbClr val="FAFAB4"/>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CStudent S1,S2;</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S1.accept();</a:t>
              </a:r>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out.write((char*)&amp;S1,sizeof(CStudent);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a:p>
              <a:pPr indent="0" lvl="0" marL="0" marR="0" rtl="0" algn="l">
                <a:spcBef>
                  <a:spcPts val="0"/>
                </a:spcBef>
                <a:spcAft>
                  <a:spcPts val="0"/>
                </a:spcAft>
                <a:buNone/>
              </a:pPr>
              <a:r>
                <a:rPr b="1" lang="en" sz="1800">
                  <a:solidFill>
                    <a:srgbClr val="000000"/>
                  </a:solidFill>
                  <a:latin typeface="Courier New"/>
                  <a:ea typeface="Courier New"/>
                  <a:cs typeface="Courier New"/>
                  <a:sym typeface="Courier New"/>
                </a:rPr>
                <a:t>in.read((char*)&amp;S2,sizeof(CStudent));</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S2.display();</a:t>
              </a:r>
              <a:endParaRPr/>
            </a:p>
            <a:p>
              <a:pPr indent="0" lvl="0" marL="0" marR="0" rtl="0" algn="l">
                <a:spcBef>
                  <a:spcPts val="0"/>
                </a:spcBef>
                <a:spcAft>
                  <a:spcPts val="0"/>
                </a:spcAft>
                <a:buNone/>
              </a:pPr>
              <a:r>
                <a:rPr lang="en" sz="1800">
                  <a:solidFill>
                    <a:srgbClr val="000000"/>
                  </a:solidFill>
                  <a:latin typeface="Courier New"/>
                  <a:ea typeface="Courier New"/>
                  <a:cs typeface="Courier New"/>
                  <a:sym typeface="Courier New"/>
                </a:rPr>
                <a:t>...</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9"/>
          <p:cNvSpPr txBox="1"/>
          <p:nvPr>
            <p:ph idx="1" type="subTitle"/>
          </p:nvPr>
        </p:nvSpPr>
        <p:spPr>
          <a:xfrm>
            <a:off x="311700" y="211375"/>
            <a:ext cx="8520600" cy="4726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In C++, random access is achieved using: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seekg(pos) → move the read pointer (get).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seekp(pos) → move the write pointer (put).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tellg() → current read position.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tellp() → current write position.</a:t>
            </a:r>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1" type="subTitle"/>
          </p:nvPr>
        </p:nvSpPr>
        <p:spPr>
          <a:xfrm>
            <a:off x="311700" y="359500"/>
            <a:ext cx="8520600" cy="326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1"/>
          <p:cNvSpPr txBox="1"/>
          <p:nvPr/>
        </p:nvSpPr>
        <p:spPr>
          <a:xfrm>
            <a:off x="457575" y="215124"/>
            <a:ext cx="7878900" cy="838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2200">
                <a:solidFill>
                  <a:srgbClr val="000000"/>
                </a:solidFill>
                <a:latin typeface="Calibri"/>
                <a:ea typeface="Calibri"/>
                <a:cs typeface="Calibri"/>
                <a:sym typeface="Calibri"/>
              </a:rPr>
              <a:t>Random Access in Files</a:t>
            </a:r>
            <a:endParaRPr b="1" sz="2200">
              <a:solidFill>
                <a:srgbClr val="000000"/>
              </a:solidFill>
              <a:latin typeface="Calibri"/>
              <a:ea typeface="Calibri"/>
              <a:cs typeface="Calibri"/>
              <a:sym typeface="Calibri"/>
            </a:endParaRPr>
          </a:p>
        </p:txBody>
      </p:sp>
      <p:sp>
        <p:nvSpPr>
          <p:cNvPr id="170" name="Google Shape;170;p31"/>
          <p:cNvSpPr txBox="1"/>
          <p:nvPr/>
        </p:nvSpPr>
        <p:spPr>
          <a:xfrm>
            <a:off x="271800" y="912002"/>
            <a:ext cx="8334300" cy="4231500"/>
          </a:xfrm>
          <a:prstGeom prst="rect">
            <a:avLst/>
          </a:prstGeom>
          <a:noFill/>
          <a:ln>
            <a:noFill/>
          </a:ln>
        </p:spPr>
        <p:txBody>
          <a:bodyPr anchorCtr="0" anchor="t" bIns="45700" lIns="91425" spcFirstLastPara="1" rIns="91425" wrap="square" tIns="45700">
            <a:normAutofit/>
          </a:bodyPr>
          <a:lstStyle/>
          <a:p>
            <a:pPr indent="-342900" lvl="0" marL="342900" rtl="0" algn="just">
              <a:lnSpc>
                <a:spcPct val="80000"/>
              </a:lnSpc>
              <a:spcBef>
                <a:spcPts val="0"/>
              </a:spcBef>
              <a:spcAft>
                <a:spcPts val="0"/>
              </a:spcAft>
              <a:buClr>
                <a:srgbClr val="000000"/>
              </a:buClr>
              <a:buSzPts val="2380"/>
              <a:buFont typeface="Noto Sans Symbols"/>
              <a:buChar char="▪"/>
            </a:pPr>
            <a:r>
              <a:rPr lang="en" sz="2400">
                <a:solidFill>
                  <a:srgbClr val="000000"/>
                </a:solidFill>
                <a:latin typeface="Calibri"/>
                <a:ea typeface="Calibri"/>
                <a:cs typeface="Calibri"/>
                <a:sym typeface="Calibri"/>
              </a:rPr>
              <a:t>Random access is achieved using </a:t>
            </a:r>
            <a:r>
              <a:rPr lang="en" sz="2200">
                <a:solidFill>
                  <a:srgbClr val="000000"/>
                </a:solidFill>
                <a:latin typeface="Courier New"/>
                <a:ea typeface="Courier New"/>
                <a:cs typeface="Courier New"/>
                <a:sym typeface="Courier New"/>
              </a:rPr>
              <a:t>seekg</a:t>
            </a:r>
            <a:r>
              <a:rPr lang="en" sz="2400">
                <a:solidFill>
                  <a:srgbClr val="000000"/>
                </a:solidFill>
                <a:latin typeface="Courier New"/>
                <a:ea typeface="Courier New"/>
                <a:cs typeface="Courier New"/>
                <a:sym typeface="Courier New"/>
              </a:rPr>
              <a:t>()</a:t>
            </a:r>
            <a:r>
              <a:rPr lang="en" sz="2400">
                <a:solidFill>
                  <a:srgbClr val="000000"/>
                </a:solidFill>
                <a:latin typeface="Calibri"/>
                <a:ea typeface="Calibri"/>
                <a:cs typeface="Calibri"/>
                <a:sym typeface="Calibri"/>
              </a:rPr>
              <a:t> and </a:t>
            </a:r>
            <a:r>
              <a:rPr lang="en" sz="2200">
                <a:solidFill>
                  <a:srgbClr val="000000"/>
                </a:solidFill>
                <a:latin typeface="Courier New"/>
                <a:ea typeface="Courier New"/>
                <a:cs typeface="Courier New"/>
                <a:sym typeface="Courier New"/>
              </a:rPr>
              <a:t>seekp</a:t>
            </a:r>
            <a:r>
              <a:rPr lang="en" sz="2400">
                <a:solidFill>
                  <a:srgbClr val="000000"/>
                </a:solidFill>
                <a:latin typeface="Courier New"/>
                <a:ea typeface="Courier New"/>
                <a:cs typeface="Courier New"/>
                <a:sym typeface="Courier New"/>
              </a:rPr>
              <a:t>()</a:t>
            </a:r>
            <a:r>
              <a:rPr lang="en" sz="2400">
                <a:solidFill>
                  <a:srgbClr val="000000"/>
                </a:solidFill>
                <a:latin typeface="Calibri"/>
                <a:ea typeface="Calibri"/>
                <a:cs typeface="Calibri"/>
                <a:sym typeface="Calibri"/>
              </a:rPr>
              <a:t> functions.</a:t>
            </a:r>
            <a:endParaRPr sz="2400">
              <a:solidFill>
                <a:srgbClr val="000000"/>
              </a:solidFill>
              <a:latin typeface="Calibri"/>
              <a:ea typeface="Calibri"/>
              <a:cs typeface="Calibri"/>
              <a:sym typeface="Calibri"/>
            </a:endParaRPr>
          </a:p>
          <a:p>
            <a:pPr indent="-191770" lvl="0" marL="342900" rtl="0" algn="just">
              <a:lnSpc>
                <a:spcPct val="80000"/>
              </a:lnSpc>
              <a:spcBef>
                <a:spcPts val="560"/>
              </a:spcBef>
              <a:spcAft>
                <a:spcPts val="0"/>
              </a:spcAft>
              <a:buNone/>
            </a:pPr>
            <a:r>
              <a:t/>
            </a:r>
            <a:endParaRPr sz="2400">
              <a:solidFill>
                <a:srgbClr val="000000"/>
              </a:solidFill>
              <a:latin typeface="Calibri"/>
              <a:ea typeface="Calibri"/>
              <a:cs typeface="Calibri"/>
              <a:sym typeface="Calibri"/>
            </a:endParaRPr>
          </a:p>
          <a:p>
            <a:pPr indent="-191770" lvl="0" marL="342900" rtl="0" algn="just">
              <a:lnSpc>
                <a:spcPct val="80000"/>
              </a:lnSpc>
              <a:spcBef>
                <a:spcPts val="560"/>
              </a:spcBef>
              <a:spcAft>
                <a:spcPts val="0"/>
              </a:spcAft>
              <a:buNone/>
            </a:pPr>
            <a:r>
              <a:t/>
            </a:r>
            <a:endParaRPr sz="2400">
              <a:latin typeface="Calibri"/>
              <a:ea typeface="Calibri"/>
              <a:cs typeface="Calibri"/>
              <a:sym typeface="Calibri"/>
            </a:endParaRPr>
          </a:p>
          <a:p>
            <a:pPr indent="-191770" lvl="0" marL="342900" rtl="0" algn="just">
              <a:lnSpc>
                <a:spcPct val="80000"/>
              </a:lnSpc>
              <a:spcBef>
                <a:spcPts val="560"/>
              </a:spcBef>
              <a:spcAft>
                <a:spcPts val="0"/>
              </a:spcAft>
              <a:buNone/>
            </a:pPr>
            <a:r>
              <a:t/>
            </a:r>
            <a:endParaRPr sz="2400">
              <a:latin typeface="Calibri"/>
              <a:ea typeface="Calibri"/>
              <a:cs typeface="Calibri"/>
              <a:sym typeface="Calibri"/>
            </a:endParaRPr>
          </a:p>
          <a:p>
            <a:pPr indent="-342900" lvl="0" marL="342900" rtl="0" algn="just">
              <a:lnSpc>
                <a:spcPct val="80000"/>
              </a:lnSpc>
              <a:spcBef>
                <a:spcPts val="560"/>
              </a:spcBef>
              <a:spcAft>
                <a:spcPts val="0"/>
              </a:spcAft>
              <a:buClr>
                <a:srgbClr val="000000"/>
              </a:buClr>
              <a:buSzPts val="2210"/>
              <a:buFont typeface="Noto Sans Symbols"/>
              <a:buChar char="▪"/>
            </a:pPr>
            <a:r>
              <a:rPr lang="en" sz="2200">
                <a:solidFill>
                  <a:srgbClr val="000000"/>
                </a:solidFill>
                <a:latin typeface="Courier New"/>
                <a:ea typeface="Courier New"/>
                <a:cs typeface="Courier New"/>
                <a:sym typeface="Courier New"/>
              </a:rPr>
              <a:t>seekg</a:t>
            </a:r>
            <a:r>
              <a:rPr lang="en" sz="2400">
                <a:solidFill>
                  <a:srgbClr val="000000"/>
                </a:solidFill>
                <a:latin typeface="Courier New"/>
                <a:ea typeface="Courier New"/>
                <a:cs typeface="Courier New"/>
                <a:sym typeface="Courier New"/>
              </a:rPr>
              <a:t>()</a:t>
            </a:r>
            <a:r>
              <a:rPr lang="en" sz="24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seekp</a:t>
            </a:r>
            <a:r>
              <a:rPr lang="en" sz="2400">
                <a:solidFill>
                  <a:srgbClr val="000000"/>
                </a:solidFill>
                <a:latin typeface="Courier New"/>
                <a:ea typeface="Courier New"/>
                <a:cs typeface="Courier New"/>
                <a:sym typeface="Courier New"/>
              </a:rPr>
              <a:t>()</a:t>
            </a:r>
            <a:r>
              <a:rPr lang="en" sz="2400">
                <a:solidFill>
                  <a:srgbClr val="000000"/>
                </a:solidFill>
                <a:latin typeface="Calibri"/>
                <a:ea typeface="Calibri"/>
                <a:cs typeface="Calibri"/>
                <a:sym typeface="Calibri"/>
              </a:rPr>
              <a:t> moves </a:t>
            </a:r>
            <a:r>
              <a:rPr lang="en" sz="2200">
                <a:solidFill>
                  <a:srgbClr val="000000"/>
                </a:solidFill>
                <a:latin typeface="Courier New"/>
                <a:ea typeface="Courier New"/>
                <a:cs typeface="Courier New"/>
                <a:sym typeface="Courier New"/>
              </a:rPr>
              <a:t>get</a:t>
            </a:r>
            <a:r>
              <a:rPr lang="en" sz="2200">
                <a:solidFill>
                  <a:srgbClr val="000000"/>
                </a:solidFill>
                <a:latin typeface="Calibri"/>
                <a:ea typeface="Calibri"/>
                <a:cs typeface="Calibri"/>
                <a:sym typeface="Calibri"/>
              </a:rPr>
              <a:t>/</a:t>
            </a:r>
            <a:r>
              <a:rPr lang="en" sz="2200">
                <a:solidFill>
                  <a:srgbClr val="000000"/>
                </a:solidFill>
                <a:latin typeface="Courier New"/>
                <a:ea typeface="Courier New"/>
                <a:cs typeface="Courier New"/>
                <a:sym typeface="Courier New"/>
              </a:rPr>
              <a:t>put</a:t>
            </a:r>
            <a:r>
              <a:rPr lang="en" sz="2200">
                <a:solidFill>
                  <a:srgbClr val="000000"/>
                </a:solidFill>
                <a:latin typeface="Calibri"/>
                <a:ea typeface="Calibri"/>
                <a:cs typeface="Calibri"/>
                <a:sym typeface="Calibri"/>
              </a:rPr>
              <a:t> </a:t>
            </a:r>
            <a:r>
              <a:rPr lang="en" sz="2400">
                <a:solidFill>
                  <a:srgbClr val="000000"/>
                </a:solidFill>
                <a:latin typeface="Calibri"/>
                <a:ea typeface="Calibri"/>
                <a:cs typeface="Calibri"/>
                <a:sym typeface="Calibri"/>
              </a:rPr>
              <a:t>pointer </a:t>
            </a:r>
            <a:r>
              <a:rPr lang="en" sz="2200">
                <a:solidFill>
                  <a:srgbClr val="000000"/>
                </a:solidFill>
                <a:latin typeface="Courier New"/>
                <a:ea typeface="Courier New"/>
                <a:cs typeface="Courier New"/>
                <a:sym typeface="Courier New"/>
              </a:rPr>
              <a:t>offset</a:t>
            </a:r>
            <a:r>
              <a:rPr lang="en" sz="2200">
                <a:solidFill>
                  <a:srgbClr val="000000"/>
                </a:solidFill>
                <a:latin typeface="Calibri"/>
                <a:ea typeface="Calibri"/>
                <a:cs typeface="Calibri"/>
                <a:sym typeface="Calibri"/>
              </a:rPr>
              <a:t> </a:t>
            </a:r>
            <a:r>
              <a:rPr lang="en" sz="2400">
                <a:solidFill>
                  <a:srgbClr val="000000"/>
                </a:solidFill>
                <a:latin typeface="Calibri"/>
                <a:ea typeface="Calibri"/>
                <a:cs typeface="Calibri"/>
                <a:sym typeface="Calibri"/>
              </a:rPr>
              <a:t>number of characters from the specified </a:t>
            </a:r>
            <a:r>
              <a:rPr lang="en" sz="2200">
                <a:solidFill>
                  <a:srgbClr val="000000"/>
                </a:solidFill>
                <a:latin typeface="Courier New"/>
                <a:ea typeface="Courier New"/>
                <a:cs typeface="Courier New"/>
                <a:sym typeface="Courier New"/>
              </a:rPr>
              <a:t>origin</a:t>
            </a:r>
            <a:r>
              <a:rPr lang="en" sz="2400">
                <a:solidFill>
                  <a:srgbClr val="000000"/>
                </a:solidFill>
                <a:latin typeface="Calibri"/>
                <a:ea typeface="Calibri"/>
                <a:cs typeface="Calibri"/>
                <a:sym typeface="Calibri"/>
              </a:rPr>
              <a:t>.</a:t>
            </a:r>
            <a:endParaRPr sz="2400">
              <a:solidFill>
                <a:srgbClr val="000000"/>
              </a:solidFill>
              <a:latin typeface="Calibri"/>
              <a:ea typeface="Calibri"/>
              <a:cs typeface="Calibri"/>
              <a:sym typeface="Calibri"/>
            </a:endParaRPr>
          </a:p>
          <a:p>
            <a:pPr indent="-342900" lvl="0" marL="342900" rtl="0" algn="just">
              <a:lnSpc>
                <a:spcPct val="80000"/>
              </a:lnSpc>
              <a:spcBef>
                <a:spcPts val="560"/>
              </a:spcBef>
              <a:spcAft>
                <a:spcPts val="0"/>
              </a:spcAft>
              <a:buClr>
                <a:srgbClr val="000000"/>
              </a:buClr>
              <a:buSzPts val="2210"/>
              <a:buFont typeface="Noto Sans Symbols"/>
              <a:buChar char="▪"/>
            </a:pPr>
            <a:r>
              <a:rPr lang="en" sz="2200">
                <a:solidFill>
                  <a:srgbClr val="000000"/>
                </a:solidFill>
                <a:latin typeface="Courier New"/>
                <a:ea typeface="Courier New"/>
                <a:cs typeface="Courier New"/>
                <a:sym typeface="Courier New"/>
              </a:rPr>
              <a:t>origin</a:t>
            </a:r>
            <a:r>
              <a:rPr lang="en" sz="2400">
                <a:solidFill>
                  <a:srgbClr val="000000"/>
                </a:solidFill>
                <a:latin typeface="Calibri"/>
                <a:ea typeface="Calibri"/>
                <a:cs typeface="Calibri"/>
                <a:sym typeface="Calibri"/>
              </a:rPr>
              <a:t> must be one of the three values:</a:t>
            </a:r>
            <a:endParaRPr sz="2400">
              <a:solidFill>
                <a:srgbClr val="000000"/>
              </a:solidFill>
              <a:latin typeface="Calibri"/>
              <a:ea typeface="Calibri"/>
              <a:cs typeface="Calibri"/>
              <a:sym typeface="Calibri"/>
            </a:endParaRPr>
          </a:p>
          <a:p>
            <a:pPr indent="-285750" lvl="1" marL="742950" rtl="0" algn="just">
              <a:lnSpc>
                <a:spcPct val="80000"/>
              </a:lnSpc>
              <a:spcBef>
                <a:spcPts val="520"/>
              </a:spcBef>
              <a:spcAft>
                <a:spcPts val="0"/>
              </a:spcAft>
              <a:buClr>
                <a:srgbClr val="000000"/>
              </a:buClr>
              <a:buSzPts val="2040"/>
              <a:buFont typeface="Noto Sans Symbols"/>
              <a:buChar char="▪"/>
            </a:pPr>
            <a:r>
              <a:rPr lang="en" sz="2000">
                <a:solidFill>
                  <a:srgbClr val="000000"/>
                </a:solidFill>
                <a:latin typeface="Courier New"/>
                <a:ea typeface="Courier New"/>
                <a:cs typeface="Courier New"/>
                <a:sym typeface="Courier New"/>
              </a:rPr>
              <a:t>ios::beg</a:t>
            </a:r>
            <a:r>
              <a:rPr lang="en" sz="2200">
                <a:solidFill>
                  <a:srgbClr val="000000"/>
                </a:solidFill>
                <a:latin typeface="Calibri"/>
                <a:ea typeface="Calibri"/>
                <a:cs typeface="Calibri"/>
                <a:sym typeface="Calibri"/>
              </a:rPr>
              <a:t>	Beginning-of-file</a:t>
            </a:r>
            <a:endParaRPr sz="2200">
              <a:solidFill>
                <a:srgbClr val="000000"/>
              </a:solidFill>
              <a:latin typeface="Calibri"/>
              <a:ea typeface="Calibri"/>
              <a:cs typeface="Calibri"/>
              <a:sym typeface="Calibri"/>
            </a:endParaRPr>
          </a:p>
          <a:p>
            <a:pPr indent="-285750" lvl="1" marL="742950" rtl="0" algn="just">
              <a:lnSpc>
                <a:spcPct val="80000"/>
              </a:lnSpc>
              <a:spcBef>
                <a:spcPts val="520"/>
              </a:spcBef>
              <a:spcAft>
                <a:spcPts val="0"/>
              </a:spcAft>
              <a:buClr>
                <a:srgbClr val="000000"/>
              </a:buClr>
              <a:buSzPts val="2040"/>
              <a:buFont typeface="Noto Sans Symbols"/>
              <a:buChar char="▪"/>
            </a:pPr>
            <a:r>
              <a:rPr lang="en" sz="2000">
                <a:solidFill>
                  <a:srgbClr val="000000"/>
                </a:solidFill>
                <a:latin typeface="Courier New"/>
                <a:ea typeface="Courier New"/>
                <a:cs typeface="Courier New"/>
                <a:sym typeface="Courier New"/>
              </a:rPr>
              <a:t>ios::cur</a:t>
            </a:r>
            <a:r>
              <a:rPr lang="en" sz="2200">
                <a:solidFill>
                  <a:srgbClr val="000000"/>
                </a:solidFill>
                <a:latin typeface="Calibri"/>
                <a:ea typeface="Calibri"/>
                <a:cs typeface="Calibri"/>
                <a:sym typeface="Calibri"/>
              </a:rPr>
              <a:t>	Current location</a:t>
            </a:r>
            <a:endParaRPr sz="2200">
              <a:solidFill>
                <a:srgbClr val="000000"/>
              </a:solidFill>
              <a:latin typeface="Calibri"/>
              <a:ea typeface="Calibri"/>
              <a:cs typeface="Calibri"/>
              <a:sym typeface="Calibri"/>
            </a:endParaRPr>
          </a:p>
          <a:p>
            <a:pPr indent="-285750" lvl="1" marL="742950" rtl="0" algn="just">
              <a:lnSpc>
                <a:spcPct val="80000"/>
              </a:lnSpc>
              <a:spcBef>
                <a:spcPts val="520"/>
              </a:spcBef>
              <a:spcAft>
                <a:spcPts val="0"/>
              </a:spcAft>
              <a:buClr>
                <a:srgbClr val="000000"/>
              </a:buClr>
              <a:buSzPts val="2040"/>
              <a:buFont typeface="Noto Sans Symbols"/>
              <a:buChar char="▪"/>
            </a:pPr>
            <a:r>
              <a:rPr lang="en" sz="2000">
                <a:solidFill>
                  <a:srgbClr val="000000"/>
                </a:solidFill>
                <a:latin typeface="Courier New"/>
                <a:ea typeface="Courier New"/>
                <a:cs typeface="Courier New"/>
                <a:sym typeface="Courier New"/>
              </a:rPr>
              <a:t>ios::end</a:t>
            </a:r>
            <a:r>
              <a:rPr lang="en" sz="2200">
                <a:solidFill>
                  <a:srgbClr val="000000"/>
                </a:solidFill>
                <a:latin typeface="Courier New"/>
                <a:ea typeface="Courier New"/>
                <a:cs typeface="Courier New"/>
                <a:sym typeface="Courier New"/>
              </a:rPr>
              <a:t>	</a:t>
            </a:r>
            <a:r>
              <a:rPr lang="en" sz="2200">
                <a:solidFill>
                  <a:srgbClr val="000000"/>
                </a:solidFill>
                <a:latin typeface="Calibri"/>
                <a:ea typeface="Calibri"/>
                <a:cs typeface="Calibri"/>
                <a:sym typeface="Calibri"/>
              </a:rPr>
              <a:t>End-of-file</a:t>
            </a:r>
            <a:endParaRPr sz="2200">
              <a:solidFill>
                <a:srgbClr val="000000"/>
              </a:solidFill>
              <a:latin typeface="Calibri"/>
              <a:ea typeface="Calibri"/>
              <a:cs typeface="Calibri"/>
              <a:sym typeface="Calibri"/>
            </a:endParaRPr>
          </a:p>
        </p:txBody>
      </p:sp>
      <p:sp>
        <p:nvSpPr>
          <p:cNvPr id="171" name="Google Shape;171;p31"/>
          <p:cNvSpPr/>
          <p:nvPr/>
        </p:nvSpPr>
        <p:spPr>
          <a:xfrm>
            <a:off x="760863" y="1663891"/>
            <a:ext cx="7575600" cy="697500"/>
          </a:xfrm>
          <a:prstGeom prst="rect">
            <a:avLst/>
          </a:prstGeom>
          <a:solidFill>
            <a:srgbClr val="EBEBC8"/>
          </a:solidFill>
          <a:ln cap="flat" cmpd="sng" w="12700">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1" marL="111125" marR="0" rtl="0" algn="l">
              <a:spcBef>
                <a:spcPts val="0"/>
              </a:spcBef>
              <a:spcAft>
                <a:spcPts val="0"/>
              </a:spcAft>
              <a:buNone/>
            </a:pPr>
            <a:r>
              <a:rPr b="0" i="0" lang="en" sz="2400" u="none" cap="none" strike="noStrike">
                <a:solidFill>
                  <a:srgbClr val="000000"/>
                </a:solidFill>
                <a:latin typeface="Courier New"/>
                <a:ea typeface="Courier New"/>
                <a:cs typeface="Courier New"/>
                <a:sym typeface="Courier New"/>
              </a:rPr>
              <a:t>istream::seekg(offset,origin) </a:t>
            </a:r>
            <a:endParaRPr/>
          </a:p>
          <a:p>
            <a:pPr indent="0" lvl="1" marL="111125" marR="0" rtl="0" algn="l">
              <a:spcBef>
                <a:spcPts val="0"/>
              </a:spcBef>
              <a:spcAft>
                <a:spcPts val="0"/>
              </a:spcAft>
              <a:buNone/>
            </a:pPr>
            <a:r>
              <a:rPr b="0" i="0" lang="en" sz="2400" u="none" cap="none" strike="noStrike">
                <a:solidFill>
                  <a:srgbClr val="000000"/>
                </a:solidFill>
                <a:latin typeface="Courier New"/>
                <a:ea typeface="Courier New"/>
                <a:cs typeface="Courier New"/>
                <a:sym typeface="Courier New"/>
              </a:rPr>
              <a:t>ostream::seekp(offset,origin)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nvSpPr>
        <p:spPr>
          <a:xfrm>
            <a:off x="565150" y="258763"/>
            <a:ext cx="7861200" cy="731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C++ I/O Features</a:t>
            </a:r>
            <a:endParaRPr b="1" sz="3000">
              <a:solidFill>
                <a:srgbClr val="000000"/>
              </a:solidFill>
              <a:latin typeface="Calibri"/>
              <a:ea typeface="Calibri"/>
              <a:cs typeface="Calibri"/>
              <a:sym typeface="Calibri"/>
            </a:endParaRPr>
          </a:p>
        </p:txBody>
      </p:sp>
      <p:sp>
        <p:nvSpPr>
          <p:cNvPr id="61" name="Google Shape;61;p14"/>
          <p:cNvSpPr txBox="1"/>
          <p:nvPr/>
        </p:nvSpPr>
        <p:spPr>
          <a:xfrm>
            <a:off x="242450" y="990486"/>
            <a:ext cx="8142000" cy="4963200"/>
          </a:xfrm>
          <a:prstGeom prst="rect">
            <a:avLst/>
          </a:prstGeom>
          <a:noFill/>
          <a:ln>
            <a:noFill/>
          </a:ln>
        </p:spPr>
        <p:txBody>
          <a:bodyPr anchorCtr="0" anchor="t" bIns="45700" lIns="91425" spcFirstLastPara="1" rIns="91425" wrap="square" tIns="45700">
            <a:normAutofit/>
          </a:bodyPr>
          <a:lstStyle/>
          <a:p>
            <a:pPr indent="-317500" lvl="0" marL="342900" rtl="0" algn="just">
              <a:spcBef>
                <a:spcPts val="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 defines its own object-oriented I/O system.</a:t>
            </a:r>
            <a:endParaRPr sz="24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C++ I/O system supplies consistent interface to the programmer independent of actual device.</a:t>
            </a:r>
            <a:endParaRPr sz="24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A stream is a logical device that produces or consumes information.</a:t>
            </a:r>
            <a:endParaRPr sz="2400">
              <a:solidFill>
                <a:srgbClr val="000000"/>
              </a:solidFill>
              <a:latin typeface="Calibri"/>
              <a:ea typeface="Calibri"/>
              <a:cs typeface="Calibri"/>
              <a:sym typeface="Calibri"/>
            </a:endParaRPr>
          </a:p>
          <a:p>
            <a:pPr indent="-317500" lvl="0" marL="342900" rtl="0" algn="just">
              <a:spcBef>
                <a:spcPts val="560"/>
              </a:spcBef>
              <a:spcAft>
                <a:spcPts val="0"/>
              </a:spcAft>
              <a:buClr>
                <a:srgbClr val="000000"/>
              </a:buClr>
              <a:buSzPts val="1980"/>
              <a:buFont typeface="Noto Sans Symbols"/>
              <a:buChar char="▪"/>
            </a:pPr>
            <a:r>
              <a:rPr lang="en" sz="2400">
                <a:solidFill>
                  <a:srgbClr val="000000"/>
                </a:solidFill>
                <a:latin typeface="Calibri"/>
                <a:ea typeface="Calibri"/>
                <a:cs typeface="Calibri"/>
                <a:sym typeface="Calibri"/>
              </a:rPr>
              <a:t>Two types of streams:</a:t>
            </a:r>
            <a:endParaRPr sz="2400">
              <a:solidFill>
                <a:srgbClr val="000000"/>
              </a:solidFill>
              <a:latin typeface="Calibri"/>
              <a:ea typeface="Calibri"/>
              <a:cs typeface="Calibri"/>
              <a:sym typeface="Calibri"/>
            </a:endParaRPr>
          </a:p>
          <a:p>
            <a:pPr indent="-431800" lvl="1" marL="914400" rtl="0" algn="just">
              <a:spcBef>
                <a:spcPts val="520"/>
              </a:spcBef>
              <a:spcAft>
                <a:spcPts val="0"/>
              </a:spcAft>
              <a:buClr>
                <a:srgbClr val="000000"/>
              </a:buClr>
              <a:buSzPts val="1810"/>
              <a:buFont typeface="Arial"/>
              <a:buAutoNum type="arabicPeriod"/>
            </a:pPr>
            <a:r>
              <a:rPr lang="en" sz="2200">
                <a:solidFill>
                  <a:srgbClr val="000000"/>
                </a:solidFill>
                <a:latin typeface="Calibri"/>
                <a:ea typeface="Calibri"/>
                <a:cs typeface="Calibri"/>
                <a:sym typeface="Calibri"/>
              </a:rPr>
              <a:t>Text stream which is a sequence of characters.</a:t>
            </a:r>
            <a:endParaRPr sz="2200">
              <a:solidFill>
                <a:srgbClr val="000000"/>
              </a:solidFill>
              <a:latin typeface="Calibri"/>
              <a:ea typeface="Calibri"/>
              <a:cs typeface="Calibri"/>
              <a:sym typeface="Calibri"/>
            </a:endParaRPr>
          </a:p>
          <a:p>
            <a:pPr indent="-431800" lvl="1" marL="914400" rtl="0" algn="just">
              <a:spcBef>
                <a:spcPts val="520"/>
              </a:spcBef>
              <a:spcAft>
                <a:spcPts val="0"/>
              </a:spcAft>
              <a:buClr>
                <a:srgbClr val="000000"/>
              </a:buClr>
              <a:buSzPts val="1810"/>
              <a:buFont typeface="Arial"/>
              <a:buAutoNum type="arabicPeriod"/>
            </a:pPr>
            <a:r>
              <a:rPr lang="en" sz="2200">
                <a:solidFill>
                  <a:srgbClr val="000000"/>
                </a:solidFill>
                <a:latin typeface="Calibri"/>
                <a:ea typeface="Calibri"/>
                <a:cs typeface="Calibri"/>
                <a:sym typeface="Calibri"/>
              </a:rPr>
              <a:t>Binary stream which is a sequence of bytes, no character translation.</a:t>
            </a:r>
            <a:endParaRPr sz="2200">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subTitle"/>
          </p:nvPr>
        </p:nvSpPr>
        <p:spPr>
          <a:xfrm>
            <a:off x="311700" y="266450"/>
            <a:ext cx="8520600" cy="4592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Streams in C++ :-</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rPr lang="en" sz="2466"/>
              <a:t>We give input to the executing program and the execution program gives back the output. The sequence of bytes given as input to the executing program and the sequence of bytes that comes as output from the executing program are called stream. In other words, streams are nothing but the flow of data in a sequence.</a:t>
            </a:r>
            <a:endParaRPr sz="2466"/>
          </a:p>
          <a:p>
            <a:pPr indent="0" lvl="0" marL="0" rtl="0" algn="l">
              <a:spcBef>
                <a:spcPts val="0"/>
              </a:spcBef>
              <a:spcAft>
                <a:spcPts val="0"/>
              </a:spcAft>
              <a:buNone/>
            </a:pPr>
            <a:r>
              <a:t/>
            </a:r>
            <a:endParaRPr sz="2466"/>
          </a:p>
          <a:p>
            <a:pPr indent="0" lvl="0" marL="0" rtl="0" algn="l">
              <a:spcBef>
                <a:spcPts val="0"/>
              </a:spcBef>
              <a:spcAft>
                <a:spcPts val="0"/>
              </a:spcAft>
              <a:buClr>
                <a:schemeClr val="dk1"/>
              </a:buClr>
              <a:buSzPct val="44604"/>
              <a:buFont typeface="Arial"/>
              <a:buNone/>
            </a:pPr>
            <a:r>
              <a:rPr lang="en" sz="2466"/>
              <a:t>The input and output operation between the executing program and the devices like keyboard and monitor are known as “console I/O operation”. The input and output operation between the executing program and files are known as “disk I/O operation”.</a:t>
            </a:r>
            <a:endParaRPr sz="2466"/>
          </a:p>
          <a:p>
            <a:pPr indent="0" lvl="0" marL="0" rtl="0" algn="l">
              <a:spcBef>
                <a:spcPts val="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nvSpPr>
        <p:spPr>
          <a:xfrm>
            <a:off x="208788" y="0"/>
            <a:ext cx="8229600" cy="537900"/>
          </a:xfrm>
          <a:prstGeom prst="rect">
            <a:avLst/>
          </a:prstGeom>
          <a:noFill/>
          <a:ln>
            <a:noFill/>
          </a:ln>
        </p:spPr>
        <p:txBody>
          <a:bodyPr anchorCtr="0" anchor="ctr" bIns="45700" lIns="91425" spcFirstLastPara="1" rIns="91425" wrap="square" tIns="45700">
            <a:normAutofit lnSpcReduction="1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Data Stream</a:t>
            </a:r>
            <a:endParaRPr b="1" sz="3000">
              <a:solidFill>
                <a:srgbClr val="000000"/>
              </a:solidFill>
              <a:latin typeface="Calibri"/>
              <a:ea typeface="Calibri"/>
              <a:cs typeface="Calibri"/>
              <a:sym typeface="Calibri"/>
            </a:endParaRPr>
          </a:p>
        </p:txBody>
      </p:sp>
      <p:pic>
        <p:nvPicPr>
          <p:cNvPr descr="Diagram-Courseware.jpg" id="72" name="Google Shape;72;p16"/>
          <p:cNvPicPr preferRelativeResize="0"/>
          <p:nvPr/>
        </p:nvPicPr>
        <p:blipFill rotWithShape="1">
          <a:blip r:embed="rId3">
            <a:alphaModFix/>
          </a:blip>
          <a:srcRect b="0" l="0" r="0" t="0"/>
          <a:stretch/>
        </p:blipFill>
        <p:spPr>
          <a:xfrm>
            <a:off x="0" y="899494"/>
            <a:ext cx="8647174" cy="31219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nvSpPr>
        <p:spPr>
          <a:xfrm>
            <a:off x="408325" y="303150"/>
            <a:ext cx="8229600" cy="490800"/>
          </a:xfrm>
          <a:prstGeom prst="rect">
            <a:avLst/>
          </a:prstGeom>
          <a:noFill/>
          <a:ln>
            <a:noFill/>
          </a:ln>
        </p:spPr>
        <p:txBody>
          <a:bodyPr anchorCtr="0" anchor="ctr" bIns="45700" lIns="91425" spcFirstLastPara="1" rIns="91425" wrap="square" tIns="45700">
            <a:normAutofit lnSpcReduction="20000"/>
          </a:bodyPr>
          <a:lstStyle/>
          <a:p>
            <a:pPr indent="0" lvl="0" marL="0" rtl="0" algn="l">
              <a:spcBef>
                <a:spcPts val="0"/>
              </a:spcBef>
              <a:spcAft>
                <a:spcPts val="0"/>
              </a:spcAft>
              <a:buNone/>
            </a:pPr>
            <a:r>
              <a:rPr b="1" lang="en" sz="3000">
                <a:solidFill>
                  <a:srgbClr val="000000"/>
                </a:solidFill>
                <a:latin typeface="Calibri"/>
                <a:ea typeface="Calibri"/>
                <a:cs typeface="Calibri"/>
                <a:sym typeface="Calibri"/>
              </a:rPr>
              <a:t>Stream Class for File I/O</a:t>
            </a:r>
            <a:endParaRPr b="1" sz="3000">
              <a:solidFill>
                <a:srgbClr val="000000"/>
              </a:solidFill>
              <a:latin typeface="Calibri"/>
              <a:ea typeface="Calibri"/>
              <a:cs typeface="Calibri"/>
              <a:sym typeface="Calibri"/>
            </a:endParaRPr>
          </a:p>
        </p:txBody>
      </p:sp>
      <p:pic>
        <p:nvPicPr>
          <p:cNvPr descr="Diagram-Courseware.jpg" id="78" name="Google Shape;78;p17"/>
          <p:cNvPicPr preferRelativeResize="0"/>
          <p:nvPr/>
        </p:nvPicPr>
        <p:blipFill rotWithShape="1">
          <a:blip r:embed="rId3">
            <a:alphaModFix/>
          </a:blip>
          <a:srcRect b="0" l="0" r="0" t="0"/>
          <a:stretch/>
        </p:blipFill>
        <p:spPr>
          <a:xfrm>
            <a:off x="713125" y="1148750"/>
            <a:ext cx="7620001" cy="3417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IOS</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1. ios:-</a:t>
            </a:r>
            <a:endParaRPr/>
          </a:p>
          <a:p>
            <a:pPr indent="0" lvl="0" marL="0" rtl="0" algn="l">
              <a:spcBef>
                <a:spcPts val="1200"/>
              </a:spcBef>
              <a:spcAft>
                <a:spcPts val="0"/>
              </a:spcAft>
              <a:buClr>
                <a:schemeClr val="dk1"/>
              </a:buClr>
              <a:buSzPts val="1100"/>
              <a:buFont typeface="Arial"/>
              <a:buNone/>
            </a:pPr>
            <a:r>
              <a:rPr lang="en"/>
              <a:t>ios stands for input output stream.</a:t>
            </a:r>
            <a:endParaRPr/>
          </a:p>
          <a:p>
            <a:pPr indent="0" lvl="0" marL="0" rtl="0" algn="l">
              <a:spcBef>
                <a:spcPts val="1200"/>
              </a:spcBef>
              <a:spcAft>
                <a:spcPts val="0"/>
              </a:spcAft>
              <a:buClr>
                <a:schemeClr val="dk1"/>
              </a:buClr>
              <a:buSzPts val="1100"/>
              <a:buFont typeface="Arial"/>
              <a:buNone/>
            </a:pPr>
            <a:r>
              <a:rPr lang="en"/>
              <a:t>This class is the base class for other classes in this class hierarchy.</a:t>
            </a:r>
            <a:endParaRPr/>
          </a:p>
          <a:p>
            <a:pPr indent="0" lvl="0" marL="0" rtl="0" algn="l">
              <a:spcBef>
                <a:spcPts val="1200"/>
              </a:spcBef>
              <a:spcAft>
                <a:spcPts val="0"/>
              </a:spcAft>
              <a:buClr>
                <a:schemeClr val="dk1"/>
              </a:buClr>
              <a:buSzPts val="1100"/>
              <a:buFont typeface="Arial"/>
              <a:buNone/>
            </a:pPr>
            <a:r>
              <a:rPr lang="en"/>
              <a:t>This class contains the necessary facilities that are used by all the other derived classes for input and output operations.</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369775"/>
            <a:ext cx="8520600" cy="47073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1:</a:t>
            </a:r>
            <a:r>
              <a:rPr lang="en"/>
              <a:t> ifstream:-</a:t>
            </a:r>
            <a:endParaRPr/>
          </a:p>
          <a:p>
            <a:pPr indent="0" lvl="0" marL="0" rtl="0" algn="l">
              <a:spcBef>
                <a:spcPts val="1200"/>
              </a:spcBef>
              <a:spcAft>
                <a:spcPts val="0"/>
              </a:spcAft>
              <a:buClr>
                <a:schemeClr val="dk1"/>
              </a:buClr>
              <a:buSzPct val="61111"/>
              <a:buFont typeface="Arial"/>
              <a:buNone/>
            </a:pPr>
            <a:r>
              <a:rPr lang="en"/>
              <a:t>This class provides input operations.</a:t>
            </a:r>
            <a:endParaRPr/>
          </a:p>
          <a:p>
            <a:pPr indent="0" lvl="0" marL="0" rtl="0" algn="l">
              <a:spcBef>
                <a:spcPts val="1200"/>
              </a:spcBef>
              <a:spcAft>
                <a:spcPts val="0"/>
              </a:spcAft>
              <a:buClr>
                <a:schemeClr val="dk1"/>
              </a:buClr>
              <a:buSzPct val="61111"/>
              <a:buFont typeface="Arial"/>
              <a:buNone/>
            </a:pPr>
            <a:r>
              <a:rPr lang="en"/>
              <a:t>It contains open() function with default input mode. </a:t>
            </a:r>
            <a:endParaRPr/>
          </a:p>
          <a:p>
            <a:pPr indent="0" lvl="0" marL="0" rtl="0" algn="l">
              <a:spcBef>
                <a:spcPts val="1200"/>
              </a:spcBef>
              <a:spcAft>
                <a:spcPts val="0"/>
              </a:spcAft>
              <a:buClr>
                <a:schemeClr val="dk1"/>
              </a:buClr>
              <a:buSzPct val="61111"/>
              <a:buFont typeface="Arial"/>
              <a:buNone/>
            </a:pPr>
            <a:r>
              <a:rPr lang="en"/>
              <a:t>Inherits the functions get(), getline(), read(), seekg() and tellg() functions from the istream.</a:t>
            </a:r>
            <a:endParaRPr/>
          </a:p>
          <a:p>
            <a:pPr indent="0" lvl="0" marL="0" rtl="0" algn="l">
              <a:spcBef>
                <a:spcPts val="1200"/>
              </a:spcBef>
              <a:spcAft>
                <a:spcPts val="0"/>
              </a:spcAft>
              <a:buClr>
                <a:schemeClr val="dk1"/>
              </a:buClr>
              <a:buSzPct val="61111"/>
              <a:buFont typeface="Arial"/>
              <a:buNone/>
            </a:pPr>
            <a:r>
              <a:rPr lang="en"/>
              <a:t>2:</a:t>
            </a:r>
            <a:r>
              <a:rPr lang="en"/>
              <a:t>. ofstream:-</a:t>
            </a:r>
            <a:endParaRPr/>
          </a:p>
          <a:p>
            <a:pPr indent="0" lvl="0" marL="0" rtl="0" algn="l">
              <a:spcBef>
                <a:spcPts val="1200"/>
              </a:spcBef>
              <a:spcAft>
                <a:spcPts val="0"/>
              </a:spcAft>
              <a:buClr>
                <a:schemeClr val="dk1"/>
              </a:buClr>
              <a:buSzPct val="61111"/>
              <a:buFont typeface="Arial"/>
              <a:buNone/>
            </a:pPr>
            <a:r>
              <a:rPr lang="en"/>
              <a:t>This class provides output operations.</a:t>
            </a:r>
            <a:endParaRPr/>
          </a:p>
          <a:p>
            <a:pPr indent="0" lvl="0" marL="0" rtl="0" algn="l">
              <a:spcBef>
                <a:spcPts val="1200"/>
              </a:spcBef>
              <a:spcAft>
                <a:spcPts val="0"/>
              </a:spcAft>
              <a:buClr>
                <a:schemeClr val="dk1"/>
              </a:buClr>
              <a:buSzPct val="61111"/>
              <a:buFont typeface="Arial"/>
              <a:buNone/>
            </a:pPr>
            <a:r>
              <a:rPr lang="en"/>
              <a:t>It contains open() function with default output mode. </a:t>
            </a:r>
            <a:endParaRPr/>
          </a:p>
          <a:p>
            <a:pPr indent="0" lvl="0" marL="0" rtl="0" algn="l">
              <a:spcBef>
                <a:spcPts val="1200"/>
              </a:spcBef>
              <a:spcAft>
                <a:spcPts val="0"/>
              </a:spcAft>
              <a:buClr>
                <a:schemeClr val="dk1"/>
              </a:buClr>
              <a:buSzPct val="61111"/>
              <a:buFont typeface="Arial"/>
              <a:buNone/>
            </a:pPr>
            <a:r>
              <a:rPr lang="en"/>
              <a:t>Inherits the functions put(),  write(), seekp() and tellp() functions from the ostream.</a:t>
            </a:r>
            <a:endParaRPr/>
          </a:p>
          <a:p>
            <a:pPr indent="0" lvl="0" marL="0" rtl="0" algn="l">
              <a:spcBef>
                <a:spcPts val="1200"/>
              </a:spcBef>
              <a:spcAft>
                <a:spcPts val="0"/>
              </a:spcAft>
              <a:buClr>
                <a:schemeClr val="dk1"/>
              </a:buClr>
              <a:buSzPct val="61111"/>
              <a:buFont typeface="Arial"/>
              <a:buNone/>
            </a:pPr>
            <a:r>
              <a:rPr lang="en"/>
              <a:t>3: fstream:-</a:t>
            </a:r>
            <a:endParaRPr/>
          </a:p>
          <a:p>
            <a:pPr indent="0" lvl="0" marL="0" rtl="0" algn="l">
              <a:spcBef>
                <a:spcPts val="1200"/>
              </a:spcBef>
              <a:spcAft>
                <a:spcPts val="0"/>
              </a:spcAft>
              <a:buClr>
                <a:schemeClr val="dk1"/>
              </a:buClr>
              <a:buSzPct val="61111"/>
              <a:buFont typeface="Arial"/>
              <a:buNone/>
            </a:pPr>
            <a:r>
              <a:rPr lang="en"/>
              <a:t>This class provides support for simultaneous input and output operations.</a:t>
            </a:r>
            <a:endParaRPr/>
          </a:p>
          <a:p>
            <a:pPr indent="0" lvl="0" marL="0" rtl="0" algn="l">
              <a:spcBef>
                <a:spcPts val="1200"/>
              </a:spcBef>
              <a:spcAft>
                <a:spcPts val="1200"/>
              </a:spcAft>
              <a:buNone/>
            </a:pPr>
            <a:r>
              <a:rPr lang="en"/>
              <a:t>Inherits all the functions from istream and ostream classes through iostream.</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311700" y="266450"/>
            <a:ext cx="8520600" cy="7512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lang="en" sz="2500">
                <a:solidFill>
                  <a:schemeClr val="dk2"/>
                </a:solidFill>
              </a:rPr>
              <a:t>file handling </a:t>
            </a:r>
            <a:endParaRPr sz="3500"/>
          </a:p>
        </p:txBody>
      </p:sp>
      <p:sp>
        <p:nvSpPr>
          <p:cNvPr id="95" name="Google Shape;9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t>file handling we need to follow the following steps:-</a:t>
            </a:r>
            <a:endParaRPr/>
          </a:p>
          <a:p>
            <a:pPr indent="0" lvl="0" marL="0" rtl="0" algn="l">
              <a:spcBef>
                <a:spcPts val="1200"/>
              </a:spcBef>
              <a:spcAft>
                <a:spcPts val="0"/>
              </a:spcAft>
              <a:buClr>
                <a:schemeClr val="dk1"/>
              </a:buClr>
              <a:buSzPts val="1100"/>
              <a:buFont typeface="Arial"/>
              <a:buNone/>
            </a:pPr>
            <a:r>
              <a:rPr lang="en"/>
              <a:t> STEP 1-Naming a file</a:t>
            </a:r>
            <a:endParaRPr/>
          </a:p>
          <a:p>
            <a:pPr indent="0" lvl="0" marL="0" rtl="0" algn="l">
              <a:spcBef>
                <a:spcPts val="1200"/>
              </a:spcBef>
              <a:spcAft>
                <a:spcPts val="0"/>
              </a:spcAft>
              <a:buClr>
                <a:schemeClr val="dk1"/>
              </a:buClr>
              <a:buSzPts val="1100"/>
              <a:buFont typeface="Arial"/>
              <a:buNone/>
            </a:pPr>
            <a:r>
              <a:rPr lang="en"/>
              <a:t> STEP 2-Opening a file</a:t>
            </a:r>
            <a:endParaRPr/>
          </a:p>
          <a:p>
            <a:pPr indent="0" lvl="0" marL="0" rtl="0" algn="l">
              <a:spcBef>
                <a:spcPts val="1200"/>
              </a:spcBef>
              <a:spcAft>
                <a:spcPts val="0"/>
              </a:spcAft>
              <a:buClr>
                <a:schemeClr val="dk1"/>
              </a:buClr>
              <a:buSzPts val="1100"/>
              <a:buFont typeface="Arial"/>
              <a:buNone/>
            </a:pPr>
            <a:r>
              <a:rPr lang="en"/>
              <a:t> STEP 3-Writing data into the file</a:t>
            </a:r>
            <a:endParaRPr/>
          </a:p>
          <a:p>
            <a:pPr indent="0" lvl="0" marL="0" rtl="0" algn="l">
              <a:spcBef>
                <a:spcPts val="1200"/>
              </a:spcBef>
              <a:spcAft>
                <a:spcPts val="0"/>
              </a:spcAft>
              <a:buClr>
                <a:schemeClr val="dk1"/>
              </a:buClr>
              <a:buSzPts val="1100"/>
              <a:buFont typeface="Arial"/>
              <a:buNone/>
            </a:pPr>
            <a:r>
              <a:rPr lang="en"/>
              <a:t> STEP 4-Reading data from the file</a:t>
            </a:r>
            <a:endParaRPr/>
          </a:p>
          <a:p>
            <a:pPr indent="0" lvl="0" marL="0" rtl="0" algn="l">
              <a:spcBef>
                <a:spcPts val="1200"/>
              </a:spcBef>
              <a:spcAft>
                <a:spcPts val="0"/>
              </a:spcAft>
              <a:buClr>
                <a:schemeClr val="dk1"/>
              </a:buClr>
              <a:buSzPts val="1100"/>
              <a:buFont typeface="Arial"/>
              <a:buNone/>
            </a:pPr>
            <a:r>
              <a:rPr lang="en"/>
              <a:t> STEP 5-Closing a file.</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1"/>
          <p:cNvSpPr txBox="1"/>
          <p:nvPr>
            <p:ph type="title"/>
          </p:nvPr>
        </p:nvSpPr>
        <p:spPr>
          <a:xfrm>
            <a:off x="311700" y="226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Open File</a:t>
            </a:r>
            <a:endParaRPr/>
          </a:p>
        </p:txBody>
      </p:sp>
      <p:sp>
        <p:nvSpPr>
          <p:cNvPr id="101" name="Google Shape;101;p21"/>
          <p:cNvSpPr txBox="1"/>
          <p:nvPr>
            <p:ph idx="1" type="body"/>
          </p:nvPr>
        </p:nvSpPr>
        <p:spPr>
          <a:xfrm>
            <a:off x="311700" y="799575"/>
            <a:ext cx="8520600" cy="44496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Clr>
                <a:schemeClr val="dk1"/>
              </a:buClr>
              <a:buSzPct val="81481"/>
              <a:buFont typeface="Arial"/>
              <a:buNone/>
            </a:pPr>
            <a:r>
              <a:rPr lang="en" sz="1350">
                <a:solidFill>
                  <a:srgbClr val="273239"/>
                </a:solidFill>
                <a:highlight>
                  <a:srgbClr val="FFFFFF"/>
                </a:highlight>
                <a:latin typeface="Nunito"/>
                <a:ea typeface="Nunito"/>
                <a:cs typeface="Nunito"/>
                <a:sym typeface="Nunito"/>
              </a:rPr>
              <a:t>We can open file by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1. passing file name in constructor at the time of object creation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147">
                <a:solidFill>
                  <a:srgbClr val="273239"/>
                </a:solidFill>
                <a:highlight>
                  <a:srgbClr val="FFFFFF"/>
                </a:highlight>
                <a:latin typeface="Nunito"/>
                <a:ea typeface="Nunito"/>
                <a:cs typeface="Nunito"/>
                <a:sym typeface="Nunito"/>
              </a:rPr>
              <a:t>2. using the open method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b="1" lang="en" sz="2147">
                <a:solidFill>
                  <a:srgbClr val="273239"/>
                </a:solidFill>
                <a:highlight>
                  <a:srgbClr val="FFFFFF"/>
                </a:highlight>
                <a:latin typeface="Nunito"/>
                <a:ea typeface="Nunito"/>
                <a:cs typeface="Nunito"/>
                <a:sym typeface="Nunito"/>
              </a:rPr>
              <a:t>Open File by using constructor </a:t>
            </a:r>
            <a:endParaRPr b="1"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ifstream (const char* filename, ios_base::openmode mode = ios_base::in);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ifstream fin(filename, openmode) by default openmode = ios::in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2147">
                <a:solidFill>
                  <a:srgbClr val="273239"/>
                </a:solidFill>
                <a:highlight>
                  <a:srgbClr val="FFFFFF"/>
                </a:highlight>
                <a:latin typeface="Nunito"/>
                <a:ea typeface="Nunito"/>
                <a:cs typeface="Nunito"/>
                <a:sym typeface="Nunito"/>
              </a:rPr>
              <a:t>ifstream fin(“filename”);</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b="1" lang="en" sz="2147">
                <a:solidFill>
                  <a:srgbClr val="273239"/>
                </a:solidFill>
                <a:highlight>
                  <a:srgbClr val="FFFFFF"/>
                </a:highlight>
                <a:latin typeface="Nunito"/>
                <a:ea typeface="Nunito"/>
                <a:cs typeface="Nunito"/>
                <a:sym typeface="Nunito"/>
              </a:rPr>
              <a:t>Open File by using open method </a:t>
            </a:r>
            <a:endParaRPr b="1"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Calling of default constructor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ifstream fin;</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ct val="51219"/>
              <a:buFont typeface="Arial"/>
              <a:buNone/>
            </a:pPr>
            <a:r>
              <a:rPr lang="en" sz="2147">
                <a:solidFill>
                  <a:srgbClr val="273239"/>
                </a:solidFill>
                <a:highlight>
                  <a:srgbClr val="FFFFFF"/>
                </a:highlight>
                <a:latin typeface="Nunito"/>
                <a:ea typeface="Nunito"/>
                <a:cs typeface="Nunito"/>
                <a:sym typeface="Nunito"/>
              </a:rPr>
              <a:t>fin.open(filename, openmode) </a:t>
            </a:r>
            <a:endParaRPr sz="2147">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2147">
                <a:solidFill>
                  <a:srgbClr val="273239"/>
                </a:solidFill>
                <a:highlight>
                  <a:srgbClr val="FFFFFF"/>
                </a:highlight>
                <a:latin typeface="Nunito"/>
                <a:ea typeface="Nunito"/>
                <a:cs typeface="Nunito"/>
                <a:sym typeface="Nunito"/>
              </a:rPr>
              <a:t>fin.open(“filename”);</a:t>
            </a:r>
            <a:endParaRPr sz="2147">
              <a:solidFill>
                <a:srgbClr val="273239"/>
              </a:solidFill>
              <a:highlight>
                <a:srgbClr val="FFFFFF"/>
              </a:highlight>
              <a:latin typeface="Nunito"/>
              <a:ea typeface="Nunito"/>
              <a:cs typeface="Nunito"/>
              <a:sym typeface="Nuni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