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PT Sans Narrow" charset="0"/>
      <p:regular r:id="rId26"/>
      <p:bold r:id="rId27"/>
    </p:embeddedFont>
    <p:embeddedFont>
      <p:font typeface="Open Sans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21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5133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2792d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2792d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42792da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42792da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42792da9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42792da9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42792da9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42792da9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2792da9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2792da9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2792da9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2792da9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894833b6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894833b6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3894833b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3894833b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894833b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3894833b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42792da9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42792da9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2792da9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42792da9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2792da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2792da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3894833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3894833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3894833b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3894833b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3894833b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3894833b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2792da9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2792da9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2792da9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2792da9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2792da9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2792da9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2792da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42792da9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42792da9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42792da9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2792da9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42792da9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42792da9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42792da9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792da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2792da9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Google Shape;32;p4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69320" y="125950"/>
            <a:ext cx="524689" cy="52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4;p1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41175" y="80413"/>
            <a:ext cx="931700" cy="7471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document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Submission to HPC Cluster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812032" y="0"/>
            <a:ext cx="8520600" cy="483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Features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72084" y="464068"/>
            <a:ext cx="8520600" cy="4401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4340" indent="-28575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 smtClean="0">
                <a:solidFill>
                  <a:srgbClr val="0B5394"/>
                </a:solidFill>
              </a:rPr>
              <a:t>Advanced </a:t>
            </a:r>
            <a:r>
              <a:rPr lang="en-GB" sz="1400" dirty="0">
                <a:solidFill>
                  <a:srgbClr val="0B5394"/>
                </a:solidFill>
              </a:rPr>
              <a:t>reservation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Idle nodes can be powered down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Scheduling for generic resources (e.g. Graphics processing unit)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Real-time accounting down to the task level (identify specific tasks with high CPU or memory usage)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Accounting for power consumption by job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Job profiling </a:t>
            </a:r>
            <a:endParaRPr lang="en-GB" sz="1400" dirty="0" smtClean="0">
              <a:solidFill>
                <a:srgbClr val="0B5394"/>
              </a:solidFill>
            </a:endParaRP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 smtClean="0">
                <a:solidFill>
                  <a:srgbClr val="0B5394"/>
                </a:solidFill>
              </a:rPr>
              <a:t>No </a:t>
            </a:r>
            <a:r>
              <a:rPr lang="en-GB" sz="1400" dirty="0">
                <a:solidFill>
                  <a:srgbClr val="0B5394"/>
                </a:solidFill>
              </a:rPr>
              <a:t>single point of failure, backup daemons, fault-tolerant job options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Highly scalable (schedules up to 100,000 independent jobs on the 100,000 </a:t>
            </a:r>
            <a:r>
              <a:rPr lang="en-GB" sz="1400" dirty="0" smtClean="0">
                <a:solidFill>
                  <a:srgbClr val="0B5394"/>
                </a:solidFill>
              </a:rPr>
              <a:t>sockets)</a:t>
            </a:r>
            <a:endParaRPr lang="en-GB" sz="1400" dirty="0">
              <a:solidFill>
                <a:srgbClr val="0B5394"/>
              </a:solidFill>
            </a:endParaRP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High performance (up to 1000 job submissions per second and 600 job executions per second)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 smtClean="0">
                <a:solidFill>
                  <a:srgbClr val="0B5394"/>
                </a:solidFill>
              </a:rPr>
              <a:t>Integrated </a:t>
            </a:r>
            <a:r>
              <a:rPr lang="en-GB" sz="1400" dirty="0">
                <a:solidFill>
                  <a:srgbClr val="0B5394"/>
                </a:solidFill>
              </a:rPr>
              <a:t>with database for accounting and configuration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>
                <a:solidFill>
                  <a:srgbClr val="0B5394"/>
                </a:solidFill>
              </a:rPr>
              <a:t>Resource allocations optimized for network topology and on-node </a:t>
            </a:r>
            <a:r>
              <a:rPr lang="en-GB" sz="1400" dirty="0" smtClean="0">
                <a:solidFill>
                  <a:srgbClr val="0B5394"/>
                </a:solidFill>
              </a:rPr>
              <a:t>topology </a:t>
            </a:r>
          </a:p>
          <a:p>
            <a:pPr lvl="0" indent="-308610">
              <a:spcAft>
                <a:spcPts val="600"/>
              </a:spcAft>
              <a:buClr>
                <a:srgbClr val="0B5394"/>
              </a:buClr>
              <a:buSzPct val="100000"/>
            </a:pPr>
            <a:r>
              <a:rPr lang="en-GB" sz="1400" dirty="0" smtClean="0">
                <a:solidFill>
                  <a:srgbClr val="0B5394"/>
                </a:solidFill>
              </a:rPr>
              <a:t>More info…</a:t>
            </a:r>
            <a:r>
              <a:rPr lang="en-GB" sz="1400" dirty="0" smtClean="0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400" dirty="0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400" dirty="0" smtClean="0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GB" sz="1400" u="sng" dirty="0" smtClean="0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GB" sz="1400" u="sng" dirty="0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://slurm.schedmd.com/documentation.html</a:t>
            </a:r>
            <a:r>
              <a:rPr lang="en-GB" sz="1400" dirty="0">
                <a:solidFill>
                  <a:srgbClr val="0B5394"/>
                </a:solidFill>
              </a:rPr>
              <a:t> </a:t>
            </a:r>
          </a:p>
          <a:p>
            <a:pPr marL="457200" lvl="0" indent="-30861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ct val="100000"/>
              <a:buChar char="●"/>
            </a:pPr>
            <a:endParaRPr sz="1400" dirty="0">
              <a:solidFill>
                <a:srgbClr val="0B5394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endParaRPr sz="14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008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SLURM Components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0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</a:rPr>
              <a:t>Daemons</a:t>
            </a:r>
            <a:endParaRPr sz="1800" dirty="0">
              <a:solidFill>
                <a:srgbClr val="0B5394"/>
              </a:solidFill>
            </a:endParaRPr>
          </a:p>
          <a:p>
            <a:pPr marL="417195" indent="-285750">
              <a:spcBef>
                <a:spcPts val="1200"/>
              </a:spcBef>
              <a:buClr>
                <a:srgbClr val="0B5394"/>
              </a:buClr>
              <a:buSzPct val="100000"/>
            </a:pPr>
            <a:r>
              <a:rPr lang="en" sz="1800" dirty="0">
                <a:solidFill>
                  <a:srgbClr val="0B5394"/>
                </a:solidFill>
              </a:rPr>
              <a:t>slurmctld – Central </a:t>
            </a:r>
            <a:r>
              <a:rPr lang="en" sz="1800" dirty="0" smtClean="0">
                <a:solidFill>
                  <a:srgbClr val="0B5394"/>
                </a:solidFill>
              </a:rPr>
              <a:t>controller</a:t>
            </a:r>
          </a:p>
          <a:p>
            <a:pPr marL="874395" lvl="1" indent="-285750">
              <a:spcBef>
                <a:spcPts val="1200"/>
              </a:spcBef>
              <a:buClr>
                <a:srgbClr val="0B5394"/>
              </a:buClr>
              <a:buSzPct val="100000"/>
            </a:pPr>
            <a:r>
              <a:rPr lang="en" sz="1800" dirty="0" smtClean="0">
                <a:solidFill>
                  <a:srgbClr val="0B5394"/>
                </a:solidFill>
              </a:rPr>
              <a:t>Monitors state of resources</a:t>
            </a:r>
            <a:endParaRPr sz="1800" dirty="0" smtClean="0">
              <a:solidFill>
                <a:srgbClr val="0B5394"/>
              </a:solidFill>
            </a:endParaRPr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800" dirty="0" smtClean="0">
                <a:solidFill>
                  <a:srgbClr val="0B5394"/>
                </a:solidFill>
              </a:rPr>
              <a:t>Manages job queues</a:t>
            </a:r>
            <a:endParaRPr sz="1800" dirty="0" smtClean="0">
              <a:solidFill>
                <a:srgbClr val="0B5394"/>
              </a:solidFill>
            </a:endParaRPr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800" dirty="0" smtClean="0">
                <a:solidFill>
                  <a:srgbClr val="0B5394"/>
                </a:solidFill>
              </a:rPr>
              <a:t>Allocates </a:t>
            </a:r>
            <a:r>
              <a:rPr lang="en" sz="1800" dirty="0">
                <a:solidFill>
                  <a:srgbClr val="0B5394"/>
                </a:solidFill>
              </a:rPr>
              <a:t>resources</a:t>
            </a:r>
            <a:endParaRPr sz="1800" dirty="0">
              <a:solidFill>
                <a:srgbClr val="0B5394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endParaRPr lang="en" sz="1800" dirty="0" smtClean="0">
              <a:solidFill>
                <a:srgbClr val="0B5394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sz="1800" dirty="0" smtClean="0">
                <a:solidFill>
                  <a:srgbClr val="0B5394"/>
                </a:solidFill>
              </a:rPr>
              <a:t>slurmdbd </a:t>
            </a:r>
            <a:r>
              <a:rPr lang="en" sz="1800" dirty="0">
                <a:solidFill>
                  <a:srgbClr val="0B5394"/>
                </a:solidFill>
              </a:rPr>
              <a:t>– Database </a:t>
            </a:r>
            <a:r>
              <a:rPr lang="en" sz="1800" dirty="0" smtClean="0">
                <a:solidFill>
                  <a:srgbClr val="0B5394"/>
                </a:solidFill>
              </a:rPr>
              <a:t>daemon</a:t>
            </a: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endParaRPr sz="1800" dirty="0" smtClean="0">
              <a:solidFill>
                <a:srgbClr val="0B5394"/>
              </a:solidFill>
            </a:endParaRPr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800" dirty="0" smtClean="0">
                <a:solidFill>
                  <a:srgbClr val="0B5394"/>
                </a:solidFill>
              </a:rPr>
              <a:t>Collects accounting information</a:t>
            </a:r>
            <a:endParaRPr sz="1800" dirty="0" smtClean="0">
              <a:solidFill>
                <a:srgbClr val="0B5394"/>
              </a:solidFill>
            </a:endParaRPr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800" dirty="0" smtClean="0">
                <a:solidFill>
                  <a:srgbClr val="0B5394"/>
                </a:solidFill>
              </a:rPr>
              <a:t>Uploads </a:t>
            </a:r>
            <a:r>
              <a:rPr lang="en" sz="1800" dirty="0">
                <a:solidFill>
                  <a:srgbClr val="0B5394"/>
                </a:solidFill>
              </a:rPr>
              <a:t>configuration information </a:t>
            </a:r>
            <a:r>
              <a:rPr lang="en" sz="1800" dirty="0" smtClean="0">
                <a:solidFill>
                  <a:srgbClr val="0B5394"/>
                </a:solidFill>
              </a:rPr>
              <a:t>to </a:t>
            </a:r>
            <a:r>
              <a:rPr lang="en" sz="1800" dirty="0">
                <a:solidFill>
                  <a:srgbClr val="0B5394"/>
                </a:solidFill>
              </a:rPr>
              <a:t>slurmctld</a:t>
            </a:r>
            <a:endParaRPr dirty="0">
              <a:solidFill>
                <a:srgbClr val="0B5394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t="-6509" b="6509"/>
          <a:stretch/>
        </p:blipFill>
        <p:spPr>
          <a:xfrm>
            <a:off x="4588853" y="787925"/>
            <a:ext cx="4188825" cy="3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008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SLURM </a:t>
            </a:r>
            <a:r>
              <a:rPr lang="en" sz="3600" dirty="0" smtClean="0"/>
              <a:t>Components….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0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</a:rPr>
              <a:t>Daemons</a:t>
            </a:r>
            <a:endParaRPr sz="1800" dirty="0">
              <a:solidFill>
                <a:srgbClr val="0B5394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sz="1800" dirty="0">
                <a:solidFill>
                  <a:srgbClr val="0B5394"/>
                </a:solidFill>
              </a:rPr>
              <a:t>slurmd – Compute node </a:t>
            </a:r>
            <a:r>
              <a:rPr lang="en" sz="1800" dirty="0" smtClean="0">
                <a:solidFill>
                  <a:srgbClr val="0B5394"/>
                </a:solidFill>
              </a:rPr>
              <a:t>daemon</a:t>
            </a:r>
            <a:endParaRPr sz="180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Launches and manages slurmstepd </a:t>
            </a:r>
            <a:endParaRPr sz="167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Small and very light-weight</a:t>
            </a:r>
            <a:endParaRPr sz="167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Dormant after launch except for optional accounting</a:t>
            </a:r>
            <a:endParaRPr sz="1670" dirty="0">
              <a:solidFill>
                <a:srgbClr val="0B5394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sz="1800" dirty="0">
                <a:solidFill>
                  <a:srgbClr val="0B5394"/>
                </a:solidFill>
              </a:rPr>
              <a:t>slurmstepd – Job step shepherd</a:t>
            </a:r>
            <a:endParaRPr sz="180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Launched for batch job and each job step</a:t>
            </a:r>
            <a:endParaRPr sz="167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Launches user application tasks</a:t>
            </a:r>
            <a:endParaRPr sz="1670"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sz="1670" dirty="0">
                <a:solidFill>
                  <a:srgbClr val="0B5394"/>
                </a:solidFill>
              </a:rPr>
              <a:t>Manages application I/O, signals, etc.</a:t>
            </a:r>
            <a:endParaRPr sz="1670" dirty="0">
              <a:solidFill>
                <a:srgbClr val="0B5394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t="-6509" b="6509"/>
          <a:stretch/>
        </p:blipFill>
        <p:spPr>
          <a:xfrm>
            <a:off x="4588853" y="787925"/>
            <a:ext cx="4188825" cy="3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commands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Slurm Command 				Description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sbatch            			</a:t>
            </a:r>
            <a:r>
              <a:rPr lang="en" dirty="0" smtClean="0">
                <a:solidFill>
                  <a:srgbClr val="0B5394"/>
                </a:solidFill>
              </a:rPr>
              <a:t>-  Submit </a:t>
            </a:r>
            <a:r>
              <a:rPr lang="en" dirty="0">
                <a:solidFill>
                  <a:srgbClr val="0B5394"/>
                </a:solidFill>
              </a:rPr>
              <a:t>a job to the scheduler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-US" dirty="0">
                <a:solidFill>
                  <a:srgbClr val="0B5394"/>
                </a:solidFill>
              </a:rPr>
              <a:t>s</a:t>
            </a:r>
            <a:r>
              <a:rPr lang="en" dirty="0" smtClean="0">
                <a:solidFill>
                  <a:srgbClr val="0B5394"/>
                </a:solidFill>
              </a:rPr>
              <a:t>run   </a:t>
            </a:r>
            <a:r>
              <a:rPr lang="en" dirty="0">
                <a:solidFill>
                  <a:srgbClr val="0B5394"/>
                </a:solidFill>
              </a:rPr>
              <a:t>			</a:t>
            </a:r>
            <a:r>
              <a:rPr lang="en" dirty="0" smtClean="0">
                <a:solidFill>
                  <a:srgbClr val="0B5394"/>
                </a:solidFill>
              </a:rPr>
              <a:t>-  Submit </a:t>
            </a:r>
            <a:r>
              <a:rPr lang="en" dirty="0">
                <a:solidFill>
                  <a:srgbClr val="0B5394"/>
                </a:solidFill>
              </a:rPr>
              <a:t>and interactive job to the scheduler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scancel 			</a:t>
            </a:r>
            <a:r>
              <a:rPr lang="en" dirty="0" smtClean="0">
                <a:solidFill>
                  <a:srgbClr val="0B5394"/>
                </a:solidFill>
              </a:rPr>
              <a:t>-  delete </a:t>
            </a:r>
            <a:r>
              <a:rPr lang="en" dirty="0">
                <a:solidFill>
                  <a:srgbClr val="0B5394"/>
                </a:solidFill>
              </a:rPr>
              <a:t>a job already submitted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sinfo				</a:t>
            </a:r>
            <a:r>
              <a:rPr lang="en" dirty="0" smtClean="0">
                <a:solidFill>
                  <a:srgbClr val="0B5394"/>
                </a:solidFill>
              </a:rPr>
              <a:t>-  to </a:t>
            </a:r>
            <a:r>
              <a:rPr lang="en" dirty="0">
                <a:solidFill>
                  <a:srgbClr val="0B5394"/>
                </a:solidFill>
              </a:rPr>
              <a:t>view Slurm partition and mode info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squeue			</a:t>
            </a:r>
            <a:r>
              <a:rPr lang="en" dirty="0" smtClean="0">
                <a:solidFill>
                  <a:srgbClr val="0B5394"/>
                </a:solidFill>
              </a:rPr>
              <a:t>-  to </a:t>
            </a:r>
            <a:r>
              <a:rPr lang="en" dirty="0">
                <a:solidFill>
                  <a:srgbClr val="0B5394"/>
                </a:solidFill>
              </a:rPr>
              <a:t>view job information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General Information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man sbatch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man squeue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man sinfo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man scancel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725768" y="10859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</a:t>
            </a:r>
            <a:r>
              <a:rPr lang="en" dirty="0" smtClean="0"/>
              <a:t>commands…..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46205" y="85225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Submitting jobs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Prepare a job script file eg submit.sh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How to write a job script file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Once script is ready, then submit using</a:t>
            </a:r>
            <a:endParaRPr dirty="0">
              <a:solidFill>
                <a:srgbClr val="0B5394"/>
              </a:solidFill>
            </a:endParaRPr>
          </a:p>
          <a:p>
            <a:pPr lvl="1" indent="-342900"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</a:t>
            </a:r>
            <a:r>
              <a:rPr lang="en" sz="1600" dirty="0">
                <a:solidFill>
                  <a:srgbClr val="0B5394"/>
                </a:solidFill>
                <a:highlight>
                  <a:srgbClr val="CCCCCC"/>
                </a:highlight>
              </a:rPr>
              <a:t>$ sbatch submit.sh </a:t>
            </a:r>
            <a:r>
              <a:rPr lang="en" sz="1600" dirty="0">
                <a:solidFill>
                  <a:srgbClr val="0B5394"/>
                </a:solidFill>
              </a:rPr>
              <a:t> </a:t>
            </a:r>
            <a:endParaRPr sz="1600"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Once successful, returns a JobId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JobId can be used to view the submitted job information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Output and error information can be written in file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SLURM job script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job flags are used with SBATCH command.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syntax for the SLURM directive in a script is "#SBATCH &lt;flag&gt;"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55" name="Google Shape;155;p27"/>
          <p:cNvGrpSpPr/>
          <p:nvPr/>
        </p:nvGrpSpPr>
        <p:grpSpPr>
          <a:xfrm>
            <a:off x="4061450" y="1322000"/>
            <a:ext cx="4753500" cy="3351900"/>
            <a:chOff x="4290050" y="1322000"/>
            <a:chExt cx="4753500" cy="3351900"/>
          </a:xfrm>
        </p:grpSpPr>
        <p:sp>
          <p:nvSpPr>
            <p:cNvPr id="156" name="Google Shape;156;p27"/>
            <p:cNvSpPr/>
            <p:nvPr/>
          </p:nvSpPr>
          <p:spPr>
            <a:xfrm>
              <a:off x="4290050" y="1322000"/>
              <a:ext cx="4753500" cy="3351900"/>
            </a:xfrm>
            <a:prstGeom prst="round1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4398400" y="1437575"/>
              <a:ext cx="43632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Directives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Commands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—-------------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SLURM job script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job flags are used with SBATCH command.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syntax for the SLURM directive in a script is "#SBATCH &lt;flag&gt;"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>
            <a:off x="4061450" y="1322000"/>
            <a:ext cx="4753500" cy="3351900"/>
            <a:chOff x="4061450" y="1322000"/>
            <a:chExt cx="4753500" cy="3351900"/>
          </a:xfrm>
        </p:grpSpPr>
        <p:sp>
          <p:nvSpPr>
            <p:cNvPr id="165" name="Google Shape;165;p28"/>
            <p:cNvSpPr/>
            <p:nvPr/>
          </p:nvSpPr>
          <p:spPr>
            <a:xfrm>
              <a:off x="4061450" y="1322000"/>
              <a:ext cx="4753500" cy="3351900"/>
            </a:xfrm>
            <a:prstGeom prst="round1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4169800" y="1437575"/>
              <a:ext cx="4363200" cy="29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Directives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#!/bin/bash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#SBATCH --nodes=1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#SBATCH --ntasks-per-node=1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#SBATH --time=00:10:00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Commands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srun hostname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srun sleep 60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used in SLURM job script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02" y="1039235"/>
            <a:ext cx="4213924" cy="38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Directive Example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run a 32-core job for 24 hours on a single CPU node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--partition=standard</a:t>
            </a:r>
            <a:endParaRPr sz="16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  <a:endParaRPr sz="16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--ntasks=32</a:t>
            </a:r>
            <a:endParaRPr sz="16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1143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--time=24:00:00</a:t>
            </a:r>
            <a:endParaRPr sz="16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202275"/>
            <a:ext cx="8520600" cy="4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-N 1 // specifies number of nodes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--ntasks-per-node=48 // specifies cores per node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--time=06:00:00 // specifies maximum duration of run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--job-name=myjob // specifies job name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--error=job_%J.err // specifies error file name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--output=job_%J.out //specifies output file name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--partition=standard // specifies queue name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$SLURM_SUBMIT_DIR // To run job in the directory from where submitted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I_MPI_FABRICS=shm:dapl //For Intel MPI versions 2019</a:t>
            </a:r>
            <a:endParaRPr sz="5557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557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mpiexec.hydra -n $SLURM_NTASKS lammps.exe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Outlines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Introduction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Role </a:t>
            </a:r>
            <a:r>
              <a:rPr lang="en" dirty="0">
                <a:solidFill>
                  <a:srgbClr val="0B5394"/>
                </a:solidFill>
              </a:rPr>
              <a:t>of Resource manager and Job Scheduler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SLURM </a:t>
            </a:r>
            <a:endParaRPr lang="en" dirty="0" smtClean="0">
              <a:solidFill>
                <a:srgbClr val="0B5394"/>
              </a:solidFill>
            </a:endParaRPr>
          </a:p>
          <a:p>
            <a:pPr lvl="1" indent="-342900"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Components</a:t>
            </a:r>
            <a:endParaRPr dirty="0">
              <a:solidFill>
                <a:srgbClr val="0B5394"/>
              </a:solidFill>
            </a:endParaRPr>
          </a:p>
          <a:p>
            <a:pPr lvl="1" indent="-342900"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Commands</a:t>
            </a:r>
            <a:endParaRPr dirty="0">
              <a:solidFill>
                <a:srgbClr val="0B5394"/>
              </a:solidFill>
            </a:endParaRPr>
          </a:p>
          <a:p>
            <a:pPr lvl="1" indent="-342900"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Job </a:t>
            </a:r>
            <a:r>
              <a:rPr lang="en" dirty="0">
                <a:solidFill>
                  <a:srgbClr val="0B5394"/>
                </a:solidFill>
              </a:rPr>
              <a:t>script</a:t>
            </a:r>
            <a:endParaRPr dirty="0">
              <a:solidFill>
                <a:srgbClr val="0B5394"/>
              </a:solidFill>
            </a:endParaRPr>
          </a:p>
          <a:p>
            <a:pPr lvl="1" indent="-342900"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Job </a:t>
            </a:r>
            <a:r>
              <a:rPr lang="en" dirty="0">
                <a:solidFill>
                  <a:srgbClr val="0B5394"/>
                </a:solidFill>
              </a:rPr>
              <a:t>submission</a:t>
            </a:r>
            <a:endParaRPr dirty="0">
              <a:solidFill>
                <a:srgbClr val="0B5394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</a:t>
            </a:r>
            <a:r>
              <a:rPr lang="en" dirty="0" smtClean="0"/>
              <a:t>commands….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Information on submitted jobs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List all current jobs for a user: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squeue -u &lt;username&gt;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List all running jobs for a user: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squeue -u &lt;username&gt; -t RUNNING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List all pending jobs for a user: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squeue -u &lt;username&gt; -t PENDING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List detailed information for a job (useful for troubleshooting):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scontrol show jobid -dd &lt;jobid&gt;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List status info for a currently running job: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sstat --format=AveCPU,AvePages,AveRSS,AveVMSize,JobID -j &lt;jobid&gt; --allsteps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 dirty="0">
                <a:solidFill>
                  <a:srgbClr val="0B5394"/>
                </a:solidFill>
              </a:rPr>
              <a:t>Accounting information</a:t>
            </a:r>
            <a:endParaRPr dirty="0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sacct -u &lt;username&gt;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</a:t>
            </a:r>
            <a:r>
              <a:rPr lang="en" dirty="0" smtClean="0"/>
              <a:t>commands…..</a:t>
            </a:r>
            <a:endParaRPr dirty="0"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Controlling jobs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To cancel one job: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scancel &lt;jobid&gt; 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To cancel all the jobs for a user: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Scancel -u &lt;username&gt; 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To cancel all the pending jobs for a user: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scancel -t PENDING -u &lt;username&gt;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To cancel one or more jobs by name: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scancel --name myJobName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 </a:t>
            </a:r>
            <a:r>
              <a:rPr lang="en" dirty="0" smtClean="0"/>
              <a:t>commands….</a:t>
            </a:r>
            <a:endParaRPr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Interactive job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srun - for the interactive jobs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  <a:highlight>
                  <a:srgbClr val="CCCCCC"/>
                </a:highlight>
              </a:rPr>
              <a:t> srun -N 1 -n 1 -c 1 --mem=1gb -t 20 --pty bash </a:t>
            </a:r>
            <a:r>
              <a:rPr lang="en" dirty="0">
                <a:solidFill>
                  <a:srgbClr val="0B5394"/>
                </a:solidFill>
              </a:rPr>
              <a:t> </a:t>
            </a:r>
            <a:endParaRPr dirty="0">
              <a:solidFill>
                <a:srgbClr val="0B5394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n" sz="1600" dirty="0">
                <a:solidFill>
                  <a:srgbClr val="0B5394"/>
                </a:solidFill>
              </a:rPr>
              <a:t>Here, it makes following request</a:t>
            </a:r>
            <a:endParaRPr sz="1600"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1 node (-N 1)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1 core (-n 1 -c 1)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1gb of RAM (--mem=1gb)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20 mins of walltime(-t 20)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--pty bash tells the system that you want to run a bash shell(interactively) 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when you see the prompt again, you are running a shell in a new interactive job allocation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 type exit or it will exit after the end of walltime.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 dirty="0" smtClean="0">
                <a:solidFill>
                  <a:srgbClr val="FF0000"/>
                </a:solidFill>
              </a:rPr>
              <a:t>ThankYou!!</a:t>
            </a:r>
            <a:endParaRPr sz="3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99889" y="12077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54832" y="627969"/>
            <a:ext cx="8520600" cy="4239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Cluster has a </a:t>
            </a:r>
            <a:r>
              <a:rPr lang="en" dirty="0">
                <a:solidFill>
                  <a:srgbClr val="FF0000"/>
                </a:solidFill>
              </a:rPr>
              <a:t>finite resource </a:t>
            </a:r>
            <a:r>
              <a:rPr lang="en" dirty="0">
                <a:solidFill>
                  <a:srgbClr val="0B5394"/>
                </a:solidFill>
              </a:rPr>
              <a:t>that is shared by many users.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In the process of getting work done, </a:t>
            </a:r>
            <a:r>
              <a:rPr lang="en" dirty="0">
                <a:solidFill>
                  <a:srgbClr val="FF0000"/>
                </a:solidFill>
              </a:rPr>
              <a:t>users compete for a cluster nodes</a:t>
            </a:r>
            <a:r>
              <a:rPr lang="en" dirty="0">
                <a:solidFill>
                  <a:srgbClr val="0B5394"/>
                </a:solidFill>
              </a:rPr>
              <a:t>, cores, memory, network, etc.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In order to fairly and efficiently utilize a cluster, a </a:t>
            </a:r>
            <a:r>
              <a:rPr lang="en" dirty="0">
                <a:solidFill>
                  <a:srgbClr val="FF0000"/>
                </a:solidFill>
              </a:rPr>
              <a:t>special software system </a:t>
            </a:r>
            <a:r>
              <a:rPr lang="en" dirty="0">
                <a:solidFill>
                  <a:srgbClr val="0B5394"/>
                </a:solidFill>
              </a:rPr>
              <a:t>is employed to manage how work is accomplished.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Systems to allocate </a:t>
            </a:r>
            <a:r>
              <a:rPr lang="en" dirty="0">
                <a:solidFill>
                  <a:srgbClr val="FF0000"/>
                </a:solidFill>
              </a:rPr>
              <a:t>shared compute resources </a:t>
            </a:r>
            <a:r>
              <a:rPr lang="en" dirty="0">
                <a:solidFill>
                  <a:srgbClr val="0B5394"/>
                </a:solidFill>
              </a:rPr>
              <a:t>to users of a large compute system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Workload </a:t>
            </a:r>
            <a:r>
              <a:rPr lang="en" dirty="0">
                <a:solidFill>
                  <a:srgbClr val="0B5394"/>
                </a:solidFill>
              </a:rPr>
              <a:t>is managed by a </a:t>
            </a:r>
            <a:r>
              <a:rPr lang="en" dirty="0">
                <a:solidFill>
                  <a:srgbClr val="FF0000"/>
                </a:solidFill>
              </a:rPr>
              <a:t>resource manager </a:t>
            </a:r>
            <a:r>
              <a:rPr lang="en" dirty="0">
                <a:solidFill>
                  <a:srgbClr val="0B5394"/>
                </a:solidFill>
              </a:rPr>
              <a:t>and a </a:t>
            </a:r>
            <a:r>
              <a:rPr lang="en" dirty="0">
                <a:solidFill>
                  <a:srgbClr val="FF0000"/>
                </a:solidFill>
              </a:rPr>
              <a:t>job scheduler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932802" y="15172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63459" y="998906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Job- a reservation on the system to run commands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Node- physical machine that is part of the cluster. The cluster is made up of many connected nodes.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Core/CPU- processing unit for computing.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One node contains many cores or CPUs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Partition- where to run jobs, queue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Walltime - how long your job will 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779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Resource Manager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41096" y="1007530"/>
            <a:ext cx="8520600" cy="4066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Resource manager will make a </a:t>
            </a:r>
            <a:r>
              <a:rPr lang="en" dirty="0">
                <a:solidFill>
                  <a:srgbClr val="FF0000"/>
                </a:solidFill>
              </a:rPr>
              <a:t>parallel computer </a:t>
            </a:r>
            <a:r>
              <a:rPr lang="en" dirty="0">
                <a:solidFill>
                  <a:srgbClr val="0B5394"/>
                </a:solidFill>
              </a:rPr>
              <a:t>easy to use as PC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The </a:t>
            </a:r>
            <a:r>
              <a:rPr lang="en" dirty="0">
                <a:solidFill>
                  <a:srgbClr val="0B5394"/>
                </a:solidFill>
              </a:rPr>
              <a:t>“</a:t>
            </a:r>
            <a:r>
              <a:rPr lang="en" dirty="0">
                <a:solidFill>
                  <a:srgbClr val="FF0000"/>
                </a:solidFill>
              </a:rPr>
              <a:t>glue</a:t>
            </a:r>
            <a:r>
              <a:rPr lang="en" dirty="0">
                <a:solidFill>
                  <a:srgbClr val="0B5394"/>
                </a:solidFill>
              </a:rPr>
              <a:t>” for a parallel computer to execute parallel jobs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Allocate </a:t>
            </a:r>
            <a:r>
              <a:rPr lang="en" dirty="0">
                <a:solidFill>
                  <a:srgbClr val="0B5394"/>
                </a:solidFill>
              </a:rPr>
              <a:t>resource within a cluster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Nodes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Memory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Interconnect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Generic resources( like GPU) 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Licenses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monitors </a:t>
            </a:r>
            <a:r>
              <a:rPr lang="en" dirty="0">
                <a:solidFill>
                  <a:srgbClr val="FF0000"/>
                </a:solidFill>
              </a:rPr>
              <a:t>node availability </a:t>
            </a:r>
            <a:r>
              <a:rPr lang="en" dirty="0">
                <a:solidFill>
                  <a:srgbClr val="0B5394"/>
                </a:solidFill>
              </a:rPr>
              <a:t>and load(usage)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manages </a:t>
            </a:r>
            <a:r>
              <a:rPr lang="en" dirty="0">
                <a:solidFill>
                  <a:srgbClr val="0B5394"/>
                </a:solidFill>
              </a:rPr>
              <a:t>CPU,network,disk,memory etc in a cluster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23400" y="9996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Job Scheduler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0930" y="964400"/>
            <a:ext cx="8953070" cy="41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When there is </a:t>
            </a:r>
            <a:r>
              <a:rPr lang="en" dirty="0">
                <a:solidFill>
                  <a:srgbClr val="FF0000"/>
                </a:solidFill>
              </a:rPr>
              <a:t>more work than resources</a:t>
            </a:r>
            <a:r>
              <a:rPr lang="en" dirty="0">
                <a:solidFill>
                  <a:srgbClr val="0B5394"/>
                </a:solidFill>
              </a:rPr>
              <a:t>, the job scheduler manages queues of work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Supports scheduling algorithms</a:t>
            </a:r>
            <a:endParaRPr dirty="0">
              <a:solidFill>
                <a:srgbClr val="0B5394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■"/>
            </a:pPr>
            <a:r>
              <a:rPr lang="en" dirty="0">
                <a:solidFill>
                  <a:srgbClr val="0B5394"/>
                </a:solidFill>
              </a:rPr>
              <a:t>Optimized for network topology, fair share scheduling, advanced reservations, preemption, time-slicing jobs etc.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sends compute tasks to nodes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manages queues and priority</a:t>
            </a:r>
            <a:endParaRPr dirty="0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 dirty="0">
                <a:solidFill>
                  <a:srgbClr val="0B5394"/>
                </a:solidFill>
              </a:rPr>
              <a:t>Supports resource limits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Many </a:t>
            </a:r>
            <a:r>
              <a:rPr lang="en" dirty="0">
                <a:solidFill>
                  <a:srgbClr val="0B5394"/>
                </a:solidFill>
              </a:rPr>
              <a:t>batch system provide both </a:t>
            </a:r>
            <a:r>
              <a:rPr lang="en" dirty="0">
                <a:solidFill>
                  <a:srgbClr val="FF0000"/>
                </a:solidFill>
              </a:rPr>
              <a:t>resource management and job scheduling</a:t>
            </a:r>
            <a:r>
              <a:rPr lang="en" dirty="0">
                <a:solidFill>
                  <a:srgbClr val="0B5394"/>
                </a:solidFill>
              </a:rPr>
              <a:t> within a single software eg </a:t>
            </a:r>
            <a:r>
              <a:rPr lang="en" dirty="0" smtClean="0">
                <a:solidFill>
                  <a:srgbClr val="0B5394"/>
                </a:solidFill>
              </a:rPr>
              <a:t>LSF, Torque and </a:t>
            </a:r>
            <a:r>
              <a:rPr lang="en" dirty="0">
                <a:solidFill>
                  <a:srgbClr val="0B5394"/>
                </a:solidFill>
              </a:rPr>
              <a:t>Moab job scheduler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SLURM </a:t>
            </a:r>
            <a:r>
              <a:rPr lang="en" dirty="0">
                <a:solidFill>
                  <a:srgbClr val="0B5394"/>
                </a:solidFill>
              </a:rPr>
              <a:t>fulfills both the resource manager and job scheduling functions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62063"/>
            <a:ext cx="6286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48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SLURM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20326" y="1076544"/>
            <a:ext cx="8520600" cy="3875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5" b="1" u="sng" dirty="0">
                <a:solidFill>
                  <a:srgbClr val="0B5394"/>
                </a:solidFill>
              </a:rPr>
              <a:t>S</a:t>
            </a:r>
            <a:r>
              <a:rPr lang="en" sz="1365" dirty="0">
                <a:solidFill>
                  <a:srgbClr val="0B5394"/>
                </a:solidFill>
              </a:rPr>
              <a:t>imple </a:t>
            </a:r>
            <a:r>
              <a:rPr lang="en" sz="1365" b="1" u="sng" dirty="0">
                <a:solidFill>
                  <a:srgbClr val="0B5394"/>
                </a:solidFill>
              </a:rPr>
              <a:t>L</a:t>
            </a:r>
            <a:r>
              <a:rPr lang="en" sz="1365" dirty="0">
                <a:solidFill>
                  <a:srgbClr val="0B5394"/>
                </a:solidFill>
              </a:rPr>
              <a:t>inux </a:t>
            </a:r>
            <a:r>
              <a:rPr lang="en" sz="1365" b="1" u="sng" dirty="0">
                <a:solidFill>
                  <a:srgbClr val="0B5394"/>
                </a:solidFill>
              </a:rPr>
              <a:t>U</a:t>
            </a:r>
            <a:r>
              <a:rPr lang="en" sz="1365" dirty="0">
                <a:solidFill>
                  <a:srgbClr val="0B5394"/>
                </a:solidFill>
              </a:rPr>
              <a:t>tility for </a:t>
            </a:r>
            <a:r>
              <a:rPr lang="en" sz="1365" b="1" u="sng" dirty="0">
                <a:solidFill>
                  <a:srgbClr val="0B5394"/>
                </a:solidFill>
              </a:rPr>
              <a:t>R</a:t>
            </a:r>
            <a:r>
              <a:rPr lang="en" sz="1365" dirty="0">
                <a:solidFill>
                  <a:srgbClr val="0B5394"/>
                </a:solidFill>
              </a:rPr>
              <a:t>esource </a:t>
            </a:r>
            <a:r>
              <a:rPr lang="en" sz="1365" b="1" u="sng" dirty="0">
                <a:solidFill>
                  <a:srgbClr val="0B5394"/>
                </a:solidFill>
              </a:rPr>
              <a:t>M</a:t>
            </a:r>
            <a:r>
              <a:rPr lang="en" sz="1365" dirty="0">
                <a:solidFill>
                  <a:srgbClr val="0B5394"/>
                </a:solidFill>
              </a:rPr>
              <a:t>anagement</a:t>
            </a:r>
            <a:endParaRPr sz="1365" dirty="0">
              <a:solidFill>
                <a:srgbClr val="0B5394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365"/>
              <a:buChar char="●"/>
            </a:pPr>
            <a:r>
              <a:rPr lang="en" dirty="0">
                <a:solidFill>
                  <a:srgbClr val="0B5394"/>
                </a:solidFill>
              </a:rPr>
              <a:t>Development started in 2002 at Lawrence Livermore National Laboratory as a </a:t>
            </a:r>
            <a:r>
              <a:rPr lang="en" dirty="0">
                <a:solidFill>
                  <a:srgbClr val="FF0000"/>
                </a:solidFill>
              </a:rPr>
              <a:t>simple resource manager </a:t>
            </a:r>
            <a:r>
              <a:rPr lang="en" dirty="0">
                <a:solidFill>
                  <a:srgbClr val="0B5394"/>
                </a:solidFill>
              </a:rPr>
              <a:t>for Linux </a:t>
            </a:r>
            <a:r>
              <a:rPr lang="en" dirty="0" smtClean="0">
                <a:solidFill>
                  <a:srgbClr val="0B5394"/>
                </a:solidFill>
              </a:rPr>
              <a:t>clusters</a:t>
            </a:r>
            <a:endParaRPr dirty="0">
              <a:solidFill>
                <a:srgbClr val="0B5394"/>
              </a:solidFill>
            </a:endParaRPr>
          </a:p>
          <a:p>
            <a:pPr lvl="1" indent="-315277">
              <a:lnSpc>
                <a:spcPct val="95000"/>
              </a:lnSpc>
              <a:buClr>
                <a:srgbClr val="0B5394"/>
              </a:buClr>
              <a:buSzPts val="1365"/>
              <a:buChar char="●"/>
            </a:pPr>
            <a:r>
              <a:rPr lang="en" dirty="0">
                <a:solidFill>
                  <a:srgbClr val="0B5394"/>
                </a:solidFill>
              </a:rPr>
              <a:t>Open source GPL license </a:t>
            </a:r>
            <a:endParaRPr dirty="0">
              <a:solidFill>
                <a:srgbClr val="0B5394"/>
              </a:solidFill>
            </a:endParaRPr>
          </a:p>
          <a:p>
            <a:pPr lvl="1" indent="-315277">
              <a:lnSpc>
                <a:spcPct val="95000"/>
              </a:lnSpc>
              <a:buClr>
                <a:srgbClr val="0B5394"/>
              </a:buClr>
              <a:buSzPts val="1365"/>
              <a:buChar char="●"/>
            </a:pPr>
            <a:r>
              <a:rPr lang="en" dirty="0">
                <a:solidFill>
                  <a:srgbClr val="0B5394"/>
                </a:solidFill>
              </a:rPr>
              <a:t>Supports AIX, Linux, Solaris and other Unix variants</a:t>
            </a:r>
            <a:endParaRPr dirty="0">
              <a:solidFill>
                <a:srgbClr val="0B5394"/>
              </a:solidFill>
            </a:endParaRPr>
          </a:p>
          <a:p>
            <a:pPr lvl="1" indent="-315277">
              <a:lnSpc>
                <a:spcPct val="95000"/>
              </a:lnSpc>
              <a:buClr>
                <a:srgbClr val="0B5394"/>
              </a:buClr>
              <a:buSzPts val="1365"/>
              <a:buChar char="●"/>
            </a:pPr>
            <a:r>
              <a:rPr lang="en" dirty="0">
                <a:solidFill>
                  <a:srgbClr val="0B5394"/>
                </a:solidFill>
              </a:rPr>
              <a:t>Used on many of the </a:t>
            </a:r>
            <a:r>
              <a:rPr lang="en" dirty="0">
                <a:solidFill>
                  <a:srgbClr val="FF0000"/>
                </a:solidFill>
              </a:rPr>
              <a:t>world’s largest computers</a:t>
            </a:r>
            <a:endParaRPr dirty="0">
              <a:solidFill>
                <a:srgbClr val="FF0000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65"/>
              <a:buChar char="●"/>
            </a:pPr>
            <a:endParaRPr dirty="0">
              <a:solidFill>
                <a:srgbClr val="0B5394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65"/>
              <a:buChar char="●"/>
            </a:pPr>
            <a:r>
              <a:rPr lang="en" dirty="0">
                <a:solidFill>
                  <a:srgbClr val="0B5394"/>
                </a:solidFill>
              </a:rPr>
              <a:t>Slurm is the workload manager on about 60% of the TOP500 supercomputers.</a:t>
            </a:r>
            <a:endParaRPr dirty="0">
              <a:solidFill>
                <a:srgbClr val="0B5394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65"/>
              <a:buChar char="●"/>
            </a:pPr>
            <a:endParaRPr lang="en" dirty="0" smtClean="0">
              <a:solidFill>
                <a:srgbClr val="0B5394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65"/>
              <a:buChar char="●"/>
            </a:pPr>
            <a:r>
              <a:rPr lang="en" dirty="0" smtClean="0">
                <a:solidFill>
                  <a:srgbClr val="0B5394"/>
                </a:solidFill>
              </a:rPr>
              <a:t>Slurm </a:t>
            </a:r>
            <a:r>
              <a:rPr lang="en" dirty="0">
                <a:solidFill>
                  <a:srgbClr val="0B5394"/>
                </a:solidFill>
              </a:rPr>
              <a:t>uses a best fit algorithm based on Hilbert curve scheduling or fat tree network topology in order to </a:t>
            </a:r>
            <a:r>
              <a:rPr lang="en" dirty="0">
                <a:solidFill>
                  <a:srgbClr val="FF0000"/>
                </a:solidFill>
              </a:rPr>
              <a:t>optimize locality of task assignments </a:t>
            </a:r>
            <a:r>
              <a:rPr lang="en" dirty="0">
                <a:solidFill>
                  <a:srgbClr val="0B5394"/>
                </a:solidFill>
              </a:rPr>
              <a:t>on parallel computers.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65"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1140</Words>
  <Application>Microsoft Office PowerPoint</Application>
  <PresentationFormat>On-screen Show (16:9)</PresentationFormat>
  <Paragraphs>198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PT Sans Narrow</vt:lpstr>
      <vt:lpstr>Open Sans</vt:lpstr>
      <vt:lpstr>Courier New</vt:lpstr>
      <vt:lpstr>Tropic</vt:lpstr>
      <vt:lpstr>Job Submission to HPC Cluster</vt:lpstr>
      <vt:lpstr>Presentation Outlines</vt:lpstr>
      <vt:lpstr>Introduction</vt:lpstr>
      <vt:lpstr>Terminology</vt:lpstr>
      <vt:lpstr>Role of Resource Manager</vt:lpstr>
      <vt:lpstr>Role of Job Scheduler</vt:lpstr>
      <vt:lpstr>Slide 7</vt:lpstr>
      <vt:lpstr>Slide 8</vt:lpstr>
      <vt:lpstr>SLURM</vt:lpstr>
      <vt:lpstr>Slurm Features</vt:lpstr>
      <vt:lpstr>SLURM Components</vt:lpstr>
      <vt:lpstr>SLURM Components….</vt:lpstr>
      <vt:lpstr>SLURM commands</vt:lpstr>
      <vt:lpstr>SLURM commands…..</vt:lpstr>
      <vt:lpstr>SLURM job script</vt:lpstr>
      <vt:lpstr>SLURM job script</vt:lpstr>
      <vt:lpstr>Parameters used in SLURM job script</vt:lpstr>
      <vt:lpstr>Slurm Directive Example</vt:lpstr>
      <vt:lpstr>Slide 19</vt:lpstr>
      <vt:lpstr>SLURM commands….</vt:lpstr>
      <vt:lpstr>SLURM commands…..</vt:lpstr>
      <vt:lpstr>SLURM commands….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Submission to HPC Cluster</dc:title>
  <cp:lastModifiedBy>Bharat Bansode</cp:lastModifiedBy>
  <cp:revision>25</cp:revision>
  <dcterms:modified xsi:type="dcterms:W3CDTF">2024-01-11T10:28:14Z</dcterms:modified>
</cp:coreProperties>
</file>