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7" r:id="rId2"/>
    <p:sldId id="327" r:id="rId3"/>
    <p:sldId id="330" r:id="rId4"/>
    <p:sldId id="331" r:id="rId5"/>
    <p:sldId id="332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8" r:id="rId29"/>
    <p:sldId id="359" r:id="rId30"/>
    <p:sldId id="360" r:id="rId31"/>
    <p:sldId id="361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86" r:id="rId46"/>
    <p:sldId id="376" r:id="rId47"/>
    <p:sldId id="378" r:id="rId48"/>
    <p:sldId id="385" r:id="rId49"/>
    <p:sldId id="381" r:id="rId50"/>
    <p:sldId id="382" r:id="rId51"/>
    <p:sldId id="383" r:id="rId52"/>
    <p:sldId id="38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87" autoAdjust="0"/>
  </p:normalViewPr>
  <p:slideViewPr>
    <p:cSldViewPr>
      <p:cViewPr>
        <p:scale>
          <a:sx n="99" d="100"/>
          <a:sy n="99" d="100"/>
        </p:scale>
        <p:origin x="-546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F2B7-CD0F-47FD-8F87-A6525838B914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4EADB-EC80-4463-A08E-202111608E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703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15875-017B-408D-97C1-14035D1480D4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75557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104E9-0D26-4FD4-8FC4-864D27B878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01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7556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0762AD-5737-4EB5-80B3-AD67B465083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052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93EA51-2C37-4614-B5C6-6ED75131B4F1}" type="slidenum">
              <a:rPr lang="en-US" sz="1200" b="0">
                <a:latin typeface="Times New Roman" pitchFamily="18" charset="0"/>
              </a:rPr>
              <a:pPr/>
              <a:t>19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96B2F3-D792-4E1D-8B4D-44BC6EC42D29}" type="slidenum">
              <a:rPr lang="en-US" sz="1200" b="0">
                <a:latin typeface="Times New Roman" pitchFamily="18" charset="0"/>
              </a:rPr>
              <a:pPr/>
              <a:t>21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433850-7AAD-41AD-989E-1C8B4569A223}" type="slidenum">
              <a:rPr lang="en-US" sz="1200" b="0">
                <a:latin typeface="Times New Roman" pitchFamily="18" charset="0"/>
              </a:rPr>
              <a:pPr/>
              <a:t>22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96B2F3-D792-4E1D-8B4D-44BC6EC42D29}" type="slidenum">
              <a:rPr lang="en-US" sz="1200" b="0">
                <a:latin typeface="Times New Roman" pitchFamily="18" charset="0"/>
              </a:rPr>
              <a:pPr/>
              <a:t>23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EA0D1-6E8E-434F-A511-D7E3F6FD7707}" type="slidenum">
              <a:rPr lang="en-US"/>
              <a:pPr/>
              <a:t>24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E1495BF-3B86-44C7-9156-F416D22D54BA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7A60F9-CD6D-4DB8-9741-FBDAB2B2F021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918469F-F8F9-41F5-92B1-C9245168F247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AF01624-6950-4A6A-8125-B5519F7049B7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CF5139-6CF0-487C-BF51-0D1CC392C8D0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285A9CC-3DC4-4DA5-8FF4-B3FE69B21C3A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B83D95E-2728-42A8-9FA2-52325B1423A7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C81FACE-E6C2-46E8-9AE7-FFCCCBEFCC1D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A87C2C-7448-43F6-9515-2E3E2D1EC664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FA13136-0A1B-470F-97E4-49AB270B49A8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7B7CBA5-81BC-4BC9-A7F2-39BB5427D88A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48BB050-7980-4E45-85D7-34BF7703F078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595BA51-D355-494F-B424-DF59048B26FE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1142F26-4D28-4B5D-859B-C5702FEE0A29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8E922E9-084B-44E7-9F62-7837C91A743D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1269D9A-315B-4C42-8CF8-E22D73691B73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7A4ABC-FF98-470D-AF84-ECA650A43F22}" type="slidenum">
              <a:rPr lang="en-US" sz="1200" b="0">
                <a:latin typeface="Times New Roman" pitchFamily="18" charset="0"/>
              </a:rPr>
              <a:pPr/>
              <a:t>4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ECA0F2E-B5DD-4C20-A1B5-BDBB101CFA4D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C2A9F41-B4D8-42EA-9554-28AA2C99EA4D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9299F88-AB98-4134-A12F-7F875DB3F89A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953000" y="3657600"/>
            <a:ext cx="684213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763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763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FFAB9-C3F7-49EE-A66D-396649526510}" type="slidenum">
              <a:rPr lang="en-US" altLang="en-US" sz="1300" smtClean="0">
                <a:latin typeface="Times New Roman" pitchFamily="18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 sz="13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6800" y="8382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0BC8DD-20B8-4CBA-A178-2DE5F818BCA1}" type="slidenum">
              <a:rPr lang="en-US" sz="1200" b="0">
                <a:latin typeface="Times New Roman" pitchFamily="18" charset="0"/>
              </a:rPr>
              <a:pPr/>
              <a:t>49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800D67-7DF2-4508-A2EF-EC3AA41AEE0B}" type="slidenum">
              <a:rPr lang="en-US" sz="1200" b="0">
                <a:latin typeface="Times New Roman" pitchFamily="18" charset="0"/>
              </a:rPr>
              <a:pPr/>
              <a:t>50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F4FE8-C466-4503-B227-376AAE8890E8}" type="slidenum">
              <a:rPr lang="en-US" sz="1200" b="0">
                <a:latin typeface="Times New Roman" pitchFamily="18" charset="0"/>
              </a:rPr>
              <a:pPr/>
              <a:t>5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87391" y="0"/>
            <a:ext cx="2970609" cy="45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IN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67" tIns="44930" rIns="91467" bIns="44930" anchor="b"/>
          <a:lstStyle/>
          <a:p>
            <a:pPr algn="r" defTabSz="924996"/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IN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70609" cy="45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IN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solidFill>
            <a:srgbClr val="FFFFFF"/>
          </a:solidFill>
          <a:ln w="12700" cap="flat"/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67" tIns="44930" rIns="91467" bIns="4493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88FED9-224F-459A-A85C-AFCB7B894747}" type="slidenum">
              <a:rPr lang="en-US" sz="1200" b="0">
                <a:latin typeface="Times New Roman" pitchFamily="18" charset="0"/>
              </a:rPr>
              <a:pPr/>
              <a:t>11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B9E535-6D3D-42F9-9CF8-91989048D9FB}" type="slidenum">
              <a:rPr lang="en-US" sz="1200" b="0">
                <a:latin typeface="Times New Roman" pitchFamily="18" charset="0"/>
              </a:rPr>
              <a:pPr/>
              <a:t>13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83" tIns="43241" rIns="86483" bIns="4324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2584CC3-0352-448C-9490-6B159CD951A8}" type="slidenum">
              <a:rPr lang="en-US" sz="1200" b="0">
                <a:latin typeface="Times New Roman" pitchFamily="18" charset="0"/>
              </a:rPr>
              <a:pPr/>
              <a:t>15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E69F6-C81B-41B3-AF15-818D757AEF43}" type="slidenum">
              <a:rPr lang="en-US"/>
              <a:pPr/>
              <a:t>16</a:t>
            </a:fld>
            <a:endParaRPr lang="en-US"/>
          </a:p>
        </p:txBody>
      </p:sp>
      <p:sp>
        <p:nvSpPr>
          <p:cNvPr id="50176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017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996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02756" indent="-270291" defTabSz="924996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24996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24996" eaLnBrk="0" fontAlgn="base" hangingPunct="0">
              <a:spcBef>
                <a:spcPct val="5000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30AB39-EC1F-4C1C-A10F-21571F43F927}" type="slidenum">
              <a:rPr lang="en-US" sz="1200" b="0">
                <a:latin typeface="Times New Roman" pitchFamily="18" charset="0"/>
              </a:rPr>
              <a:pPr/>
              <a:t>17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5565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903ED253-2448-4EAF-B8AF-F65BCFE69343}" type="datetime1">
              <a:rPr lang="en-IN" smtClean="0"/>
              <a:pPr/>
              <a:t>11-01-2024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IN" smtClean="0"/>
              <a:t>Think Parallel - 2015</a:t>
            </a:r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0800000" flipV="1">
            <a:off x="467544" y="6553761"/>
            <a:ext cx="1008112" cy="22029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310" y="44624"/>
            <a:ext cx="774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B72B55-66FE-4E54-A225-47947D27C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39422" y="1532183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10800000" flipV="1">
            <a:off x="3563888" y="6532626"/>
            <a:ext cx="2137400" cy="208742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 dirty="0" smtClean="0"/>
              <a:t>Think Parallel - 2023</a:t>
            </a:r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7812360" y="6093296"/>
            <a:ext cx="860184" cy="583346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BFB72B55-66FE-4E54-A225-47947D27C231}" type="slidenum">
              <a:rPr lang="en-IN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84168" y="6381568"/>
            <a:ext cx="504056" cy="33985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5" name="Picture 14" descr="transperent_logo_01"/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53313" y="-171400"/>
            <a:ext cx="137661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 userDrawn="1"/>
        </p:nvSpPr>
        <p:spPr>
          <a:xfrm rot="5400000">
            <a:off x="8476197" y="3290500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/>
                </a:solidFill>
              </a:rPr>
              <a:t>www.cdac.in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ch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" TargetMode="External"/><Relationship Id="rId3" Type="http://schemas.openxmlformats.org/officeDocument/2006/relationships/hyperlink" Target="http://www.mpi-forum.org/" TargetMode="External"/><Relationship Id="rId7" Type="http://schemas.openxmlformats.org/officeDocument/2006/relationships/hyperlink" Target="http://www.microsoft.com/en-us/download/details.aspx?id=39961" TargetMode="External"/><Relationship Id="rId2" Type="http://schemas.openxmlformats.org/officeDocument/2006/relationships/hyperlink" Target="http://www.mpi-forum.org/docs/do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intel-mpi-library/" TargetMode="External"/><Relationship Id="rId5" Type="http://schemas.openxmlformats.org/officeDocument/2006/relationships/hyperlink" Target="http://mvapich.cse.ohio-state.edu/" TargetMode="External"/><Relationship Id="rId4" Type="http://schemas.openxmlformats.org/officeDocument/2006/relationships/hyperlink" Target="http://www.mpich.org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908720"/>
            <a:ext cx="7772400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</a:t>
            </a:r>
            <a:r>
              <a:rPr lang="en-US" sz="36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programming</a:t>
            </a:r>
            <a:r>
              <a:rPr lang="en-US" sz="3600" u="none" dirty="0" smtClean="0"/>
              <a:t/>
            </a:r>
            <a:br>
              <a:rPr lang="en-US" sz="3600" u="none" dirty="0" smtClean="0"/>
            </a:br>
            <a:r>
              <a:rPr lang="en-US" sz="1200" u="none" dirty="0" smtClean="0"/>
              <a:t> </a:t>
            </a:r>
            <a:br>
              <a:rPr lang="en-US" sz="1200" u="none" dirty="0" smtClean="0"/>
            </a:br>
            <a:r>
              <a:rPr lang="en-US" sz="3600" u="non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747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96862" y="51289"/>
            <a:ext cx="6027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Compiling and Running MPI Programs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96136" y="836712"/>
            <a:ext cx="861060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800000"/>
              </a:buClr>
            </a:pPr>
            <a:r>
              <a:rPr lang="en-US" sz="2000" dirty="0">
                <a:solidFill>
                  <a:srgbClr val="0000FF"/>
                </a:solidFill>
              </a:rPr>
              <a:t>C program compilation</a:t>
            </a:r>
          </a:p>
          <a:p>
            <a:pPr>
              <a:buClr>
                <a:srgbClr val="800000"/>
              </a:buClr>
            </a:pPr>
            <a:r>
              <a:rPr lang="en-US" sz="2000" dirty="0" smtClean="0"/>
              <a:t> </a:t>
            </a:r>
          </a:p>
          <a:p>
            <a:pPr>
              <a:buClr>
                <a:srgbClr val="800000"/>
              </a:buClr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>
                <a:solidFill>
                  <a:srgbClr val="FF0066"/>
                </a:solidFill>
              </a:rPr>
              <a:t>$ </a:t>
            </a:r>
            <a:r>
              <a:rPr lang="en-US" sz="2000" dirty="0" err="1">
                <a:solidFill>
                  <a:srgbClr val="FF0066"/>
                </a:solidFill>
              </a:rPr>
              <a:t>mpicc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1800" dirty="0">
                <a:solidFill>
                  <a:srgbClr val="FF0066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filename.c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Clr>
                <a:srgbClr val="800000"/>
              </a:buClr>
              <a:buFontTx/>
              <a:buChar char="•"/>
            </a:pPr>
            <a:endParaRPr lang="en-US" sz="2000" dirty="0" smtClean="0">
              <a:solidFill>
                <a:srgbClr val="FF0066"/>
              </a:solidFill>
            </a:endParaRPr>
          </a:p>
          <a:p>
            <a:pPr>
              <a:buClr>
                <a:srgbClr val="800000"/>
              </a:buClr>
            </a:pPr>
            <a:r>
              <a:rPr lang="en-US" sz="2000" dirty="0">
                <a:solidFill>
                  <a:srgbClr val="0000FF"/>
                </a:solidFill>
              </a:rPr>
              <a:t>Fortran program compilation</a:t>
            </a:r>
          </a:p>
          <a:p>
            <a:pPr>
              <a:buClr>
                <a:srgbClr val="800000"/>
              </a:buClr>
            </a:pPr>
            <a:endParaRPr lang="en-US" sz="2000" dirty="0" smtClean="0">
              <a:solidFill>
                <a:srgbClr val="FF0066"/>
              </a:solidFill>
            </a:endParaRPr>
          </a:p>
          <a:p>
            <a:pPr>
              <a:buClr>
                <a:srgbClr val="800000"/>
              </a:buClr>
              <a:buFontTx/>
              <a:buChar char="•"/>
            </a:pPr>
            <a:r>
              <a:rPr lang="en-US" sz="2000" dirty="0" smtClean="0">
                <a:solidFill>
                  <a:srgbClr val="FF0066"/>
                </a:solidFill>
              </a:rPr>
              <a:t>$ </a:t>
            </a:r>
            <a:r>
              <a:rPr lang="en-US" sz="2000" dirty="0" err="1">
                <a:solidFill>
                  <a:srgbClr val="FF0066"/>
                </a:solidFill>
              </a:rPr>
              <a:t>mpiifort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1800" dirty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filename.f90    (Fortran)</a:t>
            </a:r>
          </a:p>
          <a:p>
            <a:pPr>
              <a:buClr>
                <a:srgbClr val="800000"/>
              </a:buClr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buClr>
                <a:srgbClr val="800000"/>
              </a:buClr>
            </a:pPr>
            <a:r>
              <a:rPr lang="en-US" sz="2000" dirty="0" smtClean="0">
                <a:solidFill>
                  <a:srgbClr val="0000FF"/>
                </a:solidFill>
              </a:rPr>
              <a:t>Running C and Fortran </a:t>
            </a:r>
            <a:r>
              <a:rPr lang="en-US" sz="2000" dirty="0" err="1" smtClean="0">
                <a:solidFill>
                  <a:srgbClr val="0000FF"/>
                </a:solidFill>
              </a:rPr>
              <a:t>mpi</a:t>
            </a:r>
            <a:r>
              <a:rPr lang="en-US" sz="2000" dirty="0" smtClean="0">
                <a:solidFill>
                  <a:srgbClr val="0000FF"/>
                </a:solidFill>
              </a:rPr>
              <a:t> applications</a:t>
            </a:r>
          </a:p>
          <a:p>
            <a:pPr>
              <a:buClr>
                <a:srgbClr val="800000"/>
              </a:buClr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Clr>
                <a:srgbClr val="800000"/>
              </a:buClr>
              <a:buFontTx/>
              <a:buChar char="•"/>
            </a:pPr>
            <a:r>
              <a:rPr lang="en-US" sz="1800" i="1" dirty="0"/>
              <a:t>   </a:t>
            </a:r>
            <a:r>
              <a:rPr lang="en-US" sz="1800" i="1" dirty="0">
                <a:solidFill>
                  <a:srgbClr val="FF0066"/>
                </a:solidFill>
              </a:rPr>
              <a:t>$</a:t>
            </a:r>
            <a:r>
              <a:rPr lang="en-US" sz="2000" i="1" dirty="0">
                <a:solidFill>
                  <a:srgbClr val="FF0066"/>
                </a:solidFill>
              </a:rPr>
              <a:t> </a:t>
            </a:r>
            <a:r>
              <a:rPr lang="en-US" sz="2000" dirty="0" err="1">
                <a:solidFill>
                  <a:srgbClr val="FF0066"/>
                </a:solidFill>
              </a:rPr>
              <a:t>mpirun</a:t>
            </a:r>
            <a:r>
              <a:rPr lang="en-US" sz="1800" dirty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990000"/>
                </a:solidFill>
              </a:rPr>
              <a:t>–np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&lt;np&gt;</a:t>
            </a:r>
            <a:r>
              <a:rPr lang="en-US" sz="2000" dirty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0000FF"/>
                </a:solidFill>
              </a:rPr>
              <a:t>exe-name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</a:p>
          <a:p>
            <a:pPr>
              <a:buClr>
                <a:srgbClr val="800000"/>
              </a:buClr>
              <a:buFontTx/>
              <a:buChar char="•"/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buClr>
                <a:srgbClr val="800000"/>
              </a:buClr>
              <a:buFontTx/>
              <a:buChar char="•"/>
            </a:pPr>
            <a:r>
              <a:rPr lang="en-US" sz="1800" i="1" dirty="0">
                <a:solidFill>
                  <a:srgbClr val="FF0066"/>
                </a:solidFill>
              </a:rPr>
              <a:t>$</a:t>
            </a:r>
            <a:r>
              <a:rPr lang="en-US" sz="2000" i="1" dirty="0">
                <a:solidFill>
                  <a:srgbClr val="FF0066"/>
                </a:solidFill>
              </a:rPr>
              <a:t> </a:t>
            </a:r>
            <a:r>
              <a:rPr lang="en-US" sz="2000" dirty="0" err="1">
                <a:solidFill>
                  <a:srgbClr val="FF0066"/>
                </a:solidFill>
              </a:rPr>
              <a:t>mpirun</a:t>
            </a:r>
            <a:r>
              <a:rPr lang="en-US" sz="1800" dirty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990000"/>
                </a:solidFill>
              </a:rPr>
              <a:t>–np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&lt;np&gt;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990000"/>
                </a:solidFill>
              </a:rPr>
              <a:t>–</a:t>
            </a:r>
            <a:r>
              <a:rPr lang="en-US" sz="2000" dirty="0" err="1">
                <a:solidFill>
                  <a:srgbClr val="990000"/>
                </a:solidFill>
              </a:rPr>
              <a:t>machinefile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 err="1">
                <a:solidFill>
                  <a:srgbClr val="0000FF"/>
                </a:solidFill>
              </a:rPr>
              <a:t>hostfilesname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  <a:r>
              <a:rPr lang="en-US" sz="2000" dirty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0000FF"/>
                </a:solidFill>
              </a:rPr>
              <a:t>exe-name&gt;</a:t>
            </a:r>
          </a:p>
          <a:p>
            <a:pPr>
              <a:buClr>
                <a:srgbClr val="800000"/>
              </a:buClr>
            </a:pP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990000"/>
                </a:solidFill>
              </a:rPr>
              <a:t>      </a:t>
            </a:r>
            <a:r>
              <a:rPr lang="en-US" dirty="0">
                <a:solidFill>
                  <a:srgbClr val="003399"/>
                </a:solidFill>
              </a:rPr>
              <a:t>Where </a:t>
            </a:r>
          </a:p>
          <a:p>
            <a:pPr lvl="1"/>
            <a:r>
              <a:rPr lang="en-US" dirty="0"/>
              <a:t>         </a:t>
            </a:r>
            <a:r>
              <a:rPr lang="en-US" dirty="0">
                <a:solidFill>
                  <a:srgbClr val="990000"/>
                </a:solidFill>
              </a:rPr>
              <a:t>-</a:t>
            </a:r>
            <a:r>
              <a:rPr lang="en-US" dirty="0" err="1">
                <a:solidFill>
                  <a:srgbClr val="990000"/>
                </a:solidFill>
              </a:rPr>
              <a:t>np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 </a:t>
            </a:r>
            <a:r>
              <a:rPr lang="en-US" sz="1600" dirty="0">
                <a:solidFill>
                  <a:srgbClr val="003399"/>
                </a:solidFill>
              </a:rPr>
              <a:t>No. of </a:t>
            </a:r>
            <a:r>
              <a:rPr lang="en-US" sz="1600" dirty="0" smtClean="0">
                <a:solidFill>
                  <a:srgbClr val="003399"/>
                </a:solidFill>
              </a:rPr>
              <a:t>processes </a:t>
            </a:r>
            <a:r>
              <a:rPr lang="en-US" sz="1600" dirty="0">
                <a:solidFill>
                  <a:srgbClr val="003399"/>
                </a:solidFill>
              </a:rPr>
              <a:t>to run on</a:t>
            </a:r>
          </a:p>
          <a:p>
            <a:r>
              <a:rPr lang="en-US" i="1" dirty="0"/>
              <a:t> 	</a:t>
            </a:r>
            <a:r>
              <a:rPr lang="en-US" dirty="0">
                <a:solidFill>
                  <a:srgbClr val="990000"/>
                </a:solidFill>
              </a:rPr>
              <a:t>-</a:t>
            </a:r>
            <a:r>
              <a:rPr lang="en-US" dirty="0" err="1">
                <a:solidFill>
                  <a:srgbClr val="990000"/>
                </a:solidFill>
              </a:rPr>
              <a:t>machinefile</a:t>
            </a:r>
            <a:r>
              <a:rPr lang="en-US" dirty="0">
                <a:solidFill>
                  <a:srgbClr val="990000"/>
                </a:solidFill>
              </a:rPr>
              <a:t> :</a:t>
            </a:r>
            <a:r>
              <a:rPr lang="en-US" dirty="0"/>
              <a:t>  </a:t>
            </a:r>
            <a:r>
              <a:rPr lang="en-US" sz="1600" dirty="0">
                <a:solidFill>
                  <a:srgbClr val="003399"/>
                </a:solidFill>
              </a:rPr>
              <a:t>List of possible machines to run the </a:t>
            </a:r>
            <a:r>
              <a:rPr lang="en-US" sz="1600" dirty="0" smtClean="0">
                <a:solidFill>
                  <a:srgbClr val="003399"/>
                </a:solidFill>
              </a:rPr>
              <a:t>executable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1336675" y="1600200"/>
            <a:ext cx="6624638" cy="320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7850" indent="-577850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q"/>
            </a:pPr>
            <a:endParaRPr lang="en-US" sz="2400" b="1" dirty="0"/>
          </a:p>
          <a:p>
            <a:pPr marL="577850" indent="-577850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Communications</a:t>
            </a:r>
          </a:p>
          <a:p>
            <a:pPr marL="865188" lvl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Point to point communication</a:t>
            </a:r>
          </a:p>
          <a:p>
            <a:pPr marL="865188" lvl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Collective communication</a:t>
            </a:r>
          </a:p>
          <a:p>
            <a:pPr marL="577850" indent="-577850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 Data types</a:t>
            </a:r>
          </a:p>
          <a:p>
            <a:pPr marL="577850" indent="-577850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Format of MPI Calls</a:t>
            </a:r>
          </a:p>
          <a:p>
            <a:pPr marL="577850" indent="-577850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Communicator</a:t>
            </a:r>
          </a:p>
          <a:p>
            <a:pPr marL="577850" indent="-577850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Rank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Only 5 things to know before learning MPI function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4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28135"/>
            <a:ext cx="5848350" cy="49688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Communications</a:t>
            </a:r>
          </a:p>
        </p:txBody>
      </p:sp>
      <p:sp>
        <p:nvSpPr>
          <p:cNvPr id="1946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15616" y="1196752"/>
            <a:ext cx="5886464" cy="37338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Point-to-Point Communication</a:t>
            </a: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Blocking</a:t>
            </a: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Non Blocking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Collective Communication</a:t>
            </a: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Synchronization</a:t>
            </a: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Collective computation</a:t>
            </a: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Data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0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050"/>
          <p:cNvSpPr txBox="1">
            <a:spLocks noChangeArrowheads="1"/>
          </p:cNvSpPr>
          <p:nvPr/>
        </p:nvSpPr>
        <p:spPr bwMode="auto">
          <a:xfrm>
            <a:off x="3094038" y="1371600"/>
            <a:ext cx="3452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Basic Data types </a:t>
            </a:r>
            <a:r>
              <a:rPr lang="en-US" sz="2000" b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400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Rectangle 2051"/>
          <p:cNvSpPr>
            <a:spLocks noChangeArrowheads="1"/>
          </p:cNvSpPr>
          <p:nvPr/>
        </p:nvSpPr>
        <p:spPr bwMode="auto">
          <a:xfrm>
            <a:off x="1654175" y="6311900"/>
            <a:ext cx="1138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6" name="Rectangle 2052"/>
          <p:cNvSpPr>
            <a:spLocks noChangeArrowheads="1"/>
          </p:cNvSpPr>
          <p:nvPr/>
        </p:nvSpPr>
        <p:spPr bwMode="auto">
          <a:xfrm>
            <a:off x="1562100" y="6759575"/>
            <a:ext cx="3206" cy="1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Rectangle 2053"/>
          <p:cNvSpPr>
            <a:spLocks noChangeArrowheads="1"/>
          </p:cNvSpPr>
          <p:nvPr/>
        </p:nvSpPr>
        <p:spPr bwMode="auto">
          <a:xfrm>
            <a:off x="1562100" y="6778625"/>
            <a:ext cx="352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8" name="Rectangle 2054"/>
          <p:cNvSpPr>
            <a:spLocks noChangeArrowheads="1"/>
          </p:cNvSpPr>
          <p:nvPr/>
        </p:nvSpPr>
        <p:spPr bwMode="auto">
          <a:xfrm>
            <a:off x="2501900" y="1847850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Datatype</a:t>
            </a:r>
          </a:p>
        </p:txBody>
      </p:sp>
      <p:sp>
        <p:nvSpPr>
          <p:cNvPr id="15369" name="Rectangle 2055"/>
          <p:cNvSpPr>
            <a:spLocks noChangeArrowheads="1"/>
          </p:cNvSpPr>
          <p:nvPr/>
        </p:nvSpPr>
        <p:spPr bwMode="auto">
          <a:xfrm>
            <a:off x="1654175" y="2166938"/>
            <a:ext cx="1314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MPI_CHAR</a:t>
            </a:r>
          </a:p>
        </p:txBody>
      </p:sp>
      <p:sp>
        <p:nvSpPr>
          <p:cNvPr id="15370" name="Rectangle 2056"/>
          <p:cNvSpPr>
            <a:spLocks noChangeArrowheads="1"/>
          </p:cNvSpPr>
          <p:nvPr/>
        </p:nvSpPr>
        <p:spPr bwMode="auto">
          <a:xfrm>
            <a:off x="1654175" y="2524125"/>
            <a:ext cx="148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MPI_SHORT</a:t>
            </a:r>
          </a:p>
        </p:txBody>
      </p:sp>
      <p:sp>
        <p:nvSpPr>
          <p:cNvPr id="15371" name="Rectangle 2057"/>
          <p:cNvSpPr>
            <a:spLocks noChangeArrowheads="1"/>
          </p:cNvSpPr>
          <p:nvPr/>
        </p:nvSpPr>
        <p:spPr bwMode="auto">
          <a:xfrm>
            <a:off x="1654175" y="28606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MPI_INT</a:t>
            </a:r>
          </a:p>
        </p:txBody>
      </p:sp>
      <p:sp>
        <p:nvSpPr>
          <p:cNvPr id="15372" name="Rectangle 2058"/>
          <p:cNvSpPr>
            <a:spLocks noChangeArrowheads="1"/>
          </p:cNvSpPr>
          <p:nvPr/>
        </p:nvSpPr>
        <p:spPr bwMode="auto">
          <a:xfrm>
            <a:off x="1654175" y="3176588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MPI_LONG</a:t>
            </a:r>
          </a:p>
        </p:txBody>
      </p:sp>
      <p:sp>
        <p:nvSpPr>
          <p:cNvPr id="15373" name="Rectangle 2059"/>
          <p:cNvSpPr>
            <a:spLocks noChangeArrowheads="1"/>
          </p:cNvSpPr>
          <p:nvPr/>
        </p:nvSpPr>
        <p:spPr bwMode="auto">
          <a:xfrm>
            <a:off x="1654175" y="3481388"/>
            <a:ext cx="2798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MPI_UNSIGNED_CHAR</a:t>
            </a:r>
          </a:p>
        </p:txBody>
      </p:sp>
      <p:sp>
        <p:nvSpPr>
          <p:cNvPr id="15374" name="Rectangle 2060"/>
          <p:cNvSpPr>
            <a:spLocks noChangeArrowheads="1"/>
          </p:cNvSpPr>
          <p:nvPr/>
        </p:nvSpPr>
        <p:spPr bwMode="auto">
          <a:xfrm>
            <a:off x="1654175" y="3786188"/>
            <a:ext cx="2967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MPI_UNSIGNED_SHORT</a:t>
            </a:r>
          </a:p>
        </p:txBody>
      </p:sp>
      <p:sp>
        <p:nvSpPr>
          <p:cNvPr id="15375" name="Rectangle 2061"/>
          <p:cNvSpPr>
            <a:spLocks noChangeArrowheads="1"/>
          </p:cNvSpPr>
          <p:nvPr/>
        </p:nvSpPr>
        <p:spPr bwMode="auto">
          <a:xfrm>
            <a:off x="1654175" y="4090988"/>
            <a:ext cx="193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MPI_UNSIGNED</a:t>
            </a:r>
          </a:p>
        </p:txBody>
      </p:sp>
      <p:sp>
        <p:nvSpPr>
          <p:cNvPr id="15376" name="Rectangle 2062"/>
          <p:cNvSpPr>
            <a:spLocks noChangeArrowheads="1"/>
          </p:cNvSpPr>
          <p:nvPr/>
        </p:nvSpPr>
        <p:spPr bwMode="auto">
          <a:xfrm>
            <a:off x="1654175" y="4395788"/>
            <a:ext cx="2795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MPI_UNSIGNED_LONG</a:t>
            </a:r>
          </a:p>
        </p:txBody>
      </p:sp>
      <p:sp>
        <p:nvSpPr>
          <p:cNvPr id="15377" name="Rectangle 2063"/>
          <p:cNvSpPr>
            <a:spLocks noChangeArrowheads="1"/>
          </p:cNvSpPr>
          <p:nvPr/>
        </p:nvSpPr>
        <p:spPr bwMode="auto">
          <a:xfrm>
            <a:off x="1654175" y="4700588"/>
            <a:ext cx="141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MPI_FLOAT</a:t>
            </a:r>
          </a:p>
        </p:txBody>
      </p:sp>
      <p:sp>
        <p:nvSpPr>
          <p:cNvPr id="15378" name="Rectangle 2064"/>
          <p:cNvSpPr>
            <a:spLocks noChangeArrowheads="1"/>
          </p:cNvSpPr>
          <p:nvPr/>
        </p:nvSpPr>
        <p:spPr bwMode="auto">
          <a:xfrm>
            <a:off x="1654175" y="5008563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MPI_DOUBLE</a:t>
            </a:r>
          </a:p>
        </p:txBody>
      </p:sp>
      <p:sp>
        <p:nvSpPr>
          <p:cNvPr id="15379" name="Rectangle 2065"/>
          <p:cNvSpPr>
            <a:spLocks noChangeArrowheads="1"/>
          </p:cNvSpPr>
          <p:nvPr/>
        </p:nvSpPr>
        <p:spPr bwMode="auto">
          <a:xfrm>
            <a:off x="1654175" y="5313363"/>
            <a:ext cx="249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MPI_LONG_DOUBLE</a:t>
            </a:r>
          </a:p>
        </p:txBody>
      </p:sp>
      <p:sp>
        <p:nvSpPr>
          <p:cNvPr id="15380" name="Rectangle 2066"/>
          <p:cNvSpPr>
            <a:spLocks noChangeArrowheads="1"/>
          </p:cNvSpPr>
          <p:nvPr/>
        </p:nvSpPr>
        <p:spPr bwMode="auto">
          <a:xfrm>
            <a:off x="1654175" y="5618163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MPI_BYTE</a:t>
            </a:r>
          </a:p>
        </p:txBody>
      </p:sp>
      <p:sp>
        <p:nvSpPr>
          <p:cNvPr id="15381" name="Rectangle 2068"/>
          <p:cNvSpPr>
            <a:spLocks noChangeArrowheads="1"/>
          </p:cNvSpPr>
          <p:nvPr/>
        </p:nvSpPr>
        <p:spPr bwMode="auto">
          <a:xfrm>
            <a:off x="5786438" y="1851025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Datatype</a:t>
            </a:r>
            <a:endParaRPr lang="en-US" sz="2000" b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82" name="Rectangle 2069"/>
          <p:cNvSpPr>
            <a:spLocks noChangeArrowheads="1"/>
          </p:cNvSpPr>
          <p:nvPr/>
        </p:nvSpPr>
        <p:spPr bwMode="auto">
          <a:xfrm>
            <a:off x="5418138" y="2166938"/>
            <a:ext cx="1355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char</a:t>
            </a:r>
          </a:p>
        </p:txBody>
      </p:sp>
      <p:sp>
        <p:nvSpPr>
          <p:cNvPr id="15383" name="Rectangle 2070"/>
          <p:cNvSpPr>
            <a:spLocks noChangeArrowheads="1"/>
          </p:cNvSpPr>
          <p:nvPr/>
        </p:nvSpPr>
        <p:spPr bwMode="auto">
          <a:xfrm>
            <a:off x="5334000" y="2532063"/>
            <a:ext cx="1833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short int</a:t>
            </a:r>
          </a:p>
        </p:txBody>
      </p:sp>
      <p:sp>
        <p:nvSpPr>
          <p:cNvPr id="15384" name="Rectangle 2071"/>
          <p:cNvSpPr>
            <a:spLocks noChangeArrowheads="1"/>
          </p:cNvSpPr>
          <p:nvPr/>
        </p:nvSpPr>
        <p:spPr bwMode="auto">
          <a:xfrm>
            <a:off x="5395913" y="2854325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int</a:t>
            </a:r>
          </a:p>
        </p:txBody>
      </p:sp>
      <p:sp>
        <p:nvSpPr>
          <p:cNvPr id="15385" name="Rectangle 2072"/>
          <p:cNvSpPr>
            <a:spLocks noChangeArrowheads="1"/>
          </p:cNvSpPr>
          <p:nvPr/>
        </p:nvSpPr>
        <p:spPr bwMode="auto">
          <a:xfrm>
            <a:off x="5395913" y="3192463"/>
            <a:ext cx="1697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long int</a:t>
            </a:r>
          </a:p>
        </p:txBody>
      </p:sp>
      <p:sp>
        <p:nvSpPr>
          <p:cNvPr id="15386" name="Rectangle 2073"/>
          <p:cNvSpPr>
            <a:spLocks noChangeArrowheads="1"/>
          </p:cNvSpPr>
          <p:nvPr/>
        </p:nvSpPr>
        <p:spPr bwMode="auto">
          <a:xfrm>
            <a:off x="5395913" y="3484563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char</a:t>
            </a:r>
          </a:p>
        </p:txBody>
      </p:sp>
      <p:sp>
        <p:nvSpPr>
          <p:cNvPr id="15387" name="Rectangle 2074"/>
          <p:cNvSpPr>
            <a:spLocks noChangeArrowheads="1"/>
          </p:cNvSpPr>
          <p:nvPr/>
        </p:nvSpPr>
        <p:spPr bwMode="auto">
          <a:xfrm>
            <a:off x="5395913" y="3790950"/>
            <a:ext cx="20662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short int</a:t>
            </a:r>
          </a:p>
        </p:txBody>
      </p:sp>
      <p:sp>
        <p:nvSpPr>
          <p:cNvPr id="15388" name="Rectangle 2075"/>
          <p:cNvSpPr>
            <a:spLocks noChangeArrowheads="1"/>
          </p:cNvSpPr>
          <p:nvPr/>
        </p:nvSpPr>
        <p:spPr bwMode="auto">
          <a:xfrm>
            <a:off x="5410200" y="4106863"/>
            <a:ext cx="1412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int</a:t>
            </a:r>
          </a:p>
        </p:txBody>
      </p:sp>
      <p:sp>
        <p:nvSpPr>
          <p:cNvPr id="15389" name="Rectangle 2076"/>
          <p:cNvSpPr>
            <a:spLocks noChangeArrowheads="1"/>
          </p:cNvSpPr>
          <p:nvPr/>
        </p:nvSpPr>
        <p:spPr bwMode="auto">
          <a:xfrm>
            <a:off x="5395913" y="4432300"/>
            <a:ext cx="19829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long int</a:t>
            </a:r>
          </a:p>
        </p:txBody>
      </p:sp>
      <p:sp>
        <p:nvSpPr>
          <p:cNvPr id="15390" name="Rectangle 2077"/>
          <p:cNvSpPr>
            <a:spLocks noChangeArrowheads="1"/>
          </p:cNvSpPr>
          <p:nvPr/>
        </p:nvSpPr>
        <p:spPr bwMode="auto">
          <a:xfrm>
            <a:off x="5410200" y="472598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</p:txBody>
      </p:sp>
      <p:sp>
        <p:nvSpPr>
          <p:cNvPr id="15391" name="Rectangle 2078"/>
          <p:cNvSpPr>
            <a:spLocks noChangeArrowheads="1"/>
          </p:cNvSpPr>
          <p:nvPr/>
        </p:nvSpPr>
        <p:spPr bwMode="auto">
          <a:xfrm>
            <a:off x="5395913" y="5030788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</p:txBody>
      </p:sp>
      <p:sp>
        <p:nvSpPr>
          <p:cNvPr id="15392" name="Rectangle 2079"/>
          <p:cNvSpPr>
            <a:spLocks noChangeArrowheads="1"/>
          </p:cNvSpPr>
          <p:nvPr/>
        </p:nvSpPr>
        <p:spPr bwMode="auto">
          <a:xfrm>
            <a:off x="5410200" y="5324475"/>
            <a:ext cx="139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double</a:t>
            </a:r>
          </a:p>
        </p:txBody>
      </p:sp>
      <p:sp>
        <p:nvSpPr>
          <p:cNvPr id="15393" name="Rectangle 2080"/>
          <p:cNvSpPr>
            <a:spLocks noChangeArrowheads="1"/>
          </p:cNvSpPr>
          <p:nvPr/>
        </p:nvSpPr>
        <p:spPr bwMode="auto">
          <a:xfrm>
            <a:off x="1447800" y="1776413"/>
            <a:ext cx="6477000" cy="419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4" name="Line 2081"/>
          <p:cNvSpPr>
            <a:spLocks noChangeShapeType="1"/>
          </p:cNvSpPr>
          <p:nvPr/>
        </p:nvSpPr>
        <p:spPr bwMode="auto">
          <a:xfrm>
            <a:off x="1447800" y="2490788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5" name="Line 2082"/>
          <p:cNvSpPr>
            <a:spLocks noChangeShapeType="1"/>
          </p:cNvSpPr>
          <p:nvPr/>
        </p:nvSpPr>
        <p:spPr bwMode="auto">
          <a:xfrm>
            <a:off x="1447800" y="2871788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6" name="Line 2084"/>
          <p:cNvSpPr>
            <a:spLocks noChangeShapeType="1"/>
          </p:cNvSpPr>
          <p:nvPr/>
        </p:nvSpPr>
        <p:spPr bwMode="auto">
          <a:xfrm>
            <a:off x="1447800" y="31877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7" name="Line 2085"/>
          <p:cNvSpPr>
            <a:spLocks noChangeShapeType="1"/>
          </p:cNvSpPr>
          <p:nvPr/>
        </p:nvSpPr>
        <p:spPr bwMode="auto">
          <a:xfrm>
            <a:off x="1447800" y="34925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8" name="Line 2086"/>
          <p:cNvSpPr>
            <a:spLocks noChangeShapeType="1"/>
          </p:cNvSpPr>
          <p:nvPr/>
        </p:nvSpPr>
        <p:spPr bwMode="auto">
          <a:xfrm>
            <a:off x="1447800" y="5629275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9" name="Line 2087"/>
          <p:cNvSpPr>
            <a:spLocks noChangeShapeType="1"/>
          </p:cNvSpPr>
          <p:nvPr/>
        </p:nvSpPr>
        <p:spPr bwMode="auto">
          <a:xfrm>
            <a:off x="1447800" y="5324475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0" name="Line 2088"/>
          <p:cNvSpPr>
            <a:spLocks noChangeShapeType="1"/>
          </p:cNvSpPr>
          <p:nvPr/>
        </p:nvSpPr>
        <p:spPr bwMode="auto">
          <a:xfrm>
            <a:off x="1447800" y="5032375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1" name="Line 2089"/>
          <p:cNvSpPr>
            <a:spLocks noChangeShapeType="1"/>
          </p:cNvSpPr>
          <p:nvPr/>
        </p:nvSpPr>
        <p:spPr bwMode="auto">
          <a:xfrm>
            <a:off x="1447800" y="4727575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2" name="Line 2090"/>
          <p:cNvSpPr>
            <a:spLocks noChangeShapeType="1"/>
          </p:cNvSpPr>
          <p:nvPr/>
        </p:nvSpPr>
        <p:spPr bwMode="auto">
          <a:xfrm>
            <a:off x="1447800" y="44069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3" name="Line 2091"/>
          <p:cNvSpPr>
            <a:spLocks noChangeShapeType="1"/>
          </p:cNvSpPr>
          <p:nvPr/>
        </p:nvSpPr>
        <p:spPr bwMode="auto">
          <a:xfrm>
            <a:off x="1447800" y="41021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4" name="Line 2092"/>
          <p:cNvSpPr>
            <a:spLocks noChangeShapeType="1"/>
          </p:cNvSpPr>
          <p:nvPr/>
        </p:nvSpPr>
        <p:spPr bwMode="auto">
          <a:xfrm>
            <a:off x="1447800" y="37973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5" name="Line 2093"/>
          <p:cNvSpPr>
            <a:spLocks noChangeShapeType="1"/>
          </p:cNvSpPr>
          <p:nvPr/>
        </p:nvSpPr>
        <p:spPr bwMode="auto">
          <a:xfrm>
            <a:off x="1447800" y="2185988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6" name="Line 2094"/>
          <p:cNvSpPr>
            <a:spLocks noChangeShapeType="1"/>
          </p:cNvSpPr>
          <p:nvPr/>
        </p:nvSpPr>
        <p:spPr bwMode="auto">
          <a:xfrm flipH="1">
            <a:off x="5151438" y="1795463"/>
            <a:ext cx="30162" cy="416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7" name="Rectangle 209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MPI Basic Data types-  C Programs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6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5122"/>
          <p:cNvSpPr>
            <a:spLocks noGrp="1" noChangeArrowheads="1"/>
          </p:cNvSpPr>
          <p:nvPr>
            <p:ph type="title" idx="4294967295"/>
          </p:nvPr>
        </p:nvSpPr>
        <p:spPr>
          <a:xfrm>
            <a:off x="386952" y="404664"/>
            <a:ext cx="6975475" cy="7493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MPI Basic Data types – Fortran programs</a:t>
            </a:r>
          </a:p>
        </p:txBody>
      </p:sp>
      <p:sp>
        <p:nvSpPr>
          <p:cNvPr id="602115" name="Rectangle 5123"/>
          <p:cNvSpPr>
            <a:spLocks noChangeArrowheads="1"/>
          </p:cNvSpPr>
          <p:nvPr/>
        </p:nvSpPr>
        <p:spPr bwMode="auto">
          <a:xfrm>
            <a:off x="1206500" y="6219825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16" name="Rectangle 5124"/>
          <p:cNvSpPr>
            <a:spLocks noChangeArrowheads="1"/>
          </p:cNvSpPr>
          <p:nvPr/>
        </p:nvSpPr>
        <p:spPr bwMode="auto">
          <a:xfrm>
            <a:off x="2024063" y="2293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Datatype</a:t>
            </a:r>
            <a:endParaRPr lang="en-US" sz="2000" b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17" name="Rectangle 5125"/>
          <p:cNvSpPr>
            <a:spLocks noChangeArrowheads="1"/>
          </p:cNvSpPr>
          <p:nvPr/>
        </p:nvSpPr>
        <p:spPr bwMode="auto">
          <a:xfrm>
            <a:off x="3833813" y="2363788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18" name="Rectangle 5126"/>
          <p:cNvSpPr>
            <a:spLocks noChangeArrowheads="1"/>
          </p:cNvSpPr>
          <p:nvPr/>
        </p:nvSpPr>
        <p:spPr bwMode="auto">
          <a:xfrm>
            <a:off x="5164138" y="2306638"/>
            <a:ext cx="19220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 Datatype</a:t>
            </a:r>
          </a:p>
        </p:txBody>
      </p:sp>
      <p:sp>
        <p:nvSpPr>
          <p:cNvPr id="602119" name="Rectangle 5127"/>
          <p:cNvSpPr>
            <a:spLocks noChangeArrowheads="1"/>
          </p:cNvSpPr>
          <p:nvPr/>
        </p:nvSpPr>
        <p:spPr bwMode="auto">
          <a:xfrm>
            <a:off x="1298575" y="2665413"/>
            <a:ext cx="1722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MPI_INTEGER</a:t>
            </a:r>
          </a:p>
        </p:txBody>
      </p:sp>
      <p:sp>
        <p:nvSpPr>
          <p:cNvPr id="602120" name="Rectangle 5128"/>
          <p:cNvSpPr>
            <a:spLocks noChangeArrowheads="1"/>
          </p:cNvSpPr>
          <p:nvPr/>
        </p:nvSpPr>
        <p:spPr bwMode="auto">
          <a:xfrm>
            <a:off x="4813300" y="2743200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</p:txBody>
      </p:sp>
      <p:sp>
        <p:nvSpPr>
          <p:cNvPr id="602121" name="Rectangle 5129"/>
          <p:cNvSpPr>
            <a:spLocks noChangeArrowheads="1"/>
          </p:cNvSpPr>
          <p:nvPr/>
        </p:nvSpPr>
        <p:spPr bwMode="auto">
          <a:xfrm>
            <a:off x="5767388" y="2841625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22" name="Rectangle 5130"/>
          <p:cNvSpPr>
            <a:spLocks noChangeArrowheads="1"/>
          </p:cNvSpPr>
          <p:nvPr/>
        </p:nvSpPr>
        <p:spPr bwMode="auto">
          <a:xfrm>
            <a:off x="1287463" y="3048000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MPI_REAL</a:t>
            </a:r>
          </a:p>
        </p:txBody>
      </p:sp>
      <p:sp>
        <p:nvSpPr>
          <p:cNvPr id="602123" name="Rectangle 5131"/>
          <p:cNvSpPr>
            <a:spLocks noChangeArrowheads="1"/>
          </p:cNvSpPr>
          <p:nvPr/>
        </p:nvSpPr>
        <p:spPr bwMode="auto">
          <a:xfrm>
            <a:off x="2498725" y="304800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24" name="Rectangle 5132"/>
          <p:cNvSpPr>
            <a:spLocks noChangeArrowheads="1"/>
          </p:cNvSpPr>
          <p:nvPr/>
        </p:nvSpPr>
        <p:spPr bwMode="auto">
          <a:xfrm>
            <a:off x="4799013" y="3070225"/>
            <a:ext cx="6716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602125" name="Rectangle 5133"/>
          <p:cNvSpPr>
            <a:spLocks noChangeArrowheads="1"/>
          </p:cNvSpPr>
          <p:nvPr/>
        </p:nvSpPr>
        <p:spPr bwMode="auto">
          <a:xfrm>
            <a:off x="5319713" y="304800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26" name="Rectangle 5134"/>
          <p:cNvSpPr>
            <a:spLocks noChangeArrowheads="1"/>
          </p:cNvSpPr>
          <p:nvPr/>
        </p:nvSpPr>
        <p:spPr bwMode="auto">
          <a:xfrm>
            <a:off x="1287463" y="3429000"/>
            <a:ext cx="317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MPI_DOUBLE_PRECISION</a:t>
            </a:r>
          </a:p>
        </p:txBody>
      </p:sp>
      <p:sp>
        <p:nvSpPr>
          <p:cNvPr id="602127" name="Rectangle 5135"/>
          <p:cNvSpPr>
            <a:spLocks noChangeArrowheads="1"/>
          </p:cNvSpPr>
          <p:nvPr/>
        </p:nvSpPr>
        <p:spPr bwMode="auto">
          <a:xfrm>
            <a:off x="4348163" y="3503613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28" name="Rectangle 5136"/>
          <p:cNvSpPr>
            <a:spLocks noChangeArrowheads="1"/>
          </p:cNvSpPr>
          <p:nvPr/>
        </p:nvSpPr>
        <p:spPr bwMode="auto">
          <a:xfrm>
            <a:off x="4800600" y="3481388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PRECISION</a:t>
            </a:r>
          </a:p>
        </p:txBody>
      </p:sp>
      <p:sp>
        <p:nvSpPr>
          <p:cNvPr id="602129" name="Rectangle 5137"/>
          <p:cNvSpPr>
            <a:spLocks noChangeArrowheads="1"/>
          </p:cNvSpPr>
          <p:nvPr/>
        </p:nvSpPr>
        <p:spPr bwMode="auto">
          <a:xfrm>
            <a:off x="7099300" y="3503613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30" name="Rectangle 5138"/>
          <p:cNvSpPr>
            <a:spLocks noChangeArrowheads="1"/>
          </p:cNvSpPr>
          <p:nvPr/>
        </p:nvSpPr>
        <p:spPr bwMode="auto">
          <a:xfrm>
            <a:off x="1287463" y="3886200"/>
            <a:ext cx="183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MPI_COMPLEX</a:t>
            </a:r>
          </a:p>
        </p:txBody>
      </p:sp>
      <p:sp>
        <p:nvSpPr>
          <p:cNvPr id="602131" name="Rectangle 5139"/>
          <p:cNvSpPr>
            <a:spLocks noChangeArrowheads="1"/>
          </p:cNvSpPr>
          <p:nvPr/>
        </p:nvSpPr>
        <p:spPr bwMode="auto">
          <a:xfrm>
            <a:off x="4787900" y="3886200"/>
            <a:ext cx="1243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</p:txBody>
      </p:sp>
      <p:sp>
        <p:nvSpPr>
          <p:cNvPr id="602132" name="Rectangle 5140"/>
          <p:cNvSpPr>
            <a:spLocks noChangeArrowheads="1"/>
          </p:cNvSpPr>
          <p:nvPr/>
        </p:nvSpPr>
        <p:spPr bwMode="auto">
          <a:xfrm>
            <a:off x="1287463" y="4267200"/>
            <a:ext cx="169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MPI_LOGICAL</a:t>
            </a:r>
          </a:p>
        </p:txBody>
      </p:sp>
      <p:sp>
        <p:nvSpPr>
          <p:cNvPr id="602133" name="Rectangle 5141"/>
          <p:cNvSpPr>
            <a:spLocks noChangeArrowheads="1"/>
          </p:cNvSpPr>
          <p:nvPr/>
        </p:nvSpPr>
        <p:spPr bwMode="auto">
          <a:xfrm>
            <a:off x="4811713" y="4287838"/>
            <a:ext cx="11108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</a:p>
        </p:txBody>
      </p:sp>
      <p:sp>
        <p:nvSpPr>
          <p:cNvPr id="602134" name="Rectangle 5142"/>
          <p:cNvSpPr>
            <a:spLocks noChangeArrowheads="1"/>
          </p:cNvSpPr>
          <p:nvPr/>
        </p:nvSpPr>
        <p:spPr bwMode="auto">
          <a:xfrm>
            <a:off x="1287463" y="4610100"/>
            <a:ext cx="2178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MPI_CHARACTER</a:t>
            </a:r>
          </a:p>
        </p:txBody>
      </p:sp>
      <p:sp>
        <p:nvSpPr>
          <p:cNvPr id="602135" name="Rectangle 5143"/>
          <p:cNvSpPr>
            <a:spLocks noChangeArrowheads="1"/>
          </p:cNvSpPr>
          <p:nvPr/>
        </p:nvSpPr>
        <p:spPr bwMode="auto">
          <a:xfrm>
            <a:off x="3381375" y="461010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36" name="Rectangle 5144"/>
          <p:cNvSpPr>
            <a:spLocks noChangeArrowheads="1"/>
          </p:cNvSpPr>
          <p:nvPr/>
        </p:nvSpPr>
        <p:spPr bwMode="auto">
          <a:xfrm>
            <a:off x="4799013" y="4643438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CHARACTER(1)</a:t>
            </a:r>
          </a:p>
        </p:txBody>
      </p:sp>
      <p:sp>
        <p:nvSpPr>
          <p:cNvPr id="602137" name="Rectangle 5145"/>
          <p:cNvSpPr>
            <a:spLocks noChangeArrowheads="1"/>
          </p:cNvSpPr>
          <p:nvPr/>
        </p:nvSpPr>
        <p:spPr bwMode="auto">
          <a:xfrm>
            <a:off x="6502400" y="4610100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38" name="Rectangle 5146"/>
          <p:cNvSpPr>
            <a:spLocks noChangeArrowheads="1"/>
          </p:cNvSpPr>
          <p:nvPr/>
        </p:nvSpPr>
        <p:spPr bwMode="auto">
          <a:xfrm>
            <a:off x="1287463" y="4991100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MPI_BYTE</a:t>
            </a:r>
          </a:p>
        </p:txBody>
      </p:sp>
      <p:sp>
        <p:nvSpPr>
          <p:cNvPr id="602140" name="Rectangle 5148"/>
          <p:cNvSpPr>
            <a:spLocks noChangeArrowheads="1"/>
          </p:cNvSpPr>
          <p:nvPr/>
        </p:nvSpPr>
        <p:spPr bwMode="auto">
          <a:xfrm>
            <a:off x="2865438" y="5464175"/>
            <a:ext cx="6732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1" name="Rectangle 5149"/>
          <p:cNvSpPr>
            <a:spLocks noChangeArrowheads="1"/>
          </p:cNvSpPr>
          <p:nvPr/>
        </p:nvSpPr>
        <p:spPr bwMode="auto">
          <a:xfrm>
            <a:off x="1143000" y="2259013"/>
            <a:ext cx="6629400" cy="317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2" name="Line 5150"/>
          <p:cNvSpPr>
            <a:spLocks noChangeShapeType="1"/>
          </p:cNvSpPr>
          <p:nvPr/>
        </p:nvSpPr>
        <p:spPr bwMode="auto">
          <a:xfrm>
            <a:off x="1143000" y="2667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3" name="Line 5151"/>
          <p:cNvSpPr>
            <a:spLocks noChangeShapeType="1"/>
          </p:cNvSpPr>
          <p:nvPr/>
        </p:nvSpPr>
        <p:spPr bwMode="auto">
          <a:xfrm>
            <a:off x="1143000" y="3048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5" name="Line 5153"/>
          <p:cNvSpPr>
            <a:spLocks noChangeShapeType="1"/>
          </p:cNvSpPr>
          <p:nvPr/>
        </p:nvSpPr>
        <p:spPr bwMode="auto">
          <a:xfrm>
            <a:off x="1143000" y="3429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6" name="Line 5154"/>
          <p:cNvSpPr>
            <a:spLocks noChangeShapeType="1"/>
          </p:cNvSpPr>
          <p:nvPr/>
        </p:nvSpPr>
        <p:spPr bwMode="auto">
          <a:xfrm>
            <a:off x="1143000" y="3810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7" name="Line 5155"/>
          <p:cNvSpPr>
            <a:spLocks noChangeShapeType="1"/>
          </p:cNvSpPr>
          <p:nvPr/>
        </p:nvSpPr>
        <p:spPr bwMode="auto">
          <a:xfrm>
            <a:off x="1143000" y="4267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8" name="Line 5156"/>
          <p:cNvSpPr>
            <a:spLocks noChangeShapeType="1"/>
          </p:cNvSpPr>
          <p:nvPr/>
        </p:nvSpPr>
        <p:spPr bwMode="auto">
          <a:xfrm>
            <a:off x="1143000" y="46101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49" name="Line 5157"/>
          <p:cNvSpPr>
            <a:spLocks noChangeShapeType="1"/>
          </p:cNvSpPr>
          <p:nvPr/>
        </p:nvSpPr>
        <p:spPr bwMode="auto">
          <a:xfrm>
            <a:off x="1143000" y="49911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150" name="Line 5158"/>
          <p:cNvSpPr>
            <a:spLocks noChangeShapeType="1"/>
          </p:cNvSpPr>
          <p:nvPr/>
        </p:nvSpPr>
        <p:spPr bwMode="auto">
          <a:xfrm flipH="1">
            <a:off x="4556125" y="2270125"/>
            <a:ext cx="15875" cy="316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1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0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4563134"/>
              </p:ext>
            </p:extLst>
          </p:nvPr>
        </p:nvGraphicFramePr>
        <p:xfrm>
          <a:off x="587375" y="1268760"/>
          <a:ext cx="7893050" cy="1730376"/>
        </p:xfrm>
        <a:graphic>
          <a:graphicData uri="http://schemas.openxmlformats.org/drawingml/2006/table">
            <a:tbl>
              <a:tblPr/>
              <a:tblGrid>
                <a:gridCol w="1376363"/>
                <a:gridCol w="6516687"/>
              </a:tblGrid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Rc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MPI_Xxxxx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(parameter, ... 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Rc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MPI_Send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(&amp;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buf,count,type,dest,tag,comm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9" name="Text Box 64"/>
          <p:cNvSpPr txBox="1">
            <a:spLocks noChangeArrowheads="1"/>
          </p:cNvSpPr>
          <p:nvPr/>
        </p:nvSpPr>
        <p:spPr bwMode="auto">
          <a:xfrm>
            <a:off x="466930" y="3284984"/>
            <a:ext cx="8178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281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All MPI Functions are </a:t>
            </a:r>
            <a:r>
              <a:rPr lang="en-US" sz="2000" b="0" dirty="0">
                <a:solidFill>
                  <a:srgbClr val="FF0066"/>
                </a:solidFill>
              </a:rPr>
              <a:t>case sensitive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All MPI calls begin with </a:t>
            </a:r>
            <a:r>
              <a:rPr lang="en-US" sz="2000" b="0" dirty="0">
                <a:solidFill>
                  <a:srgbClr val="FF0066"/>
                </a:solidFill>
              </a:rPr>
              <a:t>MPI_</a:t>
            </a:r>
            <a:r>
              <a:rPr lang="en-US" sz="2000" b="0" dirty="0">
                <a:solidFill>
                  <a:srgbClr val="003399"/>
                </a:solidFill>
              </a:rPr>
              <a:t>  followed by </a:t>
            </a:r>
            <a:r>
              <a:rPr lang="en-US" sz="2000" b="0" dirty="0">
                <a:solidFill>
                  <a:srgbClr val="FF0066"/>
                </a:solidFill>
              </a:rPr>
              <a:t>actual function name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C programs should include the file </a:t>
            </a:r>
            <a:r>
              <a:rPr lang="en-US" sz="2000" b="0" dirty="0" err="1" smtClean="0">
                <a:solidFill>
                  <a:srgbClr val="FF0066"/>
                </a:solidFill>
              </a:rPr>
              <a:t>mpi.h</a:t>
            </a:r>
            <a:endParaRPr lang="en-US" sz="2000" b="0" dirty="0" smtClean="0">
              <a:solidFill>
                <a:srgbClr val="FF0066"/>
              </a:solidFill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FF0066"/>
              </a:solidFill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 err="1">
                <a:solidFill>
                  <a:srgbClr val="003399"/>
                </a:solidFill>
              </a:rPr>
              <a:t>Return_integer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Rc</a:t>
            </a:r>
            <a:r>
              <a:rPr lang="en-US" sz="2000" b="0" dirty="0">
                <a:solidFill>
                  <a:srgbClr val="003399"/>
                </a:solidFill>
              </a:rPr>
              <a:t> is of type integer. It is set to </a:t>
            </a:r>
            <a:r>
              <a:rPr lang="en-US" sz="2000" b="0" dirty="0">
                <a:solidFill>
                  <a:srgbClr val="FF0066"/>
                </a:solidFill>
              </a:rPr>
              <a:t>MPI_SUCCESS</a:t>
            </a:r>
            <a:r>
              <a:rPr lang="en-US" sz="2000" b="0" dirty="0">
                <a:solidFill>
                  <a:srgbClr val="003399"/>
                </a:solidFill>
              </a:rPr>
              <a:t> upon success</a:t>
            </a:r>
            <a:r>
              <a:rPr lang="en-US" sz="2000" dirty="0">
                <a:solidFill>
                  <a:srgbClr val="003399"/>
                </a:solidFill>
              </a:rPr>
              <a:t>. </a:t>
            </a:r>
            <a:endParaRPr lang="en-US" sz="2000" u="sng" dirty="0">
              <a:solidFill>
                <a:srgbClr val="003399"/>
              </a:solidFill>
            </a:endParaRPr>
          </a:p>
        </p:txBody>
      </p:sp>
      <p:sp>
        <p:nvSpPr>
          <p:cNvPr id="16400" name="Rectangle 6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Format of MPI Calls - C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7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611188" y="4211638"/>
            <a:ext cx="8178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0"/>
              </a:spcBef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>
              <a:spcBef>
                <a:spcPct val="0"/>
              </a:spcBef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003399"/>
                </a:solidFill>
                <a:latin typeface="Arial" charset="0"/>
              </a:rPr>
              <a:t>Case</a:t>
            </a:r>
            <a:r>
              <a:rPr lang="en-US" sz="2000">
                <a:solidFill>
                  <a:srgbClr val="FF0066"/>
                </a:solidFill>
                <a:latin typeface="Arial" charset="0"/>
              </a:rPr>
              <a:t> insensitive</a:t>
            </a:r>
            <a:r>
              <a:rPr lang="en-US" sz="2000">
                <a:solidFill>
                  <a:srgbClr val="003399"/>
                </a:solidFill>
                <a:latin typeface="Arial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003399"/>
                </a:solidFill>
                <a:latin typeface="Arial" charset="0"/>
              </a:rPr>
              <a:t>Fortran programs should include the file </a:t>
            </a:r>
            <a:r>
              <a:rPr lang="en-US" sz="2000">
                <a:solidFill>
                  <a:srgbClr val="FF0066"/>
                </a:solidFill>
                <a:latin typeface="Arial" charset="0"/>
              </a:rPr>
              <a:t>mpif.h</a:t>
            </a:r>
          </a:p>
          <a:p>
            <a:pPr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003399"/>
                </a:solidFill>
                <a:latin typeface="Arial" charset="0"/>
              </a:rPr>
              <a:t>Additional parameter </a:t>
            </a:r>
            <a:r>
              <a:rPr lang="en-US" sz="2000">
                <a:solidFill>
                  <a:srgbClr val="FF0066"/>
                </a:solidFill>
                <a:latin typeface="Arial" charset="0"/>
              </a:rPr>
              <a:t>ierr</a:t>
            </a:r>
            <a:r>
              <a:rPr lang="en-US" sz="2000">
                <a:solidFill>
                  <a:srgbClr val="003399"/>
                </a:solidFill>
                <a:latin typeface="Arial" charset="0"/>
              </a:rPr>
              <a:t> to take care of the function status</a:t>
            </a:r>
            <a:endParaRPr lang="en-US" sz="2000" u="sng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7626350" y="8763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/>
              <a:t>(Contd…)</a:t>
            </a:r>
          </a:p>
        </p:txBody>
      </p:sp>
      <p:graphicFrame>
        <p:nvGraphicFramePr>
          <p:cNvPr id="26730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1609071"/>
              </p:ext>
            </p:extLst>
          </p:nvPr>
        </p:nvGraphicFramePr>
        <p:xfrm>
          <a:off x="652463" y="1909763"/>
          <a:ext cx="7881937" cy="1730376"/>
        </p:xfrm>
        <a:graphic>
          <a:graphicData uri="http://schemas.openxmlformats.org/drawingml/2006/table">
            <a:tbl>
              <a:tblPr/>
              <a:tblGrid>
                <a:gridCol w="981075"/>
                <a:gridCol w="6900862"/>
              </a:tblGrid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 CALL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MPI_XXXXX(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parameter,..., ierr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CALL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MPI_SEND(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buf,count,type,dest,tag,comm,ierr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29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923925"/>
            <a:ext cx="5770562" cy="2460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Format of MPI Calls- Fortran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55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66750" y="1484313"/>
            <a:ext cx="77343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5762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The communicator is </a:t>
            </a:r>
            <a:r>
              <a:rPr lang="en-US" sz="2000" b="0" dirty="0">
                <a:solidFill>
                  <a:srgbClr val="FF0066"/>
                </a:solidFill>
              </a:rPr>
              <a:t>Communication Universe.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FF0066"/>
                </a:solidFill>
              </a:rPr>
              <a:t>Processes that are allowed to </a:t>
            </a:r>
            <a:r>
              <a:rPr lang="en-US" sz="2000" b="0" dirty="0" smtClean="0">
                <a:solidFill>
                  <a:srgbClr val="FF0066"/>
                </a:solidFill>
              </a:rPr>
              <a:t>communicate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FF0066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Messages are sent / received within a given </a:t>
            </a:r>
            <a:r>
              <a:rPr lang="en-US" sz="2000" b="0" dirty="0">
                <a:solidFill>
                  <a:srgbClr val="FF0066"/>
                </a:solidFill>
              </a:rPr>
              <a:t>Universe</a:t>
            </a:r>
            <a:r>
              <a:rPr lang="en-US" sz="2000" b="0" dirty="0" smtClean="0">
                <a:solidFill>
                  <a:srgbClr val="FF0066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FF0066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FF0066"/>
                </a:solidFill>
              </a:rPr>
              <a:t>MPI_COMM_WORLD</a:t>
            </a:r>
            <a:r>
              <a:rPr lang="en-US" sz="2000" b="0" dirty="0">
                <a:solidFill>
                  <a:srgbClr val="003399"/>
                </a:solidFill>
              </a:rPr>
              <a:t> is the default communicator.</a:t>
            </a:r>
          </a:p>
        </p:txBody>
      </p:sp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0" y="66198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0" y="148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15" name="Rectangle 26"/>
          <p:cNvSpPr>
            <a:spLocks noChangeArrowheads="1"/>
          </p:cNvSpPr>
          <p:nvPr/>
        </p:nvSpPr>
        <p:spPr bwMode="auto">
          <a:xfrm>
            <a:off x="0" y="537527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7416" name="Picture 20" descr="comm_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933056"/>
            <a:ext cx="358775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2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8512"/>
          </a:xfrm>
        </p:spPr>
        <p:txBody>
          <a:bodyPr/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Communicator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5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79512" y="2708920"/>
            <a:ext cx="752633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800000"/>
                </a:solidFill>
              </a:rPr>
              <a:t>      </a:t>
            </a:r>
            <a:r>
              <a:rPr lang="en-US" sz="2000" dirty="0" smtClean="0">
                <a:solidFill>
                  <a:srgbClr val="800000"/>
                </a:solidFill>
              </a:rPr>
              <a:t>                                           Rank</a:t>
            </a:r>
            <a:r>
              <a:rPr lang="en-US" sz="2000" dirty="0">
                <a:solidFill>
                  <a:srgbClr val="800000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Unique integer</a:t>
            </a:r>
            <a:r>
              <a:rPr lang="en-US" sz="2000" b="0" dirty="0">
                <a:solidFill>
                  <a:srgbClr val="FF0066"/>
                </a:solidFill>
              </a:rPr>
              <a:t> identifier</a:t>
            </a:r>
            <a:r>
              <a:rPr lang="en-US" sz="2000" b="0" dirty="0">
                <a:solidFill>
                  <a:srgbClr val="003399"/>
                </a:solidFill>
              </a:rPr>
              <a:t> for every process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Assigned by the system </a:t>
            </a:r>
            <a:r>
              <a:rPr lang="en-US" sz="2000" b="0" dirty="0">
                <a:solidFill>
                  <a:srgbClr val="FF0066"/>
                </a:solidFill>
              </a:rPr>
              <a:t>during initialization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Ranks are </a:t>
            </a:r>
            <a:r>
              <a:rPr lang="en-US" sz="2000" b="0" dirty="0">
                <a:solidFill>
                  <a:srgbClr val="FF0066"/>
                </a:solidFill>
              </a:rPr>
              <a:t>contiguous</a:t>
            </a:r>
            <a:r>
              <a:rPr lang="en-US" sz="2000" b="0" dirty="0">
                <a:solidFill>
                  <a:srgbClr val="003399"/>
                </a:solidFill>
              </a:rPr>
              <a:t> &amp; begin at zero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Used to specify the </a:t>
            </a:r>
            <a:r>
              <a:rPr lang="en-US" sz="2000" b="0" dirty="0">
                <a:solidFill>
                  <a:srgbClr val="FF0066"/>
                </a:solidFill>
              </a:rPr>
              <a:t>source and destination</a:t>
            </a:r>
            <a:r>
              <a:rPr lang="en-US" sz="2000" b="0" dirty="0">
                <a:solidFill>
                  <a:srgbClr val="003399"/>
                </a:solidFill>
              </a:rPr>
              <a:t> of messages. </a:t>
            </a:r>
            <a:endParaRPr lang="en-US" sz="2000" b="0" dirty="0" smtClean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Often used to control program execution  </a:t>
            </a:r>
            <a:r>
              <a:rPr lang="en-US" sz="2000" b="0" dirty="0">
                <a:solidFill>
                  <a:srgbClr val="FF0066"/>
                </a:solidFill>
              </a:rPr>
              <a:t>(if rank=0 do this / if rank=1 do that).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</a:p>
        </p:txBody>
      </p:sp>
      <p:pic>
        <p:nvPicPr>
          <p:cNvPr id="18437" name="Picture 3" descr="comm_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31496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What is ‘Rank’ in Communicator?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9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047" t="18022" r="28511" b="51926"/>
          <a:stretch>
            <a:fillRect/>
          </a:stretch>
        </p:blipFill>
        <p:spPr bwMode="auto">
          <a:xfrm>
            <a:off x="2324100" y="836712"/>
            <a:ext cx="4867275" cy="3003550"/>
          </a:xfrm>
          <a:prstGeom prst="rect">
            <a:avLst/>
          </a:prstGeom>
          <a:solidFill>
            <a:srgbClr val="09D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79512" y="3645024"/>
            <a:ext cx="77724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61963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Communication between </a:t>
            </a:r>
            <a:r>
              <a:rPr lang="en-US" sz="2000" b="0" dirty="0">
                <a:solidFill>
                  <a:srgbClr val="FF0066"/>
                </a:solidFill>
              </a:rPr>
              <a:t>two processes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FF0066"/>
                </a:solidFill>
              </a:rPr>
              <a:t>Source</a:t>
            </a:r>
            <a:r>
              <a:rPr lang="en-US" sz="2000" b="0" dirty="0">
                <a:solidFill>
                  <a:srgbClr val="003399"/>
                </a:solidFill>
              </a:rPr>
              <a:t> process sends message to </a:t>
            </a:r>
            <a:r>
              <a:rPr lang="en-US" sz="2000" b="0" dirty="0">
                <a:solidFill>
                  <a:srgbClr val="FF0066"/>
                </a:solidFill>
              </a:rPr>
              <a:t>destination</a:t>
            </a:r>
            <a:r>
              <a:rPr lang="en-US" sz="2000" b="0" dirty="0">
                <a:solidFill>
                  <a:srgbClr val="003399"/>
                </a:solidFill>
              </a:rPr>
              <a:t> process</a:t>
            </a:r>
            <a:r>
              <a:rPr lang="en-US" sz="2000" b="0" dirty="0" smtClean="0">
                <a:solidFill>
                  <a:srgbClr val="003399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Communication takes place within a </a:t>
            </a:r>
            <a:r>
              <a:rPr lang="en-US" sz="2000" b="0" dirty="0">
                <a:solidFill>
                  <a:srgbClr val="FF0066"/>
                </a:solidFill>
              </a:rPr>
              <a:t>communicator</a:t>
            </a:r>
            <a:r>
              <a:rPr lang="en-US" sz="2000" b="0" dirty="0" smtClean="0">
                <a:solidFill>
                  <a:srgbClr val="FF0066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b="0" dirty="0">
              <a:solidFill>
                <a:srgbClr val="FF0066"/>
              </a:solidFill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>
                <a:solidFill>
                  <a:srgbClr val="003399"/>
                </a:solidFill>
              </a:rPr>
              <a:t>Destination process </a:t>
            </a:r>
            <a:r>
              <a:rPr lang="en-US" sz="2000" b="0" dirty="0">
                <a:solidFill>
                  <a:srgbClr val="FF0066"/>
                </a:solidFill>
              </a:rPr>
              <a:t>identified by its rank</a:t>
            </a:r>
            <a:r>
              <a:rPr lang="en-US" sz="2000" b="0" dirty="0">
                <a:solidFill>
                  <a:srgbClr val="003399"/>
                </a:solidFill>
              </a:rPr>
              <a:t> in the communicator.</a:t>
            </a: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960438" y="1458913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2000" b="0"/>
          </a:p>
        </p:txBody>
      </p:sp>
      <p:sp>
        <p:nvSpPr>
          <p:cNvPr id="20487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Point-to-Point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5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815418" y="692696"/>
            <a:ext cx="6624637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q"/>
            </a:pPr>
            <a:endParaRPr lang="en-US" altLang="en-US" sz="800" b="0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sz="2000" b="0" dirty="0" smtClean="0">
                <a:solidFill>
                  <a:srgbClr val="003399"/>
                </a:solidFill>
                <a:latin typeface="Arial" charset="0"/>
              </a:rPr>
              <a:t>Parallel Programming models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sz="2000" b="0" dirty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Introduction to MPI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Structure of MPI  and </a:t>
            </a:r>
            <a:r>
              <a:rPr lang="en-US" altLang="en-US" sz="2000" b="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Simple MPI program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Point to point communication calls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Collective </a:t>
            </a:r>
            <a:r>
              <a:rPr lang="en-US" altLang="en-US" sz="2000" b="0" dirty="0">
                <a:solidFill>
                  <a:srgbClr val="003399"/>
                </a:solidFill>
                <a:latin typeface="Arial" charset="0"/>
              </a:rPr>
              <a:t>Communication </a:t>
            </a: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calls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>
                <a:solidFill>
                  <a:srgbClr val="003399"/>
                </a:solidFill>
                <a:latin typeface="Arial" charset="0"/>
              </a:rPr>
              <a:t>Collective </a:t>
            </a: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Computation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Demonstration of Sample MPI programs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r>
              <a:rPr lang="en-US" altLang="en-US" sz="2000" b="0" dirty="0" smtClean="0">
                <a:solidFill>
                  <a:srgbClr val="003399"/>
                </a:solidFill>
                <a:latin typeface="Arial" charset="0"/>
              </a:rPr>
              <a:t>Conclusion </a:t>
            </a:r>
            <a:endParaRPr lang="en-US" altLang="en-US" sz="2000" b="0" dirty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66"/>
              </a:buClr>
              <a:buFontTx/>
              <a:buChar char="•"/>
            </a:pPr>
            <a:endParaRPr lang="en-US" altLang="en-US" sz="2000" b="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12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332656"/>
            <a:ext cx="77724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Presentation 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Think Parallel - 2023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15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051"/>
          <p:cNvSpPr>
            <a:spLocks noChangeArrowheads="1"/>
          </p:cNvSpPr>
          <p:nvPr/>
        </p:nvSpPr>
        <p:spPr bwMode="auto">
          <a:xfrm>
            <a:off x="0" y="93186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26629" name="Rectangle 2054"/>
          <p:cNvSpPr>
            <a:spLocks noChangeArrowheads="1"/>
          </p:cNvSpPr>
          <p:nvPr/>
        </p:nvSpPr>
        <p:spPr bwMode="auto">
          <a:xfrm>
            <a:off x="0" y="25765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26630" name="Picture 2053" descr="System buffering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800225"/>
            <a:ext cx="555466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2061"/>
          <p:cNvSpPr txBox="1">
            <a:spLocks noChangeArrowheads="1"/>
          </p:cNvSpPr>
          <p:nvPr/>
        </p:nvSpPr>
        <p:spPr bwMode="auto">
          <a:xfrm>
            <a:off x="7626350" y="8604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0"/>
              <a:t>(Contd…)</a:t>
            </a:r>
          </a:p>
        </p:txBody>
      </p:sp>
      <p:sp>
        <p:nvSpPr>
          <p:cNvPr id="26632" name="Rectangle 206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691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Point-to-Point Communication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2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0" y="1420813"/>
            <a:ext cx="900115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5762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000" dirty="0" err="1">
                <a:solidFill>
                  <a:srgbClr val="003399"/>
                </a:solidFill>
              </a:rPr>
              <a:t>int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MPI_Send</a:t>
            </a:r>
            <a:r>
              <a:rPr lang="en-US" sz="2000" b="0" dirty="0">
                <a:solidFill>
                  <a:srgbClr val="003399"/>
                </a:solidFill>
              </a:rPr>
              <a:t>(void *</a:t>
            </a:r>
            <a:r>
              <a:rPr lang="en-US" sz="2000" b="0" dirty="0" err="1">
                <a:solidFill>
                  <a:srgbClr val="003399"/>
                </a:solidFill>
              </a:rPr>
              <a:t>buf</a:t>
            </a:r>
            <a:r>
              <a:rPr lang="en-US" sz="2000" b="0" dirty="0">
                <a:solidFill>
                  <a:srgbClr val="003399"/>
                </a:solidFill>
              </a:rPr>
              <a:t>, </a:t>
            </a:r>
            <a:r>
              <a:rPr lang="en-US" sz="2000" b="0" dirty="0" err="1">
                <a:solidFill>
                  <a:srgbClr val="003399"/>
                </a:solidFill>
              </a:rPr>
              <a:t>int</a:t>
            </a:r>
            <a:r>
              <a:rPr lang="en-US" sz="2000" b="0" dirty="0">
                <a:solidFill>
                  <a:srgbClr val="003399"/>
                </a:solidFill>
              </a:rPr>
              <a:t> count, </a:t>
            </a:r>
            <a:r>
              <a:rPr lang="en-US" sz="2000" b="0" dirty="0" err="1">
                <a:solidFill>
                  <a:srgbClr val="003399"/>
                </a:solidFill>
              </a:rPr>
              <a:t>MPI_Datatype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dtype</a:t>
            </a:r>
            <a:r>
              <a:rPr lang="en-US" sz="2000" b="0" dirty="0">
                <a:solidFill>
                  <a:srgbClr val="003399"/>
                </a:solidFill>
              </a:rPr>
              <a:t>, </a:t>
            </a:r>
            <a:r>
              <a:rPr lang="en-US" sz="2000" b="0" dirty="0" err="1">
                <a:solidFill>
                  <a:srgbClr val="003399"/>
                </a:solidFill>
              </a:rPr>
              <a:t>int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dest</a:t>
            </a:r>
            <a:r>
              <a:rPr lang="en-US" sz="2000" b="0" dirty="0">
                <a:solidFill>
                  <a:srgbClr val="003399"/>
                </a:solidFill>
              </a:rPr>
              <a:t>, </a:t>
            </a:r>
            <a:r>
              <a:rPr lang="en-US" sz="2000" b="0" dirty="0" err="1">
                <a:solidFill>
                  <a:srgbClr val="003399"/>
                </a:solidFill>
              </a:rPr>
              <a:t>int</a:t>
            </a:r>
            <a:r>
              <a:rPr lang="en-US" sz="2000" b="0" dirty="0">
                <a:solidFill>
                  <a:srgbClr val="003399"/>
                </a:solidFill>
              </a:rPr>
              <a:t> tag, </a:t>
            </a:r>
            <a:r>
              <a:rPr lang="en-US" sz="2000" b="0" dirty="0" err="1">
                <a:solidFill>
                  <a:srgbClr val="003399"/>
                </a:solidFill>
              </a:rPr>
              <a:t>MPI_Comm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comm</a:t>
            </a:r>
            <a:r>
              <a:rPr lang="en-US" sz="2000" b="0" dirty="0">
                <a:solidFill>
                  <a:srgbClr val="003399"/>
                </a:solidFill>
              </a:rPr>
              <a:t>); </a:t>
            </a: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r>
              <a:rPr lang="en-US" sz="2000" dirty="0" err="1">
                <a:solidFill>
                  <a:srgbClr val="003399"/>
                </a:solidFill>
              </a:rPr>
              <a:t>int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MPI_Recv</a:t>
            </a:r>
            <a:r>
              <a:rPr lang="en-US" sz="2000" b="0" dirty="0">
                <a:solidFill>
                  <a:srgbClr val="003399"/>
                </a:solidFill>
              </a:rPr>
              <a:t>(void *</a:t>
            </a:r>
            <a:r>
              <a:rPr lang="en-US" sz="2000" b="0" dirty="0" err="1">
                <a:solidFill>
                  <a:srgbClr val="003399"/>
                </a:solidFill>
              </a:rPr>
              <a:t>buf</a:t>
            </a:r>
            <a:r>
              <a:rPr lang="en-US" sz="2000" b="0" dirty="0">
                <a:solidFill>
                  <a:srgbClr val="003399"/>
                </a:solidFill>
              </a:rPr>
              <a:t>, </a:t>
            </a:r>
            <a:r>
              <a:rPr lang="en-US" sz="2000" b="0" dirty="0" err="1">
                <a:solidFill>
                  <a:srgbClr val="003399"/>
                </a:solidFill>
              </a:rPr>
              <a:t>int</a:t>
            </a:r>
            <a:r>
              <a:rPr lang="en-US" sz="2000" b="0" dirty="0">
                <a:solidFill>
                  <a:srgbClr val="003399"/>
                </a:solidFill>
              </a:rPr>
              <a:t> count, </a:t>
            </a:r>
            <a:r>
              <a:rPr lang="en-US" sz="2000" b="0" dirty="0" err="1">
                <a:solidFill>
                  <a:srgbClr val="003399"/>
                </a:solidFill>
              </a:rPr>
              <a:t>MPI_Datatype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dtype</a:t>
            </a:r>
            <a:r>
              <a:rPr lang="en-US" sz="2000" b="0" dirty="0">
                <a:solidFill>
                  <a:srgbClr val="003399"/>
                </a:solidFill>
              </a:rPr>
              <a:t>, </a:t>
            </a:r>
            <a:r>
              <a:rPr lang="en-US" sz="2000" b="0" dirty="0" err="1">
                <a:solidFill>
                  <a:srgbClr val="003399"/>
                </a:solidFill>
              </a:rPr>
              <a:t>int</a:t>
            </a:r>
            <a:r>
              <a:rPr lang="en-US" sz="2000" b="0" dirty="0">
                <a:solidFill>
                  <a:srgbClr val="003399"/>
                </a:solidFill>
              </a:rPr>
              <a:t> source, </a:t>
            </a:r>
            <a:r>
              <a:rPr lang="en-US" sz="2000" b="0" dirty="0" err="1">
                <a:solidFill>
                  <a:srgbClr val="003399"/>
                </a:solidFill>
              </a:rPr>
              <a:t>int</a:t>
            </a:r>
            <a:r>
              <a:rPr lang="en-US" sz="2000" b="0" dirty="0">
                <a:solidFill>
                  <a:srgbClr val="003399"/>
                </a:solidFill>
              </a:rPr>
              <a:t> tag, </a:t>
            </a:r>
            <a:r>
              <a:rPr lang="en-US" sz="2000" b="0" dirty="0" err="1">
                <a:solidFill>
                  <a:srgbClr val="003399"/>
                </a:solidFill>
              </a:rPr>
              <a:t>MPI_Comm</a:t>
            </a:r>
            <a:r>
              <a:rPr lang="en-US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comm</a:t>
            </a:r>
            <a:r>
              <a:rPr lang="en-US" sz="2000" b="0" dirty="0">
                <a:solidFill>
                  <a:srgbClr val="003399"/>
                </a:solidFill>
              </a:rPr>
              <a:t>, </a:t>
            </a:r>
            <a:r>
              <a:rPr lang="en-US" sz="2000" b="0" dirty="0" err="1">
                <a:solidFill>
                  <a:srgbClr val="003399"/>
                </a:solidFill>
              </a:rPr>
              <a:t>MPI_Status</a:t>
            </a:r>
            <a:r>
              <a:rPr lang="en-US" sz="2000" b="0" dirty="0">
                <a:solidFill>
                  <a:srgbClr val="003399"/>
                </a:solidFill>
              </a:rPr>
              <a:t> *status); </a:t>
            </a: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r>
              <a:rPr lang="en-US" sz="2000" b="0" dirty="0">
                <a:solidFill>
                  <a:srgbClr val="003399"/>
                </a:solidFill>
              </a:rPr>
              <a:t>When </a:t>
            </a:r>
            <a:r>
              <a:rPr lang="en-US" sz="2000" b="0" dirty="0" err="1">
                <a:solidFill>
                  <a:srgbClr val="003399"/>
                </a:solidFill>
              </a:rPr>
              <a:t>MPI_Recv</a:t>
            </a:r>
            <a:r>
              <a:rPr lang="en-US" sz="2000" b="0" dirty="0">
                <a:solidFill>
                  <a:srgbClr val="003399"/>
                </a:solidFill>
              </a:rPr>
              <a:t> routine returns, the received message data have been copied into the buffer; and the tag, source, and actual count of data received are available via the status argument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Send and Receive: Syntax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06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357158" y="980728"/>
            <a:ext cx="8429684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1963" indent="-4619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5762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1800" b="0" dirty="0" err="1"/>
              <a:t>strcpy</a:t>
            </a:r>
            <a:r>
              <a:rPr lang="en-US" sz="1800" b="0" dirty="0"/>
              <a:t>(Message, "Hello India");   </a:t>
            </a:r>
          </a:p>
          <a:p>
            <a:r>
              <a:rPr lang="en-US" sz="1800" b="0" dirty="0"/>
              <a:t>	 Destination = 0; </a:t>
            </a:r>
            <a:r>
              <a:rPr lang="en-US" sz="1800" b="0" dirty="0" smtClean="0"/>
              <a:t>source= </a:t>
            </a:r>
            <a:r>
              <a:rPr lang="en-US" sz="1800" b="0" dirty="0"/>
              <a:t>1; BUFFER_SIZE = 32;</a:t>
            </a:r>
          </a:p>
          <a:p>
            <a:r>
              <a:rPr lang="en-US" sz="1800" b="0" dirty="0" smtClean="0">
                <a:solidFill>
                  <a:srgbClr val="CC3399"/>
                </a:solidFill>
              </a:rPr>
              <a:t>        </a:t>
            </a:r>
            <a:r>
              <a:rPr lang="en-US" sz="1800" b="0" dirty="0" err="1" smtClean="0">
                <a:solidFill>
                  <a:srgbClr val="CC3399"/>
                </a:solidFill>
              </a:rPr>
              <a:t>MPI_Send</a:t>
            </a:r>
            <a:r>
              <a:rPr lang="en-US" sz="1800" b="0" dirty="0" smtClean="0">
                <a:solidFill>
                  <a:srgbClr val="CC3399"/>
                </a:solidFill>
              </a:rPr>
              <a:t> </a:t>
            </a:r>
            <a:r>
              <a:rPr lang="en-US" sz="1800" b="0" dirty="0">
                <a:solidFill>
                  <a:srgbClr val="CC3399"/>
                </a:solidFill>
              </a:rPr>
              <a:t>(</a:t>
            </a:r>
            <a:r>
              <a:rPr lang="en-US" sz="1800" b="0" dirty="0">
                <a:solidFill>
                  <a:srgbClr val="0000FF"/>
                </a:solidFill>
              </a:rPr>
              <a:t>Message, BUFFER_SIZE, MPI_CHAR, Destination, </a:t>
            </a:r>
            <a:r>
              <a:rPr lang="en-US" sz="1800" b="0" dirty="0" err="1">
                <a:solidFill>
                  <a:srgbClr val="0000FF"/>
                </a:solidFill>
              </a:rPr>
              <a:t>tag,MPI_COMM_WORLD</a:t>
            </a:r>
            <a:r>
              <a:rPr lang="en-US" sz="1800" b="0" dirty="0">
                <a:solidFill>
                  <a:srgbClr val="CC3399"/>
                </a:solidFill>
              </a:rPr>
              <a:t>);</a:t>
            </a:r>
          </a:p>
          <a:p>
            <a:endParaRPr lang="en-US" sz="1800" b="0" dirty="0" smtClean="0">
              <a:solidFill>
                <a:srgbClr val="CC3399"/>
              </a:solidFill>
            </a:endParaRPr>
          </a:p>
          <a:p>
            <a:r>
              <a:rPr lang="en-US" sz="1800" b="0" dirty="0" smtClean="0">
                <a:solidFill>
                  <a:srgbClr val="CC3399"/>
                </a:solidFill>
              </a:rPr>
              <a:t>        </a:t>
            </a:r>
            <a:r>
              <a:rPr lang="en-US" sz="1800" b="0" dirty="0" err="1" smtClean="0">
                <a:solidFill>
                  <a:srgbClr val="CC3399"/>
                </a:solidFill>
              </a:rPr>
              <a:t>MPI_Recv</a:t>
            </a:r>
            <a:r>
              <a:rPr lang="en-US" sz="1800" b="0" dirty="0" smtClean="0">
                <a:solidFill>
                  <a:srgbClr val="CC3399"/>
                </a:solidFill>
              </a:rPr>
              <a:t>(</a:t>
            </a:r>
            <a:r>
              <a:rPr lang="en-US" sz="1800" b="0" dirty="0" smtClean="0">
                <a:solidFill>
                  <a:srgbClr val="0000FF"/>
                </a:solidFill>
              </a:rPr>
              <a:t>Message</a:t>
            </a:r>
            <a:r>
              <a:rPr lang="en-US" sz="1800" b="0" dirty="0">
                <a:solidFill>
                  <a:srgbClr val="0000FF"/>
                </a:solidFill>
              </a:rPr>
              <a:t>, BUFFER_SIZE, MPI_CHAR, </a:t>
            </a:r>
            <a:r>
              <a:rPr lang="en-US" sz="1800" b="0" dirty="0" smtClean="0">
                <a:solidFill>
                  <a:srgbClr val="0000FF"/>
                </a:solidFill>
              </a:rPr>
              <a:t>source, </a:t>
            </a:r>
            <a:r>
              <a:rPr lang="en-US" sz="1800" b="0" dirty="0" err="1">
                <a:solidFill>
                  <a:srgbClr val="0000FF"/>
                </a:solidFill>
              </a:rPr>
              <a:t>tag,MPI_COMM_WORLD</a:t>
            </a:r>
            <a:r>
              <a:rPr lang="en-US" sz="1800" b="0" dirty="0">
                <a:solidFill>
                  <a:srgbClr val="0000FF"/>
                </a:solidFill>
              </a:rPr>
              <a:t>, &amp;status</a:t>
            </a:r>
            <a:r>
              <a:rPr lang="en-US" sz="1800" b="0" dirty="0">
                <a:solidFill>
                  <a:srgbClr val="CC3399"/>
                </a:solidFill>
              </a:rPr>
              <a:t>);</a:t>
            </a:r>
          </a:p>
          <a:p>
            <a:pPr lvl="1"/>
            <a:r>
              <a:rPr lang="en-US" sz="2000" b="0" dirty="0">
                <a:solidFill>
                  <a:srgbClr val="990000"/>
                </a:solidFill>
              </a:rPr>
              <a:t>        </a:t>
            </a:r>
            <a:endParaRPr lang="en-US" sz="2000" b="0" dirty="0" smtClean="0">
              <a:solidFill>
                <a:srgbClr val="990000"/>
              </a:solidFill>
            </a:endParaRPr>
          </a:p>
          <a:p>
            <a:pPr lvl="1"/>
            <a:endParaRPr lang="en-US" sz="2000" b="0" dirty="0">
              <a:solidFill>
                <a:srgbClr val="990000"/>
              </a:solidFill>
            </a:endParaRPr>
          </a:p>
          <a:p>
            <a:pPr lvl="1"/>
            <a:r>
              <a:rPr lang="en-US" b="0" dirty="0" smtClean="0">
                <a:solidFill>
                  <a:srgbClr val="990000"/>
                </a:solidFill>
              </a:rPr>
              <a:t>Arguments </a:t>
            </a:r>
            <a:r>
              <a:rPr lang="en-US" b="0" dirty="0">
                <a:solidFill>
                  <a:srgbClr val="990000"/>
                </a:solidFill>
              </a:rPr>
              <a:t>of </a:t>
            </a:r>
            <a:r>
              <a:rPr lang="en-US" b="0" dirty="0" err="1">
                <a:solidFill>
                  <a:srgbClr val="990000"/>
                </a:solidFill>
              </a:rPr>
              <a:t>MPI_send</a:t>
            </a:r>
            <a:r>
              <a:rPr lang="en-US" b="0" dirty="0">
                <a:solidFill>
                  <a:srgbClr val="990000"/>
                </a:solidFill>
              </a:rPr>
              <a:t> &amp; Receive: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/>
              <a:t>  </a:t>
            </a:r>
            <a:r>
              <a:rPr lang="en-US" sz="2000" b="0" dirty="0">
                <a:solidFill>
                  <a:srgbClr val="0000FF"/>
                </a:solidFill>
              </a:rPr>
              <a:t>Message:</a:t>
            </a:r>
            <a:r>
              <a:rPr lang="en-US" sz="2000" b="0" dirty="0"/>
              <a:t>   </a:t>
            </a:r>
            <a:r>
              <a:rPr lang="en-US" sz="2000" b="0" dirty="0">
                <a:solidFill>
                  <a:srgbClr val="003399"/>
                </a:solidFill>
              </a:rPr>
              <a:t>Address where the data starts.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/>
              <a:t>  </a:t>
            </a:r>
            <a:r>
              <a:rPr lang="en-US" sz="2000" b="0" dirty="0">
                <a:solidFill>
                  <a:srgbClr val="0000FF"/>
                </a:solidFill>
              </a:rPr>
              <a:t>BUFFER_SIZE: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3399"/>
                </a:solidFill>
              </a:rPr>
              <a:t>Number of elements </a:t>
            </a:r>
            <a:r>
              <a:rPr lang="en-US" sz="2000" b="0" dirty="0">
                <a:solidFill>
                  <a:srgbClr val="FF0000"/>
                </a:solidFill>
              </a:rPr>
              <a:t>(items)</a:t>
            </a:r>
            <a:r>
              <a:rPr lang="en-US" sz="2000" b="0" dirty="0">
                <a:solidFill>
                  <a:srgbClr val="003399"/>
                </a:solidFill>
              </a:rPr>
              <a:t> of data in the message.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/>
              <a:t>  </a:t>
            </a:r>
            <a:r>
              <a:rPr lang="en-US" sz="2000" b="0" dirty="0">
                <a:solidFill>
                  <a:srgbClr val="0000FF"/>
                </a:solidFill>
              </a:rPr>
              <a:t>MPI_CHAR:</a:t>
            </a:r>
            <a:r>
              <a:rPr lang="en-US" sz="2000" b="0" dirty="0"/>
              <a:t> </a:t>
            </a:r>
            <a:r>
              <a:rPr lang="en-US" sz="2000" b="0" dirty="0" err="1">
                <a:solidFill>
                  <a:srgbClr val="003399"/>
                </a:solidFill>
              </a:rPr>
              <a:t>Datatype</a:t>
            </a:r>
            <a:r>
              <a:rPr lang="en-US" sz="2000" b="0" dirty="0">
                <a:solidFill>
                  <a:srgbClr val="003399"/>
                </a:solidFill>
              </a:rPr>
              <a:t> of the message passed / received.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/>
              <a:t>  </a:t>
            </a:r>
            <a:r>
              <a:rPr lang="en-US" sz="2000" b="0" dirty="0" smtClean="0">
                <a:solidFill>
                  <a:srgbClr val="0000FF"/>
                </a:solidFill>
              </a:rPr>
              <a:t>Destination/source: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3399"/>
                </a:solidFill>
              </a:rPr>
              <a:t>Rank of Receiving  or Sending processes</a:t>
            </a:r>
            <a:endParaRPr lang="en-US" sz="2000" b="0" dirty="0">
              <a:solidFill>
                <a:srgbClr val="003399"/>
              </a:solidFill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/>
              <a:t>  </a:t>
            </a:r>
            <a:r>
              <a:rPr lang="en-US" sz="2000" b="0" dirty="0">
                <a:solidFill>
                  <a:srgbClr val="0000FF"/>
                </a:solidFill>
              </a:rPr>
              <a:t>tag: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3399"/>
                </a:solidFill>
              </a:rPr>
              <a:t>Integer to distinguish messages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0" dirty="0"/>
              <a:t>  </a:t>
            </a:r>
            <a:r>
              <a:rPr lang="en-US" sz="2000" b="0" dirty="0">
                <a:solidFill>
                  <a:srgbClr val="0000FF"/>
                </a:solidFill>
              </a:rPr>
              <a:t>MPI_COMM_WORLD: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3399"/>
                </a:solidFill>
              </a:rPr>
              <a:t>Communicator, status: contains status</a:t>
            </a:r>
          </a:p>
        </p:txBody>
      </p:sp>
      <p:sp>
        <p:nvSpPr>
          <p:cNvPr id="21509" name="Rectangle 1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467600" cy="43204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Send and Receive: Blocking</a:t>
            </a:r>
          </a:p>
        </p:txBody>
      </p:sp>
    </p:spTree>
    <p:extLst>
      <p:ext uri="{BB962C8B-B14F-4D97-AF65-F5344CB8AC3E}">
        <p14:creationId xmlns:p14="http://schemas.microsoft.com/office/powerpoint/2010/main" xmlns="" val="20541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0" y="1420813"/>
            <a:ext cx="853244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5762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000" dirty="0">
                <a:solidFill>
                  <a:srgbClr val="003399"/>
                </a:solidFill>
              </a:rPr>
              <a:t>MPI_SEND</a:t>
            </a:r>
            <a:r>
              <a:rPr lang="en-US" sz="2000" b="0" dirty="0">
                <a:solidFill>
                  <a:srgbClr val="003399"/>
                </a:solidFill>
              </a:rPr>
              <a:t>(</a:t>
            </a:r>
            <a:r>
              <a:rPr lang="en-IN" sz="2000" b="0" dirty="0" err="1">
                <a:solidFill>
                  <a:srgbClr val="003399"/>
                </a:solidFill>
              </a:rPr>
              <a:t>buf,count,datatype,dest,tag,comm,ierr</a:t>
            </a:r>
            <a:r>
              <a:rPr lang="en-US" sz="2000" b="0" dirty="0">
                <a:solidFill>
                  <a:srgbClr val="003399"/>
                </a:solidFill>
              </a:rPr>
              <a:t>) </a:t>
            </a:r>
            <a:endParaRPr lang="en-US" sz="2000" b="0" dirty="0" smtClean="0">
              <a:solidFill>
                <a:srgbClr val="003399"/>
              </a:solidFill>
            </a:endParaRP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r>
              <a:rPr lang="en-US" sz="2000" dirty="0">
                <a:solidFill>
                  <a:srgbClr val="003399"/>
                </a:solidFill>
              </a:rPr>
              <a:t>MPI_RECV</a:t>
            </a:r>
            <a:r>
              <a:rPr lang="en-US" sz="2000" b="0" dirty="0">
                <a:solidFill>
                  <a:srgbClr val="003399"/>
                </a:solidFill>
              </a:rPr>
              <a:t>(</a:t>
            </a:r>
            <a:r>
              <a:rPr lang="en-IN" sz="2000" b="0" dirty="0" err="1">
                <a:solidFill>
                  <a:srgbClr val="003399"/>
                </a:solidFill>
              </a:rPr>
              <a:t>buf,count,datatype,source,tag,comm,status,ierr</a:t>
            </a:r>
            <a:r>
              <a:rPr lang="en-IN" sz="2000" b="0" dirty="0">
                <a:solidFill>
                  <a:srgbClr val="003399"/>
                </a:solidFill>
              </a:rPr>
              <a:t> </a:t>
            </a:r>
            <a:r>
              <a:rPr lang="en-US" sz="2000" b="0" dirty="0" smtClean="0">
                <a:solidFill>
                  <a:srgbClr val="003399"/>
                </a:solidFill>
              </a:rPr>
              <a:t>)</a:t>
            </a: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endParaRPr lang="en-US" sz="2000" b="0" dirty="0">
              <a:solidFill>
                <a:srgbClr val="003399"/>
              </a:solidFill>
            </a:endParaRPr>
          </a:p>
          <a:p>
            <a:pPr lvl="1"/>
            <a:r>
              <a:rPr lang="en-US" sz="2000" b="0" dirty="0">
                <a:solidFill>
                  <a:srgbClr val="003399"/>
                </a:solidFill>
              </a:rPr>
              <a:t>When </a:t>
            </a:r>
            <a:r>
              <a:rPr lang="en-US" sz="2000" dirty="0">
                <a:solidFill>
                  <a:srgbClr val="003399"/>
                </a:solidFill>
              </a:rPr>
              <a:t>MPI_RECV</a:t>
            </a:r>
            <a:r>
              <a:rPr lang="en-US" sz="2000" b="0" dirty="0">
                <a:solidFill>
                  <a:srgbClr val="003399"/>
                </a:solidFill>
              </a:rPr>
              <a:t> routine returns, the received message data have been copied into the buffer; and the tag, source, and actual count of data received are available via the status argument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Send and Receive: Fortran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42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3424238"/>
            <a:ext cx="930592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990000"/>
                </a:solidFill>
                <a:latin typeface="Arial" charset="0"/>
              </a:rPr>
              <a:t>        Arguments of 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MPI_SEND 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&amp; 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RECV:</a:t>
            </a:r>
            <a:endParaRPr lang="en-US" sz="2000" dirty="0">
              <a:solidFill>
                <a:srgbClr val="990000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1800" dirty="0">
                <a:latin typeface="Arial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Message:</a:t>
            </a:r>
            <a:r>
              <a:rPr lang="en-US" sz="2000" dirty="0">
                <a:latin typeface="Arial" charset="0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Address where the data starts.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latin typeface="Arial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BUFFER_SIZE: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Number of elements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(items)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of data in the message.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latin typeface="Arial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MPI_CHAR: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Datatype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of the message passed / received.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latin typeface="Arial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Destination/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iproc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Sending or Receiving processes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latin typeface="Arial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tag: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Integer to distinguish messages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latin typeface="Arial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MPI_COMM_WORLD: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Communicator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-32418" y="836712"/>
            <a:ext cx="9105007" cy="157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400" dirty="0"/>
              <a:t>….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data Message/'Hello </a:t>
            </a:r>
            <a:r>
              <a:rPr lang="en-US" sz="1400" dirty="0" smtClean="0"/>
              <a:t>India'/  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         Destination = </a:t>
            </a:r>
            <a:r>
              <a:rPr lang="en-US" sz="1400" dirty="0" smtClean="0"/>
              <a:t>0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CC3399"/>
                </a:solidFill>
              </a:rPr>
              <a:t>       </a:t>
            </a:r>
            <a:r>
              <a:rPr lang="en-US" sz="1400" dirty="0" smtClean="0">
                <a:solidFill>
                  <a:srgbClr val="CC3399"/>
                </a:solidFill>
              </a:rPr>
              <a:t> MPI_SEND </a:t>
            </a:r>
            <a:r>
              <a:rPr lang="en-US" sz="1400" dirty="0">
                <a:solidFill>
                  <a:srgbClr val="CC3399"/>
                </a:solidFill>
              </a:rPr>
              <a:t>(</a:t>
            </a:r>
            <a:r>
              <a:rPr lang="en-US" sz="1400" dirty="0">
                <a:solidFill>
                  <a:srgbClr val="0000FF"/>
                </a:solidFill>
              </a:rPr>
              <a:t>Message, BUFFER_SIZE, MPI_CHAR, Destination, </a:t>
            </a:r>
            <a:r>
              <a:rPr lang="en-US" sz="1400" dirty="0" err="1">
                <a:solidFill>
                  <a:srgbClr val="0000FF"/>
                </a:solidFill>
              </a:rPr>
              <a:t>tag,MPI_COMM_WORLD,ierr</a:t>
            </a:r>
            <a:r>
              <a:rPr lang="en-US" sz="1400" dirty="0">
                <a:solidFill>
                  <a:srgbClr val="CC3399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do </a:t>
            </a:r>
            <a:r>
              <a:rPr lang="en-US" sz="1400" dirty="0" err="1" smtClean="0"/>
              <a:t>iproc</a:t>
            </a:r>
            <a:r>
              <a:rPr lang="en-US" sz="1400" dirty="0" smtClean="0"/>
              <a:t>=1 ,numprocs-1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        </a:t>
            </a:r>
            <a:r>
              <a:rPr lang="en-US" sz="1400" dirty="0" smtClean="0">
                <a:solidFill>
                  <a:srgbClr val="CC3399"/>
                </a:solidFill>
              </a:rPr>
              <a:t>MPI_RECV(</a:t>
            </a:r>
            <a:r>
              <a:rPr lang="en-US" sz="1400" dirty="0" smtClean="0">
                <a:solidFill>
                  <a:srgbClr val="0000FF"/>
                </a:solidFill>
              </a:rPr>
              <a:t>Message</a:t>
            </a:r>
            <a:r>
              <a:rPr lang="en-US" sz="1400" dirty="0">
                <a:solidFill>
                  <a:srgbClr val="0000FF"/>
                </a:solidFill>
              </a:rPr>
              <a:t>, BUFFER_SIZE, MPI_CHAR, </a:t>
            </a:r>
            <a:r>
              <a:rPr lang="en-US" sz="1400" dirty="0" err="1">
                <a:solidFill>
                  <a:srgbClr val="0000FF"/>
                </a:solidFill>
              </a:rPr>
              <a:t>iproc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dirty="0" err="1">
                <a:solidFill>
                  <a:srgbClr val="0000FF"/>
                </a:solidFill>
              </a:rPr>
              <a:t>tag,MPI_COMM_WORLD</a:t>
            </a:r>
            <a:r>
              <a:rPr lang="en-US" sz="1400" dirty="0">
                <a:solidFill>
                  <a:srgbClr val="0000FF"/>
                </a:solidFill>
              </a:rPr>
              <a:t>, &amp;</a:t>
            </a:r>
            <a:r>
              <a:rPr lang="en-US" sz="1400" dirty="0" err="1" smtClean="0">
                <a:solidFill>
                  <a:srgbClr val="0000FF"/>
                </a:solidFill>
              </a:rPr>
              <a:t>status,ierr</a:t>
            </a:r>
            <a:r>
              <a:rPr lang="en-US" sz="1400" dirty="0" smtClean="0">
                <a:solidFill>
                  <a:srgbClr val="CC3399"/>
                </a:solidFill>
              </a:rPr>
              <a:t>)</a:t>
            </a:r>
            <a:endParaRPr lang="en-US" sz="1400" dirty="0">
              <a:solidFill>
                <a:srgbClr val="CC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/>
              <a:t>        </a:t>
            </a:r>
            <a:r>
              <a:rPr lang="en-US" sz="1400" dirty="0" err="1" smtClean="0"/>
              <a:t>enddo</a:t>
            </a:r>
            <a:r>
              <a:rPr lang="en-US" sz="1400" dirty="0" smtClean="0"/>
              <a:t> </a:t>
            </a:r>
            <a:endParaRPr lang="en-US" sz="2000" dirty="0">
              <a:solidFill>
                <a:srgbClr val="CC3399"/>
              </a:solidFill>
              <a:latin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sz="800" dirty="0">
              <a:solidFill>
                <a:srgbClr val="CC3399"/>
              </a:solidFill>
              <a:latin typeface="Times New Roman" pitchFamily="18" charset="0"/>
            </a:endParaRPr>
          </a:p>
        </p:txBody>
      </p:sp>
      <p:sp>
        <p:nvSpPr>
          <p:cNvPr id="26932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75261" y="29308"/>
            <a:ext cx="5532438" cy="5143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MPI Send and Receive- Fortran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00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87912" y="152400"/>
            <a:ext cx="66373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 cap="small" dirty="0">
                <a:solidFill>
                  <a:srgbClr val="003399"/>
                </a:solidFill>
              </a:rPr>
              <a:t>Example MPI Program with Send/Receive – Fortran. </a:t>
            </a:r>
            <a:r>
              <a:rPr lang="en-US" sz="2800" b="0" cap="small" dirty="0" err="1">
                <a:solidFill>
                  <a:srgbClr val="003399"/>
                </a:solidFill>
              </a:rPr>
              <a:t>Contd</a:t>
            </a:r>
            <a:r>
              <a:rPr lang="en-US" sz="2800" b="0" cap="small" dirty="0">
                <a:solidFill>
                  <a:srgbClr val="003399"/>
                </a:solidFill>
              </a:rPr>
              <a:t>…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344988" y="2022475"/>
            <a:ext cx="51323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200"/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914400"/>
            <a:ext cx="708660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/>
              <a:t>print *, 'Machine name ',</a:t>
            </a:r>
            <a:r>
              <a:rPr lang="en-US" sz="1400" dirty="0" err="1"/>
              <a:t>processor_name</a:t>
            </a:r>
            <a:endParaRPr lang="en-US" sz="1400" dirty="0"/>
          </a:p>
          <a:p>
            <a:r>
              <a:rPr lang="en-US" sz="1400" dirty="0"/>
              <a:t>         Root = 0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iproc</a:t>
            </a:r>
            <a:r>
              <a:rPr lang="en-US" sz="1400" dirty="0"/>
              <a:t>=2</a:t>
            </a:r>
          </a:p>
          <a:p>
            <a:r>
              <a:rPr lang="en-US" sz="1400" dirty="0"/>
              <a:t>         tag = 0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MessageSize</a:t>
            </a:r>
            <a:r>
              <a:rPr lang="en-US" sz="1400" dirty="0"/>
              <a:t> = 11</a:t>
            </a:r>
          </a:p>
          <a:p>
            <a:endParaRPr lang="en-US" sz="1400" dirty="0"/>
          </a:p>
          <a:p>
            <a:r>
              <a:rPr lang="en-US" sz="1400" dirty="0"/>
              <a:t>         if(</a:t>
            </a:r>
            <a:r>
              <a:rPr lang="en-US" sz="1400" dirty="0" err="1"/>
              <a:t>MyRank</a:t>
            </a:r>
            <a:r>
              <a:rPr lang="en-US" sz="1400" dirty="0"/>
              <a:t> .ne. Root) then</a:t>
            </a:r>
          </a:p>
          <a:p>
            <a:r>
              <a:rPr lang="en-US" sz="1400" dirty="0"/>
              <a:t>            Destination = Root</a:t>
            </a:r>
          </a:p>
          <a:p>
            <a:r>
              <a:rPr lang="en-US" sz="1400" dirty="0"/>
              <a:t>            call </a:t>
            </a:r>
            <a:r>
              <a:rPr lang="en-US" sz="1800" dirty="0">
                <a:solidFill>
                  <a:srgbClr val="003399"/>
                </a:solidFill>
              </a:rPr>
              <a:t>MPI_SEND(</a:t>
            </a:r>
            <a:r>
              <a:rPr lang="en-US" sz="1400" dirty="0"/>
              <a:t>Message, </a:t>
            </a:r>
            <a:r>
              <a:rPr lang="en-US" sz="1400" dirty="0" err="1"/>
              <a:t>MessageSize</a:t>
            </a:r>
            <a:r>
              <a:rPr lang="en-US" sz="1400" dirty="0"/>
              <a:t>, MPI_CHARACTER, Destination,</a:t>
            </a:r>
          </a:p>
          <a:p>
            <a:r>
              <a:rPr lang="en-US" sz="1400" dirty="0"/>
              <a:t>     $          tag,  MPI_COMM_WORLD, </a:t>
            </a:r>
            <a:r>
              <a:rPr lang="en-US" sz="1400" dirty="0" err="1"/>
              <a:t>ierror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else</a:t>
            </a:r>
          </a:p>
          <a:p>
            <a:r>
              <a:rPr lang="en-US" sz="1400" dirty="0"/>
              <a:t>           do </a:t>
            </a:r>
            <a:r>
              <a:rPr lang="en-US" sz="1400" dirty="0" err="1"/>
              <a:t>iproc</a:t>
            </a:r>
            <a:r>
              <a:rPr lang="en-US" sz="1400" dirty="0"/>
              <a:t> = 1, Numprocs-1</a:t>
            </a:r>
          </a:p>
          <a:p>
            <a:r>
              <a:rPr lang="en-US" sz="1400" dirty="0"/>
              <a:t>             call </a:t>
            </a:r>
            <a:r>
              <a:rPr lang="en-US" sz="1800" dirty="0">
                <a:solidFill>
                  <a:srgbClr val="003399"/>
                </a:solidFill>
              </a:rPr>
              <a:t>MPI_RECV</a:t>
            </a:r>
            <a:r>
              <a:rPr lang="en-US" sz="1400" dirty="0"/>
              <a:t>(Message, </a:t>
            </a:r>
            <a:r>
              <a:rPr lang="en-US" sz="1400" dirty="0" err="1"/>
              <a:t>MessageSize</a:t>
            </a:r>
            <a:r>
              <a:rPr lang="en-US" sz="1400" dirty="0"/>
              <a:t>, MPI_CHARACTER, </a:t>
            </a:r>
            <a:r>
              <a:rPr lang="en-US" sz="1400" dirty="0" err="1"/>
              <a:t>iproc</a:t>
            </a:r>
            <a:r>
              <a:rPr lang="en-US" sz="1400" dirty="0"/>
              <a:t>, tag,</a:t>
            </a:r>
          </a:p>
          <a:p>
            <a:r>
              <a:rPr lang="en-US" sz="1400" dirty="0"/>
              <a:t>     $          MPI_COMM_WORLD, status, </a:t>
            </a:r>
            <a:r>
              <a:rPr lang="en-US" sz="1400" dirty="0" err="1"/>
              <a:t>ierror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print *, Message,' from Process with Rank ', </a:t>
            </a:r>
            <a:r>
              <a:rPr lang="en-US" sz="1400" dirty="0" err="1"/>
              <a:t>iproc</a:t>
            </a:r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enddo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</a:t>
            </a:r>
            <a:r>
              <a:rPr lang="en-US" sz="1400" dirty="0" err="1"/>
              <a:t>endif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call </a:t>
            </a:r>
            <a:r>
              <a:rPr lang="en-US" sz="1800" dirty="0">
                <a:solidFill>
                  <a:srgbClr val="003399"/>
                </a:solidFill>
              </a:rPr>
              <a:t>MPI_FINALIZE</a:t>
            </a:r>
            <a:r>
              <a:rPr lang="en-US" sz="1400" dirty="0"/>
              <a:t>( </a:t>
            </a:r>
            <a:r>
              <a:rPr lang="en-US" sz="1400" dirty="0" err="1"/>
              <a:t>ierror</a:t>
            </a:r>
            <a:r>
              <a:rPr lang="en-US" sz="1400" dirty="0"/>
              <a:t> )</a:t>
            </a:r>
          </a:p>
          <a:p>
            <a:endParaRPr lang="en-US" sz="1400" dirty="0"/>
          </a:p>
          <a:p>
            <a:r>
              <a:rPr lang="en-US" sz="1400" dirty="0"/>
              <a:t>         stop</a:t>
            </a:r>
          </a:p>
          <a:p>
            <a:r>
              <a:rPr lang="en-US" sz="1400" dirty="0"/>
              <a:t>        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B72B55-66FE-4E54-A225-47947D27C231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38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4A115-4151-2544-A9BF-B2DF351F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624"/>
            <a:ext cx="7776864" cy="49006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3399"/>
                </a:solidFill>
                <a:latin typeface="Arial" charset="0"/>
              </a:rPr>
              <a:t>Non blocking Communication</a:t>
            </a:r>
            <a:endParaRPr lang="en-US" sz="32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BFA5D75-6C3E-BD45-9B68-353800BB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8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It is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an enhancement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to blocking communication</a:t>
            </a:r>
          </a:p>
          <a:p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The non-blocking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operations return (immediately) ‘‘request handles” that can be waited on and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queried</a:t>
            </a:r>
          </a:p>
          <a:p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It allows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overlapping computation and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communication</a:t>
            </a: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One can also test without waiting using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MPI_Test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003399"/>
              </a:solidFill>
              <a:latin typeface="Arial" charset="0"/>
            </a:endParaRPr>
          </a:p>
          <a:p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003399"/>
              </a:solidFill>
              <a:latin typeface="Arial" charset="0"/>
            </a:endParaRPr>
          </a:p>
          <a:p>
            <a:pPr marL="365760" lvl="1" indent="0">
              <a:buNone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Anywhere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you use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MPI_Send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or 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MPI_Recv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, you can use the pair of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MPI_Isend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/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MPI_Wait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or 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MPI_Irecv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/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MPI_Wait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F2B9D1-DEEE-694F-B43C-C4EA53F975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4E7786BA-4DF2-5A4D-BC20-C3D3DF729DA8}"/>
              </a:ext>
            </a:extLst>
          </p:cNvPr>
          <p:cNvSpPr/>
          <p:nvPr/>
        </p:nvSpPr>
        <p:spPr bwMode="auto">
          <a:xfrm>
            <a:off x="363945" y="2588652"/>
            <a:ext cx="7848600" cy="1082850"/>
          </a:xfrm>
          <a:prstGeom prst="roundRect">
            <a:avLst/>
          </a:prstGeom>
          <a:solidFill>
            <a:schemeClr val="accent5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888"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MPI_ISEND(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count, datatype,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tag,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request)</a:t>
            </a:r>
          </a:p>
          <a:p>
            <a:pPr marL="115888"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MPI_IRECV(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count, datatype,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tag,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request)</a:t>
            </a:r>
          </a:p>
          <a:p>
            <a:pPr marL="115888"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MPI_WAIT(request, status)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4C9E492F-E62C-9546-BE49-4E69279B89DD}"/>
              </a:ext>
            </a:extLst>
          </p:cNvPr>
          <p:cNvSpPr/>
          <p:nvPr/>
        </p:nvSpPr>
        <p:spPr bwMode="auto">
          <a:xfrm>
            <a:off x="363945" y="3931150"/>
            <a:ext cx="7848600" cy="429054"/>
          </a:xfrm>
          <a:prstGeom prst="roundRect">
            <a:avLst/>
          </a:prstGeom>
          <a:solidFill>
            <a:schemeClr val="accent5"/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888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MPI_Test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1600" b="1" kern="0" dirty="0">
                <a:solidFill>
                  <a:srgbClr val="A22B3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request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flag, status)</a:t>
            </a:r>
          </a:p>
        </p:txBody>
      </p:sp>
    </p:spTree>
    <p:extLst>
      <p:ext uri="{BB962C8B-B14F-4D97-AF65-F5344CB8AC3E}">
        <p14:creationId xmlns:p14="http://schemas.microsoft.com/office/powerpoint/2010/main" xmlns="" val="32119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67600" cy="63408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03399"/>
                </a:solidFill>
                <a:latin typeface="Arial" charset="0"/>
              </a:rPr>
              <a:t>Blocking vs. </a:t>
            </a:r>
            <a:r>
              <a:rPr lang="en-US" sz="2900" dirty="0" err="1">
                <a:solidFill>
                  <a:srgbClr val="003399"/>
                </a:solidFill>
                <a:latin typeface="Arial" charset="0"/>
              </a:rPr>
              <a:t>Nonblocking</a:t>
            </a:r>
            <a:r>
              <a:rPr lang="en-US" sz="2900" dirty="0">
                <a:solidFill>
                  <a:srgbClr val="003399"/>
                </a:solidFill>
                <a:latin typeface="Arial" charset="0"/>
              </a:rPr>
              <a:t>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410200"/>
          </a:xfrm>
        </p:spPr>
        <p:txBody>
          <a:bodyPr>
            <a:normAutofit/>
          </a:bodyPr>
          <a:lstStyle/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MPI_SEND/MPI_RECV are blocking communication calls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Return of the routine implies completion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When these calls return the memory locations used in the message transfer can be safely accessed for reuse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For “send” completion implies variable sent can be reused/modified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Modifications will not affect data intended for the receiver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For “receive” variable received can be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read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MPI_ISEND/MPI_IRECV are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nonblocking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variants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Routine returns immediately – completion has to be separately tested for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These are primarily used to overlap computation and communication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17006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54038" y="1346200"/>
            <a:ext cx="8010525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519113" lvl="1" indent="-404813" algn="just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Involves the sending and receiving of data </a:t>
            </a:r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among processes</a:t>
            </a:r>
          </a:p>
          <a:p>
            <a:pPr marL="114300" lvl="1" algn="just">
              <a:spcBef>
                <a:spcPct val="20000"/>
              </a:spcBef>
              <a:buClr>
                <a:srgbClr val="FF0000"/>
              </a:buClr>
              <a:defRPr/>
            </a:pPr>
            <a:endParaRPr lang="en-US" sz="20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  <a:p>
            <a:pPr marL="519113" lvl="1" indent="-404813" algn="just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All processes</a:t>
            </a:r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need to participate in the communication.</a:t>
            </a:r>
          </a:p>
          <a:p>
            <a:pPr marL="114300" lvl="1" algn="just">
              <a:spcBef>
                <a:spcPct val="20000"/>
              </a:spcBef>
              <a:buClr>
                <a:srgbClr val="FF0000"/>
              </a:buClr>
              <a:defRPr/>
            </a:pPr>
            <a:endParaRPr lang="en-US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519113" lvl="1" indent="-404813" algn="just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Usage of Point-to-point communication routines</a:t>
            </a:r>
          </a:p>
          <a:p>
            <a:pPr marL="114300" lvl="1" algn="just">
              <a:spcBef>
                <a:spcPct val="20000"/>
              </a:spcBef>
              <a:buClr>
                <a:srgbClr val="FF0000"/>
              </a:buClr>
              <a:defRPr/>
            </a:pPr>
            <a:endParaRPr lang="en-US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519113" lvl="1" indent="-404813" algn="just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Customized </a:t>
            </a:r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communicator</a:t>
            </a:r>
          </a:p>
          <a:p>
            <a:pPr marL="114300" lvl="1" algn="just">
              <a:spcBef>
                <a:spcPct val="20000"/>
              </a:spcBef>
              <a:buClr>
                <a:srgbClr val="FF0000"/>
              </a:buClr>
              <a:defRPr/>
            </a:pPr>
            <a:endParaRPr lang="en-US" sz="20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  <a:p>
            <a:pPr marL="519113" lvl="1" indent="-404813" algn="just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No message tags</a:t>
            </a:r>
            <a:r>
              <a:rPr lang="en-US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used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332656"/>
            <a:ext cx="7795145" cy="5445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Collective Communication - 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1231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779462"/>
            <a:ext cx="8676456" cy="592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/>
            </a:pPr>
            <a:r>
              <a:rPr lang="en-US" sz="3200" kern="1200" cap="small" dirty="0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Collective Communications – </a:t>
            </a:r>
            <a:r>
              <a:rPr lang="en-IN" sz="3200" kern="1200" cap="small" dirty="0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Characteristics</a:t>
            </a:r>
            <a:r>
              <a:rPr lang="en-US" sz="2000" dirty="0" smtClean="0">
                <a:solidFill>
                  <a:srgbClr val="003399"/>
                </a:solidFill>
              </a:rPr>
              <a:t/>
            </a:r>
            <a:br>
              <a:rPr lang="en-US" sz="2000" dirty="0" smtClean="0">
                <a:solidFill>
                  <a:srgbClr val="003399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773113" y="1371600"/>
            <a:ext cx="7989887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Clr>
                <a:schemeClr val="accent2"/>
              </a:buClr>
              <a:defRPr/>
            </a:pPr>
            <a:endParaRPr lang="en-US" sz="1000" dirty="0">
              <a:solidFill>
                <a:srgbClr val="990000"/>
              </a:solidFill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Communications are locally </a:t>
            </a:r>
            <a:r>
              <a:rPr lang="en-IN" sz="2000" dirty="0">
                <a:solidFill>
                  <a:srgbClr val="FF0000"/>
                </a:solidFill>
              </a:rPr>
              <a:t>blocking</a:t>
            </a:r>
          </a:p>
          <a:p>
            <a:pPr marL="114300" lvl="1">
              <a:spcBef>
                <a:spcPct val="20000"/>
              </a:spcBef>
              <a:buClr>
                <a:srgbClr val="FF0000"/>
              </a:buClr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Some routines use a </a:t>
            </a:r>
            <a:r>
              <a:rPr lang="en-IN" sz="2000" dirty="0">
                <a:solidFill>
                  <a:srgbClr val="FF0000"/>
                </a:solidFill>
              </a:rPr>
              <a:t>root</a:t>
            </a:r>
            <a:r>
              <a:rPr lang="en-IN" sz="2000" dirty="0">
                <a:solidFill>
                  <a:srgbClr val="003399"/>
                </a:solidFill>
              </a:rPr>
              <a:t> process to originate or receive all data</a:t>
            </a:r>
          </a:p>
          <a:p>
            <a:pPr marL="114300" lvl="1">
              <a:spcBef>
                <a:spcPct val="20000"/>
              </a:spcBef>
              <a:buClr>
                <a:srgbClr val="FF0000"/>
              </a:buClr>
              <a:defRPr/>
            </a:pPr>
            <a:endParaRPr lang="en-IN" sz="2000" dirty="0">
              <a:solidFill>
                <a:srgbClr val="003399"/>
              </a:solidFill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IN" sz="2000" dirty="0">
                <a:solidFill>
                  <a:srgbClr val="FF0000"/>
                </a:solidFill>
              </a:rPr>
              <a:t>Synchronization</a:t>
            </a:r>
            <a:r>
              <a:rPr lang="en-IN" sz="2000" dirty="0">
                <a:solidFill>
                  <a:srgbClr val="003399"/>
                </a:solidFill>
              </a:rPr>
              <a:t> is not guaranteed (implementation dependent)</a:t>
            </a:r>
          </a:p>
          <a:p>
            <a:pPr marL="114300" lvl="1">
              <a:spcBef>
                <a:spcPct val="20000"/>
              </a:spcBef>
              <a:buClr>
                <a:srgbClr val="FF0000"/>
              </a:buClr>
              <a:defRPr/>
            </a:pPr>
            <a:endParaRPr lang="en-IN" sz="2000" dirty="0">
              <a:solidFill>
                <a:srgbClr val="003399"/>
              </a:solidFill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Data amounts must exactly match</a:t>
            </a:r>
          </a:p>
          <a:p>
            <a:pPr marL="114300" lvl="1">
              <a:spcBef>
                <a:spcPct val="20000"/>
              </a:spcBef>
              <a:buClr>
                <a:srgbClr val="FF0000"/>
              </a:buClr>
              <a:defRPr/>
            </a:pPr>
            <a:endParaRPr lang="en-IN" sz="2000" dirty="0">
              <a:solidFill>
                <a:srgbClr val="003399"/>
              </a:solidFill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</a:rPr>
              <a:t>Different types</a:t>
            </a:r>
          </a:p>
          <a:p>
            <a:pPr lvl="2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</a:rPr>
              <a:t> One-to-All</a:t>
            </a:r>
          </a:p>
          <a:p>
            <a:pPr lvl="2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</a:rPr>
              <a:t> All-to-One</a:t>
            </a:r>
          </a:p>
          <a:p>
            <a:pPr lvl="2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2000" dirty="0">
                <a:solidFill>
                  <a:srgbClr val="003399"/>
                </a:solidFill>
              </a:rPr>
              <a:t> All-to-All</a:t>
            </a:r>
            <a:endParaRPr lang="en-US" sz="2000" u="sng" dirty="0">
              <a:solidFill>
                <a:srgbClr val="FF0066"/>
              </a:solidFill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sz="2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3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Sample Parallel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Shared Memory Programming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Processes share memory address space (threads model)</a:t>
            </a:r>
          </a:p>
          <a:p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Transparent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Parallelization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Compiler works magic on sequential programs</a:t>
            </a: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Directive-based Parallelization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Compiler needs help (e.g.,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OpenMP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)</a:t>
            </a: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Message Passing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Explicit communication between processes (like sending and receiving emails)</a:t>
            </a:r>
          </a:p>
        </p:txBody>
      </p:sp>
    </p:spTree>
    <p:extLst>
      <p:ext uri="{BB962C8B-B14F-4D97-AF65-F5344CB8AC3E}">
        <p14:creationId xmlns:p14="http://schemas.microsoft.com/office/powerpoint/2010/main" xmlns="" val="8925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7396" y="1410318"/>
            <a:ext cx="7718425" cy="29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577850" indent="-4635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1000" b="0" u="sng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1000" b="0" dirty="0">
              <a:solidFill>
                <a:srgbClr val="990000"/>
              </a:solidFill>
              <a:latin typeface="Arial" charset="0"/>
            </a:endParaRPr>
          </a:p>
          <a:p>
            <a:pPr lvl="1" eaLnBrk="1" hangingPunct="1">
              <a:buClr>
                <a:srgbClr val="FF0000"/>
              </a:buClr>
              <a:buFontTx/>
              <a:buNone/>
            </a:pPr>
            <a:endParaRPr lang="en-US" altLang="en-US" b="0" u="sng" dirty="0">
              <a:solidFill>
                <a:srgbClr val="FF0066"/>
              </a:solidFill>
              <a:latin typeface="Arial" charset="0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en-US" b="0" dirty="0">
                <a:solidFill>
                  <a:srgbClr val="003399"/>
                </a:solidFill>
                <a:latin typeface="Arial" charset="0"/>
              </a:rPr>
              <a:t>Data movement </a:t>
            </a:r>
            <a:r>
              <a:rPr lang="en-US" altLang="en-US" b="0" dirty="0">
                <a:solidFill>
                  <a:srgbClr val="FF0066"/>
                </a:solidFill>
                <a:latin typeface="Arial" charset="0"/>
              </a:rPr>
              <a:t>(Ex: Broadcast, Scatter, Gather)</a:t>
            </a:r>
          </a:p>
          <a:p>
            <a:pPr marL="114300" lvl="1" indent="0" eaLnBrk="1" hangingPunct="1">
              <a:buClr>
                <a:srgbClr val="FF0000"/>
              </a:buClr>
              <a:buNone/>
            </a:pPr>
            <a:endParaRPr lang="en-US" altLang="en-US" b="0" u="sng" dirty="0">
              <a:solidFill>
                <a:srgbClr val="FF0066"/>
              </a:solidFill>
              <a:latin typeface="Arial" charset="0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en-US" b="0" dirty="0">
                <a:solidFill>
                  <a:srgbClr val="003399"/>
                </a:solidFill>
                <a:latin typeface="Arial" charset="0"/>
              </a:rPr>
              <a:t>Collective computation </a:t>
            </a:r>
            <a:r>
              <a:rPr lang="en-US" altLang="en-US" b="0" dirty="0">
                <a:solidFill>
                  <a:srgbClr val="FF0066"/>
                </a:solidFill>
                <a:latin typeface="Arial" charset="0"/>
              </a:rPr>
              <a:t>(Ex: SUM, MAX, MIN, </a:t>
            </a:r>
            <a:r>
              <a:rPr lang="en-US" altLang="en-US" b="0" dirty="0" err="1">
                <a:solidFill>
                  <a:srgbClr val="FF0066"/>
                </a:solidFill>
                <a:latin typeface="Arial" charset="0"/>
              </a:rPr>
              <a:t>etc</a:t>
            </a:r>
            <a:r>
              <a:rPr lang="en-US" altLang="en-US" b="0" dirty="0" smtClean="0">
                <a:solidFill>
                  <a:srgbClr val="FF0066"/>
                </a:solidFill>
                <a:latin typeface="Arial" charset="0"/>
              </a:rPr>
              <a:t>)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endParaRPr lang="en-US" altLang="en-US" b="0" dirty="0">
              <a:solidFill>
                <a:srgbClr val="FF0066"/>
              </a:solidFill>
              <a:latin typeface="Arial" charset="0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en-US" b="0" dirty="0">
                <a:solidFill>
                  <a:srgbClr val="003399"/>
                </a:solidFill>
                <a:latin typeface="Arial" charset="0"/>
              </a:rPr>
              <a:t>Synchronization </a:t>
            </a:r>
            <a:r>
              <a:rPr lang="en-US" altLang="en-US" b="0" dirty="0">
                <a:solidFill>
                  <a:srgbClr val="FF0066"/>
                </a:solidFill>
                <a:latin typeface="Arial" charset="0"/>
              </a:rPr>
              <a:t>(Ex: Barrier synchronization)</a:t>
            </a:r>
          </a:p>
          <a:p>
            <a:pPr marL="114300" lvl="1" indent="0" eaLnBrk="1" hangingPunct="1">
              <a:buClr>
                <a:srgbClr val="FF0000"/>
              </a:buClr>
              <a:buNone/>
            </a:pPr>
            <a:endParaRPr lang="en-US" altLang="en-US" b="0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836712"/>
            <a:ext cx="73152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marL="0" lvl="1">
              <a:defRPr/>
            </a:pPr>
            <a:r>
              <a:rPr lang="en-US" sz="2900" b="0" cap="small" dirty="0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Collective Communications – </a:t>
            </a:r>
            <a:r>
              <a:rPr lang="en-IN" sz="2900" b="0" cap="small" dirty="0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Patterns</a:t>
            </a:r>
            <a:r>
              <a:rPr lang="en-US" sz="2000" kern="0" dirty="0" smtClean="0">
                <a:solidFill>
                  <a:srgbClr val="003399"/>
                </a:solidFill>
              </a:rPr>
              <a:t/>
            </a:r>
            <a:br>
              <a:rPr lang="en-US" sz="2000" kern="0" dirty="0" smtClean="0">
                <a:solidFill>
                  <a:srgbClr val="003399"/>
                </a:solidFill>
              </a:rPr>
            </a:br>
            <a:r>
              <a:rPr lang="en-US" sz="2400" kern="0" dirty="0" smtClean="0">
                <a:solidFill>
                  <a:schemeClr val="accent2"/>
                </a:solidFill>
              </a:rPr>
              <a:t> </a:t>
            </a:r>
            <a:endParaRPr lang="en-US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Think Parallel - 2016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93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860425"/>
            <a:ext cx="7772400" cy="592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>
                <a:solidFill>
                  <a:srgbClr val="003399"/>
                </a:solidFill>
                <a:latin typeface="Arial" charset="0"/>
              </a:rPr>
              <a:t>MPI Collective Communication - Calls</a:t>
            </a:r>
            <a:r>
              <a:rPr lang="en-US" sz="2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2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592138" y="1143000"/>
            <a:ext cx="7718425" cy="553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Clr>
                <a:schemeClr val="accent2"/>
              </a:buClr>
              <a:defRPr/>
            </a:pPr>
            <a:endParaRPr lang="en-US" sz="10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Broadcast from one member to all other members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Gather data from an array spread across processors into one</a:t>
            </a:r>
          </a:p>
          <a:p>
            <a:pPr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    array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Scatter data from one member to all members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All-to-all exchange of data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Global reduction (e.g., sum, min of "common" data elements)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Scan across all members of a </a:t>
            </a:r>
            <a:r>
              <a:rPr lang="en-IN" sz="20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communicator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Barrier synchronization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577850" lvl="1" indent="-46355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sz="20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457200" y="846138"/>
            <a:ext cx="777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en-US" altLang="en-US" sz="2900" b="0" cap="small" dirty="0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Data Movement  – Calls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45720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IN" dirty="0"/>
              <a:t> </a:t>
            </a: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Broadcast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Gather and </a:t>
            </a:r>
            <a:r>
              <a:rPr lang="en-IN" sz="2000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Gatherv</a:t>
            </a: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Scatter and </a:t>
            </a:r>
            <a:r>
              <a:rPr lang="en-IN" sz="2000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Scatterv</a:t>
            </a: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Allgather</a:t>
            </a: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IN" sz="2000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Allgatherv</a:t>
            </a: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Alltoall</a:t>
            </a:r>
            <a:r>
              <a:rPr lang="en-IN" sz="20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IN" sz="2000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Alltoallv</a:t>
            </a:r>
            <a:endParaRPr lang="en-IN" sz="20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6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2" descr="MPI_B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438400"/>
            <a:ext cx="666908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846138"/>
            <a:ext cx="7772400" cy="56038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MPI Collective Communication - Broadcast</a:t>
            </a:r>
          </a:p>
        </p:txBody>
      </p:sp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914400" y="16002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000" b="0" dirty="0">
                <a:solidFill>
                  <a:srgbClr val="003399"/>
                </a:solidFill>
                <a:latin typeface="Arial" charset="0"/>
              </a:rPr>
              <a:t>Send a message from the </a:t>
            </a:r>
            <a:r>
              <a:rPr lang="en-IN" altLang="en-US" sz="2000" b="0" dirty="0">
                <a:solidFill>
                  <a:srgbClr val="FF0000"/>
                </a:solidFill>
                <a:latin typeface="Arial" charset="0"/>
              </a:rPr>
              <a:t>root</a:t>
            </a:r>
            <a:r>
              <a:rPr lang="en-IN" altLang="en-US" sz="2000" b="0" dirty="0">
                <a:solidFill>
                  <a:srgbClr val="003399"/>
                </a:solidFill>
                <a:latin typeface="Arial" charset="0"/>
              </a:rPr>
              <a:t> process to all processes in the group, including the root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1771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452" y="836712"/>
            <a:ext cx="8503096" cy="5603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MPI Collective Communication – Broadcast…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071688"/>
            <a:ext cx="5781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20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 descr="MPI_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1722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08050"/>
            <a:ext cx="7772400" cy="3238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MPI Collective Communications- Gather</a:t>
            </a:r>
          </a:p>
        </p:txBody>
      </p:sp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304800" y="1371600"/>
            <a:ext cx="8763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dirty="0"/>
              <a:t> </a:t>
            </a:r>
            <a:r>
              <a:rPr lang="en-IN" sz="2000" dirty="0">
                <a:solidFill>
                  <a:srgbClr val="003399"/>
                </a:solidFill>
              </a:rPr>
              <a:t>Each process sends the contents of its </a:t>
            </a:r>
            <a:r>
              <a:rPr lang="en-IN" sz="2000" dirty="0">
                <a:solidFill>
                  <a:srgbClr val="FF0000"/>
                </a:solidFill>
              </a:rPr>
              <a:t>send buffer </a:t>
            </a:r>
            <a:r>
              <a:rPr lang="en-IN" sz="2000" dirty="0">
                <a:solidFill>
                  <a:srgbClr val="003399"/>
                </a:solidFill>
              </a:rPr>
              <a:t>to the root     process.</a:t>
            </a:r>
          </a:p>
          <a:p>
            <a:pPr>
              <a:defRPr/>
            </a:pPr>
            <a:r>
              <a:rPr lang="en-IN" sz="2000" b="1" dirty="0">
                <a:solidFill>
                  <a:srgbClr val="003399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The root process </a:t>
            </a:r>
            <a:r>
              <a:rPr lang="en-IN" sz="2000" dirty="0">
                <a:solidFill>
                  <a:srgbClr val="FF0000"/>
                </a:solidFill>
              </a:rPr>
              <a:t>receives the messages</a:t>
            </a:r>
            <a:r>
              <a:rPr lang="en-IN" sz="2000" dirty="0">
                <a:solidFill>
                  <a:srgbClr val="003399"/>
                </a:solidFill>
              </a:rPr>
              <a:t> and stores them in rank    order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07702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846138"/>
            <a:ext cx="7772400" cy="5127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900" dirty="0" err="1">
                <a:solidFill>
                  <a:srgbClr val="003399"/>
                </a:solidFill>
                <a:latin typeface="Arial" charset="0"/>
              </a:rPr>
              <a:t>MPI_Gather</a:t>
            </a:r>
            <a:r>
              <a:rPr lang="en-US" sz="2900" dirty="0">
                <a:solidFill>
                  <a:srgbClr val="003399"/>
                </a:solidFill>
                <a:latin typeface="Arial" charset="0"/>
              </a:rPr>
              <a:t>…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052638"/>
            <a:ext cx="58007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Think Parallel - 2016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30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 descr="MPI_Sca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4229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8513"/>
            <a:ext cx="7772400" cy="701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MPI Collective Communications – Scatter</a:t>
            </a:r>
          </a:p>
        </p:txBody>
      </p:sp>
      <p:sp>
        <p:nvSpPr>
          <p:cNvPr id="15366" name="Rectangle 1"/>
          <p:cNvSpPr>
            <a:spLocks noChangeArrowheads="1"/>
          </p:cNvSpPr>
          <p:nvPr/>
        </p:nvSpPr>
        <p:spPr bwMode="auto">
          <a:xfrm>
            <a:off x="685800" y="1524000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The root process </a:t>
            </a:r>
            <a:r>
              <a:rPr lang="en-IN" sz="2000" dirty="0">
                <a:solidFill>
                  <a:srgbClr val="FF0000"/>
                </a:solidFill>
              </a:rPr>
              <a:t>splits</a:t>
            </a:r>
            <a:r>
              <a:rPr lang="en-IN" sz="2000" dirty="0">
                <a:solidFill>
                  <a:srgbClr val="003399"/>
                </a:solidFill>
              </a:rPr>
              <a:t> a buffer of data into chunks, then sends</a:t>
            </a:r>
          </a:p>
          <a:p>
            <a:pPr>
              <a:defRPr/>
            </a:pPr>
            <a:r>
              <a:rPr lang="en-IN" sz="2000" dirty="0">
                <a:solidFill>
                  <a:srgbClr val="003399"/>
                </a:solidFill>
              </a:rPr>
              <a:t>each process in the group 1 chunk.</a:t>
            </a:r>
          </a:p>
          <a:p>
            <a:pPr>
              <a:defRPr/>
            </a:pPr>
            <a:endParaRPr lang="en-IN" sz="2000" b="1" dirty="0">
              <a:solidFill>
                <a:srgbClr val="003399"/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IN" sz="2000" b="1" dirty="0">
                <a:solidFill>
                  <a:srgbClr val="003399"/>
                </a:solidFill>
              </a:rPr>
              <a:t> </a:t>
            </a:r>
            <a:r>
              <a:rPr lang="en-IN" sz="2000" dirty="0">
                <a:solidFill>
                  <a:srgbClr val="003399"/>
                </a:solidFill>
              </a:rPr>
              <a:t>Reverse of </a:t>
            </a:r>
            <a:r>
              <a:rPr lang="en-IN" sz="2000" dirty="0">
                <a:solidFill>
                  <a:srgbClr val="FF0000"/>
                </a:solidFill>
              </a:rPr>
              <a:t>GATHER</a:t>
            </a:r>
            <a:r>
              <a:rPr lang="en-IN" sz="2000" dirty="0">
                <a:solidFill>
                  <a:srgbClr val="003399"/>
                </a:solidFill>
              </a:rPr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88940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846138"/>
            <a:ext cx="7772400" cy="5127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sz="2900" dirty="0">
                <a:solidFill>
                  <a:srgbClr val="003399"/>
                </a:solidFill>
                <a:latin typeface="Arial" charset="0"/>
              </a:rPr>
              <a:t>MPI _Scatter…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66925"/>
            <a:ext cx="57912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08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762250"/>
            <a:ext cx="52117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1447800"/>
            <a:ext cx="81534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Same as GATHER, except that all processes, not just root, receive the result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Data stored in rank order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678581"/>
            <a:ext cx="857929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2800" b="0" cap="small" dirty="0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MPI Collective Communications –</a:t>
            </a:r>
            <a:r>
              <a:rPr lang="en-US" sz="2800" b="0" cap="small" dirty="0" err="1">
                <a:solidFill>
                  <a:srgbClr val="003399"/>
                </a:solidFill>
                <a:latin typeface="Arial" charset="0"/>
                <a:ea typeface="+mj-ea"/>
                <a:cs typeface="+mj-cs"/>
              </a:rPr>
              <a:t>MPI_AllGather</a:t>
            </a:r>
            <a:endParaRPr lang="en-US" sz="2800" b="0" cap="small" dirty="0">
              <a:solidFill>
                <a:srgbClr val="003399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2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57200" y="692696"/>
            <a:ext cx="7942263" cy="507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638493" indent="-342900" defTabSz="912813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A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message passing library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specification</a:t>
            </a:r>
          </a:p>
          <a:p>
            <a:pPr marL="569913" indent="-274320" defTabSz="912813">
              <a:buClr>
                <a:schemeClr val="accent1"/>
              </a:buClr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569913" indent="-274320" defTabSz="912813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Message passing among processes in parallel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computing</a:t>
            </a:r>
          </a:p>
          <a:p>
            <a:pPr marL="569913" indent="-274320" defTabSz="912813">
              <a:buClr>
                <a:schemeClr val="accent1"/>
              </a:buClr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569913" indent="-274320" defTabSz="912813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Meant for clusters and network of workstations </a:t>
            </a:r>
            <a:endParaRPr lang="en-US" sz="2000" dirty="0" smtClean="0">
              <a:solidFill>
                <a:srgbClr val="003399"/>
              </a:solidFill>
              <a:latin typeface="Arial" charset="0"/>
            </a:endParaRPr>
          </a:p>
          <a:p>
            <a:pPr marL="569913" indent="-274320" defTabSz="912813">
              <a:buClr>
                <a:schemeClr val="accent1"/>
              </a:buClr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569913" indent="-274320" defTabSz="912813">
              <a:buClr>
                <a:schemeClr val="accent1"/>
              </a:buClr>
              <a:buFontTx/>
              <a:buChar char="•"/>
            </a:pPr>
            <a:r>
              <a:rPr lang="en-US" altLang="zh-TW" sz="2000" dirty="0">
                <a:solidFill>
                  <a:srgbClr val="003399"/>
                </a:solidFill>
                <a:latin typeface="Arial" charset="0"/>
              </a:rPr>
              <a:t>Message Passing Standard for Parallel Programs</a:t>
            </a:r>
          </a:p>
          <a:p>
            <a:pPr marL="1141413" lvl="2" indent="-274320" defTabSz="912813">
              <a:buClr>
                <a:schemeClr val="accent1"/>
              </a:buClr>
              <a:buFontTx/>
              <a:buChar char="-"/>
            </a:pPr>
            <a:r>
              <a:rPr lang="en-US" altLang="zh-TW" sz="2000" dirty="0">
                <a:solidFill>
                  <a:srgbClr val="003399"/>
                </a:solidFill>
                <a:latin typeface="Arial" charset="0"/>
              </a:rPr>
              <a:t>MPI Implementation left to individual vendors.</a:t>
            </a:r>
          </a:p>
          <a:p>
            <a:pPr marL="1141413" lvl="2" indent="-274320" defTabSz="912813">
              <a:buClr>
                <a:schemeClr val="accent1"/>
              </a:buClr>
              <a:buFontTx/>
              <a:buChar char="-"/>
            </a:pPr>
            <a:r>
              <a:rPr lang="en-US" altLang="zh-TW" sz="2000" dirty="0">
                <a:solidFill>
                  <a:srgbClr val="003399"/>
                </a:solidFill>
                <a:latin typeface="Arial" charset="0"/>
              </a:rPr>
              <a:t>Most commonly supports C, Fortran, C++ programs</a:t>
            </a:r>
          </a:p>
          <a:p>
            <a:pPr marL="295593" lvl="2" defTabSz="912813">
              <a:buClr>
                <a:schemeClr val="accent1"/>
              </a:buClr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 </a:t>
            </a:r>
          </a:p>
          <a:p>
            <a:pPr marL="569913" lvl="2" indent="-274320" defTabSz="912813"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Inter-process communication consists of </a:t>
            </a:r>
          </a:p>
          <a:p>
            <a:pPr marL="1027113" lvl="4" indent="-274320" defTabSz="912813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Synchronization</a:t>
            </a:r>
          </a:p>
          <a:p>
            <a:pPr marL="1027113" lvl="4" indent="-274320" defTabSz="912813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movement of data from one process’s address space to another’s.</a:t>
            </a:r>
          </a:p>
          <a:p>
            <a:pPr marL="684213" lvl="1" defTabSz="912813">
              <a:buClr>
                <a:srgbClr val="800000"/>
              </a:buClr>
              <a:buFontTx/>
              <a:buChar char="-"/>
            </a:pPr>
            <a:endParaRPr kumimoji="1" lang="en-US" altLang="zh-TW" sz="2000" dirty="0">
              <a:solidFill>
                <a:srgbClr val="000066"/>
              </a:solidFill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  <a:p>
            <a:pPr marL="1141413" lvl="2" defTabSz="912813">
              <a:buClr>
                <a:srgbClr val="800000"/>
              </a:buClr>
              <a:buFontTx/>
              <a:buChar char="•"/>
            </a:pPr>
            <a:endParaRPr kumimoji="1" lang="en-US" sz="2400" b="1" dirty="0">
              <a:solidFill>
                <a:srgbClr val="000066"/>
              </a:solidFill>
              <a:ea typeface="PMingLiU" pitchFamily="18" charset="-120"/>
            </a:endParaRPr>
          </a:p>
        </p:txBody>
      </p:sp>
      <p:sp>
        <p:nvSpPr>
          <p:cNvPr id="7173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202630"/>
            <a:ext cx="7467600" cy="49006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Introduction to MPI</a:t>
            </a:r>
            <a:endParaRPr lang="en-US" sz="2800" dirty="0">
              <a:solidFill>
                <a:srgbClr val="003399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67013" y="5054607"/>
            <a:ext cx="1071304" cy="1120619"/>
          </a:xfrm>
          <a:prstGeom prst="rect">
            <a:avLst/>
          </a:prstGeom>
          <a:solidFill>
            <a:schemeClr val="accent1">
              <a:tint val="50000"/>
              <a:satMod val="30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Process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27834" y="5032905"/>
            <a:ext cx="1071304" cy="1120619"/>
          </a:xfrm>
          <a:prstGeom prst="rect">
            <a:avLst/>
          </a:prstGeom>
          <a:solidFill>
            <a:schemeClr val="accent1">
              <a:tint val="50000"/>
              <a:satMod val="30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Process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15902" y="5352518"/>
            <a:ext cx="1846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330021" y="5831938"/>
            <a:ext cx="1817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065991" y="5013176"/>
            <a:ext cx="5068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</a:rPr>
              <a:t>MPI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80110" y="5784588"/>
            <a:ext cx="503001" cy="30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xmlns="" val="807255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9538" y="3505200"/>
            <a:ext cx="650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66992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MPI Collective Communications – </a:t>
            </a:r>
            <a:r>
              <a:rPr lang="en-US" sz="2000" dirty="0" err="1" smtClean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MPI_Alltoall</a:t>
            </a:r>
            <a:endParaRPr lang="en-US" sz="2000" dirty="0">
              <a:solidFill>
                <a:srgbClr val="003399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295400"/>
            <a:ext cx="7010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Extension to ALLGATHER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Each process sends distinct data to each receiver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Process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i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sends its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jth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block of data to process j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Process j stores data from process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i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in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ith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Think Parallel - 2016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6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457200" y="846138"/>
            <a:ext cx="777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   Data Movement  – </a:t>
            </a:r>
            <a:r>
              <a:rPr lang="en-US" altLang="en-US" sz="2000">
                <a:solidFill>
                  <a:srgbClr val="003399"/>
                </a:solidFill>
                <a:latin typeface="Arial" charset="0"/>
              </a:rPr>
              <a:t>More info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762000" y="1752600"/>
            <a:ext cx="8001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All routines provided so far require equal chunk sizes.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There are so-called varying data size versions (with the exception of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MPI_Bcast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, of course) available.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The varying data size versions have a letter v appended to its names, e.g.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MPI_Gather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becomes </a:t>
            </a:r>
            <a:r>
              <a:rPr lang="en-IN" sz="2000" dirty="0" err="1">
                <a:solidFill>
                  <a:srgbClr val="003399"/>
                </a:solidFill>
                <a:latin typeface="Arial" charset="0"/>
              </a:rPr>
              <a:t>MPI_Gatherv</a:t>
            </a:r>
            <a:r>
              <a:rPr lang="en-IN" sz="2000" dirty="0">
                <a:solidFill>
                  <a:srgbClr val="003399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721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846138"/>
            <a:ext cx="7772400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smtClean="0">
                <a:solidFill>
                  <a:schemeClr val="accent2"/>
                </a:solidFill>
              </a:rPr>
              <a:t>   Collective Computation calls</a:t>
            </a:r>
            <a:endParaRPr lang="en-US" altLang="en-US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701800"/>
            <a:ext cx="79248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Communication routines that include a computation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  <a:latin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Computation function included in routine call may be either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An MPI predefined routine or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A user-supplied function</a:t>
            </a:r>
          </a:p>
          <a:p>
            <a:pPr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Two types of global computation routines: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Reduce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  <a:latin typeface="Arial" charset="0"/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xmlns="" val="114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 descr="MPI_Redu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662738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846138"/>
            <a:ext cx="7772400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smtClean="0">
                <a:solidFill>
                  <a:schemeClr val="accent2"/>
                </a:solidFill>
              </a:rPr>
              <a:t>MPI_Reduce</a:t>
            </a:r>
            <a:endParaRPr lang="en-US" altLang="en-US" smtClean="0">
              <a:solidFill>
                <a:schemeClr val="accent2"/>
              </a:solidFill>
            </a:endParaRPr>
          </a:p>
        </p:txBody>
      </p:sp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1447800" y="1603375"/>
            <a:ext cx="647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sz="2000" b="0">
                <a:solidFill>
                  <a:srgbClr val="003399"/>
                </a:solidFill>
                <a:latin typeface="Arial" charset="0"/>
              </a:rPr>
              <a:t>Combine the elements of the input buffer of each process using a specified operation</a:t>
            </a:r>
          </a:p>
          <a:p>
            <a:pPr eaLnBrk="1" hangingPunct="1">
              <a:spcBef>
                <a:spcPct val="0"/>
              </a:spcBef>
            </a:pPr>
            <a:r>
              <a:rPr lang="en-IN" altLang="en-US" sz="2000" b="0">
                <a:solidFill>
                  <a:srgbClr val="003399"/>
                </a:solidFill>
                <a:latin typeface="Arial" charset="0"/>
              </a:rPr>
              <a:t> Return result to root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1048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10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846138"/>
            <a:ext cx="7772400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smtClean="0">
                <a:solidFill>
                  <a:schemeClr val="accent2"/>
                </a:solidFill>
              </a:rPr>
              <a:t>MPI _Reduce…</a:t>
            </a:r>
          </a:p>
        </p:txBody>
      </p:sp>
      <p:pic>
        <p:nvPicPr>
          <p:cNvPr id="23557" name="Picture 4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04950"/>
            <a:ext cx="5829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00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60425"/>
            <a:ext cx="7772400" cy="592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MPI Collective Communication - </a:t>
            </a:r>
            <a:r>
              <a:rPr lang="en-US" sz="200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Barrier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917575" y="1524000"/>
            <a:ext cx="787717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77850" indent="-463550" eaLnBrk="0" hangingPunct="0"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IN" sz="2000" dirty="0">
                <a:solidFill>
                  <a:srgbClr val="003399"/>
                </a:solidFill>
              </a:rPr>
              <a:t>Blocks the calling process until all group members have called the routine </a:t>
            </a:r>
            <a:endParaRPr lang="en-US" sz="2000" dirty="0">
              <a:solidFill>
                <a:srgbClr val="003399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sz="1000" b="1" u="sng" dirty="0" smtClean="0">
              <a:solidFill>
                <a:srgbClr val="003399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endParaRPr lang="en-US" sz="1000" b="1" dirty="0" smtClean="0"/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solidFill>
                <a:srgbClr val="990000"/>
              </a:solidFill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solidFill>
                <a:srgbClr val="990000"/>
              </a:solidFill>
            </a:endParaRPr>
          </a:p>
          <a:p>
            <a:pPr marL="114300" lvl="1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sz="2000" b="1" dirty="0" smtClean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990000"/>
                </a:solidFill>
              </a:rPr>
              <a:t> C</a:t>
            </a:r>
            <a:endParaRPr lang="en-US" sz="800" b="1" dirty="0" smtClean="0">
              <a:solidFill>
                <a:srgbClr val="FF0066"/>
              </a:solidFill>
            </a:endParaRPr>
          </a:p>
          <a:p>
            <a:pPr marL="0" lvl="1" indent="0">
              <a:defRPr/>
            </a:pPr>
            <a:r>
              <a:rPr lang="en-US" sz="800" b="1" dirty="0" smtClean="0">
                <a:solidFill>
                  <a:srgbClr val="FF0066"/>
                </a:solidFill>
              </a:rPr>
              <a:t>                                       </a:t>
            </a:r>
            <a:r>
              <a:rPr lang="en-US" sz="2000" b="1" dirty="0" err="1" smtClean="0">
                <a:solidFill>
                  <a:srgbClr val="FF0066"/>
                </a:solidFill>
              </a:rPr>
              <a:t>int</a:t>
            </a:r>
            <a:r>
              <a:rPr lang="en-US" sz="2000" b="1" dirty="0" smtClean="0">
                <a:solidFill>
                  <a:srgbClr val="FF0066"/>
                </a:solidFill>
              </a:rPr>
              <a:t> </a:t>
            </a:r>
            <a:r>
              <a:rPr lang="en-US" sz="2000" b="1" dirty="0" err="1" smtClean="0">
                <a:solidFill>
                  <a:srgbClr val="FF0066"/>
                </a:solidFill>
              </a:rPr>
              <a:t>MPI_Barrier</a:t>
            </a:r>
            <a:r>
              <a:rPr lang="en-US" sz="2000" b="1" i="1" dirty="0" smtClean="0">
                <a:solidFill>
                  <a:srgbClr val="FF0066"/>
                </a:solidFill>
              </a:rPr>
              <a:t> (</a:t>
            </a:r>
            <a:r>
              <a:rPr lang="en-US" sz="2000" b="1" dirty="0" err="1" smtClean="0">
                <a:solidFill>
                  <a:srgbClr val="0000FF"/>
                </a:solidFill>
              </a:rPr>
              <a:t>comm</a:t>
            </a:r>
            <a:r>
              <a:rPr lang="en-US" sz="2000" b="1" i="1" dirty="0" smtClean="0">
                <a:solidFill>
                  <a:srgbClr val="FF0066"/>
                </a:solidFill>
              </a:rPr>
              <a:t>);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pPr marL="114300" lvl="1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sz="1000" b="1" i="1" dirty="0" smtClean="0">
              <a:solidFill>
                <a:srgbClr val="FF0066"/>
              </a:solidFill>
            </a:endParaRPr>
          </a:p>
          <a:p>
            <a:pPr marL="114300" lvl="1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b="1" dirty="0" smtClean="0">
                <a:solidFill>
                  <a:srgbClr val="990000"/>
                </a:solidFill>
              </a:rPr>
              <a:t>Fortran</a:t>
            </a:r>
          </a:p>
          <a:p>
            <a:pPr marL="114300" lvl="1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b="1" dirty="0" smtClean="0">
                <a:solidFill>
                  <a:srgbClr val="990000"/>
                </a:solidFill>
              </a:rPr>
              <a:t>              </a:t>
            </a:r>
            <a:r>
              <a:rPr lang="en-US" sz="800" b="1" dirty="0" smtClean="0">
                <a:solidFill>
                  <a:srgbClr val="FF0066"/>
                </a:solidFill>
              </a:rPr>
              <a:t> </a:t>
            </a:r>
            <a:r>
              <a:rPr lang="en-US" sz="2000" b="1" dirty="0" smtClean="0">
                <a:solidFill>
                  <a:srgbClr val="FF0066"/>
                </a:solidFill>
              </a:rPr>
              <a:t>MPI_barrier</a:t>
            </a:r>
            <a:r>
              <a:rPr lang="en-US" sz="2000" b="1" i="1" dirty="0" smtClean="0">
                <a:solidFill>
                  <a:srgbClr val="FF0066"/>
                </a:solidFill>
              </a:rPr>
              <a:t> (</a:t>
            </a:r>
            <a:r>
              <a:rPr lang="en-US" sz="2000" b="1" dirty="0" err="1" smtClean="0">
                <a:solidFill>
                  <a:srgbClr val="0000FF"/>
                </a:solidFill>
              </a:rPr>
              <a:t>comm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ierror</a:t>
            </a:r>
            <a:r>
              <a:rPr lang="en-US" sz="2000" b="1" i="1" dirty="0" smtClean="0">
                <a:solidFill>
                  <a:srgbClr val="FF0066"/>
                </a:solidFill>
              </a:rPr>
              <a:t>)</a:t>
            </a:r>
            <a:endParaRPr lang="en-US" sz="800" b="1" i="1" dirty="0" smtClean="0">
              <a:solidFill>
                <a:srgbClr val="FF0066"/>
              </a:solidFill>
            </a:endParaRPr>
          </a:p>
          <a:p>
            <a:pPr>
              <a:defRPr/>
            </a:pPr>
            <a:r>
              <a:rPr lang="en-US" sz="2000" dirty="0" smtClean="0"/>
              <a:t>	</a:t>
            </a:r>
            <a:endParaRPr lang="en-US" sz="2000" b="1" dirty="0" smtClean="0">
              <a:solidFill>
                <a:srgbClr val="FF0066"/>
              </a:solidFill>
            </a:endParaRP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6638" y="2362200"/>
            <a:ext cx="18383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512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673100" y="1868488"/>
            <a:ext cx="7870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  <a:latin typeface="Arial" charset="0"/>
              </a:rPr>
              <a:t>                                                                               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92150" y="2417763"/>
            <a:ext cx="7835900" cy="3144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708025" y="2965450"/>
            <a:ext cx="7807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708025" y="3498850"/>
            <a:ext cx="7807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708025" y="4032250"/>
            <a:ext cx="7807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708025" y="4565650"/>
            <a:ext cx="7807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3124200" y="2454275"/>
            <a:ext cx="1588" cy="314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750888" y="3563938"/>
            <a:ext cx="2155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 MPI_MIN</a:t>
            </a: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750888" y="4097338"/>
            <a:ext cx="2155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 MPI_PROD</a:t>
            </a: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750888" y="4630738"/>
            <a:ext cx="2155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 MPI_SUM</a:t>
            </a:r>
          </a:p>
        </p:txBody>
      </p:sp>
      <p:sp>
        <p:nvSpPr>
          <p:cNvPr id="24590" name="Rectangle 12"/>
          <p:cNvSpPr>
            <a:spLocks noChangeArrowheads="1"/>
          </p:cNvSpPr>
          <p:nvPr/>
        </p:nvSpPr>
        <p:spPr bwMode="auto">
          <a:xfrm>
            <a:off x="3341688" y="2573338"/>
            <a:ext cx="52181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FF0066"/>
                </a:solidFill>
                <a:latin typeface="Arial" charset="0"/>
              </a:rPr>
              <a:t>Operation</a:t>
            </a:r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3341688" y="3030538"/>
            <a:ext cx="5203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Maximum</a:t>
            </a:r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3341688" y="3563938"/>
            <a:ext cx="52181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Minimum</a:t>
            </a:r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3341688" y="4097338"/>
            <a:ext cx="51308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Product</a:t>
            </a:r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3341688" y="4630738"/>
            <a:ext cx="514508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Sum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914400" y="2514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charset="0"/>
              </a:rPr>
              <a:t>MPI Name</a:t>
            </a:r>
            <a:endParaRPr lang="en-US" altLang="en-US" sz="2000" b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825500" y="30480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MPI_MAX</a:t>
            </a:r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>
            <a:off x="708025" y="5075238"/>
            <a:ext cx="7807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8" name="Rectangle 20"/>
          <p:cNvSpPr>
            <a:spLocks noChangeArrowheads="1"/>
          </p:cNvSpPr>
          <p:nvPr/>
        </p:nvSpPr>
        <p:spPr bwMode="auto">
          <a:xfrm>
            <a:off x="750888" y="5116513"/>
            <a:ext cx="2155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 MPI_MAXLOC</a:t>
            </a:r>
          </a:p>
        </p:txBody>
      </p:sp>
      <p:sp>
        <p:nvSpPr>
          <p:cNvPr id="24599" name="Line 21"/>
          <p:cNvSpPr>
            <a:spLocks noChangeShapeType="1"/>
          </p:cNvSpPr>
          <p:nvPr/>
        </p:nvSpPr>
        <p:spPr bwMode="auto">
          <a:xfrm flipV="1">
            <a:off x="682625" y="5559425"/>
            <a:ext cx="7862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319463" y="5094288"/>
            <a:ext cx="52181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 b="1">
                <a:solidFill>
                  <a:srgbClr val="990033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 b="1">
                <a:solidFill>
                  <a:srgbClr val="006600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3399"/>
                </a:solidFill>
                <a:latin typeface="Arial" charset="0"/>
              </a:rPr>
              <a:t>Maximum value  and location</a:t>
            </a:r>
          </a:p>
        </p:txBody>
      </p:sp>
      <p:sp>
        <p:nvSpPr>
          <p:cNvPr id="24601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609600"/>
            <a:ext cx="584835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smtClean="0">
                <a:solidFill>
                  <a:schemeClr val="accent2"/>
                </a:solidFill>
              </a:rPr>
              <a:t>Predefined Operators: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066800"/>
            <a:ext cx="7558088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Each of these operations makes sense for only certain data types</a:t>
            </a:r>
          </a:p>
          <a:p>
            <a:pPr>
              <a:defRPr/>
            </a:pPr>
            <a:endParaRPr lang="en-IN" sz="2000" dirty="0">
              <a:solidFill>
                <a:srgbClr val="003399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99"/>
                </a:solidFill>
              </a:rPr>
              <a:t> The MPI Standard lists the types accepted for each operation</a:t>
            </a:r>
            <a:r>
              <a:rPr lang="en-IN" dirty="0">
                <a:solidFill>
                  <a:srgbClr val="0033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2902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Performance Analysis of MPI Programs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072" y="1447800"/>
            <a:ext cx="8309728" cy="4678363"/>
          </a:xfrm>
        </p:spPr>
        <p:txBody>
          <a:bodyPr/>
          <a:lstStyle/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Why Performance Analysis of MPI Applications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To get the benefit of parallelization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Tuning the Parallel algorithm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Tuning the application</a:t>
            </a: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Communication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Vs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Computation Time</a:t>
            </a: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Function Profiling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94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Debugging Parallel Applications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072" y="1503385"/>
            <a:ext cx="8309728" cy="50939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Through Command Line Interface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GDB</a:t>
            </a:r>
          </a:p>
          <a:p>
            <a:pPr lvl="1"/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Valgrind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Through Graphical User Interface (GUI)</a:t>
            </a:r>
          </a:p>
          <a:p>
            <a:pPr lvl="1"/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TotalView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debugger</a:t>
            </a:r>
          </a:p>
          <a:p>
            <a:pPr lvl="1"/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Valgrind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428596" y="1285860"/>
            <a:ext cx="8053387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027113" indent="-4508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6263" lvl="1" indent="0" algn="just">
              <a:spcBef>
                <a:spcPct val="0"/>
              </a:spcBef>
              <a:buClr>
                <a:srgbClr val="FF0000"/>
              </a:buClr>
            </a:pPr>
            <a:endParaRPr lang="en-US" b="0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b="0" dirty="0">
                <a:solidFill>
                  <a:srgbClr val="003399"/>
                </a:solidFill>
              </a:rPr>
              <a:t>MPI helps for Portable parallel Program Development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b="0" dirty="0" smtClean="0">
              <a:solidFill>
                <a:srgbClr val="003399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b="0" dirty="0" smtClean="0">
                <a:solidFill>
                  <a:srgbClr val="003399"/>
                </a:solidFill>
              </a:rPr>
              <a:t>Rich </a:t>
            </a:r>
            <a:r>
              <a:rPr lang="en-US" b="0" dirty="0">
                <a:solidFill>
                  <a:srgbClr val="003399"/>
                </a:solidFill>
              </a:rPr>
              <a:t>set of collective functions 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b="0" dirty="0" smtClean="0">
              <a:solidFill>
                <a:srgbClr val="003399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b="0" dirty="0" smtClean="0">
                <a:solidFill>
                  <a:srgbClr val="003399"/>
                </a:solidFill>
              </a:rPr>
              <a:t>MPI </a:t>
            </a:r>
            <a:r>
              <a:rPr lang="en-US" b="0" dirty="0">
                <a:solidFill>
                  <a:srgbClr val="003399"/>
                </a:solidFill>
              </a:rPr>
              <a:t>helps for developing Scalable Parallel Programs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b="0" dirty="0" smtClean="0">
              <a:solidFill>
                <a:srgbClr val="003399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b="0" dirty="0" smtClean="0">
                <a:solidFill>
                  <a:srgbClr val="003399"/>
                </a:solidFill>
              </a:rPr>
              <a:t>Simplified </a:t>
            </a:r>
            <a:r>
              <a:rPr lang="en-US" b="0" dirty="0">
                <a:solidFill>
                  <a:srgbClr val="003399"/>
                </a:solidFill>
              </a:rPr>
              <a:t>sending &amp; receiving of messages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b="0" dirty="0">
                <a:solidFill>
                  <a:srgbClr val="003399"/>
                </a:solidFill>
              </a:rPr>
              <a:t>No language binding issues </a:t>
            </a:r>
          </a:p>
        </p:txBody>
      </p:sp>
      <p:sp>
        <p:nvSpPr>
          <p:cNvPr id="40965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sz="25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8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Requisites for MPI Implementations</a:t>
            </a:r>
          </a:p>
        </p:txBody>
      </p:sp>
      <p:sp>
        <p:nvSpPr>
          <p:cNvPr id="8197" name="Rectangle 86"/>
          <p:cNvSpPr>
            <a:spLocks noChangeArrowheads="1"/>
          </p:cNvSpPr>
          <p:nvPr/>
        </p:nvSpPr>
        <p:spPr bwMode="auto">
          <a:xfrm>
            <a:off x="179512" y="2188517"/>
            <a:ext cx="8116495" cy="389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1027113" lvl="1" indent="-450850" defTabSz="912813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Allow efficient Communication between processes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.</a:t>
            </a:r>
          </a:p>
          <a:p>
            <a:pPr marL="1027113" lvl="1" indent="-450850" defTabSz="912813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1027113" lvl="1" indent="-450850" defTabSz="912813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Allow overlap of computation and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communication</a:t>
            </a:r>
          </a:p>
          <a:p>
            <a:pPr marL="576263" lvl="1" defTabSz="912813">
              <a:spcBef>
                <a:spcPct val="20000"/>
              </a:spcBef>
              <a:buClr>
                <a:srgbClr val="FF0000"/>
              </a:buClr>
            </a:pPr>
            <a:endParaRPr lang="en-US" sz="2400" dirty="0" smtClean="0">
              <a:solidFill>
                <a:srgbClr val="003399"/>
              </a:solidFill>
              <a:latin typeface="Arial" charset="0"/>
            </a:endParaRPr>
          </a:p>
          <a:p>
            <a:pPr marL="0" lvl="1">
              <a:spcBef>
                <a:spcPct val="20000"/>
              </a:spcBef>
              <a:buClr>
                <a:srgbClr val="FF0000"/>
              </a:buClr>
            </a:pPr>
            <a:r>
              <a:rPr lang="en-GB" sz="2400" b="1" dirty="0" smtClean="0">
                <a:solidFill>
                  <a:srgbClr val="800000"/>
                </a:solidFill>
                <a:latin typeface="Arial" charset="0"/>
              </a:rPr>
              <a:t>  Important </a:t>
            </a:r>
            <a:r>
              <a:rPr lang="en-GB" sz="2400" b="1" dirty="0">
                <a:solidFill>
                  <a:srgbClr val="800000"/>
                </a:solidFill>
                <a:latin typeface="Arial" charset="0"/>
              </a:rPr>
              <a:t>considerations while using </a:t>
            </a:r>
            <a:r>
              <a:rPr lang="en-GB" sz="2400" b="1" dirty="0" smtClean="0">
                <a:solidFill>
                  <a:srgbClr val="800000"/>
                </a:solidFill>
                <a:latin typeface="Arial" charset="0"/>
              </a:rPr>
              <a:t>MPI</a:t>
            </a:r>
          </a:p>
          <a:p>
            <a:pPr marL="800100" lvl="2" indent="-342900" algn="just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All parallelism is explicit: the programmer is responsible for correctly identifying parallelism and implementing parallel algorithms using MPI constructs</a:t>
            </a:r>
          </a:p>
          <a:p>
            <a:pPr marL="0" lvl="1">
              <a:spcBef>
                <a:spcPct val="20000"/>
              </a:spcBef>
              <a:buClr>
                <a:srgbClr val="FF0000"/>
              </a:buClr>
            </a:pPr>
            <a:endParaRPr lang="en-GB" sz="2400" b="1" dirty="0" smtClean="0">
              <a:solidFill>
                <a:srgbClr val="800000"/>
              </a:solidFill>
              <a:latin typeface="Arial" charset="0"/>
            </a:endParaRPr>
          </a:p>
          <a:p>
            <a:pPr marL="0" lvl="1">
              <a:spcBef>
                <a:spcPct val="20000"/>
              </a:spcBef>
              <a:buClr>
                <a:srgbClr val="FF0000"/>
              </a:buClr>
            </a:pPr>
            <a:endParaRPr lang="en-US" sz="2400" b="1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8198" name="Text Box 87"/>
          <p:cNvSpPr txBox="1">
            <a:spLocks noChangeArrowheads="1"/>
          </p:cNvSpPr>
          <p:nvPr/>
        </p:nvSpPr>
        <p:spPr bwMode="auto">
          <a:xfrm>
            <a:off x="310947" y="1052736"/>
            <a:ext cx="8134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The Following features are needed in MPI  Implementations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80787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76265" y="1214422"/>
            <a:ext cx="80533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1963" indent="-4619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1027113" indent="-4508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487488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en-US" sz="800" b="0" dirty="0"/>
          </a:p>
          <a:p>
            <a:pPr lvl="1" algn="just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en-US" sz="800" b="0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</a:rPr>
              <a:t>Books</a:t>
            </a:r>
          </a:p>
          <a:p>
            <a:pPr lvl="2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</a:rPr>
              <a:t>Parallel Programming in C with MPI and </a:t>
            </a:r>
            <a:r>
              <a:rPr lang="en-US" sz="2000" dirty="0" err="1">
                <a:solidFill>
                  <a:srgbClr val="003399"/>
                </a:solidFill>
              </a:rPr>
              <a:t>OpenMP</a:t>
            </a:r>
            <a:r>
              <a:rPr lang="en-US" sz="2000" dirty="0">
                <a:solidFill>
                  <a:srgbClr val="003399"/>
                </a:solidFill>
              </a:rPr>
              <a:t>, by Michael J. Quinn, Tata McGraw Hill</a:t>
            </a:r>
          </a:p>
          <a:p>
            <a:pPr lvl="4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</a:rPr>
              <a:t>Approx. </a:t>
            </a:r>
            <a:r>
              <a:rPr lang="en-US" sz="2000" dirty="0" err="1">
                <a:solidFill>
                  <a:srgbClr val="003399"/>
                </a:solidFill>
              </a:rPr>
              <a:t>Rs</a:t>
            </a:r>
            <a:r>
              <a:rPr lang="en-US" sz="2000" dirty="0">
                <a:solidFill>
                  <a:srgbClr val="003399"/>
                </a:solidFill>
              </a:rPr>
              <a:t>. 200/-</a:t>
            </a:r>
          </a:p>
          <a:p>
            <a:pPr lvl="2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</a:rPr>
              <a:t>Using MPI, 2</a:t>
            </a:r>
            <a:r>
              <a:rPr lang="en-US" sz="2000" baseline="30000" dirty="0">
                <a:solidFill>
                  <a:srgbClr val="003399"/>
                </a:solidFill>
              </a:rPr>
              <a:t>nd</a:t>
            </a:r>
            <a:r>
              <a:rPr lang="en-US" sz="2000" dirty="0">
                <a:solidFill>
                  <a:srgbClr val="003399"/>
                </a:solidFill>
              </a:rPr>
              <a:t> Edition, by William </a:t>
            </a:r>
            <a:r>
              <a:rPr lang="en-US" sz="2000" dirty="0" err="1">
                <a:solidFill>
                  <a:srgbClr val="003399"/>
                </a:solidFill>
              </a:rPr>
              <a:t>Gropp</a:t>
            </a:r>
            <a:r>
              <a:rPr lang="en-US" sz="2000" dirty="0">
                <a:solidFill>
                  <a:srgbClr val="003399"/>
                </a:solidFill>
              </a:rPr>
              <a:t>, Ewing Lusk, Anthony </a:t>
            </a:r>
            <a:r>
              <a:rPr lang="en-US" sz="2000" dirty="0" err="1">
                <a:solidFill>
                  <a:srgbClr val="003399"/>
                </a:solidFill>
              </a:rPr>
              <a:t>Skjellum</a:t>
            </a:r>
            <a:endParaRPr lang="en-US" sz="2000" dirty="0">
              <a:solidFill>
                <a:srgbClr val="003399"/>
              </a:solidFill>
            </a:endParaRPr>
          </a:p>
          <a:p>
            <a:pPr lvl="2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</a:rPr>
              <a:t>MPI: The Complete Reference, by Marc </a:t>
            </a:r>
            <a:r>
              <a:rPr lang="en-US" sz="2000" dirty="0" err="1">
                <a:solidFill>
                  <a:srgbClr val="003399"/>
                </a:solidFill>
              </a:rPr>
              <a:t>Snir</a:t>
            </a:r>
            <a:r>
              <a:rPr lang="en-US" sz="2000" dirty="0">
                <a:solidFill>
                  <a:srgbClr val="003399"/>
                </a:solidFill>
              </a:rPr>
              <a:t>, Steve Otto, Steven Huss-Lederman, David Walker, Jack </a:t>
            </a:r>
            <a:r>
              <a:rPr lang="en-US" sz="2000" dirty="0" err="1" smtClean="0">
                <a:solidFill>
                  <a:srgbClr val="003399"/>
                </a:solidFill>
              </a:rPr>
              <a:t>Dongarra</a:t>
            </a:r>
            <a:endParaRPr lang="en-US" sz="2000" dirty="0" smtClean="0">
              <a:solidFill>
                <a:srgbClr val="003399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 smtClean="0">
                <a:solidFill>
                  <a:srgbClr val="003399"/>
                </a:solidFill>
              </a:rPr>
              <a:t>MPICH </a:t>
            </a:r>
            <a:r>
              <a:rPr lang="en-US" sz="2000" dirty="0">
                <a:solidFill>
                  <a:srgbClr val="003399"/>
                </a:solidFill>
              </a:rPr>
              <a:t>Org </a:t>
            </a:r>
            <a:r>
              <a:rPr lang="en-US" sz="2000" dirty="0">
                <a:solidFill>
                  <a:srgbClr val="003399"/>
                </a:solidFill>
                <a:hlinkClick r:id="rId3"/>
              </a:rPr>
              <a:t>https://www.mpich.org</a:t>
            </a:r>
            <a:r>
              <a:rPr lang="en-US" sz="2000" dirty="0" smtClean="0">
                <a:solidFill>
                  <a:srgbClr val="003399"/>
                </a:solidFill>
                <a:hlinkClick r:id="rId3"/>
              </a:rPr>
              <a:t>/</a:t>
            </a:r>
            <a:r>
              <a:rPr lang="en-US" sz="2000" dirty="0" smtClean="0">
                <a:solidFill>
                  <a:srgbClr val="003399"/>
                </a:solidFill>
              </a:rPr>
              <a:t> </a:t>
            </a:r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6748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Web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 Standard 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2"/>
              </a:rPr>
              <a:t>http://www.mpi-forum.org/docs/docs.html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 Forum 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3"/>
              </a:rPr>
              <a:t>http://www.mpi-forum.org/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>
              <a:buNone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 implementations: 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MPICH 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4"/>
              </a:rPr>
              <a:t>http://www.mpich.org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MVAPICH 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5"/>
              </a:rPr>
              <a:t>http://mvapich.cse.ohio-state.edu/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Intel MPI: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6"/>
              </a:rPr>
              <a:t>http://software.intel.com/en-us/intel-mpi-library/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Microsoft MPI: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7"/>
              </a:rPr>
              <a:t>www.microsoft.com/en-us/download/details.aspx?id=39961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Open MPI : </a:t>
            </a:r>
            <a:r>
              <a:rPr lang="en-US" sz="2000" dirty="0">
                <a:solidFill>
                  <a:srgbClr val="003399"/>
                </a:solidFill>
                <a:latin typeface="Arial" charset="0"/>
                <a:hlinkClick r:id="rId8"/>
              </a:rPr>
              <a:t>http://www.open-mpi.org/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IBM Spectrum MPI, Cray MPI, TH MPI, …</a:t>
            </a:r>
          </a:p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Several MPI tutorials can be found on the web</a:t>
            </a:r>
          </a:p>
          <a:p>
            <a:pPr lvl="1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1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2935288" y="3238500"/>
            <a:ext cx="36897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800" dirty="0">
                <a:solidFill>
                  <a:srgbClr val="CC3399"/>
                </a:solidFill>
              </a:rPr>
              <a:t>Thank </a:t>
            </a:r>
            <a:r>
              <a:rPr lang="en-US" sz="4800" dirty="0" smtClean="0">
                <a:solidFill>
                  <a:srgbClr val="CC3399"/>
                </a:solidFill>
              </a:rPr>
              <a:t>You!!</a:t>
            </a:r>
            <a:endParaRPr lang="en-US" sz="4800" dirty="0">
              <a:solidFill>
                <a:srgbClr val="CC33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37"/>
          <p:cNvGrpSpPr>
            <a:grpSpLocks/>
          </p:cNvGrpSpPr>
          <p:nvPr/>
        </p:nvGrpSpPr>
        <p:grpSpPr bwMode="auto">
          <a:xfrm>
            <a:off x="1392238" y="2070100"/>
            <a:ext cx="6099175" cy="781050"/>
            <a:chOff x="667" y="1052"/>
            <a:chExt cx="4742" cy="606"/>
          </a:xfrm>
        </p:grpSpPr>
        <p:sp>
          <p:nvSpPr>
            <p:cNvPr id="9247" name="Rectangle 4"/>
            <p:cNvSpPr>
              <a:spLocks noChangeArrowheads="1"/>
            </p:cNvSpPr>
            <p:nvPr/>
          </p:nvSpPr>
          <p:spPr bwMode="auto">
            <a:xfrm>
              <a:off x="2195" y="1052"/>
              <a:ext cx="1361" cy="60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8" name="Text Box 19"/>
            <p:cNvSpPr txBox="1">
              <a:spLocks noChangeArrowheads="1"/>
            </p:cNvSpPr>
            <p:nvPr/>
          </p:nvSpPr>
          <p:spPr bwMode="auto">
            <a:xfrm>
              <a:off x="2260" y="1243"/>
              <a:ext cx="122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/>
                <a:t>Sum(1..1000)</a:t>
              </a:r>
            </a:p>
          </p:txBody>
        </p:sp>
        <p:sp>
          <p:nvSpPr>
            <p:cNvPr id="9249" name="Rectangle 20"/>
            <p:cNvSpPr>
              <a:spLocks noChangeArrowheads="1"/>
            </p:cNvSpPr>
            <p:nvPr/>
          </p:nvSpPr>
          <p:spPr bwMode="auto">
            <a:xfrm>
              <a:off x="4366" y="1137"/>
              <a:ext cx="973" cy="3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0" name="Text Box 21"/>
            <p:cNvSpPr txBox="1">
              <a:spLocks noChangeArrowheads="1"/>
            </p:cNvSpPr>
            <p:nvPr/>
          </p:nvSpPr>
          <p:spPr bwMode="auto">
            <a:xfrm>
              <a:off x="4266" y="1204"/>
              <a:ext cx="11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800"/>
                <a:t>Output</a:t>
              </a:r>
            </a:p>
          </p:txBody>
        </p:sp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67" y="1164"/>
              <a:ext cx="973" cy="3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2" name="Text Box 23"/>
            <p:cNvSpPr txBox="1">
              <a:spLocks noChangeArrowheads="1"/>
            </p:cNvSpPr>
            <p:nvPr/>
          </p:nvSpPr>
          <p:spPr bwMode="auto">
            <a:xfrm>
              <a:off x="667" y="1231"/>
              <a:ext cx="11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800"/>
                <a:t>Input</a:t>
              </a:r>
            </a:p>
          </p:txBody>
        </p:sp>
        <p:sp>
          <p:nvSpPr>
            <p:cNvPr id="9253" name="Line 26"/>
            <p:cNvSpPr>
              <a:spLocks noChangeShapeType="1"/>
            </p:cNvSpPr>
            <p:nvPr/>
          </p:nvSpPr>
          <p:spPr bwMode="auto">
            <a:xfrm>
              <a:off x="1738" y="1341"/>
              <a:ext cx="4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4" name="Line 27"/>
            <p:cNvSpPr>
              <a:spLocks noChangeShapeType="1"/>
            </p:cNvSpPr>
            <p:nvPr/>
          </p:nvSpPr>
          <p:spPr bwMode="auto">
            <a:xfrm>
              <a:off x="3545" y="1361"/>
              <a:ext cx="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21" name="Text Box 28"/>
          <p:cNvSpPr txBox="1">
            <a:spLocks noChangeArrowheads="1"/>
          </p:cNvSpPr>
          <p:nvPr/>
        </p:nvSpPr>
        <p:spPr bwMode="auto">
          <a:xfrm>
            <a:off x="6281738" y="2924175"/>
            <a:ext cx="219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Time taken = </a:t>
            </a:r>
            <a:r>
              <a:rPr lang="en-US"/>
              <a:t>T</a:t>
            </a:r>
          </a:p>
        </p:txBody>
      </p:sp>
      <p:sp>
        <p:nvSpPr>
          <p:cNvPr id="9222" name="Text Box 29"/>
          <p:cNvSpPr txBox="1">
            <a:spLocks noChangeArrowheads="1"/>
          </p:cNvSpPr>
          <p:nvPr/>
        </p:nvSpPr>
        <p:spPr bwMode="auto">
          <a:xfrm>
            <a:off x="5278438" y="5457825"/>
            <a:ext cx="3624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Time  = T/4  (</a:t>
            </a:r>
            <a:r>
              <a:rPr lang="en-US" sz="2000" dirty="0" smtClean="0"/>
              <a:t>Approx.)</a:t>
            </a:r>
            <a:endParaRPr lang="en-US" sz="2000" dirty="0"/>
          </a:p>
        </p:txBody>
      </p:sp>
      <p:grpSp>
        <p:nvGrpSpPr>
          <p:cNvPr id="9223" name="Group 38"/>
          <p:cNvGrpSpPr>
            <a:grpSpLocks/>
          </p:cNvGrpSpPr>
          <p:nvPr/>
        </p:nvGrpSpPr>
        <p:grpSpPr bwMode="auto">
          <a:xfrm>
            <a:off x="414338" y="3424238"/>
            <a:ext cx="7121525" cy="2419350"/>
            <a:chOff x="261" y="2157"/>
            <a:chExt cx="5152" cy="1686"/>
          </a:xfrm>
        </p:grpSpPr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2364" y="2157"/>
              <a:ext cx="1023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8" name="Rectangle 6"/>
            <p:cNvSpPr>
              <a:spLocks noChangeArrowheads="1"/>
            </p:cNvSpPr>
            <p:nvPr/>
          </p:nvSpPr>
          <p:spPr bwMode="auto">
            <a:xfrm>
              <a:off x="2364" y="2601"/>
              <a:ext cx="1023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2364" y="3038"/>
              <a:ext cx="1023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0" name="Rectangle 8"/>
            <p:cNvSpPr>
              <a:spLocks noChangeArrowheads="1"/>
            </p:cNvSpPr>
            <p:nvPr/>
          </p:nvSpPr>
          <p:spPr bwMode="auto">
            <a:xfrm>
              <a:off x="2364" y="3495"/>
              <a:ext cx="1023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1" name="Text Box 9"/>
            <p:cNvSpPr txBox="1">
              <a:spLocks noChangeArrowheads="1"/>
            </p:cNvSpPr>
            <p:nvPr/>
          </p:nvSpPr>
          <p:spPr bwMode="auto">
            <a:xfrm>
              <a:off x="2405" y="2197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400"/>
                <a:t>Sum(1..250)</a:t>
              </a:r>
            </a:p>
          </p:txBody>
        </p:sp>
        <p:sp>
          <p:nvSpPr>
            <p:cNvPr id="9232" name="Text Box 10"/>
            <p:cNvSpPr txBox="1">
              <a:spLocks noChangeArrowheads="1"/>
            </p:cNvSpPr>
            <p:nvPr/>
          </p:nvSpPr>
          <p:spPr bwMode="auto">
            <a:xfrm>
              <a:off x="2301" y="2672"/>
              <a:ext cx="11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400"/>
                <a:t>Sum(251..500)</a:t>
              </a:r>
            </a:p>
          </p:txBody>
        </p:sp>
        <p:sp>
          <p:nvSpPr>
            <p:cNvPr id="9233" name="Text Box 11"/>
            <p:cNvSpPr txBox="1">
              <a:spLocks noChangeArrowheads="1"/>
            </p:cNvSpPr>
            <p:nvPr/>
          </p:nvSpPr>
          <p:spPr bwMode="auto">
            <a:xfrm>
              <a:off x="2317" y="3119"/>
              <a:ext cx="11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400"/>
                <a:t>Sum(501..750)</a:t>
              </a:r>
            </a:p>
          </p:txBody>
        </p:sp>
        <p:sp>
          <p:nvSpPr>
            <p:cNvPr id="9234" name="Text Box 12"/>
            <p:cNvSpPr txBox="1">
              <a:spLocks noChangeArrowheads="1"/>
            </p:cNvSpPr>
            <p:nvPr/>
          </p:nvSpPr>
          <p:spPr bwMode="auto">
            <a:xfrm>
              <a:off x="2283" y="3565"/>
              <a:ext cx="12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400"/>
                <a:t>Sum(751..1000)</a:t>
              </a:r>
            </a:p>
          </p:txBody>
        </p:sp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V="1">
              <a:off x="1380" y="2334"/>
              <a:ext cx="974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1380" y="2791"/>
              <a:ext cx="984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7" name="Line 15"/>
            <p:cNvSpPr>
              <a:spLocks noChangeShapeType="1"/>
            </p:cNvSpPr>
            <p:nvPr/>
          </p:nvSpPr>
          <p:spPr bwMode="auto">
            <a:xfrm>
              <a:off x="1370" y="2910"/>
              <a:ext cx="1004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>
              <a:off x="1361" y="2910"/>
              <a:ext cx="993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9" name="Rectangle 17"/>
            <p:cNvSpPr>
              <a:spLocks noChangeArrowheads="1"/>
            </p:cNvSpPr>
            <p:nvPr/>
          </p:nvSpPr>
          <p:spPr bwMode="auto">
            <a:xfrm>
              <a:off x="4370" y="2671"/>
              <a:ext cx="973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0" name="Text Box 18"/>
            <p:cNvSpPr txBox="1">
              <a:spLocks noChangeArrowheads="1"/>
            </p:cNvSpPr>
            <p:nvPr/>
          </p:nvSpPr>
          <p:spPr bwMode="auto">
            <a:xfrm>
              <a:off x="4270" y="2738"/>
              <a:ext cx="114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800"/>
                <a:t>Output</a:t>
              </a:r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361" y="2743"/>
              <a:ext cx="973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2" name="Text Box 25"/>
            <p:cNvSpPr txBox="1">
              <a:spLocks noChangeArrowheads="1"/>
            </p:cNvSpPr>
            <p:nvPr/>
          </p:nvSpPr>
          <p:spPr bwMode="auto">
            <a:xfrm>
              <a:off x="261" y="2810"/>
              <a:ext cx="114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/>
                <a:t>Input</a:t>
              </a:r>
            </a:p>
          </p:txBody>
        </p:sp>
        <p:sp>
          <p:nvSpPr>
            <p:cNvPr id="9243" name="Line 30"/>
            <p:cNvSpPr>
              <a:spLocks noChangeShapeType="1"/>
            </p:cNvSpPr>
            <p:nvPr/>
          </p:nvSpPr>
          <p:spPr bwMode="auto">
            <a:xfrm>
              <a:off x="3377" y="2344"/>
              <a:ext cx="1022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4" name="Line 31"/>
            <p:cNvSpPr>
              <a:spLocks noChangeShapeType="1"/>
            </p:cNvSpPr>
            <p:nvPr/>
          </p:nvSpPr>
          <p:spPr bwMode="auto">
            <a:xfrm flipV="1">
              <a:off x="3386" y="2870"/>
              <a:ext cx="984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5" name="Line 32"/>
            <p:cNvSpPr>
              <a:spLocks noChangeShapeType="1"/>
            </p:cNvSpPr>
            <p:nvPr/>
          </p:nvSpPr>
          <p:spPr bwMode="auto">
            <a:xfrm>
              <a:off x="3367" y="2751"/>
              <a:ext cx="1003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6" name="Line 33"/>
            <p:cNvSpPr>
              <a:spLocks noChangeShapeType="1"/>
            </p:cNvSpPr>
            <p:nvPr/>
          </p:nvSpPr>
          <p:spPr bwMode="auto">
            <a:xfrm flipV="1">
              <a:off x="3357" y="2850"/>
              <a:ext cx="1003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24" name="Text Box 34"/>
          <p:cNvSpPr txBox="1">
            <a:spLocks noChangeArrowheads="1"/>
          </p:cNvSpPr>
          <p:nvPr/>
        </p:nvSpPr>
        <p:spPr bwMode="auto">
          <a:xfrm>
            <a:off x="357158" y="1643050"/>
            <a:ext cx="257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800000"/>
                </a:solidFill>
              </a:rPr>
              <a:t>Sequential code</a:t>
            </a:r>
          </a:p>
        </p:txBody>
      </p:sp>
      <p:sp>
        <p:nvSpPr>
          <p:cNvPr id="9225" name="Text Box 35"/>
          <p:cNvSpPr txBox="1">
            <a:spLocks noChangeArrowheads="1"/>
          </p:cNvSpPr>
          <p:nvPr/>
        </p:nvSpPr>
        <p:spPr bwMode="auto">
          <a:xfrm>
            <a:off x="325438" y="3321050"/>
            <a:ext cx="2224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Parallel code</a:t>
            </a:r>
          </a:p>
        </p:txBody>
      </p:sp>
      <p:sp>
        <p:nvSpPr>
          <p:cNvPr id="9226" name="Text Box 36"/>
          <p:cNvSpPr txBox="1">
            <a:spLocks noChangeArrowheads="1"/>
          </p:cNvSpPr>
          <p:nvPr/>
        </p:nvSpPr>
        <p:spPr bwMode="auto">
          <a:xfrm>
            <a:off x="257869" y="152400"/>
            <a:ext cx="6099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 cap="small" dirty="0">
                <a:solidFill>
                  <a:srgbClr val="003399"/>
                </a:solidFill>
              </a:rPr>
              <a:t>Why Parallelization of codes?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56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MPI_prog_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6349" y="1422400"/>
            <a:ext cx="4203822" cy="48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Structure of MPI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3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BaSIC</a:t>
            </a:r>
            <a:r>
              <a:rPr lang="en-US" sz="2800" dirty="0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 MPI </a:t>
            </a:r>
            <a:r>
              <a:rPr lang="en-US" sz="2800" dirty="0" err="1">
                <a:solidFill>
                  <a:srgbClr val="003399"/>
                </a:solidFill>
                <a:latin typeface="Arial" charset="0"/>
                <a:ea typeface="+mn-ea"/>
                <a:cs typeface="+mn-cs"/>
              </a:rPr>
              <a:t>CAlls</a:t>
            </a:r>
            <a:endParaRPr lang="en-US" sz="2800" dirty="0">
              <a:solidFill>
                <a:srgbClr val="003399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458200" cy="556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Arial" charset="0"/>
              </a:rPr>
              <a:t>Many parallel programs can be written using just these six </a:t>
            </a:r>
            <a:r>
              <a:rPr lang="en-US" sz="2000" dirty="0" err="1" smtClean="0">
                <a:solidFill>
                  <a:srgbClr val="003399"/>
                </a:solidFill>
                <a:latin typeface="Arial" charset="0"/>
              </a:rPr>
              <a:t>mpi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 calls, 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b="1" dirty="0">
                <a:solidFill>
                  <a:srgbClr val="003399"/>
                </a:solidFill>
                <a:latin typeface="Arial" charset="0"/>
              </a:rPr>
              <a:t>MPI_INIT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– initialize the MPI library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 </a:t>
            </a: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b="1" dirty="0">
                <a:solidFill>
                  <a:srgbClr val="003399"/>
                </a:solidFill>
                <a:latin typeface="Arial" charset="0"/>
              </a:rPr>
              <a:t>MPI_COMM_SIZE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- get the size of a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communicator</a:t>
            </a: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b="1" dirty="0">
                <a:solidFill>
                  <a:srgbClr val="003399"/>
                </a:solidFill>
                <a:latin typeface="Arial" charset="0"/>
              </a:rPr>
              <a:t>MPI_COMM_RANK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– get the rank of the calling process in the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communicator</a:t>
            </a: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b="1" dirty="0">
                <a:solidFill>
                  <a:srgbClr val="003399"/>
                </a:solidFill>
                <a:latin typeface="Arial" charset="0"/>
              </a:rPr>
              <a:t>MPI_SEND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– send a message to another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process</a:t>
            </a: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b="1" dirty="0">
                <a:solidFill>
                  <a:srgbClr val="003399"/>
                </a:solidFill>
                <a:latin typeface="Arial" charset="0"/>
              </a:rPr>
              <a:t>MPI_RECV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–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receive a 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message to another 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process</a:t>
            </a:r>
          </a:p>
          <a:p>
            <a:pPr lvl="1"/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lvl="1"/>
            <a:r>
              <a:rPr lang="en-US" sz="2000" b="1" dirty="0">
                <a:solidFill>
                  <a:srgbClr val="003399"/>
                </a:solidFill>
                <a:latin typeface="Arial" charset="0"/>
              </a:rPr>
              <a:t>MPI_FINALIZE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– clean up all MPI state (must be the last MPI function called by a process</a:t>
            </a:r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)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1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4808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0" cap="small" dirty="0">
                <a:solidFill>
                  <a:srgbClr val="003399"/>
                </a:solidFill>
              </a:rPr>
              <a:t>Simple MPI Program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755576" y="1052736"/>
            <a:ext cx="67437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100" b="0" dirty="0"/>
              <a:t>#include &lt;</a:t>
            </a:r>
            <a:r>
              <a:rPr lang="en-US" sz="2100" b="0" dirty="0" err="1"/>
              <a:t>stdio.h</a:t>
            </a:r>
            <a:r>
              <a:rPr lang="en-US" sz="2100" b="0" dirty="0"/>
              <a:t>&gt; </a:t>
            </a:r>
          </a:p>
          <a:p>
            <a:pPr>
              <a:spcBef>
                <a:spcPct val="20000"/>
              </a:spcBef>
            </a:pPr>
            <a:r>
              <a:rPr lang="en-US" sz="2100" b="0" dirty="0">
                <a:solidFill>
                  <a:srgbClr val="003399"/>
                </a:solidFill>
              </a:rPr>
              <a:t>#include &lt;</a:t>
            </a:r>
            <a:r>
              <a:rPr lang="en-US" sz="2100" b="0" dirty="0" err="1">
                <a:solidFill>
                  <a:srgbClr val="003399"/>
                </a:solidFill>
              </a:rPr>
              <a:t>mpi.h</a:t>
            </a:r>
            <a:r>
              <a:rPr lang="en-US" sz="2100" b="0" dirty="0">
                <a:solidFill>
                  <a:srgbClr val="003399"/>
                </a:solidFill>
              </a:rPr>
              <a:t>&gt;</a:t>
            </a:r>
            <a:r>
              <a:rPr lang="en-US" sz="2100" b="0" dirty="0"/>
              <a:t> </a:t>
            </a:r>
          </a:p>
          <a:p>
            <a:pPr>
              <a:spcBef>
                <a:spcPct val="20000"/>
              </a:spcBef>
            </a:pPr>
            <a:r>
              <a:rPr lang="en-US" sz="2100" b="0" dirty="0"/>
              <a:t>void main(</a:t>
            </a:r>
            <a:r>
              <a:rPr lang="en-US" sz="2100" b="0" dirty="0" err="1"/>
              <a:t>int</a:t>
            </a:r>
            <a:r>
              <a:rPr lang="en-US" sz="2100" b="0" dirty="0"/>
              <a:t> </a:t>
            </a:r>
            <a:r>
              <a:rPr lang="en-US" sz="2100" b="0" dirty="0" err="1"/>
              <a:t>argc</a:t>
            </a:r>
            <a:r>
              <a:rPr lang="en-US" sz="2100" b="0" dirty="0"/>
              <a:t>, char *</a:t>
            </a:r>
            <a:r>
              <a:rPr lang="en-US" sz="2100" b="0" dirty="0" err="1"/>
              <a:t>argv</a:t>
            </a:r>
            <a:r>
              <a:rPr lang="en-US" sz="2100" b="0" dirty="0"/>
              <a:t>[]) { </a:t>
            </a:r>
          </a:p>
          <a:p>
            <a:pPr>
              <a:spcBef>
                <a:spcPct val="20000"/>
              </a:spcBef>
            </a:pPr>
            <a:r>
              <a:rPr lang="en-US" sz="2100" b="0" dirty="0"/>
              <a:t>	</a:t>
            </a:r>
            <a:r>
              <a:rPr lang="en-US" sz="2100" b="0" dirty="0" err="1"/>
              <a:t>int</a:t>
            </a:r>
            <a:r>
              <a:rPr lang="en-US" sz="2100" b="0" dirty="0"/>
              <a:t> rank, size; </a:t>
            </a:r>
          </a:p>
          <a:p>
            <a:pPr>
              <a:spcBef>
                <a:spcPct val="20000"/>
              </a:spcBef>
            </a:pPr>
            <a:r>
              <a:rPr lang="en-US" sz="2100" b="0" dirty="0">
                <a:solidFill>
                  <a:srgbClr val="003399"/>
                </a:solidFill>
              </a:rPr>
              <a:t>	</a:t>
            </a:r>
            <a:r>
              <a:rPr lang="en-US" sz="2100" b="0" dirty="0" err="1">
                <a:solidFill>
                  <a:srgbClr val="003399"/>
                </a:solidFill>
              </a:rPr>
              <a:t>MPI_Init</a:t>
            </a:r>
            <a:r>
              <a:rPr lang="en-US" sz="2100" b="0" dirty="0">
                <a:solidFill>
                  <a:srgbClr val="003399"/>
                </a:solidFill>
              </a:rPr>
              <a:t>(&amp;</a:t>
            </a:r>
            <a:r>
              <a:rPr lang="en-US" sz="2100" b="0" dirty="0" err="1">
                <a:solidFill>
                  <a:srgbClr val="003399"/>
                </a:solidFill>
              </a:rPr>
              <a:t>argc</a:t>
            </a:r>
            <a:r>
              <a:rPr lang="en-US" sz="2100" b="0" dirty="0">
                <a:solidFill>
                  <a:srgbClr val="003399"/>
                </a:solidFill>
              </a:rPr>
              <a:t>, &amp;</a:t>
            </a:r>
            <a:r>
              <a:rPr lang="en-US" sz="2100" b="0" dirty="0" err="1">
                <a:solidFill>
                  <a:srgbClr val="003399"/>
                </a:solidFill>
              </a:rPr>
              <a:t>argv</a:t>
            </a:r>
            <a:r>
              <a:rPr lang="en-US" sz="2100" b="0" dirty="0">
                <a:solidFill>
                  <a:srgbClr val="003399"/>
                </a:solidFill>
              </a:rPr>
              <a:t>); 	</a:t>
            </a:r>
            <a:r>
              <a:rPr lang="en-US" sz="2100" b="0" dirty="0" err="1">
                <a:solidFill>
                  <a:srgbClr val="003399"/>
                </a:solidFill>
              </a:rPr>
              <a:t>MPI_Comm_rank</a:t>
            </a:r>
            <a:r>
              <a:rPr lang="en-US" sz="2100" b="0" dirty="0">
                <a:solidFill>
                  <a:srgbClr val="003399"/>
                </a:solidFill>
              </a:rPr>
              <a:t>(MPI_COMM_WORLD, &amp;rank); 	</a:t>
            </a:r>
            <a:r>
              <a:rPr lang="en-US" sz="2100" b="0" dirty="0" err="1">
                <a:solidFill>
                  <a:srgbClr val="003399"/>
                </a:solidFill>
              </a:rPr>
              <a:t>MPI_Comm_size</a:t>
            </a:r>
            <a:r>
              <a:rPr lang="en-US" sz="2100" b="0" dirty="0">
                <a:solidFill>
                  <a:srgbClr val="003399"/>
                </a:solidFill>
              </a:rPr>
              <a:t>(MPI_COMM_WORLD, &amp;size); </a:t>
            </a:r>
          </a:p>
          <a:p>
            <a:pPr>
              <a:spcBef>
                <a:spcPct val="20000"/>
              </a:spcBef>
            </a:pPr>
            <a:r>
              <a:rPr lang="en-US" sz="2100" b="0" dirty="0"/>
              <a:t>	</a:t>
            </a:r>
            <a:r>
              <a:rPr lang="en-US" sz="2100" b="0" dirty="0" err="1"/>
              <a:t>printf</a:t>
            </a:r>
            <a:r>
              <a:rPr lang="en-US" sz="2100" b="0" dirty="0"/>
              <a:t>("Process:%d out of %d\n", rank, size); 	</a:t>
            </a:r>
            <a:r>
              <a:rPr lang="en-US" sz="2100" b="0" dirty="0" err="1">
                <a:solidFill>
                  <a:srgbClr val="003399"/>
                </a:solidFill>
              </a:rPr>
              <a:t>MPI_Finalize</a:t>
            </a:r>
            <a:r>
              <a:rPr lang="en-US" sz="2100" b="0" dirty="0">
                <a:solidFill>
                  <a:srgbClr val="003399"/>
                </a:solidFill>
              </a:rPr>
              <a:t>();</a:t>
            </a:r>
            <a:r>
              <a:rPr lang="en-US" sz="2100" b="0" dirty="0"/>
              <a:t> </a:t>
            </a:r>
          </a:p>
          <a:p>
            <a:pPr>
              <a:spcBef>
                <a:spcPct val="20000"/>
              </a:spcBef>
            </a:pPr>
            <a:r>
              <a:rPr lang="en-US" sz="2100" b="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519863"/>
            <a:ext cx="2133600" cy="2016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EFD96-B219-4B91-8CD9-EB63F74EBCF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2527</TotalTime>
  <Words>2182</Words>
  <Application>Microsoft Office PowerPoint</Application>
  <PresentationFormat>On-screen Show (4:3)</PresentationFormat>
  <Paragraphs>575</Paragraphs>
  <Slides>52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Oriel</vt:lpstr>
      <vt:lpstr>MPI programming    </vt:lpstr>
      <vt:lpstr>Presentation Outline</vt:lpstr>
      <vt:lpstr>Sample Parallel Programming Models</vt:lpstr>
      <vt:lpstr>Introduction to MPI</vt:lpstr>
      <vt:lpstr>Requisites for MPI Implementations</vt:lpstr>
      <vt:lpstr>Slide 6</vt:lpstr>
      <vt:lpstr>Structure of MPI Program</vt:lpstr>
      <vt:lpstr>BaSIC MPI CAlls</vt:lpstr>
      <vt:lpstr>Slide 9</vt:lpstr>
      <vt:lpstr>Slide 10</vt:lpstr>
      <vt:lpstr>Only 5 things to know before learning MPI function calls</vt:lpstr>
      <vt:lpstr>MPI Communications</vt:lpstr>
      <vt:lpstr>MPI Basic Data types-  C Programs</vt:lpstr>
      <vt:lpstr>MPI Basic Data types – Fortran programs</vt:lpstr>
      <vt:lpstr>Format of MPI Calls - C Language</vt:lpstr>
      <vt:lpstr>Format of MPI Calls- Fortran </vt:lpstr>
      <vt:lpstr>Communicator</vt:lpstr>
      <vt:lpstr>What is ‘Rank’ in Communicator?</vt:lpstr>
      <vt:lpstr>MPI Point-to-Point Communication</vt:lpstr>
      <vt:lpstr>MPI Point-to-Point Communication</vt:lpstr>
      <vt:lpstr>MPI Send and Receive: Syntax</vt:lpstr>
      <vt:lpstr>MPI Send and Receive: Blocking</vt:lpstr>
      <vt:lpstr>MPI Send and Receive: Fortran Syntax</vt:lpstr>
      <vt:lpstr>MPI Send and Receive- Fortran</vt:lpstr>
      <vt:lpstr>Slide 25</vt:lpstr>
      <vt:lpstr>Non blocking Communication</vt:lpstr>
      <vt:lpstr>Blocking vs. Nonblocking Communication</vt:lpstr>
      <vt:lpstr>Collective Communication - Introduction</vt:lpstr>
      <vt:lpstr>Collective Communications – Characteristics  </vt:lpstr>
      <vt:lpstr>Slide 30</vt:lpstr>
      <vt:lpstr>MPI Collective Communication - Calls  </vt:lpstr>
      <vt:lpstr>Slide 32</vt:lpstr>
      <vt:lpstr>MPI Collective Communication - Broadcast</vt:lpstr>
      <vt:lpstr>MPI Collective Communication – Broadcast…</vt:lpstr>
      <vt:lpstr>MPI Collective Communications- Gather</vt:lpstr>
      <vt:lpstr> MPI_Gather…</vt:lpstr>
      <vt:lpstr>MPI Collective Communications – Scatter</vt:lpstr>
      <vt:lpstr>MPI _Scatter…</vt:lpstr>
      <vt:lpstr>Slide 39</vt:lpstr>
      <vt:lpstr>Slide 40</vt:lpstr>
      <vt:lpstr>Slide 41</vt:lpstr>
      <vt:lpstr>   Collective Computation calls</vt:lpstr>
      <vt:lpstr>MPI_Reduce</vt:lpstr>
      <vt:lpstr>MPI _Reduce…</vt:lpstr>
      <vt:lpstr>MPI Collective Communication - Barrier</vt:lpstr>
      <vt:lpstr>Predefined Operators:</vt:lpstr>
      <vt:lpstr>Performance Analysis of MPI Programs</vt:lpstr>
      <vt:lpstr>Debugging Parallel Applications</vt:lpstr>
      <vt:lpstr>Conclusion</vt:lpstr>
      <vt:lpstr>References</vt:lpstr>
      <vt:lpstr>Web Pointers</vt:lpstr>
      <vt:lpstr>Slide 52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Mangala N</dc:creator>
  <cp:lastModifiedBy>Bharat Bansode</cp:lastModifiedBy>
  <cp:revision>91</cp:revision>
  <dcterms:created xsi:type="dcterms:W3CDTF">2015-07-07T04:54:23Z</dcterms:created>
  <dcterms:modified xsi:type="dcterms:W3CDTF">2024-01-11T10:29:14Z</dcterms:modified>
</cp:coreProperties>
</file>