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76" r:id="rId3"/>
    <p:sldId id="323" r:id="rId4"/>
    <p:sldId id="324" r:id="rId5"/>
    <p:sldId id="319" r:id="rId6"/>
    <p:sldId id="317" r:id="rId7"/>
    <p:sldId id="311" r:id="rId8"/>
    <p:sldId id="325" r:id="rId9"/>
    <p:sldId id="326" r:id="rId10"/>
    <p:sldId id="329" r:id="rId11"/>
    <p:sldId id="331" r:id="rId12"/>
    <p:sldId id="332" r:id="rId13"/>
    <p:sldId id="333" r:id="rId14"/>
    <p:sldId id="328" r:id="rId15"/>
    <p:sldId id="32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660066"/>
    <a:srgbClr val="5907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9" d="100"/>
          <a:sy n="99" d="100"/>
        </p:scale>
        <p:origin x="-5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5E789-719C-4FFE-96E3-010B84A3C3C8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D95C-F8A0-4C59-86DA-7916EF86BA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075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8B165-A23D-4793-B2B5-8AADB78568EB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0980B-6D95-4874-B4FE-F070EE6D5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22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30263" algn="l"/>
                <a:tab pos="1246188" algn="l"/>
                <a:tab pos="1663700" algn="l"/>
                <a:tab pos="2079625" algn="l"/>
                <a:tab pos="2495550" algn="l"/>
                <a:tab pos="2911475" algn="l"/>
                <a:tab pos="3328988" algn="l"/>
                <a:tab pos="3744913" algn="l"/>
                <a:tab pos="4160838" algn="l"/>
                <a:tab pos="4576763" algn="l"/>
                <a:tab pos="4994275" algn="l"/>
                <a:tab pos="5410200" algn="l"/>
                <a:tab pos="5826125" algn="l"/>
                <a:tab pos="6242050" algn="l"/>
                <a:tab pos="6659563" algn="l"/>
                <a:tab pos="7075488" algn="l"/>
                <a:tab pos="7491413" algn="l"/>
                <a:tab pos="7907338" algn="l"/>
                <a:tab pos="83248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/>
            <a:fld id="{5FFB4646-691C-4A40-8FDC-AB302603DC07}" type="slidenum">
              <a:rPr lang="en-US" altLang="en-US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rPr>
              <a:pPr eaLnBrk="0"/>
              <a:t>4</a:t>
            </a:fld>
            <a:endParaRPr lang="en-US" altLang="en-US" dirty="0">
              <a:solidFill>
                <a:srgbClr val="000000"/>
              </a:solidFill>
              <a:latin typeface="Times New Roman" pitchFamily="18" charset="0"/>
              <a:ea typeface="Microsoft YaHei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uncluttered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https://pixabay.com/photos/new-york-skyline-new-york-city-city-668616/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90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7831D-A6D1-4B9B-809A-FED800DA2C5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D4C-AA2B-482B-B326-1C74921A305D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Payal Saluja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B55B-CDDA-4836-A89A-5837663E6581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489-DEAD-479B-A816-692FE68DB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6ADA-6B2D-42FC-89CF-AB571D98A5A0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489-DEAD-479B-A816-692FE68DB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46AC-1D33-4B69-A3B6-C30C7AEBC044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489-DEAD-479B-A816-692FE68DB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6E16425B-2A42-409E-BD07-64554C49E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9144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1" y="3945599"/>
            <a:ext cx="5867400" cy="1380476"/>
          </a:xfrm>
        </p:spPr>
        <p:txBody>
          <a:bodyPr lIns="0" rIns="0" anchor="b">
            <a:noAutofit/>
          </a:bodyPr>
          <a:lstStyle>
            <a:lvl1pPr algn="r">
              <a:defRPr lang="en-US" sz="80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19" y="5651649"/>
            <a:ext cx="4330881" cy="440388"/>
          </a:xfrm>
        </p:spPr>
        <p:txBody>
          <a:bodyPr lIns="0" rIns="0">
            <a:normAutofit/>
          </a:bodyPr>
          <a:lstStyle>
            <a:lvl1pPr marL="0" indent="0" algn="r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A44978E7-8DCC-4370-A827-019C0A465D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667" y="1543725"/>
            <a:ext cx="3001533" cy="3991888"/>
          </a:xfrm>
          <a:custGeom>
            <a:avLst/>
            <a:gdLst>
              <a:gd name="connsiteX0" fmla="*/ 1741488 w 3484563"/>
              <a:gd name="connsiteY0" fmla="*/ 0 h 3476625"/>
              <a:gd name="connsiteX1" fmla="*/ 3484563 w 3484563"/>
              <a:gd name="connsiteY1" fmla="*/ 1738313 h 3476625"/>
              <a:gd name="connsiteX2" fmla="*/ 1741488 w 3484563"/>
              <a:gd name="connsiteY2" fmla="*/ 3476625 h 3476625"/>
              <a:gd name="connsiteX3" fmla="*/ 0 w 3484563"/>
              <a:gd name="connsiteY3" fmla="*/ 1738313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563" h="3476625">
                <a:moveTo>
                  <a:pt x="1741488" y="0"/>
                </a:moveTo>
                <a:lnTo>
                  <a:pt x="3484563" y="1738313"/>
                </a:lnTo>
                <a:lnTo>
                  <a:pt x="1741488" y="3476625"/>
                </a:lnTo>
                <a:lnTo>
                  <a:pt x="0" y="173831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289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900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115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0294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3816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5895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326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2B4-E13B-4C5D-BE36-713118D29F56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Payal</a:t>
            </a:r>
            <a:r>
              <a:rPr lang="en-US" dirty="0" smtClean="0"/>
              <a:t> </a:t>
            </a:r>
            <a:r>
              <a:rPr lang="en-US" dirty="0" err="1" smtClean="0"/>
              <a:t>Saluja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650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9701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2580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5689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156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799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2640-5072-4B74-A007-5D71FBF21462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Payal Saluja</a:t>
            </a:r>
          </a:p>
          <a:p>
            <a:endParaRPr lang="en-US" dirty="0"/>
          </a:p>
        </p:txBody>
      </p:sp>
      <p:pic>
        <p:nvPicPr>
          <p:cNvPr id="7" name="Picture 2" descr="C:\Users\ACER\Desktop\cdac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3782"/>
            <a:ext cx="1692056" cy="11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BEA6-8FF0-4924-AA4C-722F06350998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489-DEAD-479B-A816-692FE68DB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2D7-C183-4FC7-8D8B-00BD317E7D4D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489-DEAD-479B-A816-692FE68DB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B3A-56AC-40BC-8D92-3855E745A095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489-DEAD-479B-A816-692FE68DB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C49-9456-40A6-AF60-D47C05310DB5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Payal Saluja</a:t>
            </a:r>
            <a:fld id="{08C81489-DEAD-479B-A816-692FE68DB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B673-0250-44C3-8DE8-4FD77D6C5F18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Payal Saluja</a:t>
            </a:r>
            <a:fld id="{08C81489-DEAD-479B-A816-692FE68DB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63F-132D-4959-B724-7051F5C55D05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489-DEAD-479B-A816-692FE68DB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83E6-195E-44CC-9518-B2980C3F1CCA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SuMegha Cloud Lab kit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Payal Saluja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C8EE-22D3-4FFF-B3B0-CE8B90BFD8D6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A915-698C-4678-94D9-78BAE26D12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064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5400" b="1" dirty="0" smtClean="0">
                <a:solidFill>
                  <a:srgbClr val="660066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5400" b="1" dirty="0" smtClean="0">
                <a:solidFill>
                  <a:srgbClr val="660066"/>
                </a:solidFill>
                <a:latin typeface="+mn-lt"/>
                <a:ea typeface="+mn-ea"/>
                <a:cs typeface="+mn-cs"/>
              </a:rPr>
            </a:br>
            <a:r>
              <a:rPr lang="en-GB" sz="5400" b="1" dirty="0">
                <a:solidFill>
                  <a:srgbClr val="660066"/>
                </a:solidFill>
                <a:latin typeface="+mn-lt"/>
                <a:ea typeface="+mn-ea"/>
                <a:cs typeface="+mn-cs"/>
              </a:rPr>
              <a:t>Distributed systems and Cloud Computing</a:t>
            </a:r>
            <a:r>
              <a:rPr lang="en-IN" sz="5400" b="1" dirty="0">
                <a:solidFill>
                  <a:srgbClr val="660066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5400" b="1" dirty="0">
                <a:solidFill>
                  <a:srgbClr val="660066"/>
                </a:solidFill>
                <a:latin typeface="+mn-lt"/>
                <a:ea typeface="+mn-ea"/>
                <a:cs typeface="+mn-cs"/>
              </a:rPr>
            </a:br>
            <a:r>
              <a:rPr lang="en-IN" sz="5400" b="1" dirty="0" smtClean="0">
                <a:solidFill>
                  <a:srgbClr val="66006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3600" b="1" dirty="0" smtClean="0">
                <a:solidFill>
                  <a:srgbClr val="660066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3600" b="1" dirty="0" smtClean="0">
                <a:solidFill>
                  <a:srgbClr val="660066"/>
                </a:solidFill>
                <a:latin typeface="+mn-lt"/>
                <a:ea typeface="+mn-ea"/>
                <a:cs typeface="+mn-cs"/>
              </a:rPr>
            </a:br>
            <a:endParaRPr lang="en-IN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04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n-IN" dirty="0" smtClean="0"/>
              <a:t>HPC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HPC Dashboard is a unified interface to access all services offered in HPC. It provides users a consistent, accessible and uniform user experience. </a:t>
            </a:r>
          </a:p>
          <a:p>
            <a:r>
              <a:rPr lang="en-IN" dirty="0" smtClean="0"/>
              <a:t>Developed with responsive design principles dashboard offers optimal viewing and interaction experience for any screen size, device or orientation. </a:t>
            </a:r>
          </a:p>
          <a:p>
            <a:r>
              <a:rPr lang="en-IN" dirty="0" smtClean="0"/>
              <a:t>It also provides bird’s eye view of various functionalities and services of the HPC ecosystem, job submission interface with ready to use application templates, self-explanatory and intuitive interface helping end user with ease-of use experience.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4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HPC Dashboard –Features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Job Submission and Management</a:t>
            </a:r>
          </a:p>
          <a:p>
            <a:pPr lvl="1"/>
            <a:r>
              <a:rPr lang="en-IN" dirty="0" smtClean="0"/>
              <a:t>NLP (Natural Language Processing) based Job submission</a:t>
            </a:r>
          </a:p>
          <a:p>
            <a:r>
              <a:rPr lang="en-IN" dirty="0" smtClean="0"/>
              <a:t>Interactive voice assistant module</a:t>
            </a:r>
          </a:p>
          <a:p>
            <a:r>
              <a:rPr lang="en-IN" dirty="0" smtClean="0"/>
              <a:t>Advanced file manager</a:t>
            </a:r>
          </a:p>
          <a:p>
            <a:r>
              <a:rPr lang="en-IN" dirty="0" smtClean="0"/>
              <a:t>Secured web console</a:t>
            </a:r>
          </a:p>
          <a:p>
            <a:r>
              <a:rPr lang="en-IN" dirty="0" smtClean="0"/>
              <a:t>Integrated Automatic Parallelization (CAPC)</a:t>
            </a:r>
          </a:p>
          <a:p>
            <a:r>
              <a:rPr lang="en-IN" dirty="0" smtClean="0"/>
              <a:t>Monitoring of Cluster and jobs based on User</a:t>
            </a:r>
          </a:p>
          <a:p>
            <a:r>
              <a:rPr lang="en-IN" dirty="0" smtClean="0"/>
              <a:t>Graphs showing Job Accounting based on user</a:t>
            </a:r>
          </a:p>
          <a:p>
            <a:r>
              <a:rPr lang="en-IN" dirty="0" smtClean="0"/>
              <a:t>Widgets showing the resource availability and utilization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79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001000" cy="1143000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HPC Dashboard – Major Beneficiaries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Power users of HPC</a:t>
            </a:r>
          </a:p>
          <a:p>
            <a:r>
              <a:rPr lang="en-IN" dirty="0" smtClean="0"/>
              <a:t>System Administrators</a:t>
            </a:r>
          </a:p>
          <a:p>
            <a:r>
              <a:rPr lang="en-IN" dirty="0" smtClean="0"/>
              <a:t>Senior Management</a:t>
            </a:r>
          </a:p>
          <a:p>
            <a:r>
              <a:rPr lang="en-IN" dirty="0" smtClean="0"/>
              <a:t>Decision-makers at Government bodies and HPC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2935288" y="3238500"/>
            <a:ext cx="36897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800" dirty="0">
                <a:solidFill>
                  <a:srgbClr val="CC3399"/>
                </a:solidFill>
              </a:rPr>
              <a:t>Thank </a:t>
            </a:r>
            <a:r>
              <a:rPr lang="en-US" sz="4800" dirty="0" smtClean="0">
                <a:solidFill>
                  <a:srgbClr val="CC3399"/>
                </a:solidFill>
              </a:rPr>
              <a:t>You!!</a:t>
            </a:r>
            <a:endParaRPr lang="en-US" sz="4800" dirty="0">
              <a:solidFill>
                <a:srgbClr val="CC339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92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3208"/>
            <a:ext cx="7772400" cy="120813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372" y="1096359"/>
            <a:ext cx="7543800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dirty="0"/>
              <a:t>SuMegha is a </a:t>
            </a:r>
            <a:r>
              <a:rPr lang="en-IN" sz="1600" dirty="0">
                <a:solidFill>
                  <a:srgbClr val="FF0000"/>
                </a:solidFill>
              </a:rPr>
              <a:t>Scientific Cloud </a:t>
            </a:r>
            <a:r>
              <a:rPr lang="en-IN" sz="1600" dirty="0"/>
              <a:t>providing cost effective and scalable HPC to researchers and organizations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dirty="0"/>
              <a:t>Offers convenient access to reliable </a:t>
            </a:r>
            <a:r>
              <a:rPr lang="en-IN" sz="1600" dirty="0">
                <a:solidFill>
                  <a:srgbClr val="FF0000"/>
                </a:solidFill>
              </a:rPr>
              <a:t>HPC clusters and storage</a:t>
            </a:r>
            <a:r>
              <a:rPr lang="en-IN" sz="1600" dirty="0"/>
              <a:t>, without the need to purchase and maintain sophisticated hardware. 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dirty="0"/>
              <a:t>Provisions virtual resources such as servers, storage, network, software and applications on-demand to the researchers for solving </a:t>
            </a:r>
            <a:r>
              <a:rPr lang="en-IN" sz="1600" dirty="0">
                <a:solidFill>
                  <a:srgbClr val="FF0000"/>
                </a:solidFill>
              </a:rPr>
              <a:t>compute and data intensive problems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dirty="0"/>
              <a:t>SuMegha Cloud Builder is useful for academic institutes and research organizations to establish their </a:t>
            </a:r>
            <a:r>
              <a:rPr lang="en-IN" sz="1600" dirty="0">
                <a:solidFill>
                  <a:srgbClr val="FF0000"/>
                </a:solidFill>
              </a:rPr>
              <a:t>own private HPC cloud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dirty="0"/>
              <a:t>Enables setting up a private scientific cloud capable of </a:t>
            </a:r>
            <a:r>
              <a:rPr lang="en-IN" sz="1600" dirty="0">
                <a:solidFill>
                  <a:srgbClr val="FF0000"/>
                </a:solidFill>
              </a:rPr>
              <a:t>on-demand provisioning </a:t>
            </a:r>
            <a:r>
              <a:rPr lang="en-IN" sz="1600" dirty="0"/>
              <a:t>of Virtual OpenMP/MPI/Hadoop Clusters</a:t>
            </a:r>
          </a:p>
        </p:txBody>
      </p:sp>
      <p:pic>
        <p:nvPicPr>
          <p:cNvPr id="4" name="Picture 2" descr="C:\Users\ACER\Desktop\cdac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2732"/>
            <a:ext cx="1432268" cy="9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4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Introduction – Cloud computing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delivery model for on-demand access </a:t>
            </a:r>
            <a:r>
              <a:rPr lang="en-US" sz="2000" dirty="0" smtClean="0"/>
              <a:t>to share pool of configured resources</a:t>
            </a:r>
          </a:p>
          <a:p>
            <a:r>
              <a:rPr lang="en-US" sz="2000" dirty="0" smtClean="0"/>
              <a:t>Cloud </a:t>
            </a:r>
            <a:r>
              <a:rPr lang="en-US" sz="2000" dirty="0" smtClean="0">
                <a:solidFill>
                  <a:srgbClr val="FF0000"/>
                </a:solidFill>
              </a:rPr>
              <a:t>service model</a:t>
            </a:r>
          </a:p>
          <a:p>
            <a:pPr lvl="1"/>
            <a:r>
              <a:rPr lang="en-US" sz="2000" dirty="0" smtClean="0"/>
              <a:t>Infrastructure-as-a-Service</a:t>
            </a:r>
          </a:p>
          <a:p>
            <a:pPr lvl="1"/>
            <a:r>
              <a:rPr lang="en-US" sz="2000" dirty="0" smtClean="0"/>
              <a:t>Platform-as-a-Service</a:t>
            </a:r>
            <a:endParaRPr lang="en-US" sz="2000" dirty="0"/>
          </a:p>
          <a:p>
            <a:pPr lvl="1"/>
            <a:r>
              <a:rPr lang="en-US" sz="2000" dirty="0" smtClean="0"/>
              <a:t>Software-as-a-Service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Various </a:t>
            </a:r>
            <a:r>
              <a:rPr lang="en-US" sz="2000" dirty="0" smtClean="0"/>
              <a:t>domains</a:t>
            </a:r>
          </a:p>
          <a:p>
            <a:pPr marL="742950" lvl="2" indent="-342900"/>
            <a:r>
              <a:rPr lang="en-US" sz="2000" dirty="0" smtClean="0"/>
              <a:t>e-Governance, Health, Banking</a:t>
            </a:r>
            <a:endParaRPr lang="en-US" sz="2000" dirty="0"/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Scientific Computing, Big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Major </a:t>
            </a:r>
            <a:r>
              <a:rPr lang="en-US" sz="2000" dirty="0" smtClean="0"/>
              <a:t>Challenge</a:t>
            </a:r>
          </a:p>
          <a:p>
            <a:pPr marL="742950" lvl="2" indent="-342900"/>
            <a:r>
              <a:rPr lang="en-US" sz="2000" dirty="0" smtClean="0"/>
              <a:t>Developing </a:t>
            </a:r>
            <a:r>
              <a:rPr lang="en-US" sz="2000" dirty="0" smtClean="0">
                <a:solidFill>
                  <a:srgbClr val="FF0000"/>
                </a:solidFill>
              </a:rPr>
              <a:t>or Migrating Application </a:t>
            </a:r>
            <a:r>
              <a:rPr lang="en-US" sz="2000" dirty="0" smtClean="0"/>
              <a:t>to Cloud</a:t>
            </a:r>
          </a:p>
          <a:p>
            <a:pPr marL="742950" lvl="2" indent="-342900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81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SuMegha Lab kit - Overview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Sophisticated package that helps the users to set up their own private </a:t>
            </a:r>
            <a:r>
              <a:rPr lang="en-US" sz="2000" dirty="0" smtClean="0">
                <a:solidFill>
                  <a:srgbClr val="FF0000"/>
                </a:solidFill>
              </a:rPr>
              <a:t>HPC Cloud Infrastructure  </a:t>
            </a:r>
            <a:endParaRPr lang="en-IN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Automated Installation of Cloud components - </a:t>
            </a:r>
            <a:r>
              <a:rPr lang="en-US" sz="2000" dirty="0">
                <a:solidFill>
                  <a:srgbClr val="FF0000"/>
                </a:solidFill>
              </a:rPr>
              <a:t>Virtualization, Cloud Operating System, Management</a:t>
            </a:r>
            <a:r>
              <a:rPr lang="en-US" sz="2000" dirty="0"/>
              <a:t>, Deploying User Interfaces and Running Cloud Services </a:t>
            </a:r>
            <a:endParaRPr lang="en-IN" sz="2000" dirty="0"/>
          </a:p>
          <a:p>
            <a:pPr algn="just"/>
            <a:r>
              <a:rPr lang="en-US" sz="2000" dirty="0"/>
              <a:t>Provides the enablement of the complex parallel environments required for </a:t>
            </a:r>
            <a:r>
              <a:rPr lang="en-US" sz="2000" dirty="0">
                <a:solidFill>
                  <a:srgbClr val="FF0000"/>
                </a:solidFill>
              </a:rPr>
              <a:t>development and deployment of Scientific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</a:p>
          <a:p>
            <a:pPr algn="just"/>
            <a:r>
              <a:rPr lang="en-US" sz="2000" dirty="0"/>
              <a:t>H</a:t>
            </a:r>
            <a:r>
              <a:rPr lang="en-US" sz="2000" dirty="0" smtClean="0"/>
              <a:t>elps </a:t>
            </a:r>
            <a:r>
              <a:rPr lang="en-US" sz="2000" dirty="0"/>
              <a:t>the Research Labs to set up </a:t>
            </a:r>
            <a:r>
              <a:rPr lang="en-US" sz="2000" dirty="0">
                <a:solidFill>
                  <a:srgbClr val="FF0000"/>
                </a:solidFill>
              </a:rPr>
              <a:t>Hadoop Cluster </a:t>
            </a:r>
            <a:r>
              <a:rPr lang="en-US" sz="2000" dirty="0"/>
              <a:t>at multiple levels quickly to test various Data Intensive </a:t>
            </a:r>
            <a:r>
              <a:rPr lang="en-US" sz="2000" dirty="0" smtClean="0"/>
              <a:t>Algorithms</a:t>
            </a:r>
            <a:r>
              <a:rPr lang="en-US" dirty="0" smtClean="0"/>
              <a:t> </a:t>
            </a:r>
            <a:endParaRPr lang="en-IN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0"/>
            <a:ext cx="6019800" cy="13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67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229600" cy="557213"/>
          </a:xfrm>
        </p:spPr>
        <p:txBody>
          <a:bodyPr lIns="82945" tIns="41473" rIns="82945" bIns="41473">
            <a:normAutofit fontScale="90000"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  <a:latin typeface="Bell MT" pitchFamily="18" charset="0"/>
              </a:rPr>
              <a:t>Scientific Cloud Service Offerings</a:t>
            </a:r>
          </a:p>
        </p:txBody>
      </p:sp>
      <p:grpSp>
        <p:nvGrpSpPr>
          <p:cNvPr id="17411" name="Group 9"/>
          <p:cNvGrpSpPr>
            <a:grpSpLocks/>
          </p:cNvGrpSpPr>
          <p:nvPr/>
        </p:nvGrpSpPr>
        <p:grpSpPr bwMode="auto">
          <a:xfrm>
            <a:off x="704850" y="1341438"/>
            <a:ext cx="7798471" cy="4800600"/>
            <a:chOff x="910079" y="919163"/>
            <a:chExt cx="7798035" cy="4800600"/>
          </a:xfrm>
        </p:grpSpPr>
        <p:grpSp>
          <p:nvGrpSpPr>
            <p:cNvPr id="17414" name="Group 53"/>
            <p:cNvGrpSpPr>
              <a:grpSpLocks/>
            </p:cNvGrpSpPr>
            <p:nvPr/>
          </p:nvGrpSpPr>
          <p:grpSpPr bwMode="auto">
            <a:xfrm>
              <a:off x="5715000" y="2214563"/>
              <a:ext cx="2971800" cy="3505200"/>
              <a:chOff x="5791200" y="3048000"/>
              <a:chExt cx="2971800" cy="3505200"/>
            </a:xfrm>
          </p:grpSpPr>
          <p:pic>
            <p:nvPicPr>
              <p:cNvPr id="17449" name="Picture 47" descr="PFS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6972301" y="3009899"/>
                <a:ext cx="904333" cy="98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0" name="Picture 51" descr="Adaptive_Torque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200" y="3048000"/>
                <a:ext cx="952502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1" name="Picture 11" descr="HDFS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191000"/>
                <a:ext cx="9144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2" name="Picture 9" descr="hbase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4724400"/>
                <a:ext cx="94244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3" name="Picture 10" descr="map reduce.jp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4191000"/>
                <a:ext cx="822203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4" name="Picture 33" descr="swift object storag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5715000"/>
                <a:ext cx="111904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5" name="Picture 37" descr="openstack.jp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5486400"/>
                <a:ext cx="381000" cy="39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415" name="Group 2"/>
            <p:cNvGrpSpPr>
              <a:grpSpLocks/>
            </p:cNvGrpSpPr>
            <p:nvPr/>
          </p:nvGrpSpPr>
          <p:grpSpPr bwMode="auto">
            <a:xfrm>
              <a:off x="7348619" y="931863"/>
              <a:ext cx="1359495" cy="920750"/>
              <a:chOff x="216260" y="4627360"/>
              <a:chExt cx="1168017" cy="165926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32626" y="5093671"/>
                <a:ext cx="380509" cy="306107"/>
              </a:xfrm>
              <a:prstGeom prst="rect">
                <a:avLst/>
              </a:prstGeom>
              <a:solidFill>
                <a:srgbClr val="99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6260" y="5554261"/>
                <a:ext cx="409150" cy="2317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2624" y="4627360"/>
                <a:ext cx="380509" cy="306105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6664" y="4638803"/>
                <a:ext cx="533259" cy="226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tx1"/>
                    </a:solidFill>
                  </a:rPr>
                  <a:t>GUI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9956" y="5119449"/>
                <a:ext cx="686008" cy="2288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IaaS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98269" y="5554261"/>
                <a:ext cx="686008" cy="2288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PaaS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6260" y="6052042"/>
                <a:ext cx="409150" cy="234586"/>
              </a:xfrm>
              <a:prstGeom prst="rect">
                <a:avLst/>
              </a:prstGeom>
              <a:solidFill>
                <a:srgbClr val="26E62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418" y="6052042"/>
                <a:ext cx="686008" cy="2288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SaaS</a:t>
                </a:r>
              </a:p>
            </p:txBody>
          </p:sp>
        </p:grpSp>
        <p:grpSp>
          <p:nvGrpSpPr>
            <p:cNvPr id="17416" name="Group 3"/>
            <p:cNvGrpSpPr>
              <a:grpSpLocks/>
            </p:cNvGrpSpPr>
            <p:nvPr/>
          </p:nvGrpSpPr>
          <p:grpSpPr bwMode="auto">
            <a:xfrm>
              <a:off x="910079" y="919163"/>
              <a:ext cx="5948031" cy="4595812"/>
              <a:chOff x="910079" y="919163"/>
              <a:chExt cx="5948031" cy="45958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10079" y="2357438"/>
                <a:ext cx="1447719" cy="7620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Cloud Portal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( Selects the Resource)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72127" y="1223963"/>
                <a:ext cx="1676306" cy="838200"/>
              </a:xfrm>
              <a:prstGeom prst="rect">
                <a:avLst/>
              </a:prstGeom>
              <a:solidFill>
                <a:srgbClr val="99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rgbClr val="660033"/>
                    </a:solidFill>
                  </a:rPr>
                  <a:t>Virtual Machine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chemeClr val="tx1"/>
                    </a:solidFill>
                  </a:rPr>
                  <a:t>(OS, Time, Type)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70539" y="2357438"/>
                <a:ext cx="1525503" cy="914400"/>
              </a:xfrm>
              <a:prstGeom prst="rect">
                <a:avLst/>
              </a:prstGeom>
              <a:solidFill>
                <a:srgbClr val="99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rgbClr val="660033"/>
                    </a:solidFill>
                  </a:rPr>
                  <a:t>Virtual Cluster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(No. of nodes, type,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Time)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10391" y="3681413"/>
                <a:ext cx="1447719" cy="914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Hadoop Cluster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tx1"/>
                    </a:solidFill>
                  </a:rPr>
                  <a:t>(No. of nodes, 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tx1"/>
                    </a:solidFill>
                  </a:rPr>
                  <a:t>Time)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10391" y="2462213"/>
                <a:ext cx="1447719" cy="914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MPI Cluster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tx1"/>
                    </a:solidFill>
                  </a:rPr>
                  <a:t>(No. of nodes, Time)</a:t>
                </a:r>
              </a:p>
            </p:txBody>
          </p:sp>
          <p:cxnSp>
            <p:nvCxnSpPr>
              <p:cNvPr id="15" name="Straight Arrow Connector 14"/>
              <p:cNvCxnSpPr>
                <a:endCxn id="6" idx="1"/>
              </p:cNvCxnSpPr>
              <p:nvPr/>
            </p:nvCxnSpPr>
            <p:spPr>
              <a:xfrm flipV="1">
                <a:off x="2362561" y="1643063"/>
                <a:ext cx="609566" cy="11049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5" idx="3"/>
                <a:endCxn id="7" idx="1"/>
              </p:cNvCxnSpPr>
              <p:nvPr/>
            </p:nvCxnSpPr>
            <p:spPr>
              <a:xfrm>
                <a:off x="2357798" y="2738438"/>
                <a:ext cx="612741" cy="762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486587" y="919163"/>
                <a:ext cx="533370" cy="228600"/>
              </a:xfrm>
              <a:prstGeom prst="rect">
                <a:avLst/>
              </a:prstGeom>
              <a:solidFill>
                <a:srgbClr val="99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Small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86587" y="1452563"/>
                <a:ext cx="761957" cy="228600"/>
              </a:xfrm>
              <a:prstGeom prst="rect">
                <a:avLst/>
              </a:prstGeom>
              <a:solidFill>
                <a:srgbClr val="99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Medium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486587" y="1833563"/>
                <a:ext cx="761957" cy="381000"/>
              </a:xfrm>
              <a:prstGeom prst="rect">
                <a:avLst/>
              </a:prstGeom>
              <a:solidFill>
                <a:srgbClr val="99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Large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endCxn id="23" idx="1"/>
              </p:cNvCxnSpPr>
              <p:nvPr/>
            </p:nvCxnSpPr>
            <p:spPr>
              <a:xfrm flipV="1">
                <a:off x="4648433" y="1033463"/>
                <a:ext cx="838153" cy="4905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4" idx="1"/>
              </p:cNvCxnSpPr>
              <p:nvPr/>
            </p:nvCxnSpPr>
            <p:spPr>
              <a:xfrm>
                <a:off x="4648433" y="1528763"/>
                <a:ext cx="838153" cy="381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5" idx="1"/>
              </p:cNvCxnSpPr>
              <p:nvPr/>
            </p:nvCxnSpPr>
            <p:spPr>
              <a:xfrm>
                <a:off x="4648433" y="1528763"/>
                <a:ext cx="838153" cy="495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7" idx="3"/>
              </p:cNvCxnSpPr>
              <p:nvPr/>
            </p:nvCxnSpPr>
            <p:spPr>
              <a:xfrm>
                <a:off x="4496042" y="2814638"/>
                <a:ext cx="885776" cy="1047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7" idx="3"/>
              </p:cNvCxnSpPr>
              <p:nvPr/>
            </p:nvCxnSpPr>
            <p:spPr>
              <a:xfrm>
                <a:off x="4496042" y="2814638"/>
                <a:ext cx="885776" cy="1095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929128" y="3643313"/>
                <a:ext cx="1447719" cy="85725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100" b="1" dirty="0" smtClean="0">
                    <a:solidFill>
                      <a:schemeClr val="tx1"/>
                    </a:solidFill>
                  </a:rPr>
                  <a:t>PSE 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for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 smtClean="0">
                    <a:solidFill>
                      <a:schemeClr val="tx1"/>
                    </a:solidFill>
                  </a:rPr>
                  <a:t>Climate 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Modelling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rot="16200000" flipH="1">
                <a:off x="1393432" y="3393282"/>
                <a:ext cx="495300" cy="47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 flipV="1">
                <a:off x="2249828" y="3322654"/>
                <a:ext cx="928688" cy="56988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3122930" y="4800600"/>
                <a:ext cx="1377873" cy="714375"/>
              </a:xfrm>
              <a:prstGeom prst="rect">
                <a:avLst/>
              </a:prstGeom>
              <a:solidFill>
                <a:srgbClr val="26E62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Job Submission Portal</a:t>
                </a: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2357798" y="4438650"/>
                <a:ext cx="765132" cy="6667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496042" y="5181600"/>
                <a:ext cx="1219132" cy="1190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13" name="Rectangle 1"/>
          <p:cNvSpPr txBox="1">
            <a:spLocks noChangeArrowheads="1"/>
          </p:cNvSpPr>
          <p:nvPr/>
        </p:nvSpPr>
        <p:spPr bwMode="auto">
          <a:xfrm>
            <a:off x="787400" y="215900"/>
            <a:ext cx="723741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35199" rIns="82945" bIns="41473" anchor="ctr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5500" algn="l"/>
                <a:tab pos="6564313" algn="l"/>
                <a:tab pos="7221538" algn="l"/>
                <a:tab pos="787558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00FF"/>
                </a:solidFill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135455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-36095" y="152400"/>
            <a:ext cx="7620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600" dirty="0" smtClean="0">
                <a:solidFill>
                  <a:srgbClr val="0000FF"/>
                </a:solidFill>
              </a:rPr>
              <a:t>SuMegha Cloud Stack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"/>
            <a:ext cx="3906518" cy="306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0034" y="4800600"/>
            <a:ext cx="4846320" cy="151257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IaaS - MPI </a:t>
            </a:r>
            <a:r>
              <a:rPr lang="en-US" sz="2000" dirty="0" smtClean="0"/>
              <a:t>&amp; Hadoop Clusters and Virtual Storage</a:t>
            </a:r>
          </a:p>
          <a:p>
            <a:pPr algn="just"/>
            <a:endParaRPr lang="en-US" sz="2000" dirty="0" smtClean="0"/>
          </a:p>
          <a:p>
            <a:r>
              <a:rPr lang="en-IN" sz="2000" dirty="0"/>
              <a:t>PaaS - MPI, </a:t>
            </a:r>
            <a:r>
              <a:rPr lang="en-IN" sz="2000" dirty="0" smtClean="0"/>
              <a:t>Hadoop and OpenMP parallel Env</a:t>
            </a:r>
          </a:p>
          <a:p>
            <a:endParaRPr lang="en-IN" sz="2000" dirty="0"/>
          </a:p>
          <a:p>
            <a:r>
              <a:rPr lang="en-GB" sz="2000" dirty="0" smtClean="0"/>
              <a:t>SaaS - Job </a:t>
            </a:r>
            <a:r>
              <a:rPr lang="en-GB" sz="2000" dirty="0"/>
              <a:t>Submission Portal and </a:t>
            </a:r>
            <a:r>
              <a:rPr lang="en-IN" sz="2000" dirty="0" smtClean="0"/>
              <a:t>PSEs</a:t>
            </a:r>
            <a:endParaRPr lang="en-US" sz="2000" dirty="0"/>
          </a:p>
          <a:p>
            <a:pPr algn="just"/>
            <a:endParaRPr lang="en-IN" sz="2000" dirty="0"/>
          </a:p>
        </p:txBody>
      </p:sp>
      <p:pic>
        <p:nvPicPr>
          <p:cNvPr id="8" name="Picture 2" descr="C:\Users\ACER\Desktop\SuMegha-new\SuMegha-Images\vasanth\architecture_de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0391" y="3657600"/>
            <a:ext cx="3571209" cy="29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882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dirty="0"/>
              <a:t>Auto installation of cloud stack</a:t>
            </a:r>
            <a:r>
              <a:rPr lang="en-US" dirty="0"/>
              <a:t> 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/>
              <a:t>Creation of Virtual clusters and Virtual machines</a:t>
            </a: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en-GB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/>
              <a:t>Provides HPC PaaS with </a:t>
            </a:r>
            <a:r>
              <a:rPr lang="en-GB" dirty="0" err="1"/>
              <a:t>OpenMP</a:t>
            </a:r>
            <a:r>
              <a:rPr lang="en-GB" dirty="0"/>
              <a:t>, MPI</a:t>
            </a: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en-GB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 err="1"/>
              <a:t>SuMegha</a:t>
            </a:r>
            <a:r>
              <a:rPr lang="en-GB" dirty="0"/>
              <a:t> Portal for  management of cloud services</a:t>
            </a:r>
          </a:p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Development and deployment of Scientific App.</a:t>
            </a:r>
          </a:p>
        </p:txBody>
      </p:sp>
    </p:spTree>
    <p:extLst>
      <p:ext uri="{BB962C8B-B14F-4D97-AF65-F5344CB8AC3E}">
        <p14:creationId xmlns:p14="http://schemas.microsoft.com/office/powerpoint/2010/main" xmlns="" val="129212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CER\Desktop\SuMegha-new\SuMegha-Images\vasanth\screen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787" y="76200"/>
            <a:ext cx="784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20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371601" y="228600"/>
            <a:ext cx="5715000" cy="6858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err="1" smtClean="0">
                <a:solidFill>
                  <a:srgbClr val="92D050"/>
                </a:solidFill>
              </a:rPr>
              <a:t>SuMegha</a:t>
            </a:r>
            <a:r>
              <a:rPr lang="en-US" dirty="0" smtClean="0">
                <a:solidFill>
                  <a:srgbClr val="92D050"/>
                </a:solidFill>
              </a:rPr>
              <a:t> Ecosystem</a:t>
            </a:r>
            <a:endParaRPr lang="en-IN" sz="4000" dirty="0">
              <a:solidFill>
                <a:srgbClr val="0033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-1588"/>
            <a:ext cx="41592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 eaLnBrk="0" hangingPunct="0"/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62" y="948531"/>
            <a:ext cx="8250238" cy="5657850"/>
          </a:xfrm>
        </p:spPr>
      </p:pic>
    </p:spTree>
    <p:extLst>
      <p:ext uri="{BB962C8B-B14F-4D97-AF65-F5344CB8AC3E}">
        <p14:creationId xmlns:p14="http://schemas.microsoft.com/office/powerpoint/2010/main" xmlns="" val="39900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238864" cy="6858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4000" dirty="0" smtClean="0">
                <a:solidFill>
                  <a:srgbClr val="003300"/>
                </a:solidFill>
              </a:rPr>
              <a:t>Installations and Awards</a:t>
            </a:r>
            <a:endParaRPr lang="en-IN" sz="4000" dirty="0">
              <a:solidFill>
                <a:srgbClr val="0033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-1588"/>
            <a:ext cx="41592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 eaLnBrk="0" hangingPunct="0"/>
            <a:endParaRPr lang="en-US" alt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0" y="3886201"/>
            <a:ext cx="5105400" cy="1828799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Awards </a:t>
            </a:r>
          </a:p>
          <a:p>
            <a:pPr lvl="1"/>
            <a:r>
              <a:rPr lang="en-US" sz="2400" dirty="0" err="1" smtClean="0"/>
              <a:t>Skoch</a:t>
            </a:r>
            <a:r>
              <a:rPr lang="en-US" sz="2400" dirty="0" smtClean="0"/>
              <a:t> Order of Merit 2015, 2019  </a:t>
            </a:r>
            <a:endParaRPr lang="en-IN" sz="2400" dirty="0"/>
          </a:p>
          <a:p>
            <a:pPr marL="804863" lvl="1" indent="-347663"/>
            <a:endParaRPr lang="en-US" sz="1800" dirty="0" smtClean="0">
              <a:solidFill>
                <a:srgbClr val="8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          </a:t>
            </a:r>
          </a:p>
          <a:p>
            <a:pPr marL="457200" lvl="1" indent="0">
              <a:buNone/>
            </a:pPr>
            <a:endParaRPr lang="en-IN" sz="1800" dirty="0"/>
          </a:p>
          <a:p>
            <a:pPr>
              <a:defRPr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8070" y="4191000"/>
            <a:ext cx="2671784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3697" y="1162490"/>
            <a:ext cx="1154373" cy="107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62490"/>
            <a:ext cx="1253068" cy="105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62490"/>
            <a:ext cx="981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ACER\Downloads\cdac_act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39650"/>
            <a:ext cx="2225901" cy="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3696" y="2640434"/>
            <a:ext cx="2059853" cy="98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3541" y="2601993"/>
            <a:ext cx="2278139" cy="120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72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BBD5063-AF82-4A7C-8D54-A9EAE8E3788B}"/>
              </a:ext>
            </a:extLst>
          </p:cNvPr>
          <p:cNvSpPr/>
          <p:nvPr/>
        </p:nvSpPr>
        <p:spPr>
          <a:xfrm>
            <a:off x="2382" y="6757"/>
            <a:ext cx="9141619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FDE4912-35D0-43B4-8F4E-887DD7378F29}"/>
              </a:ext>
            </a:extLst>
          </p:cNvPr>
          <p:cNvSpPr>
            <a:spLocks/>
          </p:cNvSpPr>
          <p:nvPr/>
        </p:nvSpPr>
        <p:spPr bwMode="auto">
          <a:xfrm>
            <a:off x="567928" y="736600"/>
            <a:ext cx="2300288" cy="3060700"/>
          </a:xfrm>
          <a:custGeom>
            <a:avLst/>
            <a:gdLst>
              <a:gd name="T0" fmla="*/ 966 w 1932"/>
              <a:gd name="T1" fmla="*/ 1928 h 1928"/>
              <a:gd name="T2" fmla="*/ 0 w 1932"/>
              <a:gd name="T3" fmla="*/ 964 h 1928"/>
              <a:gd name="T4" fmla="*/ 966 w 1932"/>
              <a:gd name="T5" fmla="*/ 0 h 1928"/>
              <a:gd name="T6" fmla="*/ 1932 w 1932"/>
              <a:gd name="T7" fmla="*/ 964 h 1928"/>
              <a:gd name="T8" fmla="*/ 966 w 1932"/>
              <a:gd name="T9" fmla="*/ 192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2" h="1928">
                <a:moveTo>
                  <a:pt x="966" y="1928"/>
                </a:moveTo>
                <a:lnTo>
                  <a:pt x="0" y="964"/>
                </a:lnTo>
                <a:lnTo>
                  <a:pt x="966" y="0"/>
                </a:lnTo>
                <a:lnTo>
                  <a:pt x="1932" y="964"/>
                </a:lnTo>
                <a:lnTo>
                  <a:pt x="966" y="1928"/>
                </a:lnTo>
                <a:close/>
              </a:path>
            </a:pathLst>
          </a:custGeom>
          <a:solidFill>
            <a:srgbClr val="352984">
              <a:alpha val="89804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95CB1E32-4F10-468D-95C7-AD944E2C097A}"/>
              </a:ext>
            </a:extLst>
          </p:cNvPr>
          <p:cNvSpPr>
            <a:spLocks/>
          </p:cNvSpPr>
          <p:nvPr/>
        </p:nvSpPr>
        <p:spPr bwMode="auto">
          <a:xfrm>
            <a:off x="567928" y="3797302"/>
            <a:ext cx="2300288" cy="3059113"/>
          </a:xfrm>
          <a:custGeom>
            <a:avLst/>
            <a:gdLst>
              <a:gd name="T0" fmla="*/ 966 w 1932"/>
              <a:gd name="T1" fmla="*/ 1927 h 1927"/>
              <a:gd name="T2" fmla="*/ 0 w 1932"/>
              <a:gd name="T3" fmla="*/ 963 h 1927"/>
              <a:gd name="T4" fmla="*/ 966 w 1932"/>
              <a:gd name="T5" fmla="*/ 0 h 1927"/>
              <a:gd name="T6" fmla="*/ 1932 w 1932"/>
              <a:gd name="T7" fmla="*/ 963 h 1927"/>
              <a:gd name="T8" fmla="*/ 966 w 1932"/>
              <a:gd name="T9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2" h="1927">
                <a:moveTo>
                  <a:pt x="966" y="1927"/>
                </a:moveTo>
                <a:lnTo>
                  <a:pt x="0" y="963"/>
                </a:lnTo>
                <a:lnTo>
                  <a:pt x="966" y="0"/>
                </a:lnTo>
                <a:lnTo>
                  <a:pt x="1932" y="963"/>
                </a:lnTo>
                <a:lnTo>
                  <a:pt x="966" y="1927"/>
                </a:lnTo>
                <a:close/>
              </a:path>
            </a:pathLst>
          </a:custGeom>
          <a:solidFill>
            <a:srgbClr val="00B99C">
              <a:alpha val="89804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8ADF58FE-DBA1-464E-BA42-97C3AE38836C}"/>
              </a:ext>
            </a:extLst>
          </p:cNvPr>
          <p:cNvSpPr>
            <a:spLocks/>
          </p:cNvSpPr>
          <p:nvPr/>
        </p:nvSpPr>
        <p:spPr bwMode="auto">
          <a:xfrm>
            <a:off x="1718072" y="2266952"/>
            <a:ext cx="2301479" cy="3059113"/>
          </a:xfrm>
          <a:custGeom>
            <a:avLst/>
            <a:gdLst>
              <a:gd name="T0" fmla="*/ 966 w 1933"/>
              <a:gd name="T1" fmla="*/ 1927 h 1927"/>
              <a:gd name="T2" fmla="*/ 0 w 1933"/>
              <a:gd name="T3" fmla="*/ 964 h 1927"/>
              <a:gd name="T4" fmla="*/ 966 w 1933"/>
              <a:gd name="T5" fmla="*/ 0 h 1927"/>
              <a:gd name="T6" fmla="*/ 1933 w 1933"/>
              <a:gd name="T7" fmla="*/ 964 h 1927"/>
              <a:gd name="T8" fmla="*/ 966 w 1933"/>
              <a:gd name="T9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927">
                <a:moveTo>
                  <a:pt x="966" y="1927"/>
                </a:moveTo>
                <a:lnTo>
                  <a:pt x="0" y="964"/>
                </a:lnTo>
                <a:lnTo>
                  <a:pt x="966" y="0"/>
                </a:lnTo>
                <a:lnTo>
                  <a:pt x="1933" y="964"/>
                </a:lnTo>
                <a:lnTo>
                  <a:pt x="966" y="1927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C0252287-9F4D-4C43-97EF-4A073CC9EFBE}"/>
              </a:ext>
            </a:extLst>
          </p:cNvPr>
          <p:cNvSpPr>
            <a:spLocks/>
          </p:cNvSpPr>
          <p:nvPr/>
        </p:nvSpPr>
        <p:spPr bwMode="auto">
          <a:xfrm>
            <a:off x="2255641" y="1270333"/>
            <a:ext cx="1479947" cy="1968500"/>
          </a:xfrm>
          <a:custGeom>
            <a:avLst/>
            <a:gdLst>
              <a:gd name="T0" fmla="*/ 621 w 1243"/>
              <a:gd name="T1" fmla="*/ 1240 h 1240"/>
              <a:gd name="T2" fmla="*/ 0 w 1243"/>
              <a:gd name="T3" fmla="*/ 620 h 1240"/>
              <a:gd name="T4" fmla="*/ 621 w 1243"/>
              <a:gd name="T5" fmla="*/ 0 h 1240"/>
              <a:gd name="T6" fmla="*/ 1243 w 1243"/>
              <a:gd name="T7" fmla="*/ 620 h 1240"/>
              <a:gd name="T8" fmla="*/ 621 w 1243"/>
              <a:gd name="T9" fmla="*/ 124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1240">
                <a:moveTo>
                  <a:pt x="621" y="1240"/>
                </a:moveTo>
                <a:lnTo>
                  <a:pt x="0" y="620"/>
                </a:lnTo>
                <a:lnTo>
                  <a:pt x="621" y="0"/>
                </a:lnTo>
                <a:lnTo>
                  <a:pt x="1243" y="620"/>
                </a:lnTo>
                <a:lnTo>
                  <a:pt x="621" y="1240"/>
                </a:lnTo>
                <a:close/>
              </a:path>
            </a:pathLst>
          </a:custGeom>
          <a:solidFill>
            <a:srgbClr val="050F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133ECBC-F96F-4C71-AE59-385E30257A9E}"/>
              </a:ext>
            </a:extLst>
          </p:cNvPr>
          <p:cNvSpPr/>
          <p:nvPr/>
        </p:nvSpPr>
        <p:spPr>
          <a:xfrm>
            <a:off x="1429941" y="3796506"/>
            <a:ext cx="7710488" cy="1739106"/>
          </a:xfrm>
          <a:prstGeom prst="rect">
            <a:avLst/>
          </a:prstGeom>
          <a:solidFill>
            <a:srgbClr val="0D18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64DE722B-6A02-4693-A165-3BCE6E900273}"/>
              </a:ext>
            </a:extLst>
          </p:cNvPr>
          <p:cNvSpPr>
            <a:spLocks/>
          </p:cNvSpPr>
          <p:nvPr/>
        </p:nvSpPr>
        <p:spPr bwMode="auto">
          <a:xfrm>
            <a:off x="3574" y="-3175"/>
            <a:ext cx="4040981" cy="5410200"/>
          </a:xfrm>
          <a:custGeom>
            <a:avLst/>
            <a:gdLst>
              <a:gd name="T0" fmla="*/ 2495 w 3394"/>
              <a:gd name="T1" fmla="*/ 0 h 3408"/>
              <a:gd name="T2" fmla="*/ 0 w 3394"/>
              <a:gd name="T3" fmla="*/ 0 h 3408"/>
              <a:gd name="T4" fmla="*/ 0 w 3394"/>
              <a:gd name="T5" fmla="*/ 2476 h 3408"/>
              <a:gd name="T6" fmla="*/ 933 w 3394"/>
              <a:gd name="T7" fmla="*/ 3408 h 3408"/>
              <a:gd name="T8" fmla="*/ 3394 w 3394"/>
              <a:gd name="T9" fmla="*/ 953 h 3408"/>
              <a:gd name="T10" fmla="*/ 3394 w 3394"/>
              <a:gd name="T11" fmla="*/ 896 h 3408"/>
              <a:gd name="T12" fmla="*/ 2495 w 3394"/>
              <a:gd name="T13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4" h="3408">
                <a:moveTo>
                  <a:pt x="2495" y="0"/>
                </a:moveTo>
                <a:lnTo>
                  <a:pt x="0" y="0"/>
                </a:lnTo>
                <a:lnTo>
                  <a:pt x="0" y="2476"/>
                </a:lnTo>
                <a:lnTo>
                  <a:pt x="933" y="3408"/>
                </a:lnTo>
                <a:lnTo>
                  <a:pt x="3394" y="953"/>
                </a:lnTo>
                <a:lnTo>
                  <a:pt x="3394" y="896"/>
                </a:lnTo>
                <a:lnTo>
                  <a:pt x="249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xmlns="" id="{0570609D-B928-4D78-956A-0B5B4A68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314" y="4125320"/>
            <a:ext cx="3817168" cy="846063"/>
          </a:xfrm>
        </p:spPr>
        <p:txBody>
          <a:bodyPr/>
          <a:lstStyle/>
          <a:p>
            <a:r>
              <a:rPr lang="en-IN" sz="4800" b="1" dirty="0" smtClean="0"/>
              <a:t>HPC Dashboard</a:t>
            </a:r>
            <a:endParaRPr lang="en-IN" sz="4800" b="1" dirty="0"/>
          </a:p>
        </p:txBody>
      </p:sp>
      <p:sp>
        <p:nvSpPr>
          <p:cNvPr id="19" name="Rectangle 18"/>
          <p:cNvSpPr/>
          <p:nvPr/>
        </p:nvSpPr>
        <p:spPr>
          <a:xfrm>
            <a:off x="260427" y="1687846"/>
            <a:ext cx="4646140" cy="42529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18" y="6160165"/>
            <a:ext cx="3036094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680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534</Words>
  <Application>Microsoft Office PowerPoint</Application>
  <PresentationFormat>On-screen Show (4:3)</PresentationFormat>
  <Paragraphs>96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 Distributed systems and Cloud Computing   </vt:lpstr>
      <vt:lpstr>Introduction – Cloud computing </vt:lpstr>
      <vt:lpstr>SuMegha Lab kit - Overview</vt:lpstr>
      <vt:lpstr>Scientific Cloud Service Offerings</vt:lpstr>
      <vt:lpstr>SuMegha Cloud Stack</vt:lpstr>
      <vt:lpstr>Slide 6</vt:lpstr>
      <vt:lpstr>SuMegha Ecosystem</vt:lpstr>
      <vt:lpstr>Installations and Awards</vt:lpstr>
      <vt:lpstr>HPC Dashboard</vt:lpstr>
      <vt:lpstr>HPC Dashboard</vt:lpstr>
      <vt:lpstr>HPC Dashboard –Features</vt:lpstr>
      <vt:lpstr>HPC Dashboard – Major Beneficiaries</vt:lpstr>
      <vt:lpstr>Slide 13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SuMegha Lab kit Highlights</dc:title>
  <dc:creator>Payal Saluja</dc:creator>
  <cp:lastModifiedBy>Bharat Bansode</cp:lastModifiedBy>
  <cp:revision>132</cp:revision>
  <dcterms:created xsi:type="dcterms:W3CDTF">2014-01-17T12:55:34Z</dcterms:created>
  <dcterms:modified xsi:type="dcterms:W3CDTF">2024-01-11T10:29:40Z</dcterms:modified>
</cp:coreProperties>
</file>