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4" r:id="rId5"/>
    <p:sldId id="305" r:id="rId6"/>
    <p:sldId id="306" r:id="rId7"/>
    <p:sldId id="307" r:id="rId8"/>
    <p:sldId id="259" r:id="rId9"/>
    <p:sldId id="260" r:id="rId10"/>
    <p:sldId id="261" r:id="rId11"/>
    <p:sldId id="262" r:id="rId12"/>
    <p:sldId id="263" r:id="rId13"/>
    <p:sldId id="264" r:id="rId14"/>
    <p:sldId id="265" r:id="rId15"/>
    <p:sldId id="266" r:id="rId16"/>
    <p:sldId id="267" r:id="rId17"/>
    <p:sldId id="268" r:id="rId18"/>
    <p:sldId id="280" r:id="rId19"/>
    <p:sldId id="278" r:id="rId20"/>
    <p:sldId id="279" r:id="rId21"/>
    <p:sldId id="277" r:id="rId22"/>
    <p:sldId id="276" r:id="rId23"/>
    <p:sldId id="275" r:id="rId24"/>
    <p:sldId id="269" r:id="rId25"/>
    <p:sldId id="271" r:id="rId26"/>
    <p:sldId id="270" r:id="rId27"/>
    <p:sldId id="272" r:id="rId28"/>
    <p:sldId id="273" r:id="rId29"/>
    <p:sldId id="274" r:id="rId30"/>
    <p:sldId id="281" r:id="rId31"/>
    <p:sldId id="282" r:id="rId32"/>
    <p:sldId id="285" r:id="rId33"/>
    <p:sldId id="286" r:id="rId34"/>
    <p:sldId id="283" r:id="rId35"/>
    <p:sldId id="284" r:id="rId36"/>
    <p:sldId id="287" r:id="rId37"/>
    <p:sldId id="288" r:id="rId38"/>
    <p:sldId id="289"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032136-013B-428E-8FFE-4C76D6FD7830}" type="datetimeFigureOut">
              <a:rPr lang="en-US" smtClean="0"/>
              <a:t>26/12/2021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127229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32136-013B-428E-8FFE-4C76D6FD7830}" type="datetimeFigureOut">
              <a:rPr lang="en-US" smtClean="0"/>
              <a:t>26/12/2021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393517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32136-013B-428E-8FFE-4C76D6FD7830}" type="datetimeFigureOut">
              <a:rPr lang="en-US" smtClean="0"/>
              <a:t>26/12/2021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20954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32136-013B-428E-8FFE-4C76D6FD7830}" type="datetimeFigureOut">
              <a:rPr lang="en-US" smtClean="0"/>
              <a:t>26/12/2021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180590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032136-013B-428E-8FFE-4C76D6FD7830}" type="datetimeFigureOut">
              <a:rPr lang="en-US" smtClean="0"/>
              <a:t>26/12/2021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994899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032136-013B-428E-8FFE-4C76D6FD7830}" type="datetimeFigureOut">
              <a:rPr lang="en-US" smtClean="0"/>
              <a:t>26/12/2021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409773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032136-013B-428E-8FFE-4C76D6FD7830}" type="datetimeFigureOut">
              <a:rPr lang="en-US" smtClean="0"/>
              <a:t>26/12/2021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120904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032136-013B-428E-8FFE-4C76D6FD7830}" type="datetimeFigureOut">
              <a:rPr lang="en-US" smtClean="0"/>
              <a:t>26/12/2021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110243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2136-013B-428E-8FFE-4C76D6FD7830}" type="datetimeFigureOut">
              <a:rPr lang="en-US" smtClean="0"/>
              <a:t>26/12/2021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115685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32136-013B-428E-8FFE-4C76D6FD7830}" type="datetimeFigureOut">
              <a:rPr lang="en-US" smtClean="0"/>
              <a:t>26/12/2021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24742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32136-013B-428E-8FFE-4C76D6FD7830}" type="datetimeFigureOut">
              <a:rPr lang="en-US" smtClean="0"/>
              <a:t>26/12/2021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20240-A86D-4CDF-BA7A-06F0BB8CEA43}" type="slidenum">
              <a:rPr lang="en-US" smtClean="0"/>
              <a:t>‹#›</a:t>
            </a:fld>
            <a:endParaRPr lang="en-US"/>
          </a:p>
        </p:txBody>
      </p:sp>
    </p:spTree>
    <p:extLst>
      <p:ext uri="{BB962C8B-B14F-4D97-AF65-F5344CB8AC3E}">
        <p14:creationId xmlns:p14="http://schemas.microsoft.com/office/powerpoint/2010/main" val="280094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32136-013B-428E-8FFE-4C76D6FD7830}" type="datetimeFigureOut">
              <a:rPr lang="en-US" smtClean="0"/>
              <a:t>26/12/2021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20240-A86D-4CDF-BA7A-06F0BB8CEA43}" type="slidenum">
              <a:rPr lang="en-US" smtClean="0"/>
              <a:t>‹#›</a:t>
            </a:fld>
            <a:endParaRPr lang="en-US"/>
          </a:p>
        </p:txBody>
      </p:sp>
    </p:spTree>
    <p:extLst>
      <p:ext uri="{BB962C8B-B14F-4D97-AF65-F5344CB8AC3E}">
        <p14:creationId xmlns:p14="http://schemas.microsoft.com/office/powerpoint/2010/main" val="68723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aven.apache.org/install.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repo1.maven.org/maven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maven.apache.org/plugins/index.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ven.apach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c-sharpcorner.com/article/how-to-setup-the-sonarqube-on-local-machine/" TargetMode="External"/><Relationship Id="rId2" Type="http://schemas.openxmlformats.org/officeDocument/2006/relationships/hyperlink" Target="https://binaries.sonarsource.com/Distribution/sonar-scanner-cli/sonar-scanner-cli-4.6.2.2472-windows.zip" TargetMode="External"/><Relationship Id="rId1" Type="http://schemas.openxmlformats.org/officeDocument/2006/relationships/slideLayout" Target="../slideLayouts/slideLayout2.xml"/><Relationship Id="rId4" Type="http://schemas.openxmlformats.org/officeDocument/2006/relationships/hyperlink" Target="https://www.c-sharpcorner.com/article/step-by-step-sonarqube-setup-and-run-sonarqube-scanner/"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search.maven.org/classi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b="1" dirty="0" smtClean="0">
                <a:solidFill>
                  <a:schemeClr val="tx2">
                    <a:lumMod val="60000"/>
                    <a:lumOff val="40000"/>
                  </a:schemeClr>
                </a:solidFill>
              </a:rPr>
              <a:t>Build Management</a:t>
            </a:r>
            <a:endParaRPr lang="en-US" b="1" dirty="0">
              <a:solidFill>
                <a:schemeClr val="tx2">
                  <a:lumMod val="60000"/>
                  <a:lumOff val="4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2971800"/>
            <a:ext cx="41338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3744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Maven Architecture</a:t>
            </a:r>
            <a:endParaRPr lang="en-US" b="1" dirty="0">
              <a:solidFill>
                <a:schemeClr val="tx2">
                  <a:lumMod val="60000"/>
                  <a:lumOff val="40000"/>
                </a:schemeClr>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6425" y="2382044"/>
            <a:ext cx="539115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933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Main Configuration File – pom.xml</a:t>
            </a:r>
          </a:p>
          <a:p>
            <a:r>
              <a:rPr lang="en-US" dirty="0" smtClean="0"/>
              <a:t>1.  list of source – project source file</a:t>
            </a:r>
          </a:p>
          <a:p>
            <a:r>
              <a:rPr lang="en-US" dirty="0" smtClean="0"/>
              <a:t>2. list of re-sources –plugin/dependency</a:t>
            </a:r>
          </a:p>
          <a:p>
            <a:endParaRPr lang="en-US" dirty="0"/>
          </a:p>
          <a:p>
            <a:r>
              <a:rPr lang="en-US" dirty="0" smtClean="0"/>
              <a:t>Maven compile java file and convert it into class file</a:t>
            </a:r>
          </a:p>
          <a:p>
            <a:endParaRPr lang="en-US" dirty="0" smtClean="0"/>
          </a:p>
          <a:p>
            <a:endParaRPr lang="en-US" dirty="0" smtClean="0"/>
          </a:p>
          <a:p>
            <a:endParaRPr lang="en-US" dirty="0"/>
          </a:p>
        </p:txBody>
      </p:sp>
    </p:spTree>
    <p:extLst>
      <p:ext uri="{BB962C8B-B14F-4D97-AF65-F5344CB8AC3E}">
        <p14:creationId xmlns:p14="http://schemas.microsoft.com/office/powerpoint/2010/main" val="813575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Maven Lifecycle</a:t>
            </a:r>
            <a:endParaRPr lang="en-US" b="1" dirty="0">
              <a:solidFill>
                <a:schemeClr val="tx2">
                  <a:lumMod val="60000"/>
                  <a:lumOff val="4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t>A Maven build follow a lifecycle</a:t>
            </a:r>
          </a:p>
          <a:p>
            <a:pPr marL="0" indent="0">
              <a:buNone/>
            </a:pPr>
            <a:r>
              <a:rPr lang="en-US" b="1" dirty="0" smtClean="0"/>
              <a:t>Default lifecycle</a:t>
            </a:r>
          </a:p>
          <a:p>
            <a:pPr marL="0" indent="0">
              <a:buNone/>
            </a:pPr>
            <a:r>
              <a:rPr lang="en-US" dirty="0" smtClean="0"/>
              <a:t>-    1)Generate source /Generate-resources  - list of source and plugin/dependencies</a:t>
            </a:r>
          </a:p>
          <a:p>
            <a:pPr marL="0" indent="0">
              <a:buNone/>
            </a:pPr>
            <a:r>
              <a:rPr lang="en-US" dirty="0" smtClean="0"/>
              <a:t>-    2)Compile </a:t>
            </a:r>
            <a:r>
              <a:rPr lang="en-US" dirty="0" smtClean="0">
                <a:sym typeface="Wingdings" panose="05000000000000000000" pitchFamily="2" charset="2"/>
              </a:rPr>
              <a:t> covert .java file to .class (object file)</a:t>
            </a:r>
            <a:endParaRPr lang="en-US" dirty="0" smtClean="0"/>
          </a:p>
          <a:p>
            <a:pPr marL="0" indent="0">
              <a:buNone/>
            </a:pPr>
            <a:r>
              <a:rPr lang="en-US" dirty="0" smtClean="0"/>
              <a:t>-    3)Test </a:t>
            </a:r>
            <a:r>
              <a:rPr lang="en-US" dirty="0" smtClean="0">
                <a:sym typeface="Wingdings" panose="05000000000000000000" pitchFamily="2" charset="2"/>
              </a:rPr>
              <a:t></a:t>
            </a:r>
            <a:r>
              <a:rPr lang="en-US" dirty="0" smtClean="0"/>
              <a:t> running </a:t>
            </a:r>
            <a:r>
              <a:rPr lang="en-US" dirty="0" err="1"/>
              <a:t>J</a:t>
            </a:r>
            <a:r>
              <a:rPr lang="en-US" dirty="0" err="1" smtClean="0"/>
              <a:t>unit</a:t>
            </a:r>
            <a:r>
              <a:rPr lang="en-US" dirty="0" smtClean="0"/>
              <a:t> test cases</a:t>
            </a:r>
          </a:p>
          <a:p>
            <a:pPr>
              <a:buFontTx/>
              <a:buChar char="-"/>
            </a:pPr>
            <a:r>
              <a:rPr lang="en-US" dirty="0" smtClean="0"/>
              <a:t>4)Package </a:t>
            </a:r>
            <a:r>
              <a:rPr lang="en-US" dirty="0" smtClean="0">
                <a:sym typeface="Wingdings" panose="05000000000000000000" pitchFamily="2" charset="2"/>
              </a:rPr>
              <a:t></a:t>
            </a:r>
            <a:r>
              <a:rPr lang="en-US" dirty="0" smtClean="0"/>
              <a:t> creating - Jar/war/ear</a:t>
            </a:r>
          </a:p>
          <a:p>
            <a:pPr>
              <a:buFontTx/>
              <a:buChar char="-"/>
            </a:pPr>
            <a:r>
              <a:rPr lang="en-US" dirty="0" smtClean="0"/>
              <a:t>5)Install </a:t>
            </a:r>
            <a:r>
              <a:rPr lang="en-US" dirty="0" smtClean="0">
                <a:sym typeface="Wingdings" panose="05000000000000000000" pitchFamily="2" charset="2"/>
              </a:rPr>
              <a:t></a:t>
            </a:r>
            <a:r>
              <a:rPr lang="en-US" dirty="0" err="1" smtClean="0"/>
              <a:t>mvn:install</a:t>
            </a:r>
            <a:r>
              <a:rPr lang="en-US" dirty="0" smtClean="0"/>
              <a:t> </a:t>
            </a:r>
            <a:r>
              <a:rPr lang="en-US" dirty="0"/>
              <a:t>copies your packaged Maven module to your local repository</a:t>
            </a:r>
            <a:endParaRPr lang="en-US" dirty="0" smtClean="0"/>
          </a:p>
          <a:p>
            <a:pPr>
              <a:buFontTx/>
              <a:buChar char="-"/>
            </a:pPr>
            <a:r>
              <a:rPr lang="en-US" dirty="0" smtClean="0"/>
              <a:t>6)Deploy </a:t>
            </a:r>
            <a:r>
              <a:rPr lang="en-US" dirty="0" smtClean="0">
                <a:sym typeface="Wingdings" panose="05000000000000000000" pitchFamily="2" charset="2"/>
              </a:rPr>
              <a:t></a:t>
            </a:r>
            <a:r>
              <a:rPr lang="en-US" dirty="0" smtClean="0"/>
              <a:t> </a:t>
            </a:r>
            <a:r>
              <a:rPr lang="en-US" dirty="0" err="1"/>
              <a:t>mvn:deploy</a:t>
            </a:r>
            <a:r>
              <a:rPr lang="en-US" dirty="0"/>
              <a:t> uploads your packaged Maven module </a:t>
            </a:r>
            <a:r>
              <a:rPr lang="en-US" b="1" dirty="0"/>
              <a:t>to another</a:t>
            </a:r>
            <a:r>
              <a:rPr lang="en-US" dirty="0"/>
              <a:t> (usually remote) repository, to be accessed by other, not necessarily local, Maven </a:t>
            </a:r>
            <a:r>
              <a:rPr lang="en-US" dirty="0" smtClean="0"/>
              <a:t>builds.</a:t>
            </a:r>
          </a:p>
          <a:p>
            <a:pPr marL="0" indent="0">
              <a:buNone/>
            </a:pPr>
            <a:endParaRPr lang="en-US" dirty="0"/>
          </a:p>
          <a:p>
            <a:pPr marL="0" indent="0">
              <a:buNone/>
            </a:pPr>
            <a:r>
              <a:rPr lang="en-US" dirty="0" smtClean="0"/>
              <a:t>There is also a </a:t>
            </a:r>
            <a:r>
              <a:rPr lang="en-US" b="1" dirty="0" smtClean="0"/>
              <a:t>Clean</a:t>
            </a:r>
            <a:r>
              <a:rPr lang="en-US" dirty="0" smtClean="0"/>
              <a:t>, </a:t>
            </a:r>
            <a:r>
              <a:rPr lang="en-US" b="1" dirty="0" smtClean="0"/>
              <a:t>Site</a:t>
            </a:r>
            <a:r>
              <a:rPr lang="en-US" dirty="0" smtClean="0"/>
              <a:t> lifecycle..</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280422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err="1" smtClean="0"/>
              <a:t>Maven</a:t>
            </a:r>
            <a:r>
              <a:rPr lang="en-US" dirty="0" err="1" smtClean="0">
                <a:sym typeface="Wingdings" panose="05000000000000000000" pitchFamily="2" charset="2"/>
              </a:rPr>
              <a:t>goalspluginstasks</a:t>
            </a:r>
            <a:endParaRPr lang="en-US" dirty="0" smtClean="0"/>
          </a:p>
          <a:p>
            <a:endParaRPr lang="en-US" dirty="0" smtClean="0"/>
          </a:p>
          <a:p>
            <a:r>
              <a:rPr lang="en-US" dirty="0" smtClean="0"/>
              <a:t>Compile</a:t>
            </a:r>
          </a:p>
          <a:p>
            <a:r>
              <a:rPr lang="en-US" dirty="0" smtClean="0"/>
              <a:t>1.java </a:t>
            </a:r>
            <a:r>
              <a:rPr lang="en-US" dirty="0" smtClean="0">
                <a:sym typeface="Wingdings" panose="05000000000000000000" pitchFamily="2" charset="2"/>
              </a:rPr>
              <a:t>1.class</a:t>
            </a:r>
          </a:p>
          <a:p>
            <a:r>
              <a:rPr lang="en-US" dirty="0" smtClean="0">
                <a:sym typeface="Wingdings" panose="05000000000000000000" pitchFamily="2" charset="2"/>
              </a:rPr>
              <a:t>2.java2.class</a:t>
            </a:r>
          </a:p>
          <a:p>
            <a:endParaRPr lang="en-US" dirty="0" smtClean="0">
              <a:sym typeface="Wingdings" panose="05000000000000000000" pitchFamily="2" charset="2"/>
            </a:endParaRPr>
          </a:p>
          <a:p>
            <a:r>
              <a:rPr lang="en-US" dirty="0" smtClean="0">
                <a:sym typeface="Wingdings" panose="05000000000000000000" pitchFamily="2" charset="2"/>
              </a:rPr>
              <a:t>Test</a:t>
            </a:r>
          </a:p>
          <a:p>
            <a:r>
              <a:rPr lang="en-US" dirty="0" smtClean="0">
                <a:sym typeface="Wingdings" panose="05000000000000000000" pitchFamily="2" charset="2"/>
              </a:rPr>
              <a:t>Test1.javaTest1.class</a:t>
            </a:r>
          </a:p>
          <a:p>
            <a:r>
              <a:rPr lang="en-US" dirty="0" smtClean="0">
                <a:sym typeface="Wingdings" panose="05000000000000000000" pitchFamily="2" charset="2"/>
              </a:rPr>
              <a:t>Executing </a:t>
            </a:r>
            <a:r>
              <a:rPr lang="en-US" dirty="0" err="1" smtClean="0">
                <a:sym typeface="Wingdings" panose="05000000000000000000" pitchFamily="2" charset="2"/>
              </a:rPr>
              <a:t>junit</a:t>
            </a:r>
            <a:r>
              <a:rPr lang="en-US" dirty="0" smtClean="0">
                <a:sym typeface="Wingdings" panose="05000000000000000000" pitchFamily="2" charset="2"/>
              </a:rPr>
              <a:t> test cases</a:t>
            </a:r>
          </a:p>
          <a:p>
            <a:endParaRPr lang="en-US" dirty="0" smtClean="0">
              <a:sym typeface="Wingdings" panose="05000000000000000000" pitchFamily="2" charset="2"/>
            </a:endParaRPr>
          </a:p>
          <a:p>
            <a:r>
              <a:rPr lang="en-US" dirty="0" smtClean="0">
                <a:sym typeface="Wingdings" panose="05000000000000000000" pitchFamily="2" charset="2"/>
              </a:rPr>
              <a:t>Package </a:t>
            </a:r>
            <a:r>
              <a:rPr lang="en-US" dirty="0" err="1" smtClean="0">
                <a:sym typeface="Wingdings" panose="05000000000000000000" pitchFamily="2" charset="2"/>
              </a:rPr>
              <a:t>jar|war|ear</a:t>
            </a:r>
            <a:endParaRPr lang="en-US" dirty="0" smtClean="0">
              <a:sym typeface="Wingdings" panose="05000000000000000000" pitchFamily="2" charset="2"/>
            </a:endParaRPr>
          </a:p>
          <a:p>
            <a:r>
              <a:rPr lang="en-US" dirty="0" smtClean="0">
                <a:sym typeface="Wingdings" panose="05000000000000000000" pitchFamily="2" charset="2"/>
              </a:rPr>
              <a:t>app.jar, </a:t>
            </a:r>
            <a:r>
              <a:rPr lang="en-US" dirty="0" err="1" smtClean="0">
                <a:sym typeface="Wingdings" panose="05000000000000000000" pitchFamily="2" charset="2"/>
              </a:rPr>
              <a:t>app.war</a:t>
            </a:r>
            <a:r>
              <a:rPr lang="en-US" dirty="0" smtClean="0">
                <a:sym typeface="Wingdings" panose="05000000000000000000" pitchFamily="2" charset="2"/>
              </a:rPr>
              <a:t>, </a:t>
            </a:r>
            <a:r>
              <a:rPr lang="en-US" dirty="0" err="1" smtClean="0">
                <a:sym typeface="Wingdings" panose="05000000000000000000" pitchFamily="2" charset="2"/>
              </a:rPr>
              <a:t>app.ear</a:t>
            </a:r>
            <a:r>
              <a:rPr lang="en-US" dirty="0" smtClean="0">
                <a:sym typeface="Wingdings" panose="05000000000000000000" pitchFamily="2" charset="2"/>
              </a:rPr>
              <a:t> </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p>
        </p:txBody>
      </p:sp>
    </p:spTree>
    <p:extLst>
      <p:ext uri="{BB962C8B-B14F-4D97-AF65-F5344CB8AC3E}">
        <p14:creationId xmlns:p14="http://schemas.microsoft.com/office/powerpoint/2010/main" val="816311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a:t>
            </a:r>
            <a:r>
              <a:rPr lang="en-US" dirty="0" err="1" smtClean="0"/>
              <a:t>Vs</a:t>
            </a:r>
            <a:r>
              <a:rPr lang="en-US" dirty="0" smtClean="0"/>
              <a:t> Install</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package will compile your code and also package it. For example, if your </a:t>
            </a:r>
            <a:r>
              <a:rPr lang="en-US" dirty="0" err="1"/>
              <a:t>pom</a:t>
            </a:r>
            <a:r>
              <a:rPr lang="en-US" dirty="0"/>
              <a:t> says the project is a jar, it will create a jar for you when you package it and put it somewhere in the target directory (by default).</a:t>
            </a:r>
          </a:p>
          <a:p>
            <a:pPr fontAlgn="base"/>
            <a:r>
              <a:rPr lang="en-US" dirty="0"/>
              <a:t>install will compile and package, but it will also put the package in your local repository. This will make it so other projects can refer to it and grab it from your local repository.</a:t>
            </a:r>
          </a:p>
          <a:p>
            <a:endParaRPr lang="en-US" dirty="0"/>
          </a:p>
        </p:txBody>
      </p:sp>
    </p:spTree>
    <p:extLst>
      <p:ext uri="{BB962C8B-B14F-4D97-AF65-F5344CB8AC3E}">
        <p14:creationId xmlns:p14="http://schemas.microsoft.com/office/powerpoint/2010/main" val="2026792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vs</a:t>
            </a:r>
            <a:r>
              <a:rPr lang="en-US" dirty="0" smtClean="0"/>
              <a:t> Deploy</a:t>
            </a:r>
            <a:endParaRPr lang="en-US" dirty="0"/>
          </a:p>
        </p:txBody>
      </p:sp>
      <p:sp>
        <p:nvSpPr>
          <p:cNvPr id="3" name="Content Placeholder 2"/>
          <p:cNvSpPr>
            <a:spLocks noGrp="1"/>
          </p:cNvSpPr>
          <p:nvPr>
            <p:ph idx="1"/>
          </p:nvPr>
        </p:nvSpPr>
        <p:spPr/>
        <p:txBody>
          <a:bodyPr/>
          <a:lstStyle/>
          <a:p>
            <a:r>
              <a:rPr lang="en-US" dirty="0" smtClean="0"/>
              <a:t>Install – Its copy artifact in local repo</a:t>
            </a:r>
          </a:p>
          <a:p>
            <a:endParaRPr lang="en-US" dirty="0"/>
          </a:p>
          <a:p>
            <a:r>
              <a:rPr lang="en-US" dirty="0" smtClean="0"/>
              <a:t>Deploy – Its deploy artifact on remote</a:t>
            </a:r>
            <a:endParaRPr lang="en-US" dirty="0"/>
          </a:p>
        </p:txBody>
      </p:sp>
    </p:spTree>
    <p:extLst>
      <p:ext uri="{BB962C8B-B14F-4D97-AF65-F5344CB8AC3E}">
        <p14:creationId xmlns:p14="http://schemas.microsoft.com/office/powerpoint/2010/main" val="4051037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and site</a:t>
            </a:r>
            <a:endParaRPr lang="en-US" dirty="0"/>
          </a:p>
        </p:txBody>
      </p:sp>
      <p:sp>
        <p:nvSpPr>
          <p:cNvPr id="3" name="Content Placeholder 2"/>
          <p:cNvSpPr>
            <a:spLocks noGrp="1"/>
          </p:cNvSpPr>
          <p:nvPr>
            <p:ph idx="1"/>
          </p:nvPr>
        </p:nvSpPr>
        <p:spPr/>
        <p:txBody>
          <a:bodyPr/>
          <a:lstStyle/>
          <a:p>
            <a:r>
              <a:rPr lang="en-US" dirty="0" smtClean="0"/>
              <a:t>Clean – Its cleaning our local repository.</a:t>
            </a:r>
          </a:p>
          <a:p>
            <a:pPr marL="0" indent="0">
              <a:buNone/>
            </a:pPr>
            <a:r>
              <a:rPr lang="en-US" dirty="0" smtClean="0"/>
              <a:t>Its remove all runtime files</a:t>
            </a:r>
          </a:p>
          <a:p>
            <a:pPr marL="0" indent="0">
              <a:buNone/>
            </a:pPr>
            <a:endParaRPr lang="en-US" dirty="0"/>
          </a:p>
          <a:p>
            <a:pPr marL="0" indent="0">
              <a:buNone/>
            </a:pPr>
            <a:r>
              <a:rPr lang="en-US" dirty="0" smtClean="0"/>
              <a:t>Site – It helps to create documentation of project</a:t>
            </a:r>
          </a:p>
          <a:p>
            <a:endParaRPr lang="en-US" dirty="0"/>
          </a:p>
        </p:txBody>
      </p:sp>
    </p:spTree>
    <p:extLst>
      <p:ext uri="{BB962C8B-B14F-4D97-AF65-F5344CB8AC3E}">
        <p14:creationId xmlns:p14="http://schemas.microsoft.com/office/powerpoint/2010/main" val="2330806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Maven Goal</a:t>
            </a:r>
            <a:endParaRPr lang="en-US" dirty="0"/>
          </a:p>
        </p:txBody>
      </p:sp>
      <p:sp>
        <p:nvSpPr>
          <p:cNvPr id="3" name="Content Placeholder 2"/>
          <p:cNvSpPr>
            <a:spLocks noGrp="1"/>
          </p:cNvSpPr>
          <p:nvPr>
            <p:ph idx="1"/>
          </p:nvPr>
        </p:nvSpPr>
        <p:spPr/>
        <p:txBody>
          <a:bodyPr>
            <a:normAutofit lnSpcReduction="10000"/>
          </a:bodyPr>
          <a:lstStyle/>
          <a:p>
            <a:r>
              <a:rPr lang="en-US" dirty="0" err="1" smtClean="0"/>
              <a:t>mvn</a:t>
            </a:r>
            <a:r>
              <a:rPr lang="en-US" dirty="0" smtClean="0"/>
              <a:t> install </a:t>
            </a:r>
            <a:r>
              <a:rPr lang="en-US" dirty="0" smtClean="0">
                <a:sym typeface="Wingdings" panose="05000000000000000000" pitchFamily="2" charset="2"/>
              </a:rPr>
              <a:t> invoke generate* and compile, test, package, integration-test, install</a:t>
            </a:r>
          </a:p>
          <a:p>
            <a:r>
              <a:rPr lang="en-US" dirty="0" err="1" smtClean="0">
                <a:sym typeface="Wingdings" panose="05000000000000000000" pitchFamily="2" charset="2"/>
              </a:rPr>
              <a:t>mvn</a:t>
            </a:r>
            <a:r>
              <a:rPr lang="en-US" dirty="0" smtClean="0">
                <a:sym typeface="Wingdings" panose="05000000000000000000" pitchFamily="2" charset="2"/>
              </a:rPr>
              <a:t> clean invoke just clean</a:t>
            </a:r>
          </a:p>
          <a:p>
            <a:r>
              <a:rPr lang="en-US" dirty="0" err="1" smtClean="0">
                <a:sym typeface="Wingdings" panose="05000000000000000000" pitchFamily="2" charset="2"/>
              </a:rPr>
              <a:t>mvn</a:t>
            </a:r>
            <a:r>
              <a:rPr lang="en-US" dirty="0" smtClean="0">
                <a:sym typeface="Wingdings" panose="05000000000000000000" pitchFamily="2" charset="2"/>
              </a:rPr>
              <a:t> clean compile  Clean old builds and execute generate and compile.</a:t>
            </a:r>
          </a:p>
          <a:p>
            <a:r>
              <a:rPr lang="en-US" dirty="0" err="1">
                <a:sym typeface="Wingdings" panose="05000000000000000000" pitchFamily="2" charset="2"/>
              </a:rPr>
              <a:t>m</a:t>
            </a:r>
            <a:r>
              <a:rPr lang="en-US" dirty="0" err="1" smtClean="0">
                <a:sym typeface="Wingdings" panose="05000000000000000000" pitchFamily="2" charset="2"/>
              </a:rPr>
              <a:t>vn</a:t>
            </a:r>
            <a:r>
              <a:rPr lang="en-US" dirty="0" smtClean="0">
                <a:sym typeface="Wingdings" panose="05000000000000000000" pitchFamily="2" charset="2"/>
              </a:rPr>
              <a:t> compile install  invoke generate, compile, test, </a:t>
            </a:r>
            <a:r>
              <a:rPr lang="en-US" dirty="0" err="1" smtClean="0">
                <a:sym typeface="Wingdings" panose="05000000000000000000" pitchFamily="2" charset="2"/>
              </a:rPr>
              <a:t>integraiotn</a:t>
            </a:r>
            <a:r>
              <a:rPr lang="en-US" dirty="0" smtClean="0">
                <a:sym typeface="Wingdings" panose="05000000000000000000" pitchFamily="2" charset="2"/>
              </a:rPr>
              <a:t>-test, package, install.</a:t>
            </a:r>
          </a:p>
          <a:p>
            <a:r>
              <a:rPr lang="en-US" dirty="0" err="1" smtClean="0">
                <a:sym typeface="Wingdings" panose="05000000000000000000" pitchFamily="2" charset="2"/>
              </a:rPr>
              <a:t>mvn</a:t>
            </a:r>
            <a:r>
              <a:rPr lang="en-US" dirty="0" smtClean="0">
                <a:sym typeface="Wingdings" panose="05000000000000000000" pitchFamily="2" charset="2"/>
              </a:rPr>
              <a:t> test clean  Invokes generates* , compile, test and then clean.</a:t>
            </a:r>
          </a:p>
          <a:p>
            <a:endParaRPr lang="en-US" dirty="0"/>
          </a:p>
        </p:txBody>
      </p:sp>
    </p:spTree>
    <p:extLst>
      <p:ext uri="{BB962C8B-B14F-4D97-AF65-F5344CB8AC3E}">
        <p14:creationId xmlns:p14="http://schemas.microsoft.com/office/powerpoint/2010/main" val="383066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Maven Dummy Project</a:t>
            </a:r>
            <a:endParaRPr lang="en-US" dirty="0"/>
          </a:p>
        </p:txBody>
      </p:sp>
      <p:sp>
        <p:nvSpPr>
          <p:cNvPr id="3" name="Content Placeholder 2"/>
          <p:cNvSpPr>
            <a:spLocks noGrp="1"/>
          </p:cNvSpPr>
          <p:nvPr>
            <p:ph idx="1"/>
          </p:nvPr>
        </p:nvSpPr>
        <p:spPr/>
        <p:txBody>
          <a:bodyPr/>
          <a:lstStyle/>
          <a:p>
            <a:r>
              <a:rPr lang="en-US" dirty="0" smtClean="0"/>
              <a:t>Go to </a:t>
            </a:r>
            <a:r>
              <a:rPr lang="en-US" dirty="0" err="1" smtClean="0"/>
              <a:t>cmd</a:t>
            </a:r>
            <a:r>
              <a:rPr lang="en-US" dirty="0" smtClean="0"/>
              <a:t> prompt and execute below command</a:t>
            </a:r>
          </a:p>
          <a:p>
            <a:r>
              <a:rPr lang="en-US" dirty="0" smtClean="0"/>
              <a:t>#</a:t>
            </a:r>
            <a:r>
              <a:rPr lang="en-US" dirty="0" err="1" smtClean="0"/>
              <a:t>mvn</a:t>
            </a:r>
            <a:r>
              <a:rPr lang="en-US" dirty="0" smtClean="0"/>
              <a:t> </a:t>
            </a:r>
            <a:r>
              <a:rPr lang="en-US" dirty="0" err="1" smtClean="0"/>
              <a:t>archetype:generate</a:t>
            </a:r>
            <a:r>
              <a:rPr lang="en-US" dirty="0" smtClean="0"/>
              <a:t> </a:t>
            </a:r>
          </a:p>
          <a:p>
            <a:endParaRPr lang="en-US" dirty="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722947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8133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mvn</a:t>
            </a:r>
            <a:r>
              <a:rPr lang="en-US" dirty="0" smtClean="0"/>
              <a:t> clean</a:t>
            </a:r>
            <a:endParaRPr lang="en-US" dirty="0"/>
          </a:p>
        </p:txBody>
      </p:sp>
      <p:sp>
        <p:nvSpPr>
          <p:cNvPr id="3" name="Content Placeholder 2"/>
          <p:cNvSpPr>
            <a:spLocks noGrp="1"/>
          </p:cNvSpPr>
          <p:nvPr>
            <p:ph idx="1"/>
          </p:nvPr>
        </p:nvSpPr>
        <p:spPr/>
        <p:txBody>
          <a:bodyPr/>
          <a:lstStyle/>
          <a:p>
            <a:r>
              <a:rPr lang="en-US" dirty="0" smtClean="0"/>
              <a:t>Its clean project target directory</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47938"/>
            <a:ext cx="64008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0440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It is process of compiling and assembling a software system.</a:t>
            </a:r>
          </a:p>
          <a:p>
            <a:r>
              <a:rPr lang="en-US" dirty="0" smtClean="0"/>
              <a:t>Build automation is the act of scripting or automating a wide variety of tasks</a:t>
            </a:r>
          </a:p>
          <a:p>
            <a:pPr marL="0" indent="0">
              <a:buNone/>
            </a:pPr>
            <a:r>
              <a:rPr lang="en-US" dirty="0" smtClean="0"/>
              <a:t>-compiling source code</a:t>
            </a:r>
          </a:p>
          <a:p>
            <a:pPr marL="0" indent="0">
              <a:buNone/>
            </a:pPr>
            <a:r>
              <a:rPr lang="en-US" dirty="0" smtClean="0"/>
              <a:t>-packing binaries</a:t>
            </a:r>
          </a:p>
          <a:p>
            <a:pPr marL="0" indent="0">
              <a:buNone/>
            </a:pPr>
            <a:r>
              <a:rPr lang="en-US" dirty="0" smtClean="0"/>
              <a:t>-Running automated tests.</a:t>
            </a:r>
          </a:p>
          <a:p>
            <a:pPr marL="0" indent="0">
              <a:buNone/>
            </a:pPr>
            <a:r>
              <a:rPr lang="en-US" dirty="0" smtClean="0"/>
              <a:t>-Deploying to production </a:t>
            </a:r>
          </a:p>
          <a:p>
            <a:pPr marL="0" indent="0">
              <a:buNone/>
            </a:pPr>
            <a:r>
              <a:rPr lang="en-US" dirty="0" smtClean="0"/>
              <a:t>-Creating Document</a:t>
            </a:r>
            <a:endParaRPr lang="en-US" dirty="0"/>
          </a:p>
        </p:txBody>
      </p:sp>
    </p:spTree>
    <p:extLst>
      <p:ext uri="{BB962C8B-B14F-4D97-AF65-F5344CB8AC3E}">
        <p14:creationId xmlns:p14="http://schemas.microsoft.com/office/powerpoint/2010/main" val="3408016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mvn</a:t>
            </a:r>
            <a:r>
              <a:rPr lang="en-US" dirty="0" smtClean="0"/>
              <a:t> compile</a:t>
            </a:r>
            <a:endParaRPr lang="en-US" dirty="0"/>
          </a:p>
        </p:txBody>
      </p:sp>
      <p:sp>
        <p:nvSpPr>
          <p:cNvPr id="3" name="Content Placeholder 2"/>
          <p:cNvSpPr>
            <a:spLocks noGrp="1"/>
          </p:cNvSpPr>
          <p:nvPr>
            <p:ph idx="1"/>
          </p:nvPr>
        </p:nvSpPr>
        <p:spPr/>
        <p:txBody>
          <a:bodyPr/>
          <a:lstStyle/>
          <a:p>
            <a:r>
              <a:rPr lang="en-US" dirty="0" smtClean="0"/>
              <a:t>Its compile java files and creating class file..</a:t>
            </a:r>
          </a:p>
          <a:p>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2390775"/>
            <a:ext cx="85820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918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mvn</a:t>
            </a:r>
            <a:r>
              <a:rPr lang="en-US" dirty="0" smtClean="0"/>
              <a:t> test</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5" y="4874342"/>
            <a:ext cx="7239000" cy="250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p:txBody>
          <a:bodyPr/>
          <a:lstStyle/>
          <a:p>
            <a:r>
              <a:rPr lang="en-US" dirty="0" smtClean="0"/>
              <a:t>Its placing test report in target folder..</a:t>
            </a:r>
          </a:p>
          <a:p>
            <a:r>
              <a:rPr lang="en-US" dirty="0" smtClean="0"/>
              <a:t> </a:t>
            </a: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735" y="2133600"/>
            <a:ext cx="685799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30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mvn</a:t>
            </a:r>
            <a:r>
              <a:rPr lang="en-US" dirty="0" smtClean="0"/>
              <a:t> package</a:t>
            </a:r>
            <a:endParaRPr lang="en-US" dirty="0"/>
          </a:p>
        </p:txBody>
      </p:sp>
      <p:sp>
        <p:nvSpPr>
          <p:cNvPr id="3" name="Content Placeholder 2"/>
          <p:cNvSpPr>
            <a:spLocks noGrp="1"/>
          </p:cNvSpPr>
          <p:nvPr>
            <p:ph idx="1"/>
          </p:nvPr>
        </p:nvSpPr>
        <p:spPr/>
        <p:txBody>
          <a:bodyPr/>
          <a:lstStyle/>
          <a:p>
            <a:r>
              <a:rPr lang="en-US" dirty="0" smtClean="0"/>
              <a:t>Its creating jar file and keeping in our project target folder of same project.</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 y="3100388"/>
            <a:ext cx="8039101" cy="86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39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mvn</a:t>
            </a:r>
            <a:r>
              <a:rPr lang="en-US" dirty="0" smtClean="0"/>
              <a:t> install</a:t>
            </a:r>
            <a:endParaRPr lang="en-US" dirty="0"/>
          </a:p>
        </p:txBody>
      </p:sp>
      <p:sp>
        <p:nvSpPr>
          <p:cNvPr id="3" name="Content Placeholder 2"/>
          <p:cNvSpPr>
            <a:spLocks noGrp="1"/>
          </p:cNvSpPr>
          <p:nvPr>
            <p:ph idx="1"/>
          </p:nvPr>
        </p:nvSpPr>
        <p:spPr/>
        <p:txBody>
          <a:bodyPr/>
          <a:lstStyle/>
          <a:p>
            <a:r>
              <a:rPr lang="en-US" dirty="0" smtClean="0"/>
              <a:t>Install artifact in local maven repository.</a:t>
            </a:r>
          </a:p>
          <a:p>
            <a:endParaRPr lang="en-US" dirty="0" smtClean="0"/>
          </a:p>
          <a:p>
            <a:endParaRPr lang="en-US" dirty="0"/>
          </a:p>
          <a:p>
            <a:pPr marL="0" indent="0">
              <a:buNone/>
            </a:pPr>
            <a:endParaRPr lang="en-US" dirty="0"/>
          </a:p>
          <a:p>
            <a:r>
              <a:rPr lang="en-US" dirty="0" smtClean="0"/>
              <a:t>Our local maven repo location as below</a:t>
            </a:r>
          </a:p>
          <a:p>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667001"/>
            <a:ext cx="9144000" cy="134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472448"/>
            <a:ext cx="76962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832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Directory Layout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3521" y="1600201"/>
            <a:ext cx="656126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343400"/>
            <a:ext cx="37623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2691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 File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7126" y="1600200"/>
            <a:ext cx="634974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303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 File</a:t>
            </a:r>
            <a:endParaRPr lang="en-US" dirty="0"/>
          </a:p>
        </p:txBody>
      </p:sp>
      <p:sp>
        <p:nvSpPr>
          <p:cNvPr id="3" name="Content Placeholder 2"/>
          <p:cNvSpPr>
            <a:spLocks noGrp="1"/>
          </p:cNvSpPr>
          <p:nvPr>
            <p:ph idx="1"/>
          </p:nvPr>
        </p:nvSpPr>
        <p:spPr/>
        <p:txBody>
          <a:bodyPr/>
          <a:lstStyle/>
          <a:p>
            <a:r>
              <a:rPr lang="en-US" dirty="0" smtClean="0"/>
              <a:t>Company name:</a:t>
            </a:r>
          </a:p>
          <a:p>
            <a:r>
              <a:rPr lang="en-US" dirty="0" smtClean="0"/>
              <a:t>Group ID: Company Name</a:t>
            </a:r>
          </a:p>
          <a:p>
            <a:r>
              <a:rPr lang="en-US" dirty="0" smtClean="0"/>
              <a:t>Artifact Id: demo </a:t>
            </a:r>
            <a:r>
              <a:rPr lang="en-US" dirty="0" smtClean="0">
                <a:sym typeface="Wingdings" panose="05000000000000000000" pitchFamily="2" charset="2"/>
              </a:rPr>
              <a:t>Project Name</a:t>
            </a:r>
            <a:endParaRPr lang="en-US" dirty="0" smtClean="0"/>
          </a:p>
          <a:p>
            <a:r>
              <a:rPr lang="en-US" dirty="0" smtClean="0"/>
              <a:t>Version: Version Number</a:t>
            </a:r>
          </a:p>
          <a:p>
            <a:endParaRPr lang="en-US" dirty="0"/>
          </a:p>
          <a:p>
            <a:r>
              <a:rPr lang="en-US" dirty="0" smtClean="0"/>
              <a:t>GAV : </a:t>
            </a:r>
            <a:r>
              <a:rPr lang="en-US" dirty="0" err="1" smtClean="0"/>
              <a:t>graoupid:artifactid:version</a:t>
            </a:r>
            <a:endParaRPr lang="en-US" dirty="0"/>
          </a:p>
        </p:txBody>
      </p:sp>
    </p:spTree>
    <p:extLst>
      <p:ext uri="{BB962C8B-B14F-4D97-AF65-F5344CB8AC3E}">
        <p14:creationId xmlns:p14="http://schemas.microsoft.com/office/powerpoint/2010/main" val="3154595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Installation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Download  binaries from </a:t>
            </a:r>
            <a:r>
              <a:rPr lang="en-US" dirty="0">
                <a:hlinkClick r:id="rId2"/>
              </a:rPr>
              <a:t>https://</a:t>
            </a:r>
            <a:r>
              <a:rPr lang="en-US" dirty="0" smtClean="0">
                <a:hlinkClick r:id="rId2"/>
              </a:rPr>
              <a:t>maven.apache.org/install.html</a:t>
            </a:r>
            <a:endParaRPr lang="en-US" dirty="0" smtClean="0"/>
          </a:p>
          <a:p>
            <a:endParaRPr lang="en-US" dirty="0"/>
          </a:p>
          <a:p>
            <a:r>
              <a:rPr lang="en-US" dirty="0"/>
              <a:t>The installation of Apache Maven is a simple process of extracting the archive and adding the bin folder with the </a:t>
            </a:r>
            <a:r>
              <a:rPr lang="en-US" dirty="0" err="1"/>
              <a:t>mvn</a:t>
            </a:r>
            <a:r>
              <a:rPr lang="en-US" dirty="0"/>
              <a:t> command to the PATH</a:t>
            </a:r>
            <a:r>
              <a:rPr lang="en-US" dirty="0" smtClean="0"/>
              <a:t>.</a:t>
            </a:r>
          </a:p>
          <a:p>
            <a:endParaRPr lang="en-US" dirty="0" smtClean="0"/>
          </a:p>
          <a:p>
            <a:r>
              <a:rPr lang="en-US" dirty="0" smtClean="0"/>
              <a:t>Windows:</a:t>
            </a:r>
          </a:p>
          <a:p>
            <a:r>
              <a:rPr lang="en-US" dirty="0"/>
              <a:t>Adding to PATH: Add the unpacked distribution's bin directory to your user PATH environment variable by opening up the system properties (</a:t>
            </a:r>
            <a:r>
              <a:rPr lang="en-US" dirty="0" err="1"/>
              <a:t>WinKey</a:t>
            </a:r>
            <a:r>
              <a:rPr lang="en-US" dirty="0"/>
              <a:t> + Pause), selecting the “Advanced” tab, and the “Environment Variables” button, then adding or selecting the </a:t>
            </a:r>
            <a:r>
              <a:rPr lang="en-US" i="1" dirty="0"/>
              <a:t>PATH</a:t>
            </a:r>
            <a:r>
              <a:rPr lang="en-US" dirty="0"/>
              <a:t> variable in the user variables with the value C:\Program Files\apache-maven-3.8.4\bin. The same dialog can be used to set JAVA_HOME to the location of your JDK, e.g. C:\Program Files\Java\jdk1.7.0_51</a:t>
            </a:r>
          </a:p>
          <a:p>
            <a:r>
              <a:rPr lang="en-US" dirty="0"/>
              <a:t/>
            </a:r>
            <a:br>
              <a:rPr lang="en-US" dirty="0"/>
            </a:br>
            <a:r>
              <a:rPr lang="en-US" dirty="0"/>
              <a:t>Open a new command prompt (</a:t>
            </a:r>
            <a:r>
              <a:rPr lang="en-US" dirty="0" err="1"/>
              <a:t>Winkey</a:t>
            </a:r>
            <a:r>
              <a:rPr lang="en-US" dirty="0"/>
              <a:t> + R then type </a:t>
            </a:r>
            <a:r>
              <a:rPr lang="en-US" dirty="0" err="1"/>
              <a:t>cmd</a:t>
            </a:r>
            <a:r>
              <a:rPr lang="en-US" dirty="0"/>
              <a:t>) and run </a:t>
            </a:r>
            <a:r>
              <a:rPr lang="en-US" dirty="0" err="1"/>
              <a:t>mvn</a:t>
            </a:r>
            <a:r>
              <a:rPr lang="en-US" dirty="0"/>
              <a:t> -v to verify the installation.</a:t>
            </a:r>
          </a:p>
          <a:p>
            <a:r>
              <a:rPr lang="en-US" dirty="0"/>
              <a:t/>
            </a:r>
            <a:br>
              <a:rPr lang="en-US" dirty="0"/>
            </a:br>
            <a:endParaRPr lang="en-US" dirty="0"/>
          </a:p>
        </p:txBody>
      </p:sp>
    </p:spTree>
    <p:extLst>
      <p:ext uri="{BB962C8B-B14F-4D97-AF65-F5344CB8AC3E}">
        <p14:creationId xmlns:p14="http://schemas.microsoft.com/office/powerpoint/2010/main" val="2565261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Environment Setup</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3267075"/>
            <a:ext cx="506730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1194772"/>
            <a:ext cx="6219825"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808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Repository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Dependencies are downloaded from repositories –via http</a:t>
            </a:r>
          </a:p>
          <a:p>
            <a:r>
              <a:rPr lang="en-US" dirty="0" smtClean="0"/>
              <a:t>Downloaded dependencies are cached in a local repository – Usually found in ${</a:t>
            </a:r>
            <a:r>
              <a:rPr lang="en-US" dirty="0" err="1" smtClean="0"/>
              <a:t>user.home</a:t>
            </a:r>
            <a:r>
              <a:rPr lang="en-US" dirty="0" smtClean="0"/>
              <a:t>}/.m2/repository</a:t>
            </a:r>
          </a:p>
          <a:p>
            <a:r>
              <a:rPr lang="en-US" dirty="0" smtClean="0"/>
              <a:t>Repository follows a simple directory structure</a:t>
            </a:r>
          </a:p>
          <a:p>
            <a:r>
              <a:rPr lang="en-US" dirty="0" smtClean="0"/>
              <a:t>-{</a:t>
            </a:r>
            <a:r>
              <a:rPr lang="en-US" dirty="0" err="1" smtClean="0"/>
              <a:t>groupid</a:t>
            </a:r>
            <a:r>
              <a:rPr lang="en-US" dirty="0" smtClean="0"/>
              <a:t>}/{</a:t>
            </a:r>
            <a:r>
              <a:rPr lang="en-US" dirty="0" err="1" smtClean="0"/>
              <a:t>artifactid</a:t>
            </a:r>
            <a:r>
              <a:rPr lang="en-US" dirty="0" smtClean="0"/>
              <a:t>}/{version}/{artifactid}-{version}.jar</a:t>
            </a:r>
          </a:p>
          <a:p>
            <a:r>
              <a:rPr lang="en-US" dirty="0" smtClean="0"/>
              <a:t>-</a:t>
            </a:r>
            <a:r>
              <a:rPr lang="en-US" dirty="0" err="1" smtClean="0"/>
              <a:t>groupid</a:t>
            </a:r>
            <a:r>
              <a:rPr lang="en-US" dirty="0" smtClean="0"/>
              <a:t> ‘.’ is replaced with ‘/’</a:t>
            </a:r>
          </a:p>
          <a:p>
            <a:r>
              <a:rPr lang="en-US" dirty="0" smtClean="0"/>
              <a:t>Maven Central is primary community repo</a:t>
            </a:r>
          </a:p>
          <a:p>
            <a:r>
              <a:rPr lang="en-US" dirty="0" smtClean="0">
                <a:hlinkClick r:id="rId2"/>
              </a:rPr>
              <a:t>https</a:t>
            </a:r>
            <a:r>
              <a:rPr lang="en-US" dirty="0">
                <a:hlinkClick r:id="rId2"/>
              </a:rPr>
              <a:t>://repo1.maven.org/maven2</a:t>
            </a:r>
            <a:r>
              <a:rPr lang="en-US" dirty="0" smtClean="0">
                <a:hlinkClick r:id="rId2"/>
              </a:rPr>
              <a:t>/</a:t>
            </a:r>
            <a:endParaRPr lang="en-US" dirty="0" smtClean="0"/>
          </a:p>
          <a:p>
            <a:endParaRPr lang="en-US" dirty="0" smtClean="0"/>
          </a:p>
          <a:p>
            <a:endParaRPr lang="en-US" dirty="0"/>
          </a:p>
        </p:txBody>
      </p:sp>
    </p:spTree>
    <p:extLst>
      <p:ext uri="{BB962C8B-B14F-4D97-AF65-F5344CB8AC3E}">
        <p14:creationId xmlns:p14="http://schemas.microsoft.com/office/powerpoint/2010/main" val="482304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Maven</a:t>
            </a:r>
            <a:endParaRPr lang="en-US" b="1" dirty="0">
              <a:solidFill>
                <a:schemeClr val="tx2">
                  <a:lumMod val="60000"/>
                  <a:lumOff val="40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smtClean="0"/>
              <a:t>Maven is a project management tool which encompasses a project object model, a set of standard, a project lifecycle, a dependency management system, and logic for executing plugin goals at defined phases in a lifecycle”.</a:t>
            </a:r>
          </a:p>
          <a:p>
            <a:r>
              <a:rPr lang="en-US" dirty="0" smtClean="0"/>
              <a:t>Maven provides supersets of features found in a build tool</a:t>
            </a:r>
          </a:p>
          <a:p>
            <a:r>
              <a:rPr lang="en-US" dirty="0" smtClean="0"/>
              <a:t>Maven manage project build tool, reporting, and documentation from a central piece of information.</a:t>
            </a:r>
          </a:p>
          <a:p>
            <a:r>
              <a:rPr lang="en-US" dirty="0" smtClean="0"/>
              <a:t>Maven is open source</a:t>
            </a:r>
          </a:p>
          <a:p>
            <a:r>
              <a:rPr lang="en-US" dirty="0" smtClean="0"/>
              <a:t>Maven build on Java.. Used for java project</a:t>
            </a:r>
          </a:p>
          <a:p>
            <a:r>
              <a:rPr lang="en-US" dirty="0" smtClean="0"/>
              <a:t>Maven uses java to run</a:t>
            </a:r>
          </a:p>
          <a:p>
            <a:endParaRPr lang="en-US" dirty="0"/>
          </a:p>
        </p:txBody>
      </p:sp>
    </p:spTree>
    <p:extLst>
      <p:ext uri="{BB962C8B-B14F-4D97-AF65-F5344CB8AC3E}">
        <p14:creationId xmlns:p14="http://schemas.microsoft.com/office/powerpoint/2010/main" val="4069334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What is POM?</a:t>
            </a:r>
          </a:p>
          <a:p>
            <a:r>
              <a:rPr lang="en-US" dirty="0" smtClean="0"/>
              <a:t>POM stands for project object model</a:t>
            </a:r>
          </a:p>
          <a:p>
            <a:r>
              <a:rPr lang="en-US" dirty="0" smtClean="0"/>
              <a:t>As a fundamental unit of work in Maven, POM in XML file that contain information about project and  configuration details used by Maven to build the project.</a:t>
            </a:r>
          </a:p>
          <a:p>
            <a:pPr marL="0" indent="0">
              <a:buNone/>
            </a:pPr>
            <a:endParaRPr lang="en-US" dirty="0" smtClean="0"/>
          </a:p>
          <a:p>
            <a:pPr marL="0" indent="0">
              <a:buNone/>
            </a:pPr>
            <a:r>
              <a:rPr lang="en-US" dirty="0" smtClean="0"/>
              <a:t>&gt;&gt; Describe as a project</a:t>
            </a:r>
          </a:p>
          <a:p>
            <a:pPr marL="0" indent="0">
              <a:buNone/>
            </a:pPr>
            <a:r>
              <a:rPr lang="en-US" dirty="0" smtClean="0"/>
              <a:t>Name and Version</a:t>
            </a:r>
          </a:p>
          <a:p>
            <a:pPr marL="0" indent="0">
              <a:buNone/>
            </a:pPr>
            <a:r>
              <a:rPr lang="en-US" dirty="0" smtClean="0"/>
              <a:t>Artifact Type</a:t>
            </a:r>
          </a:p>
          <a:p>
            <a:pPr marL="0" indent="0">
              <a:buNone/>
            </a:pPr>
            <a:r>
              <a:rPr lang="en-US" dirty="0" smtClean="0"/>
              <a:t>Source Code locations</a:t>
            </a:r>
          </a:p>
          <a:p>
            <a:pPr marL="0" indent="0">
              <a:buNone/>
            </a:pPr>
            <a:r>
              <a:rPr lang="en-US" dirty="0" smtClean="0"/>
              <a:t>Dependencies</a:t>
            </a:r>
          </a:p>
          <a:p>
            <a:pPr marL="0" indent="0">
              <a:buNone/>
            </a:pPr>
            <a:r>
              <a:rPr lang="en-US" dirty="0" smtClean="0"/>
              <a:t>Plugins</a:t>
            </a:r>
          </a:p>
          <a:p>
            <a:pPr marL="0" indent="0">
              <a:buNone/>
            </a:pPr>
            <a:r>
              <a:rPr lang="en-US" dirty="0" smtClean="0"/>
              <a:t>Profiles(Alternate Build Configurations)</a:t>
            </a:r>
          </a:p>
          <a:p>
            <a:pPr marL="0" indent="0">
              <a:buNone/>
            </a:pPr>
            <a:endParaRPr lang="en-US" dirty="0" smtClean="0"/>
          </a:p>
          <a:p>
            <a:r>
              <a:rPr lang="en-US" dirty="0" smtClean="0"/>
              <a:t>Uses XML by Default</a:t>
            </a:r>
          </a:p>
          <a:p>
            <a:r>
              <a:rPr lang="en-US" dirty="0" smtClean="0"/>
              <a:t>Not the way Ant uses XML</a:t>
            </a:r>
          </a:p>
          <a:p>
            <a:endParaRPr lang="en-US" dirty="0" smtClean="0"/>
          </a:p>
        </p:txBody>
      </p:sp>
    </p:spTree>
    <p:extLst>
      <p:ext uri="{BB962C8B-B14F-4D97-AF65-F5344CB8AC3E}">
        <p14:creationId xmlns:p14="http://schemas.microsoft.com/office/powerpoint/2010/main" val="80541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Plugin </a:t>
            </a:r>
            <a:r>
              <a:rPr lang="en-US" dirty="0" err="1" smtClean="0"/>
              <a:t>Mgmt</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maven.apache.org/plugins/index.html</a:t>
            </a:r>
            <a:endParaRPr lang="en-US" dirty="0" smtClean="0"/>
          </a:p>
          <a:p>
            <a:endParaRPr lang="en-US" dirty="0"/>
          </a:p>
          <a:p>
            <a:endParaRPr lang="en-US" dirty="0"/>
          </a:p>
        </p:txBody>
      </p:sp>
    </p:spTree>
    <p:extLst>
      <p:ext uri="{BB962C8B-B14F-4D97-AF65-F5344CB8AC3E}">
        <p14:creationId xmlns:p14="http://schemas.microsoft.com/office/powerpoint/2010/main" val="743894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maven plugin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Plugin is one of the vital features that is basically used to reuse the common build logic across different projects.</a:t>
            </a:r>
          </a:p>
          <a:p>
            <a:r>
              <a:rPr lang="en-US" dirty="0" smtClean="0"/>
              <a:t>Plugins are the ones through which all the tasks like compiling code, testing them with the </a:t>
            </a:r>
            <a:r>
              <a:rPr lang="en-US" dirty="0" err="1" smtClean="0"/>
              <a:t>Junits</a:t>
            </a:r>
            <a:r>
              <a:rPr lang="en-US" dirty="0" smtClean="0"/>
              <a:t>, creating jar/war/ear files and documentation of the projects are carried out.</a:t>
            </a:r>
          </a:p>
          <a:p>
            <a:r>
              <a:rPr lang="en-US" dirty="0" smtClean="0"/>
              <a:t>Maven is nothing but a plugin execution framework in which every tasks are accomplished  by usage of plugins.</a:t>
            </a:r>
            <a:endParaRPr lang="en-US" dirty="0"/>
          </a:p>
        </p:txBody>
      </p:sp>
    </p:spTree>
    <p:extLst>
      <p:ext uri="{BB962C8B-B14F-4D97-AF65-F5344CB8AC3E}">
        <p14:creationId xmlns:p14="http://schemas.microsoft.com/office/powerpoint/2010/main" val="2214633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plugin</a:t>
            </a:r>
            <a:endParaRPr lang="en-US" dirty="0"/>
          </a:p>
        </p:txBody>
      </p:sp>
      <p:sp>
        <p:nvSpPr>
          <p:cNvPr id="3" name="Content Placeholder 2"/>
          <p:cNvSpPr>
            <a:spLocks noGrp="1"/>
          </p:cNvSpPr>
          <p:nvPr>
            <p:ph idx="1"/>
          </p:nvPr>
        </p:nvSpPr>
        <p:spPr/>
        <p:txBody>
          <a:bodyPr>
            <a:normAutofit lnSpcReduction="10000"/>
          </a:bodyPr>
          <a:lstStyle/>
          <a:p>
            <a:r>
              <a:rPr lang="en-US" dirty="0" smtClean="0"/>
              <a:t>Basically 2 types of plugin exists in maven</a:t>
            </a:r>
          </a:p>
          <a:p>
            <a:pPr marL="0" indent="0">
              <a:buNone/>
            </a:pPr>
            <a:r>
              <a:rPr lang="en-US" dirty="0" smtClean="0"/>
              <a:t>1)Build Plugins: These plugins will execute during the build phase. These plugins are identified under the build element in pom.xml</a:t>
            </a:r>
          </a:p>
          <a:p>
            <a:pPr marL="0" indent="0">
              <a:buNone/>
            </a:pPr>
            <a:r>
              <a:rPr lang="en-US" dirty="0" smtClean="0"/>
              <a:t>2)Report Plugins: These plugins are executed during the site generations(report or </a:t>
            </a:r>
            <a:r>
              <a:rPr lang="en-US" dirty="0" err="1" smtClean="0"/>
              <a:t>javadocs</a:t>
            </a:r>
            <a:r>
              <a:rPr lang="en-US" dirty="0" smtClean="0"/>
              <a:t> generations) phase. These plugins will be configured under the &lt;reporting&gt; element in pom.xml</a:t>
            </a:r>
          </a:p>
          <a:p>
            <a:pPr marL="0" indent="0">
              <a:buNone/>
            </a:pPr>
            <a:endParaRPr lang="en-US" dirty="0"/>
          </a:p>
        </p:txBody>
      </p:sp>
    </p:spTree>
    <p:extLst>
      <p:ext uri="{BB962C8B-B14F-4D97-AF65-F5344CB8AC3E}">
        <p14:creationId xmlns:p14="http://schemas.microsoft.com/office/powerpoint/2010/main" val="1596520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7487" y="1739106"/>
            <a:ext cx="3629025"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42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Settings.xml</a:t>
            </a:r>
            <a:endParaRPr lang="en-US" dirty="0"/>
          </a:p>
        </p:txBody>
      </p:sp>
      <p:sp>
        <p:nvSpPr>
          <p:cNvPr id="3" name="Content Placeholder 2"/>
          <p:cNvSpPr>
            <a:spLocks noGrp="1"/>
          </p:cNvSpPr>
          <p:nvPr>
            <p:ph idx="1"/>
          </p:nvPr>
        </p:nvSpPr>
        <p:spPr/>
        <p:txBody>
          <a:bodyPr/>
          <a:lstStyle/>
          <a:p>
            <a:pPr marL="0" indent="0">
              <a:buNone/>
            </a:pPr>
            <a:r>
              <a:rPr lang="en-US" dirty="0" smtClean="0"/>
              <a:t>File location: Its placed in maven home directory (</a:t>
            </a:r>
            <a:r>
              <a:rPr lang="en-US" dirty="0" err="1" smtClean="0"/>
              <a:t>conf</a:t>
            </a:r>
            <a:r>
              <a:rPr lang="en-US" dirty="0" smtClean="0"/>
              <a:t>).</a:t>
            </a:r>
          </a:p>
          <a:p>
            <a:pPr marL="0" indent="0">
              <a:buNone/>
            </a:pPr>
            <a:r>
              <a:rPr lang="en-US" dirty="0" smtClean="0"/>
              <a:t>We can change local repo and other details in this file.</a:t>
            </a:r>
          </a:p>
          <a:p>
            <a:pPr marL="0" indent="0">
              <a:buNone/>
            </a:pPr>
            <a:r>
              <a:rPr lang="en-US" dirty="0" smtClean="0"/>
              <a:t>Something to define globally.</a:t>
            </a:r>
          </a:p>
          <a:p>
            <a:pPr marL="0" indent="0">
              <a:buNone/>
            </a:pPr>
            <a:endParaRPr lang="en-US" dirty="0" smtClean="0"/>
          </a:p>
          <a:p>
            <a:pPr marL="0" indent="0">
              <a:buNone/>
            </a:pPr>
            <a:r>
              <a:rPr lang="en-US" dirty="0" smtClean="0"/>
              <a:t>We can override this with our settings.xml</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76463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Jar</a:t>
            </a:r>
            <a:endParaRPr lang="en-US" dirty="0"/>
          </a:p>
        </p:txBody>
      </p:sp>
      <p:sp>
        <p:nvSpPr>
          <p:cNvPr id="3" name="Content Placeholder 2"/>
          <p:cNvSpPr>
            <a:spLocks noGrp="1"/>
          </p:cNvSpPr>
          <p:nvPr>
            <p:ph idx="1"/>
          </p:nvPr>
        </p:nvSpPr>
        <p:spPr/>
        <p:txBody>
          <a:bodyPr/>
          <a:lstStyle/>
          <a:p>
            <a:r>
              <a:rPr lang="en-US" dirty="0" smtClean="0">
                <a:solidFill>
                  <a:srgbClr val="FF0000"/>
                </a:solidFill>
              </a:rPr>
              <a:t>Error: No main </a:t>
            </a:r>
            <a:r>
              <a:rPr lang="en-US" dirty="0" err="1" smtClean="0">
                <a:solidFill>
                  <a:srgbClr val="FF0000"/>
                </a:solidFill>
              </a:rPr>
              <a:t>mainfest</a:t>
            </a:r>
            <a:r>
              <a:rPr lang="en-US" dirty="0" smtClean="0">
                <a:solidFill>
                  <a:srgbClr val="FF0000"/>
                </a:solidFill>
              </a:rPr>
              <a:t> file</a:t>
            </a:r>
          </a:p>
          <a:p>
            <a:r>
              <a:rPr lang="en-US" dirty="0" smtClean="0"/>
              <a:t>Add below plugin</a:t>
            </a:r>
          </a:p>
          <a:p>
            <a:endParaRPr lang="en-US" dirty="0"/>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76600"/>
            <a:ext cx="64008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825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 External Jar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the basic list of dependencies in  maven is handled by the maven central repository at which a project download the required dependencies</a:t>
            </a:r>
          </a:p>
          <a:p>
            <a:r>
              <a:rPr lang="en-US" dirty="0" smtClean="0"/>
              <a:t>There will be certain scenario at which some particular dependencies may not be available in the maven remote and central repositories.</a:t>
            </a:r>
          </a:p>
          <a:p>
            <a:r>
              <a:rPr lang="en-US" dirty="0" smtClean="0"/>
              <a:t>Maven still answer this scenario by providing the feature of external dependency management.</a:t>
            </a:r>
          </a:p>
          <a:p>
            <a:r>
              <a:rPr lang="en-US" dirty="0" smtClean="0"/>
              <a:t>In maven, any external dependencies can be easily configurable as other dependencies in the pom.xml </a:t>
            </a:r>
            <a:endParaRPr lang="en-US" dirty="0"/>
          </a:p>
        </p:txBody>
      </p:sp>
    </p:spTree>
    <p:extLst>
      <p:ext uri="{BB962C8B-B14F-4D97-AF65-F5344CB8AC3E}">
        <p14:creationId xmlns:p14="http://schemas.microsoft.com/office/powerpoint/2010/main" val="3629953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4192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3459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Option</a:t>
            </a: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8350" y="2010569"/>
            <a:ext cx="506730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2106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t>Building a software project typically consists of such tasks as downloading dependencies, putting additional jars on a </a:t>
            </a:r>
            <a:r>
              <a:rPr lang="en-US" dirty="0" err="1"/>
              <a:t>classpath</a:t>
            </a:r>
            <a:r>
              <a:rPr lang="en-US" dirty="0"/>
              <a:t>, compiling source code into binary code, running tests, packaging compiled code into deployable artifacts such as JAR, WAR, and ZIP files, and deploying these artifacts to an application server or repository.</a:t>
            </a:r>
          </a:p>
          <a:p>
            <a:r>
              <a:rPr lang="en-US" dirty="0">
                <a:hlinkClick r:id="rId2"/>
              </a:rPr>
              <a:t>Apache Maven</a:t>
            </a:r>
            <a:r>
              <a:rPr lang="en-US" dirty="0"/>
              <a:t> automates these tasks, minimizing the risk of humans making errors while building the software manually and separating the work of compiling and packaging our code from that of code construction.</a:t>
            </a:r>
          </a:p>
          <a:p>
            <a:endParaRPr lang="en-US" dirty="0"/>
          </a:p>
        </p:txBody>
      </p:sp>
    </p:spTree>
    <p:extLst>
      <p:ext uri="{BB962C8B-B14F-4D97-AF65-F5344CB8AC3E}">
        <p14:creationId xmlns:p14="http://schemas.microsoft.com/office/powerpoint/2010/main" val="18580916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application Using Maven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437" y="2496344"/>
            <a:ext cx="67151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20460"/>
            <a:ext cx="2895600" cy="569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336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4" name="Content Placeholder 3"/>
          <p:cNvSpPr>
            <a:spLocks noGrp="1"/>
          </p:cNvSpPr>
          <p:nvPr>
            <p:ph idx="1"/>
          </p:nvPr>
        </p:nvSpPr>
        <p:spPr/>
        <p:txBody>
          <a:bodyPr/>
          <a:lstStyle/>
          <a:p>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18"/>
            <a:ext cx="9144000" cy="6922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00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676" y="0"/>
            <a:ext cx="9195676" cy="6938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867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9637" y="1667669"/>
            <a:ext cx="7324725"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981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Maven Code Coverage Plugin – It will generate </a:t>
            </a:r>
            <a:r>
              <a:rPr lang="en-US" sz="2800" dirty="0" err="1" smtClean="0"/>
              <a:t>cobertura.ser</a:t>
            </a:r>
            <a:r>
              <a:rPr lang="en-US" sz="2800" dirty="0" smtClean="0"/>
              <a:t> file</a:t>
            </a:r>
            <a:endParaRPr lang="en-US" sz="28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17974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638800"/>
            <a:ext cx="6553200" cy="1437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703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57" y="-23330"/>
            <a:ext cx="9165757" cy="6947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96026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2" y="0"/>
            <a:ext cx="9140107"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6019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Sonarqube</a:t>
            </a:r>
            <a:r>
              <a:rPr lang="en-US" dirty="0" smtClean="0"/>
              <a:t>  Installation</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SonarQube</a:t>
            </a:r>
            <a:r>
              <a:rPr lang="en-US" dirty="0" smtClean="0"/>
              <a:t> and Extract it.</a:t>
            </a:r>
          </a:p>
          <a:p>
            <a:r>
              <a:rPr lang="en-US" dirty="0" smtClean="0"/>
              <a:t>On command prompt execute command: StartSonar.bat</a:t>
            </a:r>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38089"/>
            <a:ext cx="853440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37797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43823"/>
            <a:ext cx="8229600" cy="4038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95048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 Scanner </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binaries.sonarsource.com/Distribution/sonar-scanner-cli/sonar-scanner-cli-4.6.2.2472-windows.zip</a:t>
            </a:r>
            <a:endParaRPr lang="en-US" dirty="0" smtClean="0"/>
          </a:p>
          <a:p>
            <a:endParaRPr lang="en-US" dirty="0" smtClean="0"/>
          </a:p>
          <a:p>
            <a:r>
              <a:rPr lang="en-US" dirty="0">
                <a:hlinkClick r:id="rId3"/>
              </a:rPr>
              <a:t>https://www.c-sharpcorner.com/article/how-to-setup-the-sonarqube-on-local-machine</a:t>
            </a:r>
            <a:r>
              <a:rPr lang="en-US" dirty="0" smtClean="0">
                <a:hlinkClick r:id="rId3"/>
              </a:rPr>
              <a:t>/</a:t>
            </a:r>
            <a:endParaRPr lang="en-US" dirty="0" smtClean="0"/>
          </a:p>
          <a:p>
            <a:endParaRPr lang="en-US" dirty="0" smtClean="0"/>
          </a:p>
          <a:p>
            <a:r>
              <a:rPr lang="en-US" dirty="0">
                <a:hlinkClick r:id="rId4"/>
              </a:rPr>
              <a:t>https://www.c-sharpcorner.com/article/step-by-step-sonarqube-setup-and-run-sonarqube-scanner</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508782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Use Maven?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key features of Maven are:</a:t>
            </a:r>
          </a:p>
          <a:p>
            <a:r>
              <a:rPr lang="en-US" b="1" dirty="0"/>
              <a:t>simple project setup that follows best practices:</a:t>
            </a:r>
            <a:r>
              <a:rPr lang="en-US" dirty="0"/>
              <a:t> Maven tries to avoid as much configuration as possible, by supplying project templates (named </a:t>
            </a:r>
            <a:r>
              <a:rPr lang="en-US" i="1" dirty="0"/>
              <a:t>archetypes</a:t>
            </a:r>
            <a:r>
              <a:rPr lang="en-US" dirty="0"/>
              <a:t>)</a:t>
            </a:r>
          </a:p>
          <a:p>
            <a:r>
              <a:rPr lang="en-US" b="1" dirty="0"/>
              <a:t>dependency management:</a:t>
            </a:r>
            <a:r>
              <a:rPr lang="en-US" dirty="0"/>
              <a:t> it includes automatic updating, downloading and validating the compatibility, as well as reporting the dependency closures (known also as transitive dependencies)</a:t>
            </a:r>
          </a:p>
          <a:p>
            <a:r>
              <a:rPr lang="en-US" b="1" dirty="0"/>
              <a:t>isolation between project dependencies and plugins:</a:t>
            </a:r>
            <a:r>
              <a:rPr lang="en-US" dirty="0"/>
              <a:t> with Maven, project dependencies are retrieved from the </a:t>
            </a:r>
            <a:r>
              <a:rPr lang="en-US" i="1" dirty="0"/>
              <a:t>dependency repositories</a:t>
            </a:r>
            <a:r>
              <a:rPr lang="en-US" dirty="0"/>
              <a:t> while any plugin's dependencies are retrieved from the </a:t>
            </a:r>
            <a:r>
              <a:rPr lang="en-US" i="1" dirty="0"/>
              <a:t>plugin repositories,</a:t>
            </a:r>
            <a:r>
              <a:rPr lang="en-US" dirty="0"/>
              <a:t> resulting in fewer conflicts when plugins start to download additional dependencies</a:t>
            </a:r>
          </a:p>
          <a:p>
            <a:r>
              <a:rPr lang="en-US" b="1" dirty="0"/>
              <a:t>central repository system:</a:t>
            </a:r>
            <a:r>
              <a:rPr lang="en-US" dirty="0"/>
              <a:t> project dependencies can be loaded from the local file system or public repositories, such as </a:t>
            </a:r>
            <a:r>
              <a:rPr lang="en-US" b="1" dirty="0">
                <a:hlinkClick r:id="rId2"/>
              </a:rPr>
              <a:t>Maven Central</a:t>
            </a:r>
            <a:endParaRPr lang="en-US" dirty="0"/>
          </a:p>
          <a:p>
            <a:endParaRPr lang="en-US" dirty="0"/>
          </a:p>
        </p:txBody>
      </p:sp>
    </p:spTree>
    <p:extLst>
      <p:ext uri="{BB962C8B-B14F-4D97-AF65-F5344CB8AC3E}">
        <p14:creationId xmlns:p14="http://schemas.microsoft.com/office/powerpoint/2010/main" val="27866193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to Execute Scanner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sonar-scanner.bat -</a:t>
            </a:r>
            <a:r>
              <a:rPr lang="en-US" dirty="0" err="1"/>
              <a:t>D"sonar.projectKey</a:t>
            </a:r>
            <a:r>
              <a:rPr lang="en-US" dirty="0"/>
              <a:t>=test-key" -</a:t>
            </a:r>
            <a:r>
              <a:rPr lang="en-US" dirty="0" err="1"/>
              <a:t>D"sonar.sources</a:t>
            </a:r>
            <a:r>
              <a:rPr lang="en-US" dirty="0"/>
              <a:t>=." -</a:t>
            </a:r>
            <a:r>
              <a:rPr lang="en-US" dirty="0" err="1"/>
              <a:t>D"sonar.host.url</a:t>
            </a:r>
            <a:r>
              <a:rPr lang="en-US" dirty="0"/>
              <a:t>=http://localhost:9000" -</a:t>
            </a:r>
            <a:r>
              <a:rPr lang="en-US" dirty="0" err="1" smtClean="0"/>
              <a:t>D"sonar.login</a:t>
            </a:r>
            <a:r>
              <a:rPr lang="en-US" dirty="0" smtClean="0"/>
              <a:t>=50c0f262ee0f5907b10d87b2ccfaebc428b29bd7“</a:t>
            </a:r>
          </a:p>
          <a:p>
            <a:endParaRPr lang="en-US" dirty="0"/>
          </a:p>
          <a:p>
            <a:r>
              <a:rPr lang="en-US" dirty="0" smtClean="0"/>
              <a:t>Direct Command:</a:t>
            </a:r>
          </a:p>
          <a:p>
            <a:endParaRPr lang="en-US" dirty="0"/>
          </a:p>
          <a:p>
            <a:r>
              <a:rPr lang="en-US" dirty="0" err="1"/>
              <a:t>mvn</a:t>
            </a:r>
            <a:r>
              <a:rPr lang="en-US" dirty="0"/>
              <a:t> </a:t>
            </a:r>
            <a:r>
              <a:rPr lang="en-US" dirty="0" err="1"/>
              <a:t>sonar:sonar</a:t>
            </a:r>
            <a:r>
              <a:rPr lang="en-US" dirty="0"/>
              <a:t> -Dsonar.host.url=http://localhost:9000 -</a:t>
            </a:r>
            <a:r>
              <a:rPr lang="en-US" dirty="0" err="1"/>
              <a:t>Dsonar.login</a:t>
            </a:r>
            <a:r>
              <a:rPr lang="en-US" dirty="0"/>
              <a:t>="50c0f262ee0f5907b10d87b2ccfaebc428b29bd7"</a:t>
            </a:r>
          </a:p>
        </p:txBody>
      </p:sp>
    </p:spTree>
    <p:extLst>
      <p:ext uri="{BB962C8B-B14F-4D97-AF65-F5344CB8AC3E}">
        <p14:creationId xmlns:p14="http://schemas.microsoft.com/office/powerpoint/2010/main" val="3345255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sonar:sonar</a:t>
            </a:r>
            <a:r>
              <a:rPr lang="en-US" dirty="0" smtClean="0"/>
              <a: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9916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201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 Model</a:t>
            </a:r>
            <a:endParaRPr lang="en-US" dirty="0"/>
          </a:p>
        </p:txBody>
      </p:sp>
      <p:sp>
        <p:nvSpPr>
          <p:cNvPr id="3" name="Content Placeholder 2"/>
          <p:cNvSpPr>
            <a:spLocks noGrp="1"/>
          </p:cNvSpPr>
          <p:nvPr>
            <p:ph idx="1"/>
          </p:nvPr>
        </p:nvSpPr>
        <p:spPr/>
        <p:txBody>
          <a:bodyPr/>
          <a:lstStyle/>
          <a:p>
            <a:r>
              <a:rPr lang="en-US" dirty="0"/>
              <a:t>The configuration of a Maven project is done via a </a:t>
            </a:r>
            <a:r>
              <a:rPr lang="en-US" i="1" dirty="0"/>
              <a:t>Project Object Model (POM)</a:t>
            </a:r>
            <a:r>
              <a:rPr lang="en-US" dirty="0"/>
              <a:t>, represented by a </a:t>
            </a:r>
            <a:r>
              <a:rPr lang="en-US" i="1" dirty="0"/>
              <a:t>pom.xml</a:t>
            </a:r>
            <a:r>
              <a:rPr lang="en-US" dirty="0"/>
              <a:t> file. The </a:t>
            </a:r>
            <a:r>
              <a:rPr lang="en-US" i="1" dirty="0"/>
              <a:t>POM</a:t>
            </a:r>
            <a:r>
              <a:rPr lang="en-US" dirty="0"/>
              <a:t> describes the project, manages dependencies, and configures plugins for building the software.</a:t>
            </a:r>
          </a:p>
          <a:p>
            <a:r>
              <a:rPr lang="en-US" dirty="0"/>
              <a:t/>
            </a:r>
            <a:br>
              <a:rPr lang="en-US" dirty="0"/>
            </a:br>
            <a:endParaRPr lang="en-US" dirty="0"/>
          </a:p>
        </p:txBody>
      </p:sp>
    </p:spTree>
    <p:extLst>
      <p:ext uri="{BB962C8B-B14F-4D97-AF65-F5344CB8AC3E}">
        <p14:creationId xmlns:p14="http://schemas.microsoft.com/office/powerpoint/2010/main" val="3290558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 Structure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8657" y="1600200"/>
            <a:ext cx="350668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9661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Maven </a:t>
            </a:r>
            <a:r>
              <a:rPr lang="en-US" dirty="0" smtClean="0">
                <a:sym typeface="Wingdings" panose="05000000000000000000" pitchFamily="2" charset="2"/>
              </a:rPr>
              <a:t> </a:t>
            </a:r>
            <a:r>
              <a:rPr lang="en-US" dirty="0" smtClean="0"/>
              <a:t>goals</a:t>
            </a:r>
            <a:r>
              <a:rPr lang="en-US" dirty="0" smtClean="0">
                <a:sym typeface="Wingdings" panose="05000000000000000000" pitchFamily="2" charset="2"/>
              </a:rPr>
              <a:t> plugins tasks</a:t>
            </a:r>
          </a:p>
          <a:p>
            <a:r>
              <a:rPr lang="en-US" dirty="0" smtClean="0">
                <a:sym typeface="Wingdings" panose="05000000000000000000" pitchFamily="2" charset="2"/>
              </a:rPr>
              <a:t>Our goal is compile .. Then it uses compile plugin and perform a task</a:t>
            </a:r>
          </a:p>
          <a:p>
            <a:r>
              <a:rPr lang="en-US" dirty="0" smtClean="0">
                <a:sym typeface="Wingdings" panose="05000000000000000000" pitchFamily="2" charset="2"/>
              </a:rPr>
              <a:t>In Maven we are uses different plugin</a:t>
            </a:r>
            <a:r>
              <a:rPr lang="en-US" dirty="0" smtClean="0"/>
              <a:t> </a:t>
            </a:r>
            <a:endParaRPr lang="en-US" dirty="0"/>
          </a:p>
        </p:txBody>
      </p:sp>
    </p:spTree>
    <p:extLst>
      <p:ext uri="{BB962C8B-B14F-4D97-AF65-F5344CB8AC3E}">
        <p14:creationId xmlns:p14="http://schemas.microsoft.com/office/powerpoint/2010/main" val="2530542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Main Features Of Maven</a:t>
            </a:r>
            <a:endParaRPr lang="en-US" b="1"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dirty="0" smtClean="0"/>
              <a:t>Build tool</a:t>
            </a:r>
          </a:p>
          <a:p>
            <a:r>
              <a:rPr lang="en-US" dirty="0" smtClean="0"/>
              <a:t>Dependency Management Tool</a:t>
            </a:r>
          </a:p>
          <a:p>
            <a:r>
              <a:rPr lang="en-US" dirty="0" smtClean="0"/>
              <a:t>Documentation Tool</a:t>
            </a:r>
          </a:p>
          <a:p>
            <a:endParaRPr lang="en-US" dirty="0"/>
          </a:p>
        </p:txBody>
      </p:sp>
    </p:spTree>
    <p:extLst>
      <p:ext uri="{BB962C8B-B14F-4D97-AF65-F5344CB8AC3E}">
        <p14:creationId xmlns:p14="http://schemas.microsoft.com/office/powerpoint/2010/main" val="1556629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TotalTime>
  <Words>1136</Words>
  <Application>Microsoft Office PowerPoint</Application>
  <PresentationFormat>On-screen Show (4:3)</PresentationFormat>
  <Paragraphs>191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Build Management</vt:lpstr>
      <vt:lpstr>PowerPoint Presentation</vt:lpstr>
      <vt:lpstr>Maven</vt:lpstr>
      <vt:lpstr>PowerPoint Presentation</vt:lpstr>
      <vt:lpstr>Why Use Maven? </vt:lpstr>
      <vt:lpstr>Project Object Model</vt:lpstr>
      <vt:lpstr>POM Structure</vt:lpstr>
      <vt:lpstr>PowerPoint Presentation</vt:lpstr>
      <vt:lpstr>Main Features Of Maven</vt:lpstr>
      <vt:lpstr>Maven Architecture</vt:lpstr>
      <vt:lpstr>PowerPoint Presentation</vt:lpstr>
      <vt:lpstr>Maven Lifecycle</vt:lpstr>
      <vt:lpstr>PowerPoint Presentation</vt:lpstr>
      <vt:lpstr>Package Vs Install</vt:lpstr>
      <vt:lpstr>Install vs Deploy</vt:lpstr>
      <vt:lpstr>Clean and site</vt:lpstr>
      <vt:lpstr>Examples of Maven Goal</vt:lpstr>
      <vt:lpstr>Create Maven Dummy Project</vt:lpstr>
      <vt:lpstr>#mvn clean</vt:lpstr>
      <vt:lpstr>#mvn compile</vt:lpstr>
      <vt:lpstr>#mvn test</vt:lpstr>
      <vt:lpstr>#mvn package</vt:lpstr>
      <vt:lpstr>#mvn install</vt:lpstr>
      <vt:lpstr>Standard Directory Layout</vt:lpstr>
      <vt:lpstr>POM File</vt:lpstr>
      <vt:lpstr>POM File</vt:lpstr>
      <vt:lpstr>Maven Installation</vt:lpstr>
      <vt:lpstr>Maven Environment Setup</vt:lpstr>
      <vt:lpstr>Maven Repository</vt:lpstr>
      <vt:lpstr>POM</vt:lpstr>
      <vt:lpstr>Maven Plugin Mgmt</vt:lpstr>
      <vt:lpstr>What is maven plugin</vt:lpstr>
      <vt:lpstr>Types of plugin</vt:lpstr>
      <vt:lpstr>PowerPoint Presentation</vt:lpstr>
      <vt:lpstr>Settings.xml</vt:lpstr>
      <vt:lpstr>Executable Jar</vt:lpstr>
      <vt:lpstr>How to Manage External Jar</vt:lpstr>
      <vt:lpstr>PowerPoint Presentation</vt:lpstr>
      <vt:lpstr>Command Line Option</vt:lpstr>
      <vt:lpstr>Deploy application Using Maven</vt:lpstr>
      <vt:lpstr>Software Quality</vt:lpstr>
      <vt:lpstr>PowerPoint Presentation</vt:lpstr>
      <vt:lpstr>PowerPoint Presentation</vt:lpstr>
      <vt:lpstr>Maven Code Coverage Plugin – It will generate cobertura.ser file</vt:lpstr>
      <vt:lpstr>PowerPoint Presentation</vt:lpstr>
      <vt:lpstr>PowerPoint Presentation</vt:lpstr>
      <vt:lpstr>Sonarqube  Installation</vt:lpstr>
      <vt:lpstr>PowerPoint Presentation</vt:lpstr>
      <vt:lpstr>Sonar Scanner </vt:lpstr>
      <vt:lpstr>Command to Execute Scanner</vt:lpstr>
      <vt:lpstr>What is sonar:sonar?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Management</dc:title>
  <dc:creator>kavya</dc:creator>
  <cp:lastModifiedBy>kavya</cp:lastModifiedBy>
  <cp:revision>159</cp:revision>
  <dcterms:created xsi:type="dcterms:W3CDTF">2021-12-20T14:50:52Z</dcterms:created>
  <dcterms:modified xsi:type="dcterms:W3CDTF">2021-12-26T06:53:45Z</dcterms:modified>
</cp:coreProperties>
</file>