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0"/>
  </p:notesMasterIdLst>
  <p:sldIdLst>
    <p:sldId id="256" r:id="rId2"/>
    <p:sldId id="354" r:id="rId3"/>
    <p:sldId id="353" r:id="rId4"/>
    <p:sldId id="358" r:id="rId5"/>
    <p:sldId id="357" r:id="rId6"/>
    <p:sldId id="262" r:id="rId7"/>
    <p:sldId id="263" r:id="rId8"/>
    <p:sldId id="264" r:id="rId9"/>
    <p:sldId id="265" r:id="rId10"/>
    <p:sldId id="356" r:id="rId11"/>
    <p:sldId id="261" r:id="rId12"/>
    <p:sldId id="355" r:id="rId13"/>
    <p:sldId id="342" r:id="rId14"/>
    <p:sldId id="346" r:id="rId15"/>
    <p:sldId id="348" r:id="rId16"/>
    <p:sldId id="347" r:id="rId17"/>
    <p:sldId id="351" r:id="rId18"/>
    <p:sldId id="35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644A"/>
    <a:srgbClr val="D25235"/>
    <a:srgbClr val="7F7F7F"/>
    <a:srgbClr val="F2F2F2"/>
    <a:srgbClr val="595959"/>
    <a:srgbClr val="A6A6A6"/>
    <a:srgbClr val="0D0D0D"/>
    <a:srgbClr val="B24127"/>
    <a:srgbClr val="318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487067-A494-4781-9ED9-755FB213D76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71320A79-2535-4276-AEDD-D160FDD4B0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Envisioned </a:t>
          </a:r>
          <a:r>
            <a:rPr lang="en-US" dirty="0" err="1"/>
            <a:t>DevOp</a:t>
          </a:r>
          <a:r>
            <a:rPr lang="en-US" dirty="0"/>
            <a:t> process </a:t>
          </a:r>
        </a:p>
      </dgm:t>
    </dgm:pt>
    <dgm:pt modelId="{6D17F39F-79CD-49A0-9552-1635560F3E0B}" type="parTrans" cxnId="{48F6B897-046C-4B21-8FD6-E4C9F04EA05E}">
      <dgm:prSet/>
      <dgm:spPr/>
      <dgm:t>
        <a:bodyPr/>
        <a:lstStyle/>
        <a:p>
          <a:endParaRPr lang="en-US"/>
        </a:p>
      </dgm:t>
    </dgm:pt>
    <dgm:pt modelId="{D085E662-06F4-421C-8A6F-616A794DA090}" type="sibTrans" cxnId="{48F6B897-046C-4B21-8FD6-E4C9F04EA05E}">
      <dgm:prSet/>
      <dgm:spPr/>
      <dgm:t>
        <a:bodyPr/>
        <a:lstStyle/>
        <a:p>
          <a:endParaRPr lang="en-US"/>
        </a:p>
      </dgm:t>
    </dgm:pt>
    <dgm:pt modelId="{215AD40B-2F5A-4A9C-929F-3E2B2D5FF88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Implementation Strategies</a:t>
          </a:r>
        </a:p>
      </dgm:t>
    </dgm:pt>
    <dgm:pt modelId="{B03E6923-C334-437E-A819-99FD3230F985}" type="parTrans" cxnId="{00686784-4AC1-45CF-BAC6-B6258AAA1B72}">
      <dgm:prSet/>
      <dgm:spPr/>
      <dgm:t>
        <a:bodyPr/>
        <a:lstStyle/>
        <a:p>
          <a:endParaRPr lang="en-US"/>
        </a:p>
      </dgm:t>
    </dgm:pt>
    <dgm:pt modelId="{2EEEB651-C244-43C4-BE80-81BB9CFCA021}" type="sibTrans" cxnId="{00686784-4AC1-45CF-BAC6-B6258AAA1B72}">
      <dgm:prSet/>
      <dgm:spPr/>
      <dgm:t>
        <a:bodyPr/>
        <a:lstStyle/>
        <a:p>
          <a:endParaRPr lang="en-US"/>
        </a:p>
      </dgm:t>
    </dgm:pt>
    <dgm:pt modelId="{D2C43855-3374-4FDD-B455-D6D42F839FF1}" type="pres">
      <dgm:prSet presAssocID="{81487067-A494-4781-9ED9-755FB213D76B}" presName="root" presStyleCnt="0">
        <dgm:presLayoutVars>
          <dgm:dir/>
          <dgm:resizeHandles val="exact"/>
        </dgm:presLayoutVars>
      </dgm:prSet>
      <dgm:spPr/>
    </dgm:pt>
    <dgm:pt modelId="{76A273FE-A324-4721-80EF-53BDD96C44D8}" type="pres">
      <dgm:prSet presAssocID="{71320A79-2535-4276-AEDD-D160FDD4B0A2}" presName="compNode" presStyleCnt="0"/>
      <dgm:spPr/>
    </dgm:pt>
    <dgm:pt modelId="{4CC100D7-9B1E-4010-AE6A-D8CB0A4B7585}" type="pres">
      <dgm:prSet presAssocID="{71320A79-2535-4276-AEDD-D160FDD4B0A2}" presName="iconBgRect" presStyleLbl="bgShp" presStyleIdx="0" presStyleCnt="2"/>
      <dgm:spPr>
        <a:solidFill>
          <a:schemeClr val="accent1"/>
        </a:solidFill>
      </dgm:spPr>
    </dgm:pt>
    <dgm:pt modelId="{3CC26CD1-7D32-416D-96FA-BE92FA0ADC57}" type="pres">
      <dgm:prSet presAssocID="{71320A79-2535-4276-AEDD-D160FDD4B0A2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6A83D9CE-E815-41A4-9E7D-0A7AAA41060D}" type="pres">
      <dgm:prSet presAssocID="{71320A79-2535-4276-AEDD-D160FDD4B0A2}" presName="spaceRect" presStyleCnt="0"/>
      <dgm:spPr/>
    </dgm:pt>
    <dgm:pt modelId="{FEF25918-636C-4A96-BFEF-86605363E796}" type="pres">
      <dgm:prSet presAssocID="{71320A79-2535-4276-AEDD-D160FDD4B0A2}" presName="textRect" presStyleLbl="revTx" presStyleIdx="0" presStyleCnt="2">
        <dgm:presLayoutVars>
          <dgm:chMax val="1"/>
          <dgm:chPref val="1"/>
        </dgm:presLayoutVars>
      </dgm:prSet>
      <dgm:spPr/>
    </dgm:pt>
    <dgm:pt modelId="{21BDD50D-7A0A-4589-BE7C-7475C51DDF16}" type="pres">
      <dgm:prSet presAssocID="{D085E662-06F4-421C-8A6F-616A794DA090}" presName="sibTrans" presStyleCnt="0"/>
      <dgm:spPr/>
    </dgm:pt>
    <dgm:pt modelId="{DB8696E4-B922-41CC-8E3F-DB3DF66CE816}" type="pres">
      <dgm:prSet presAssocID="{215AD40B-2F5A-4A9C-929F-3E2B2D5FF88C}" presName="compNode" presStyleCnt="0"/>
      <dgm:spPr/>
    </dgm:pt>
    <dgm:pt modelId="{4BFC5B57-38F2-407F-B9B2-228C1B819E38}" type="pres">
      <dgm:prSet presAssocID="{215AD40B-2F5A-4A9C-929F-3E2B2D5FF88C}" presName="iconBgRect" presStyleLbl="bgShp" presStyleIdx="1" presStyleCnt="2"/>
      <dgm:spPr>
        <a:solidFill>
          <a:schemeClr val="accent1"/>
        </a:solidFill>
      </dgm:spPr>
    </dgm:pt>
    <dgm:pt modelId="{61D6C7D9-61D6-46B8-A110-E92570F83E91}" type="pres">
      <dgm:prSet presAssocID="{215AD40B-2F5A-4A9C-929F-3E2B2D5FF88C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7198913E-CAB2-477C-BFCF-3010365D94C6}" type="pres">
      <dgm:prSet presAssocID="{215AD40B-2F5A-4A9C-929F-3E2B2D5FF88C}" presName="spaceRect" presStyleCnt="0"/>
      <dgm:spPr/>
    </dgm:pt>
    <dgm:pt modelId="{D93A4468-CBAC-4FAC-B00A-AEA33200997C}" type="pres">
      <dgm:prSet presAssocID="{215AD40B-2F5A-4A9C-929F-3E2B2D5FF8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2663003-B7CC-49A4-914A-2C890D63631E}" type="presOf" srcId="{215AD40B-2F5A-4A9C-929F-3E2B2D5FF88C}" destId="{D93A4468-CBAC-4FAC-B00A-AEA33200997C}" srcOrd="0" destOrd="0" presId="urn:microsoft.com/office/officeart/2018/5/layout/IconCircleLabelList"/>
    <dgm:cxn modelId="{E978571E-C2C2-4FAD-B1FD-4649D3288994}" type="presOf" srcId="{81487067-A494-4781-9ED9-755FB213D76B}" destId="{D2C43855-3374-4FDD-B455-D6D42F839FF1}" srcOrd="0" destOrd="0" presId="urn:microsoft.com/office/officeart/2018/5/layout/IconCircleLabelList"/>
    <dgm:cxn modelId="{D8DFCC3E-C187-44D1-8733-141EE63BBA70}" type="presOf" srcId="{71320A79-2535-4276-AEDD-D160FDD4B0A2}" destId="{FEF25918-636C-4A96-BFEF-86605363E796}" srcOrd="0" destOrd="0" presId="urn:microsoft.com/office/officeart/2018/5/layout/IconCircleLabelList"/>
    <dgm:cxn modelId="{00686784-4AC1-45CF-BAC6-B6258AAA1B72}" srcId="{81487067-A494-4781-9ED9-755FB213D76B}" destId="{215AD40B-2F5A-4A9C-929F-3E2B2D5FF88C}" srcOrd="1" destOrd="0" parTransId="{B03E6923-C334-437E-A819-99FD3230F985}" sibTransId="{2EEEB651-C244-43C4-BE80-81BB9CFCA021}"/>
    <dgm:cxn modelId="{48F6B897-046C-4B21-8FD6-E4C9F04EA05E}" srcId="{81487067-A494-4781-9ED9-755FB213D76B}" destId="{71320A79-2535-4276-AEDD-D160FDD4B0A2}" srcOrd="0" destOrd="0" parTransId="{6D17F39F-79CD-49A0-9552-1635560F3E0B}" sibTransId="{D085E662-06F4-421C-8A6F-616A794DA090}"/>
    <dgm:cxn modelId="{46F5501F-B94A-4C3A-9AB3-6C922233AA89}" type="presParOf" srcId="{D2C43855-3374-4FDD-B455-D6D42F839FF1}" destId="{76A273FE-A324-4721-80EF-53BDD96C44D8}" srcOrd="0" destOrd="0" presId="urn:microsoft.com/office/officeart/2018/5/layout/IconCircleLabelList"/>
    <dgm:cxn modelId="{943E8334-E912-4307-B5BC-2E2108D4D079}" type="presParOf" srcId="{76A273FE-A324-4721-80EF-53BDD96C44D8}" destId="{4CC100D7-9B1E-4010-AE6A-D8CB0A4B7585}" srcOrd="0" destOrd="0" presId="urn:microsoft.com/office/officeart/2018/5/layout/IconCircleLabelList"/>
    <dgm:cxn modelId="{2827A073-5A3B-4120-B6DD-F01245408966}" type="presParOf" srcId="{76A273FE-A324-4721-80EF-53BDD96C44D8}" destId="{3CC26CD1-7D32-416D-96FA-BE92FA0ADC57}" srcOrd="1" destOrd="0" presId="urn:microsoft.com/office/officeart/2018/5/layout/IconCircleLabelList"/>
    <dgm:cxn modelId="{10AA53D9-03F8-4383-90D2-39811B65F0E0}" type="presParOf" srcId="{76A273FE-A324-4721-80EF-53BDD96C44D8}" destId="{6A83D9CE-E815-41A4-9E7D-0A7AAA41060D}" srcOrd="2" destOrd="0" presId="urn:microsoft.com/office/officeart/2018/5/layout/IconCircleLabelList"/>
    <dgm:cxn modelId="{ED27B4AE-A416-4102-AED9-7BC829CFF59A}" type="presParOf" srcId="{76A273FE-A324-4721-80EF-53BDD96C44D8}" destId="{FEF25918-636C-4A96-BFEF-86605363E796}" srcOrd="3" destOrd="0" presId="urn:microsoft.com/office/officeart/2018/5/layout/IconCircleLabelList"/>
    <dgm:cxn modelId="{1A20F4A1-26C5-4E57-BA41-C69690EC941B}" type="presParOf" srcId="{D2C43855-3374-4FDD-B455-D6D42F839FF1}" destId="{21BDD50D-7A0A-4589-BE7C-7475C51DDF16}" srcOrd="1" destOrd="0" presId="urn:microsoft.com/office/officeart/2018/5/layout/IconCircleLabelList"/>
    <dgm:cxn modelId="{4A66139D-1536-4D47-B366-5807FFC43603}" type="presParOf" srcId="{D2C43855-3374-4FDD-B455-D6D42F839FF1}" destId="{DB8696E4-B922-41CC-8E3F-DB3DF66CE816}" srcOrd="2" destOrd="0" presId="urn:microsoft.com/office/officeart/2018/5/layout/IconCircleLabelList"/>
    <dgm:cxn modelId="{93D8338F-16CD-41A3-8825-FA826F5C5BF2}" type="presParOf" srcId="{DB8696E4-B922-41CC-8E3F-DB3DF66CE816}" destId="{4BFC5B57-38F2-407F-B9B2-228C1B819E38}" srcOrd="0" destOrd="0" presId="urn:microsoft.com/office/officeart/2018/5/layout/IconCircleLabelList"/>
    <dgm:cxn modelId="{C724CED7-3F07-493A-9497-C819B9D152FD}" type="presParOf" srcId="{DB8696E4-B922-41CC-8E3F-DB3DF66CE816}" destId="{61D6C7D9-61D6-46B8-A110-E92570F83E91}" srcOrd="1" destOrd="0" presId="urn:microsoft.com/office/officeart/2018/5/layout/IconCircleLabelList"/>
    <dgm:cxn modelId="{86B0C1E1-66AC-4905-8C9D-ECE46240ED5F}" type="presParOf" srcId="{DB8696E4-B922-41CC-8E3F-DB3DF66CE816}" destId="{7198913E-CAB2-477C-BFCF-3010365D94C6}" srcOrd="2" destOrd="0" presId="urn:microsoft.com/office/officeart/2018/5/layout/IconCircleLabelList"/>
    <dgm:cxn modelId="{22F0AE54-B4F0-46FB-963A-B436FD92774F}" type="presParOf" srcId="{DB8696E4-B922-41CC-8E3F-DB3DF66CE816}" destId="{D93A4468-CBAC-4FAC-B00A-AEA3320099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100D7-9B1E-4010-AE6A-D8CB0A4B7585}">
      <dsp:nvSpPr>
        <dsp:cNvPr id="0" name=""/>
        <dsp:cNvSpPr/>
      </dsp:nvSpPr>
      <dsp:spPr>
        <a:xfrm>
          <a:off x="596036" y="1390212"/>
          <a:ext cx="1818562" cy="181856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C26CD1-7D32-416D-96FA-BE92FA0ADC57}">
      <dsp:nvSpPr>
        <dsp:cNvPr id="0" name=""/>
        <dsp:cNvSpPr/>
      </dsp:nvSpPr>
      <dsp:spPr>
        <a:xfrm>
          <a:off x="983598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25918-636C-4A96-BFEF-86605363E796}">
      <dsp:nvSpPr>
        <dsp:cNvPr id="0" name=""/>
        <dsp:cNvSpPr/>
      </dsp:nvSpPr>
      <dsp:spPr>
        <a:xfrm>
          <a:off x="14692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Envisioned </a:t>
          </a:r>
          <a:r>
            <a:rPr lang="en-US" sz="2300" kern="1200" dirty="0" err="1"/>
            <a:t>DevOp</a:t>
          </a:r>
          <a:r>
            <a:rPr lang="en-US" sz="2300" kern="1200" dirty="0"/>
            <a:t> process </a:t>
          </a:r>
        </a:p>
      </dsp:txBody>
      <dsp:txXfrm>
        <a:off x="14692" y="3775213"/>
        <a:ext cx="2981250" cy="720000"/>
      </dsp:txXfrm>
    </dsp:sp>
    <dsp:sp modelId="{4BFC5B57-38F2-407F-B9B2-228C1B819E38}">
      <dsp:nvSpPr>
        <dsp:cNvPr id="0" name=""/>
        <dsp:cNvSpPr/>
      </dsp:nvSpPr>
      <dsp:spPr>
        <a:xfrm>
          <a:off x="4099005" y="1390212"/>
          <a:ext cx="1818562" cy="181856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D6C7D9-61D6-46B8-A110-E92570F83E91}">
      <dsp:nvSpPr>
        <dsp:cNvPr id="0" name=""/>
        <dsp:cNvSpPr/>
      </dsp:nvSpPr>
      <dsp:spPr>
        <a:xfrm>
          <a:off x="4486567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A4468-CBAC-4FAC-B00A-AEA33200997C}">
      <dsp:nvSpPr>
        <dsp:cNvPr id="0" name=""/>
        <dsp:cNvSpPr/>
      </dsp:nvSpPr>
      <dsp:spPr>
        <a:xfrm>
          <a:off x="3517661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Implementation Strategies</a:t>
          </a:r>
        </a:p>
      </dsp:txBody>
      <dsp:txXfrm>
        <a:off x="3517661" y="3775213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F6B50-8E66-47CB-A2B6-8042DD6B6A79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27924-F3DD-4F2A-9474-4560C6A9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9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82327-5762-4196-9AE9-5C88396B63E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93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56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5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6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79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9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0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89" y="189941"/>
            <a:ext cx="10515600" cy="482412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5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6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1233-555D-48FA-9E44-77CCB64FCC0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14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7B72C-0035-43AB-9D08-651A8A424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dirty="0"/>
              <a:t>OMS v10 CICD</a:t>
            </a:r>
            <a:br>
              <a:rPr lang="en-US" dirty="0"/>
            </a:br>
            <a:r>
              <a:rPr lang="en-US" dirty="0"/>
              <a:t>Reference Process*</a:t>
            </a:r>
            <a:br>
              <a:rPr lang="en-US" sz="3100" i="1" dirty="0"/>
            </a:br>
            <a:br>
              <a:rPr lang="en-US" sz="3100" i="1" dirty="0"/>
            </a:br>
            <a:r>
              <a:rPr lang="en-US" sz="3100" i="1" dirty="0"/>
              <a:t>*Proposed</a:t>
            </a:r>
            <a:endParaRPr lang="en-US" sz="4000" i="1" dirty="0"/>
          </a:p>
        </p:txBody>
      </p:sp>
      <p:sp>
        <p:nvSpPr>
          <p:cNvPr id="22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65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and deploy specific API/Service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5362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 Cluster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8" y="1546068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1947924"/>
            <a:ext cx="5440681" cy="48269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SaaS Environment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10973426" y="2743229"/>
            <a:ext cx="914400" cy="50493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57862" y="2290182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7" name="Flowchart: Direct Access Storage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10997166" y="3408775"/>
            <a:ext cx="914400" cy="504939"/>
          </a:xfrm>
          <a:prstGeom prst="flowChartMagneticDru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MQ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C36B77-720A-4533-8586-534B42688379}"/>
              </a:ext>
            </a:extLst>
          </p:cNvPr>
          <p:cNvSpPr/>
          <p:nvPr/>
        </p:nvSpPr>
        <p:spPr>
          <a:xfrm>
            <a:off x="2318244" y="2158679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908A264-91E7-4657-9E53-ABAD9AF343A2}"/>
              </a:ext>
            </a:extLst>
          </p:cNvPr>
          <p:cNvSpPr/>
          <p:nvPr/>
        </p:nvSpPr>
        <p:spPr>
          <a:xfrm>
            <a:off x="1210499" y="2158679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54220E-7334-4E87-ADF8-20447D8793FD}"/>
              </a:ext>
            </a:extLst>
          </p:cNvPr>
          <p:cNvSpPr/>
          <p:nvPr/>
        </p:nvSpPr>
        <p:spPr>
          <a:xfrm>
            <a:off x="3501968" y="1440336"/>
            <a:ext cx="1364619" cy="97478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Group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6586928" y="3592792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A2 Agent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A9696-2499-43F5-BBC6-533E1CF139E4}"/>
              </a:ext>
            </a:extLst>
          </p:cNvPr>
          <p:cNvSpPr/>
          <p:nvPr/>
        </p:nvSpPr>
        <p:spPr>
          <a:xfrm>
            <a:off x="3501968" y="2570910"/>
            <a:ext cx="1364619" cy="84957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A</a:t>
            </a:r>
          </a:p>
        </p:txBody>
      </p:sp>
      <p:sp>
        <p:nvSpPr>
          <p:cNvPr id="40" name="Rectangle: Top Corners One Rounded and One Snipped 39">
            <a:extLst>
              <a:ext uri="{FF2B5EF4-FFF2-40B4-BE49-F238E27FC236}">
                <a16:creationId xmlns:a16="http://schemas.microsoft.com/office/drawing/2014/main" id="{342CB059-56E3-416F-A0CE-5EAA544FBDF9}"/>
              </a:ext>
            </a:extLst>
          </p:cNvPr>
          <p:cNvSpPr/>
          <p:nvPr/>
        </p:nvSpPr>
        <p:spPr>
          <a:xfrm>
            <a:off x="3559806" y="2947922"/>
            <a:ext cx="548640" cy="329184"/>
          </a:xfrm>
          <a:prstGeom prst="snip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Code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4260312" y="2942563"/>
            <a:ext cx="548640" cy="329184"/>
          </a:xfrm>
          <a:prstGeom prst="snip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CDT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D7A8899-CA19-42C0-B751-1EBF8FC43DB8}"/>
              </a:ext>
            </a:extLst>
          </p:cNvPr>
          <p:cNvSpPr/>
          <p:nvPr/>
        </p:nvSpPr>
        <p:spPr>
          <a:xfrm>
            <a:off x="2313965" y="3007213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B Agent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110D8A0-66A3-4EDF-86DC-45B2A662ED72}"/>
              </a:ext>
            </a:extLst>
          </p:cNvPr>
          <p:cNvSpPr/>
          <p:nvPr/>
        </p:nvSpPr>
        <p:spPr>
          <a:xfrm>
            <a:off x="1192456" y="3004355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B App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37D6075-A634-41DE-9071-8AC8C3AE4498}"/>
              </a:ext>
            </a:extLst>
          </p:cNvPr>
          <p:cNvSpPr/>
          <p:nvPr/>
        </p:nvSpPr>
        <p:spPr>
          <a:xfrm>
            <a:off x="2307062" y="3859650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C Agent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F4FAB67-A02E-432E-92C8-9DA7E44B15C5}"/>
              </a:ext>
            </a:extLst>
          </p:cNvPr>
          <p:cNvSpPr/>
          <p:nvPr/>
        </p:nvSpPr>
        <p:spPr>
          <a:xfrm>
            <a:off x="1185553" y="3856792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C App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B40B687-DFED-4E42-A38F-7C033DBCEB66}"/>
              </a:ext>
            </a:extLst>
          </p:cNvPr>
          <p:cNvSpPr/>
          <p:nvPr/>
        </p:nvSpPr>
        <p:spPr>
          <a:xfrm>
            <a:off x="3501968" y="3674620"/>
            <a:ext cx="1364619" cy="84957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B</a:t>
            </a:r>
          </a:p>
        </p:txBody>
      </p:sp>
      <p:sp>
        <p:nvSpPr>
          <p:cNvPr id="49" name="Rectangle: Top Corners One Rounded and One Snipped 48">
            <a:extLst>
              <a:ext uri="{FF2B5EF4-FFF2-40B4-BE49-F238E27FC236}">
                <a16:creationId xmlns:a16="http://schemas.microsoft.com/office/drawing/2014/main" id="{CFBECA1E-121E-49CF-9961-F21EBA8505B4}"/>
              </a:ext>
            </a:extLst>
          </p:cNvPr>
          <p:cNvSpPr/>
          <p:nvPr/>
        </p:nvSpPr>
        <p:spPr>
          <a:xfrm>
            <a:off x="3559806" y="4051632"/>
            <a:ext cx="548640" cy="329184"/>
          </a:xfrm>
          <a:prstGeom prst="snip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Srvc</a:t>
            </a:r>
            <a:r>
              <a:rPr lang="en-US" sz="900" dirty="0"/>
              <a:t> B Code</a:t>
            </a:r>
          </a:p>
        </p:txBody>
      </p:sp>
      <p:sp>
        <p:nvSpPr>
          <p:cNvPr id="54" name="Rectangle: Top Corners One Rounded and One Snipped 53">
            <a:extLst>
              <a:ext uri="{FF2B5EF4-FFF2-40B4-BE49-F238E27FC236}">
                <a16:creationId xmlns:a16="http://schemas.microsoft.com/office/drawing/2014/main" id="{68D26024-EE49-431F-AC95-4BBE4B8B69DD}"/>
              </a:ext>
            </a:extLst>
          </p:cNvPr>
          <p:cNvSpPr/>
          <p:nvPr/>
        </p:nvSpPr>
        <p:spPr>
          <a:xfrm>
            <a:off x="4260312" y="4046273"/>
            <a:ext cx="548640" cy="329184"/>
          </a:xfrm>
          <a:prstGeom prst="snip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Srvc</a:t>
            </a:r>
            <a:r>
              <a:rPr lang="en-US" sz="900" dirty="0"/>
              <a:t> B CDT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EE14CD-CC88-4891-8D4D-7E8095AC9696}"/>
              </a:ext>
            </a:extLst>
          </p:cNvPr>
          <p:cNvSpPr/>
          <p:nvPr/>
        </p:nvSpPr>
        <p:spPr>
          <a:xfrm>
            <a:off x="3501968" y="4780405"/>
            <a:ext cx="1364619" cy="84957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C</a:t>
            </a:r>
          </a:p>
        </p:txBody>
      </p:sp>
      <p:sp>
        <p:nvSpPr>
          <p:cNvPr id="58" name="Rectangle: Top Corners One Rounded and One Snipped 57">
            <a:extLst>
              <a:ext uri="{FF2B5EF4-FFF2-40B4-BE49-F238E27FC236}">
                <a16:creationId xmlns:a16="http://schemas.microsoft.com/office/drawing/2014/main" id="{6AE89C1E-C875-4AA5-945C-7DAA756CA327}"/>
              </a:ext>
            </a:extLst>
          </p:cNvPr>
          <p:cNvSpPr/>
          <p:nvPr/>
        </p:nvSpPr>
        <p:spPr>
          <a:xfrm>
            <a:off x="3559806" y="5157417"/>
            <a:ext cx="548640" cy="329184"/>
          </a:xfrm>
          <a:prstGeom prst="snip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Srvc</a:t>
            </a:r>
            <a:r>
              <a:rPr lang="en-US" sz="900" dirty="0"/>
              <a:t> C Code</a:t>
            </a:r>
          </a:p>
        </p:txBody>
      </p:sp>
      <p:sp>
        <p:nvSpPr>
          <p:cNvPr id="59" name="Rectangle: Top Corners One Rounded and One Snipped 58">
            <a:extLst>
              <a:ext uri="{FF2B5EF4-FFF2-40B4-BE49-F238E27FC236}">
                <a16:creationId xmlns:a16="http://schemas.microsoft.com/office/drawing/2014/main" id="{55043645-CD2D-4A5A-B2B9-9CDDB5C945F2}"/>
              </a:ext>
            </a:extLst>
          </p:cNvPr>
          <p:cNvSpPr/>
          <p:nvPr/>
        </p:nvSpPr>
        <p:spPr>
          <a:xfrm>
            <a:off x="4260312" y="5152058"/>
            <a:ext cx="548640" cy="329184"/>
          </a:xfrm>
          <a:prstGeom prst="snip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Srvc</a:t>
            </a:r>
            <a:r>
              <a:rPr lang="en-US" sz="900" dirty="0"/>
              <a:t> C CDT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E6A4B33-84EF-4CAC-A434-496E2DD6DFA1}"/>
              </a:ext>
            </a:extLst>
          </p:cNvPr>
          <p:cNvSpPr/>
          <p:nvPr/>
        </p:nvSpPr>
        <p:spPr>
          <a:xfrm>
            <a:off x="5665516" y="3701996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A2 Config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2BBA1AE-04A3-436E-BF4B-DC3CC44A6CD7}"/>
              </a:ext>
            </a:extLst>
          </p:cNvPr>
          <p:cNvSpPr/>
          <p:nvPr/>
        </p:nvSpPr>
        <p:spPr>
          <a:xfrm>
            <a:off x="1280030" y="1440336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EA4076-5BC6-455E-B940-C70DACE8AFFD}"/>
              </a:ext>
            </a:extLst>
          </p:cNvPr>
          <p:cNvSpPr/>
          <p:nvPr/>
        </p:nvSpPr>
        <p:spPr>
          <a:xfrm>
            <a:off x="5647099" y="2818564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A1 Config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6586928" y="2712193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A1 App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826FF00-3201-47EE-9585-AE72E20AC7C6}"/>
              </a:ext>
            </a:extLst>
          </p:cNvPr>
          <p:cNvSpPr/>
          <p:nvPr/>
        </p:nvSpPr>
        <p:spPr>
          <a:xfrm>
            <a:off x="7081465" y="2804034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A1 App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3B84B9E-730A-4455-8CBC-7484BBE6CBD9}"/>
              </a:ext>
            </a:extLst>
          </p:cNvPr>
          <p:cNvSpPr/>
          <p:nvPr/>
        </p:nvSpPr>
        <p:spPr>
          <a:xfrm>
            <a:off x="7673647" y="2908435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A1 App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20B3E40-3612-4830-8360-67B92B6D5CB3}"/>
              </a:ext>
            </a:extLst>
          </p:cNvPr>
          <p:cNvGrpSpPr/>
          <p:nvPr/>
        </p:nvGrpSpPr>
        <p:grpSpPr>
          <a:xfrm>
            <a:off x="5366182" y="2678267"/>
            <a:ext cx="6658250" cy="1368006"/>
            <a:chOff x="5366182" y="2678267"/>
            <a:chExt cx="6658250" cy="136800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8BD242-18AD-416D-AF32-866E4748C022}"/>
                </a:ext>
              </a:extLst>
            </p:cNvPr>
            <p:cNvSpPr txBox="1"/>
            <p:nvPr/>
          </p:nvSpPr>
          <p:spPr>
            <a:xfrm>
              <a:off x="8646609" y="2850466"/>
              <a:ext cx="17695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/>
                <a:t>findInventory</a:t>
              </a:r>
              <a:r>
                <a:rPr lang="en-US" sz="1400" b="1" dirty="0"/>
                <a:t> Service</a:t>
              </a: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781B7B7-5451-40DD-840A-1C0FFB6FBB04}"/>
                </a:ext>
              </a:extLst>
            </p:cNvPr>
            <p:cNvSpPr/>
            <p:nvPr/>
          </p:nvSpPr>
          <p:spPr>
            <a:xfrm>
              <a:off x="5366182" y="2678267"/>
              <a:ext cx="6658250" cy="1368006"/>
            </a:xfrm>
            <a:custGeom>
              <a:avLst/>
              <a:gdLst>
                <a:gd name="connsiteX0" fmla="*/ 0 w 6658250"/>
                <a:gd name="connsiteY0" fmla="*/ 0 h 1368006"/>
                <a:gd name="connsiteX1" fmla="*/ 6658250 w 6658250"/>
                <a:gd name="connsiteY1" fmla="*/ 0 h 1368006"/>
                <a:gd name="connsiteX2" fmla="*/ 6658250 w 6658250"/>
                <a:gd name="connsiteY2" fmla="*/ 152400 h 1368006"/>
                <a:gd name="connsiteX3" fmla="*/ 6658250 w 6658250"/>
                <a:gd name="connsiteY3" fmla="*/ 818492 h 1368006"/>
                <a:gd name="connsiteX4" fmla="*/ 6658250 w 6658250"/>
                <a:gd name="connsiteY4" fmla="*/ 1368006 h 1368006"/>
                <a:gd name="connsiteX5" fmla="*/ 5386376 w 6658250"/>
                <a:gd name="connsiteY5" fmla="*/ 1368006 h 1368006"/>
                <a:gd name="connsiteX6" fmla="*/ 5386376 w 6658250"/>
                <a:gd name="connsiteY6" fmla="*/ 818492 h 1368006"/>
                <a:gd name="connsiteX7" fmla="*/ 0 w 6658250"/>
                <a:gd name="connsiteY7" fmla="*/ 818492 h 136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58250" h="1368006">
                  <a:moveTo>
                    <a:pt x="0" y="0"/>
                  </a:moveTo>
                  <a:lnTo>
                    <a:pt x="6658250" y="0"/>
                  </a:lnTo>
                  <a:lnTo>
                    <a:pt x="6658250" y="152400"/>
                  </a:lnTo>
                  <a:lnTo>
                    <a:pt x="6658250" y="818492"/>
                  </a:lnTo>
                  <a:lnTo>
                    <a:pt x="6658250" y="1368006"/>
                  </a:lnTo>
                  <a:lnTo>
                    <a:pt x="5386376" y="1368006"/>
                  </a:lnTo>
                  <a:lnTo>
                    <a:pt x="5386376" y="818492"/>
                  </a:lnTo>
                  <a:lnTo>
                    <a:pt x="0" y="818492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64EE7049-2CC0-4734-A719-59CBFE51F853}"/>
              </a:ext>
            </a:extLst>
          </p:cNvPr>
          <p:cNvSpPr/>
          <p:nvPr/>
        </p:nvSpPr>
        <p:spPr>
          <a:xfrm>
            <a:off x="7195713" y="3684633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A2 Agent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57C26F9-7743-4E45-B188-864C1DB4C94C}"/>
              </a:ext>
            </a:extLst>
          </p:cNvPr>
          <p:cNvGrpSpPr/>
          <p:nvPr/>
        </p:nvGrpSpPr>
        <p:grpSpPr>
          <a:xfrm>
            <a:off x="5387789" y="2678267"/>
            <a:ext cx="6636643" cy="1645909"/>
            <a:chOff x="5387789" y="2678267"/>
            <a:chExt cx="6636643" cy="164590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2099137-9E48-4475-AA06-9245B80D3A86}"/>
                </a:ext>
              </a:extLst>
            </p:cNvPr>
            <p:cNvSpPr txBox="1"/>
            <p:nvPr/>
          </p:nvSpPr>
          <p:spPr>
            <a:xfrm>
              <a:off x="8423718" y="3805749"/>
              <a:ext cx="1965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A6A6A6"/>
                  </a:solidFill>
                </a:rPr>
                <a:t>Update Inventory Agent</a:t>
              </a: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0F052C9-81A8-47DB-A875-4B5712301B6C}"/>
                </a:ext>
              </a:extLst>
            </p:cNvPr>
            <p:cNvSpPr/>
            <p:nvPr/>
          </p:nvSpPr>
          <p:spPr>
            <a:xfrm>
              <a:off x="5387789" y="2678267"/>
              <a:ext cx="6636643" cy="1645909"/>
            </a:xfrm>
            <a:custGeom>
              <a:avLst/>
              <a:gdLst>
                <a:gd name="connsiteX0" fmla="*/ 5327815 w 6636643"/>
                <a:gd name="connsiteY0" fmla="*/ 0 h 1810819"/>
                <a:gd name="connsiteX1" fmla="*/ 6636643 w 6636643"/>
                <a:gd name="connsiteY1" fmla="*/ 0 h 1810819"/>
                <a:gd name="connsiteX2" fmla="*/ 6636643 w 6636643"/>
                <a:gd name="connsiteY2" fmla="*/ 914525 h 1810819"/>
                <a:gd name="connsiteX3" fmla="*/ 6636643 w 6636643"/>
                <a:gd name="connsiteY3" fmla="*/ 1810819 h 1810819"/>
                <a:gd name="connsiteX4" fmla="*/ 5327815 w 6636643"/>
                <a:gd name="connsiteY4" fmla="*/ 1810819 h 1810819"/>
                <a:gd name="connsiteX5" fmla="*/ 0 w 6636643"/>
                <a:gd name="connsiteY5" fmla="*/ 1810819 h 1810819"/>
                <a:gd name="connsiteX6" fmla="*/ 0 w 6636643"/>
                <a:gd name="connsiteY6" fmla="*/ 914525 h 1810819"/>
                <a:gd name="connsiteX7" fmla="*/ 5327815 w 6636643"/>
                <a:gd name="connsiteY7" fmla="*/ 914525 h 181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6643" h="1810819">
                  <a:moveTo>
                    <a:pt x="5327815" y="0"/>
                  </a:moveTo>
                  <a:lnTo>
                    <a:pt x="6636643" y="0"/>
                  </a:lnTo>
                  <a:lnTo>
                    <a:pt x="6636643" y="914525"/>
                  </a:lnTo>
                  <a:lnTo>
                    <a:pt x="6636643" y="1810819"/>
                  </a:lnTo>
                  <a:lnTo>
                    <a:pt x="5327815" y="1810819"/>
                  </a:lnTo>
                  <a:lnTo>
                    <a:pt x="0" y="1810819"/>
                  </a:lnTo>
                  <a:lnTo>
                    <a:pt x="0" y="914525"/>
                  </a:lnTo>
                  <a:lnTo>
                    <a:pt x="5327815" y="91452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lumMod val="6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AE2652-681E-4774-AA01-B39130712295}"/>
              </a:ext>
            </a:extLst>
          </p:cNvPr>
          <p:cNvGrpSpPr/>
          <p:nvPr/>
        </p:nvGrpSpPr>
        <p:grpSpPr>
          <a:xfrm>
            <a:off x="5466079" y="2678267"/>
            <a:ext cx="6558352" cy="2386825"/>
            <a:chOff x="5466079" y="2678267"/>
            <a:chExt cx="6558352" cy="2386825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BA96D9A-E941-49A9-8B17-8B5C34002D9E}"/>
                </a:ext>
              </a:extLst>
            </p:cNvPr>
            <p:cNvSpPr/>
            <p:nvPr/>
          </p:nvSpPr>
          <p:spPr>
            <a:xfrm>
              <a:off x="5672528" y="4487317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A3 Config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AEA4525-8D27-4FC5-995D-F0C83135EAF6}"/>
                </a:ext>
              </a:extLst>
            </p:cNvPr>
            <p:cNvSpPr/>
            <p:nvPr/>
          </p:nvSpPr>
          <p:spPr>
            <a:xfrm>
              <a:off x="6630816" y="4428827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A3 App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DE90F73-EC78-4CFB-A106-F5030F83FB45}"/>
                </a:ext>
              </a:extLst>
            </p:cNvPr>
            <p:cNvSpPr/>
            <p:nvPr/>
          </p:nvSpPr>
          <p:spPr>
            <a:xfrm>
              <a:off x="7367174" y="4499743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A3 App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ABC6D6C-55A4-4535-B5B8-5907D55B46A9}"/>
                </a:ext>
              </a:extLst>
            </p:cNvPr>
            <p:cNvGrpSpPr/>
            <p:nvPr/>
          </p:nvGrpSpPr>
          <p:grpSpPr>
            <a:xfrm>
              <a:off x="5466079" y="2678267"/>
              <a:ext cx="6558352" cy="2386825"/>
              <a:chOff x="5466079" y="2678267"/>
              <a:chExt cx="6558352" cy="2386825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72C22EFA-C24B-4F6C-B455-94816C794CAC}"/>
                  </a:ext>
                </a:extLst>
              </p:cNvPr>
              <p:cNvSpPr/>
              <p:nvPr/>
            </p:nvSpPr>
            <p:spPr>
              <a:xfrm>
                <a:off x="5466079" y="2678267"/>
                <a:ext cx="6558352" cy="2386825"/>
              </a:xfrm>
              <a:custGeom>
                <a:avLst/>
                <a:gdLst>
                  <a:gd name="connsiteX0" fmla="*/ 5253670 w 6558352"/>
                  <a:gd name="connsiteY0" fmla="*/ 0 h 2386825"/>
                  <a:gd name="connsiteX1" fmla="*/ 6558351 w 6558352"/>
                  <a:gd name="connsiteY1" fmla="*/ 0 h 2386825"/>
                  <a:gd name="connsiteX2" fmla="*/ 6558351 w 6558352"/>
                  <a:gd name="connsiteY2" fmla="*/ 1750560 h 2386825"/>
                  <a:gd name="connsiteX3" fmla="*/ 6558352 w 6558352"/>
                  <a:gd name="connsiteY3" fmla="*/ 1750560 h 2386825"/>
                  <a:gd name="connsiteX4" fmla="*/ 6558352 w 6558352"/>
                  <a:gd name="connsiteY4" fmla="*/ 2386825 h 2386825"/>
                  <a:gd name="connsiteX5" fmla="*/ 6558351 w 6558352"/>
                  <a:gd name="connsiteY5" fmla="*/ 2386825 h 2386825"/>
                  <a:gd name="connsiteX6" fmla="*/ 5253670 w 6558352"/>
                  <a:gd name="connsiteY6" fmla="*/ 2386825 h 2386825"/>
                  <a:gd name="connsiteX7" fmla="*/ 0 w 6558352"/>
                  <a:gd name="connsiteY7" fmla="*/ 2386825 h 2386825"/>
                  <a:gd name="connsiteX8" fmla="*/ 0 w 6558352"/>
                  <a:gd name="connsiteY8" fmla="*/ 1750560 h 2386825"/>
                  <a:gd name="connsiteX9" fmla="*/ 5253670 w 6558352"/>
                  <a:gd name="connsiteY9" fmla="*/ 1750560 h 238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58352" h="2386825">
                    <a:moveTo>
                      <a:pt x="5253670" y="0"/>
                    </a:moveTo>
                    <a:lnTo>
                      <a:pt x="6558351" y="0"/>
                    </a:lnTo>
                    <a:lnTo>
                      <a:pt x="6558351" y="1750560"/>
                    </a:lnTo>
                    <a:lnTo>
                      <a:pt x="6558352" y="1750560"/>
                    </a:lnTo>
                    <a:lnTo>
                      <a:pt x="6558352" y="2386825"/>
                    </a:lnTo>
                    <a:lnTo>
                      <a:pt x="6558351" y="2386825"/>
                    </a:lnTo>
                    <a:lnTo>
                      <a:pt x="5253670" y="2386825"/>
                    </a:lnTo>
                    <a:lnTo>
                      <a:pt x="0" y="2386825"/>
                    </a:lnTo>
                    <a:lnTo>
                      <a:pt x="0" y="1750560"/>
                    </a:lnTo>
                    <a:lnTo>
                      <a:pt x="5253670" y="1750560"/>
                    </a:lnTo>
                    <a:close/>
                  </a:path>
                </a:pathLst>
              </a:custGeom>
              <a:noFill/>
              <a:ln w="38100">
                <a:solidFill>
                  <a:schemeClr val="bg1">
                    <a:lumMod val="50000"/>
                    <a:lumOff val="50000"/>
                  </a:schemeClr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27D7017-B55D-4F99-911F-D6951341ACE2}"/>
                  </a:ext>
                </a:extLst>
              </p:cNvPr>
              <p:cNvSpPr txBox="1"/>
              <p:nvPr/>
            </p:nvSpPr>
            <p:spPr>
              <a:xfrm>
                <a:off x="8548536" y="4569770"/>
                <a:ext cx="18228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F7F7F"/>
                    </a:solidFill>
                  </a:rPr>
                  <a:t>Reserve Order Service</a:t>
                </a: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BD032AC-AC4E-4288-9FE6-619DE52E1ABD}"/>
              </a:ext>
            </a:extLst>
          </p:cNvPr>
          <p:cNvGrpSpPr/>
          <p:nvPr/>
        </p:nvGrpSpPr>
        <p:grpSpPr>
          <a:xfrm>
            <a:off x="5387788" y="2678268"/>
            <a:ext cx="6636643" cy="3114069"/>
            <a:chOff x="5387788" y="2678268"/>
            <a:chExt cx="6636643" cy="3114069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1BF8DC1-24C0-4FF1-B4B8-C129E587EAA7}"/>
                </a:ext>
              </a:extLst>
            </p:cNvPr>
            <p:cNvSpPr/>
            <p:nvPr/>
          </p:nvSpPr>
          <p:spPr>
            <a:xfrm>
              <a:off x="5525461" y="5200036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B1 Config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37AB39E-33E2-4BD3-9EAF-18BD0A617AC4}"/>
                </a:ext>
              </a:extLst>
            </p:cNvPr>
            <p:cNvSpPr/>
            <p:nvPr/>
          </p:nvSpPr>
          <p:spPr>
            <a:xfrm>
              <a:off x="6527469" y="5182425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B1 App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76B4A78-5D2F-45D7-B018-D08DA0E7DEA2}"/>
                </a:ext>
              </a:extLst>
            </p:cNvPr>
            <p:cNvGrpSpPr/>
            <p:nvPr/>
          </p:nvGrpSpPr>
          <p:grpSpPr>
            <a:xfrm>
              <a:off x="5387788" y="2678268"/>
              <a:ext cx="6636643" cy="3114069"/>
              <a:chOff x="5387788" y="2678268"/>
              <a:chExt cx="6636643" cy="3114069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71E449-68E5-4059-BC8C-DC2DBFC9D037}"/>
                  </a:ext>
                </a:extLst>
              </p:cNvPr>
              <p:cNvSpPr txBox="1"/>
              <p:nvPr/>
            </p:nvSpPr>
            <p:spPr>
              <a:xfrm>
                <a:off x="8176064" y="5318621"/>
                <a:ext cx="22831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D6644A"/>
                    </a:solidFill>
                  </a:rPr>
                  <a:t>Update Order Status Service</a:t>
                </a: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9DC9AC71-89D5-4810-8A36-72F967129662}"/>
                  </a:ext>
                </a:extLst>
              </p:cNvPr>
              <p:cNvSpPr/>
              <p:nvPr/>
            </p:nvSpPr>
            <p:spPr>
              <a:xfrm>
                <a:off x="5387788" y="2678268"/>
                <a:ext cx="6636643" cy="3114069"/>
              </a:xfrm>
              <a:custGeom>
                <a:avLst/>
                <a:gdLst>
                  <a:gd name="connsiteX0" fmla="*/ 5350097 w 6636643"/>
                  <a:gd name="connsiteY0" fmla="*/ 0 h 3114069"/>
                  <a:gd name="connsiteX1" fmla="*/ 6636643 w 6636643"/>
                  <a:gd name="connsiteY1" fmla="*/ 0 h 3114069"/>
                  <a:gd name="connsiteX2" fmla="*/ 6636643 w 6636643"/>
                  <a:gd name="connsiteY2" fmla="*/ 2473790 h 3114069"/>
                  <a:gd name="connsiteX3" fmla="*/ 6636643 w 6636643"/>
                  <a:gd name="connsiteY3" fmla="*/ 3114069 h 3114069"/>
                  <a:gd name="connsiteX4" fmla="*/ 5350097 w 6636643"/>
                  <a:gd name="connsiteY4" fmla="*/ 3114069 h 3114069"/>
                  <a:gd name="connsiteX5" fmla="*/ 0 w 6636643"/>
                  <a:gd name="connsiteY5" fmla="*/ 3114069 h 3114069"/>
                  <a:gd name="connsiteX6" fmla="*/ 0 w 6636643"/>
                  <a:gd name="connsiteY6" fmla="*/ 2473790 h 3114069"/>
                  <a:gd name="connsiteX7" fmla="*/ 5350097 w 6636643"/>
                  <a:gd name="connsiteY7" fmla="*/ 2473790 h 3114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6643" h="3114069">
                    <a:moveTo>
                      <a:pt x="5350097" y="0"/>
                    </a:moveTo>
                    <a:lnTo>
                      <a:pt x="6636643" y="0"/>
                    </a:lnTo>
                    <a:lnTo>
                      <a:pt x="6636643" y="2473790"/>
                    </a:lnTo>
                    <a:lnTo>
                      <a:pt x="6636643" y="3114069"/>
                    </a:lnTo>
                    <a:lnTo>
                      <a:pt x="5350097" y="3114069"/>
                    </a:lnTo>
                    <a:lnTo>
                      <a:pt x="0" y="3114069"/>
                    </a:lnTo>
                    <a:lnTo>
                      <a:pt x="0" y="2473790"/>
                    </a:lnTo>
                    <a:lnTo>
                      <a:pt x="5350097" y="2473790"/>
                    </a:lnTo>
                    <a:close/>
                  </a:path>
                </a:pathLst>
              </a:custGeom>
              <a:noFill/>
              <a:ln w="38100">
                <a:solidFill>
                  <a:srgbClr val="D6644A"/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044E161-B825-4D37-AB96-3B1A90146475}"/>
              </a:ext>
            </a:extLst>
          </p:cNvPr>
          <p:cNvGrpSpPr/>
          <p:nvPr/>
        </p:nvGrpSpPr>
        <p:grpSpPr>
          <a:xfrm>
            <a:off x="5466079" y="2678266"/>
            <a:ext cx="6558352" cy="3989793"/>
            <a:chOff x="5466079" y="2678266"/>
            <a:chExt cx="6558352" cy="398979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94A9E0F-B4B8-48B2-8497-89EB568A0264}"/>
                </a:ext>
              </a:extLst>
            </p:cNvPr>
            <p:cNvSpPr/>
            <p:nvPr/>
          </p:nvSpPr>
          <p:spPr>
            <a:xfrm>
              <a:off x="5557862" y="5944902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B2 Config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994A8E5-4378-4621-B6DE-C8CFD7B50A47}"/>
                </a:ext>
              </a:extLst>
            </p:cNvPr>
            <p:cNvSpPr/>
            <p:nvPr/>
          </p:nvSpPr>
          <p:spPr>
            <a:xfrm>
              <a:off x="6508323" y="5871391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B2 Agent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1517BF-3929-44F6-AA1B-C29FF120E332}"/>
                </a:ext>
              </a:extLst>
            </p:cNvPr>
            <p:cNvSpPr/>
            <p:nvPr/>
          </p:nvSpPr>
          <p:spPr>
            <a:xfrm>
              <a:off x="7173540" y="5976912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B2 Agent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FE9F3BD-BF34-4092-A4C4-CA649D4DFED8}"/>
                </a:ext>
              </a:extLst>
            </p:cNvPr>
            <p:cNvSpPr/>
            <p:nvPr/>
          </p:nvSpPr>
          <p:spPr>
            <a:xfrm>
              <a:off x="7811351" y="6063596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B2 Agent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410DBED-EC94-4A80-A453-65FDB2F9D5D0}"/>
                </a:ext>
              </a:extLst>
            </p:cNvPr>
            <p:cNvSpPr txBox="1"/>
            <p:nvPr/>
          </p:nvSpPr>
          <p:spPr>
            <a:xfrm>
              <a:off x="8838861" y="6075492"/>
              <a:ext cx="18107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D6644A"/>
                  </a:solidFill>
                </a:rPr>
                <a:t>Schedule Order Agent</a:t>
              </a: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D705519-9C29-454F-8F06-81019505B777}"/>
                </a:ext>
              </a:extLst>
            </p:cNvPr>
            <p:cNvSpPr/>
            <p:nvPr/>
          </p:nvSpPr>
          <p:spPr>
            <a:xfrm>
              <a:off x="5466079" y="2678266"/>
              <a:ext cx="6558352" cy="3989793"/>
            </a:xfrm>
            <a:custGeom>
              <a:avLst/>
              <a:gdLst>
                <a:gd name="connsiteX0" fmla="*/ 5286480 w 6558352"/>
                <a:gd name="connsiteY0" fmla="*/ 0 h 3989793"/>
                <a:gd name="connsiteX1" fmla="*/ 6558352 w 6558352"/>
                <a:gd name="connsiteY1" fmla="*/ 0 h 3989793"/>
                <a:gd name="connsiteX2" fmla="*/ 6558352 w 6558352"/>
                <a:gd name="connsiteY2" fmla="*/ 3193125 h 3989793"/>
                <a:gd name="connsiteX3" fmla="*/ 6558352 w 6558352"/>
                <a:gd name="connsiteY3" fmla="*/ 3989793 h 3989793"/>
                <a:gd name="connsiteX4" fmla="*/ 5286480 w 6558352"/>
                <a:gd name="connsiteY4" fmla="*/ 3989793 h 3989793"/>
                <a:gd name="connsiteX5" fmla="*/ 0 w 6558352"/>
                <a:gd name="connsiteY5" fmla="*/ 3989793 h 3989793"/>
                <a:gd name="connsiteX6" fmla="*/ 0 w 6558352"/>
                <a:gd name="connsiteY6" fmla="*/ 3193125 h 3989793"/>
                <a:gd name="connsiteX7" fmla="*/ 5286480 w 6558352"/>
                <a:gd name="connsiteY7" fmla="*/ 3193125 h 398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58352" h="3989793">
                  <a:moveTo>
                    <a:pt x="5286480" y="0"/>
                  </a:moveTo>
                  <a:lnTo>
                    <a:pt x="6558352" y="0"/>
                  </a:lnTo>
                  <a:lnTo>
                    <a:pt x="6558352" y="3193125"/>
                  </a:lnTo>
                  <a:lnTo>
                    <a:pt x="6558352" y="3989793"/>
                  </a:lnTo>
                  <a:lnTo>
                    <a:pt x="5286480" y="3989793"/>
                  </a:lnTo>
                  <a:lnTo>
                    <a:pt x="0" y="3989793"/>
                  </a:lnTo>
                  <a:lnTo>
                    <a:pt x="0" y="3193125"/>
                  </a:lnTo>
                  <a:lnTo>
                    <a:pt x="5286480" y="3193125"/>
                  </a:lnTo>
                  <a:close/>
                </a:path>
              </a:pathLst>
            </a:cu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: Top Corners One Rounded and One Snipped 44">
            <a:extLst>
              <a:ext uri="{FF2B5EF4-FFF2-40B4-BE49-F238E27FC236}">
                <a16:creationId xmlns:a16="http://schemas.microsoft.com/office/drawing/2014/main" id="{1FA02430-74C9-42CD-979B-269B46A12438}"/>
              </a:ext>
            </a:extLst>
          </p:cNvPr>
          <p:cNvSpPr/>
          <p:nvPr/>
        </p:nvSpPr>
        <p:spPr>
          <a:xfrm>
            <a:off x="3880805" y="1947924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Group Entities</a:t>
            </a:r>
          </a:p>
        </p:txBody>
      </p:sp>
    </p:spTree>
    <p:extLst>
      <p:ext uri="{BB962C8B-B14F-4D97-AF65-F5344CB8AC3E}">
        <p14:creationId xmlns:p14="http://schemas.microsoft.com/office/powerpoint/2010/main" val="352076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54609 0.1081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05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81481E-6 L -0.25169 -0.20695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91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0.0892 0.0365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-0.42356 -0.0338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5" y="-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-0.46003 -0.0456 " pathEditMode="relative" rAng="0" ptsTypes="AA">
                                      <p:cBhvr>
                                        <p:cTn id="40" dur="20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08" y="-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7 L -0.5086 -0.0625 " pathEditMode="relative" rAng="0" ptsTypes="AA">
                                      <p:cBhvr>
                                        <p:cTn id="46" dur="20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30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26445 -0.33125 " pathEditMode="relative" rAng="0" ptsTypes="AA">
                                      <p:cBhvr>
                                        <p:cTn id="57" dur="2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29" y="-1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85185E-6 L -0.33437 -0.17917 " pathEditMode="relative" rAng="0" ptsTypes="AA">
                                      <p:cBhvr>
                                        <p:cTn id="64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19" y="-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-0.38606 -0.19004 " pathEditMode="relative" rAng="0" ptsTypes="AA">
                                      <p:cBhvr>
                                        <p:cTn id="71" dur="20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1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57982 0.0794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84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40" grpId="0" animBg="1"/>
      <p:bldP spid="20" grpId="0" animBg="1"/>
      <p:bldP spid="49" grpId="0" animBg="1"/>
      <p:bldP spid="58" grpId="0" animBg="1"/>
      <p:bldP spid="60" grpId="0" animBg="1"/>
      <p:bldP spid="60" grpId="1" animBg="1"/>
      <p:bldP spid="34" grpId="0" animBg="1"/>
      <p:bldP spid="34" grpId="1" animBg="1"/>
      <p:bldP spid="25" grpId="0" animBg="1"/>
      <p:bldP spid="25" grpId="1" animBg="1"/>
      <p:bldP spid="66" grpId="0" animBg="1"/>
      <p:bldP spid="66" grpId="1" animBg="1"/>
      <p:bldP spid="67" grpId="0" animBg="1"/>
      <p:bldP spid="67" grpId="1" animBg="1"/>
      <p:bldP spid="71" grpId="0" animBg="1"/>
      <p:bldP spid="71" grpId="1" animBg="1"/>
      <p:bldP spid="45" grpId="0" animBg="1"/>
      <p:bldP spid="4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2394-9405-43A4-BB6A-AF72622B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and Pre-Requisites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2ECA3-056B-4FAD-9B5D-16BD89F20C35}"/>
              </a:ext>
            </a:extLst>
          </p:cNvPr>
          <p:cNvSpPr txBox="1"/>
          <p:nvPr/>
        </p:nvSpPr>
        <p:spPr>
          <a:xfrm>
            <a:off x="704641" y="1117264"/>
            <a:ext cx="108274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Assumptions: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Client has license for Multi-schema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It is possible for a Multi-schema setup with individual configuration schemas while sharing non-config schemas (meta, statistics, master, transaction)</a:t>
            </a:r>
          </a:p>
          <a:p>
            <a:endParaRPr lang="en-US" sz="2400" dirty="0"/>
          </a:p>
          <a:p>
            <a:r>
              <a:rPr lang="en-US" sz="2400" dirty="0"/>
              <a:t>Product Features Required: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Multi-schema support</a:t>
            </a:r>
          </a:p>
          <a:p>
            <a:endParaRPr lang="en-US" sz="2400" dirty="0"/>
          </a:p>
          <a:p>
            <a:r>
              <a:rPr lang="en-US" sz="2400" dirty="0"/>
              <a:t>Product Enhancement: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Configuration inheritance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52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3A08-B359-4C08-A673-AB4462BD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111" y="640081"/>
            <a:ext cx="5138808" cy="33524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IBM Sterling OMS v10 CICD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2F65D-0F72-471F-99F3-84DD1E8F7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3110" y="4157147"/>
            <a:ext cx="5138809" cy="2060774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Implementation Strategy on Red Hat OpenShift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3D8DA-B72B-46FB-9E5D-656A0EB0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6107584" cy="6861717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63CDDC8E-3FD0-4545-A664-7661835B4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ouchScreen">
            <a:extLst>
              <a:ext uri="{FF2B5EF4-FFF2-40B4-BE49-F238E27FC236}">
                <a16:creationId xmlns:a16="http://schemas.microsoft.com/office/drawing/2014/main" id="{DE6AE0D6-BD08-453F-BA04-ADEE64EDF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500" y="1344157"/>
            <a:ext cx="4169664" cy="41696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58208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F96E34-0A05-44F0-AAA8-CF1BCFD10555}"/>
              </a:ext>
            </a:extLst>
          </p:cNvPr>
          <p:cNvSpPr/>
          <p:nvPr/>
        </p:nvSpPr>
        <p:spPr>
          <a:xfrm>
            <a:off x="2381921" y="750037"/>
            <a:ext cx="6976971" cy="11798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DD9096-FD34-4DDA-BE49-046DADA687E0}"/>
              </a:ext>
            </a:extLst>
          </p:cNvPr>
          <p:cNvSpPr/>
          <p:nvPr/>
        </p:nvSpPr>
        <p:spPr>
          <a:xfrm>
            <a:off x="421352" y="2020824"/>
            <a:ext cx="8955465" cy="176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89203AC-7CFE-436E-9A09-7F03C821F232}"/>
              </a:ext>
            </a:extLst>
          </p:cNvPr>
          <p:cNvSpPr/>
          <p:nvPr/>
        </p:nvSpPr>
        <p:spPr>
          <a:xfrm>
            <a:off x="4172685" y="2178679"/>
            <a:ext cx="1111008" cy="122113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CA9BB7D3-DA18-46C6-8BDB-F0C9BFEAE22E}"/>
              </a:ext>
            </a:extLst>
          </p:cNvPr>
          <p:cNvCxnSpPr>
            <a:cxnSpLocks/>
          </p:cNvCxnSpPr>
          <p:nvPr/>
        </p:nvCxnSpPr>
        <p:spPr>
          <a:xfrm>
            <a:off x="3791550" y="2830668"/>
            <a:ext cx="35944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ADDA00A-53FF-4EF9-88E6-1A8AE790F4F0}"/>
              </a:ext>
            </a:extLst>
          </p:cNvPr>
          <p:cNvCxnSpPr>
            <a:cxnSpLocks/>
          </p:cNvCxnSpPr>
          <p:nvPr/>
        </p:nvCxnSpPr>
        <p:spPr>
          <a:xfrm>
            <a:off x="4681122" y="3419268"/>
            <a:ext cx="0" cy="51053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B73D411-0E65-4B91-A53B-3E3DBC2AB5FA}"/>
              </a:ext>
            </a:extLst>
          </p:cNvPr>
          <p:cNvSpPr/>
          <p:nvPr/>
        </p:nvSpPr>
        <p:spPr>
          <a:xfrm>
            <a:off x="333304" y="959886"/>
            <a:ext cx="532682" cy="7392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AF63DE7-902D-44CF-A533-E0CA7531D3C3}"/>
              </a:ext>
            </a:extLst>
          </p:cNvPr>
          <p:cNvSpPr/>
          <p:nvPr/>
        </p:nvSpPr>
        <p:spPr>
          <a:xfrm>
            <a:off x="424204" y="5646650"/>
            <a:ext cx="8955464" cy="9379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9F8D7C7-A1C8-4602-8E20-E08781072167}"/>
              </a:ext>
            </a:extLst>
          </p:cNvPr>
          <p:cNvSpPr/>
          <p:nvPr/>
        </p:nvSpPr>
        <p:spPr>
          <a:xfrm>
            <a:off x="575033" y="6033149"/>
            <a:ext cx="2670815" cy="3016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RHOCP1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4B07D4B3-C312-4B66-BF97-CDF9ED1D4770}"/>
              </a:ext>
            </a:extLst>
          </p:cNvPr>
          <p:cNvSpPr/>
          <p:nvPr/>
        </p:nvSpPr>
        <p:spPr>
          <a:xfrm>
            <a:off x="3668596" y="6033149"/>
            <a:ext cx="2670815" cy="3016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RHOCP 1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452E04B-8011-4C02-BAE0-2439DD900145}"/>
              </a:ext>
            </a:extLst>
          </p:cNvPr>
          <p:cNvSpPr/>
          <p:nvPr/>
        </p:nvSpPr>
        <p:spPr>
          <a:xfrm>
            <a:off x="6601904" y="6033149"/>
            <a:ext cx="2670815" cy="3016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RHOCP 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DB9EE38-C8AF-47B1-8C83-2097C40A78D9}"/>
              </a:ext>
            </a:extLst>
          </p:cNvPr>
          <p:cNvSpPr/>
          <p:nvPr/>
        </p:nvSpPr>
        <p:spPr>
          <a:xfrm>
            <a:off x="424204" y="4670643"/>
            <a:ext cx="8955464" cy="8853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E121923F-3031-4934-934E-30A44A59FBDF}"/>
              </a:ext>
            </a:extLst>
          </p:cNvPr>
          <p:cNvSpPr/>
          <p:nvPr/>
        </p:nvSpPr>
        <p:spPr>
          <a:xfrm>
            <a:off x="651753" y="4844374"/>
            <a:ext cx="856034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T001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B64FADB9-C211-4C93-AC3D-F003D6976296}"/>
              </a:ext>
            </a:extLst>
          </p:cNvPr>
          <p:cNvSpPr/>
          <p:nvPr/>
        </p:nvSpPr>
        <p:spPr>
          <a:xfrm>
            <a:off x="4036098" y="4844373"/>
            <a:ext cx="963918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GRP01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B0DD767-6BFB-497A-8E69-27981F8F28EE}"/>
              </a:ext>
            </a:extLst>
          </p:cNvPr>
          <p:cNvSpPr/>
          <p:nvPr/>
        </p:nvSpPr>
        <p:spPr>
          <a:xfrm>
            <a:off x="8122581" y="4875635"/>
            <a:ext cx="1135620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GRP PROD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7A70F90-F42F-4007-9051-98913B2BEC43}"/>
              </a:ext>
            </a:extLst>
          </p:cNvPr>
          <p:cNvSpPr/>
          <p:nvPr/>
        </p:nvSpPr>
        <p:spPr>
          <a:xfrm>
            <a:off x="1626004" y="4854101"/>
            <a:ext cx="856034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T002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7EBD8A44-1E78-4A6C-BC93-DA17606AA5B0}"/>
              </a:ext>
            </a:extLst>
          </p:cNvPr>
          <p:cNvSpPr/>
          <p:nvPr/>
        </p:nvSpPr>
        <p:spPr>
          <a:xfrm>
            <a:off x="2580797" y="4863828"/>
            <a:ext cx="856034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SVC01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8CC89EF9-77FD-42E1-8FAC-7CE1B38A23B5}"/>
              </a:ext>
            </a:extLst>
          </p:cNvPr>
          <p:cNvSpPr/>
          <p:nvPr/>
        </p:nvSpPr>
        <p:spPr>
          <a:xfrm>
            <a:off x="5178048" y="4844372"/>
            <a:ext cx="963918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GRP02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A4E34C66-7939-4499-9B0E-F8B7808A9C97}"/>
              </a:ext>
            </a:extLst>
          </p:cNvPr>
          <p:cNvSpPr/>
          <p:nvPr/>
        </p:nvSpPr>
        <p:spPr>
          <a:xfrm>
            <a:off x="6754101" y="4885363"/>
            <a:ext cx="1225303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GRP </a:t>
            </a:r>
          </a:p>
          <a:p>
            <a:pPr algn="ctr"/>
            <a:r>
              <a:rPr lang="en-IN" dirty="0"/>
              <a:t>Pre-PROD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D3B0391-FF04-42A0-97BD-200E95C822DE}"/>
              </a:ext>
            </a:extLst>
          </p:cNvPr>
          <p:cNvCxnSpPr>
            <a:cxnSpLocks/>
            <a:stCxn id="118" idx="2"/>
          </p:cNvCxnSpPr>
          <p:nvPr/>
        </p:nvCxnSpPr>
        <p:spPr>
          <a:xfrm>
            <a:off x="2054021" y="5406566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DED8F19-CA12-4862-B9A3-12FA8F606569}"/>
              </a:ext>
            </a:extLst>
          </p:cNvPr>
          <p:cNvCxnSpPr>
            <a:cxnSpLocks/>
          </p:cNvCxnSpPr>
          <p:nvPr/>
        </p:nvCxnSpPr>
        <p:spPr>
          <a:xfrm>
            <a:off x="1037608" y="5400949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2EAFD22-8F23-464F-90E2-91166592C816}"/>
              </a:ext>
            </a:extLst>
          </p:cNvPr>
          <p:cNvCxnSpPr>
            <a:cxnSpLocks/>
          </p:cNvCxnSpPr>
          <p:nvPr/>
        </p:nvCxnSpPr>
        <p:spPr>
          <a:xfrm>
            <a:off x="2926423" y="5411678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A0C179F-3269-4BCC-BE7D-F2B810BA7B54}"/>
              </a:ext>
            </a:extLst>
          </p:cNvPr>
          <p:cNvCxnSpPr>
            <a:cxnSpLocks/>
          </p:cNvCxnSpPr>
          <p:nvPr/>
        </p:nvCxnSpPr>
        <p:spPr>
          <a:xfrm>
            <a:off x="4510808" y="5396837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F386095-438B-4FB3-A2C7-EA58A93979D6}"/>
              </a:ext>
            </a:extLst>
          </p:cNvPr>
          <p:cNvCxnSpPr>
            <a:cxnSpLocks/>
          </p:cNvCxnSpPr>
          <p:nvPr/>
        </p:nvCxnSpPr>
        <p:spPr>
          <a:xfrm>
            <a:off x="5632455" y="5396837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3CD082D-62F6-4F43-93BA-C6263370C5DD}"/>
              </a:ext>
            </a:extLst>
          </p:cNvPr>
          <p:cNvCxnSpPr>
            <a:cxnSpLocks/>
          </p:cNvCxnSpPr>
          <p:nvPr/>
        </p:nvCxnSpPr>
        <p:spPr>
          <a:xfrm>
            <a:off x="7453809" y="5415340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A8BABC2-FA83-45F4-B7A7-73BD4B633A5E}"/>
              </a:ext>
            </a:extLst>
          </p:cNvPr>
          <p:cNvCxnSpPr>
            <a:cxnSpLocks/>
          </p:cNvCxnSpPr>
          <p:nvPr/>
        </p:nvCxnSpPr>
        <p:spPr>
          <a:xfrm>
            <a:off x="8748824" y="5411678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Image result for developer icon">
            <a:extLst>
              <a:ext uri="{FF2B5EF4-FFF2-40B4-BE49-F238E27FC236}">
                <a16:creationId xmlns:a16="http://schemas.microsoft.com/office/drawing/2014/main" id="{E68AB637-33A4-4978-817A-4E3CF1A20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55" y="1031838"/>
            <a:ext cx="532682" cy="587990"/>
          </a:xfrm>
          <a:prstGeom prst="rect">
            <a:avLst/>
          </a:prstGeom>
          <a:solidFill>
            <a:schemeClr val="tx1">
              <a:lumMod val="50000"/>
            </a:schemeClr>
          </a:solidFill>
          <a:extLst/>
        </p:spPr>
      </p:pic>
      <p:pic>
        <p:nvPicPr>
          <p:cNvPr id="149" name="Picture 2" descr="Image result for git">
            <a:extLst>
              <a:ext uri="{FF2B5EF4-FFF2-40B4-BE49-F238E27FC236}">
                <a16:creationId xmlns:a16="http://schemas.microsoft.com/office/drawing/2014/main" id="{336B809C-8A81-4BED-BEE2-D4B865C6C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02" y="1041995"/>
            <a:ext cx="844395" cy="79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D903FB3-1341-4F3C-B38F-CC8B226665E3}"/>
              </a:ext>
            </a:extLst>
          </p:cNvPr>
          <p:cNvCxnSpPr>
            <a:cxnSpLocks/>
          </p:cNvCxnSpPr>
          <p:nvPr/>
        </p:nvCxnSpPr>
        <p:spPr>
          <a:xfrm>
            <a:off x="875179" y="1436466"/>
            <a:ext cx="348365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9532E00-CE22-4BCD-8AAC-309D58843FC6}"/>
              </a:ext>
            </a:extLst>
          </p:cNvPr>
          <p:cNvSpPr/>
          <p:nvPr/>
        </p:nvSpPr>
        <p:spPr>
          <a:xfrm>
            <a:off x="1213717" y="1302033"/>
            <a:ext cx="434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/>
              <a:t>GIT</a:t>
            </a:r>
            <a:endParaRPr lang="en-IN" sz="1100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3F610BA-CF42-4EE4-A48B-780169BB9748}"/>
              </a:ext>
            </a:extLst>
          </p:cNvPr>
          <p:cNvSpPr/>
          <p:nvPr/>
        </p:nvSpPr>
        <p:spPr>
          <a:xfrm>
            <a:off x="401771" y="3929806"/>
            <a:ext cx="8955465" cy="419137"/>
          </a:xfrm>
          <a:prstGeom prst="rect">
            <a:avLst/>
          </a:prstGeom>
          <a:solidFill>
            <a:srgbClr val="CF4B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OpenShift Container Registry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73F1922-C0A3-43DE-A481-82A81E1E02F8}"/>
              </a:ext>
            </a:extLst>
          </p:cNvPr>
          <p:cNvSpPr/>
          <p:nvPr/>
        </p:nvSpPr>
        <p:spPr>
          <a:xfrm>
            <a:off x="765090" y="2179683"/>
            <a:ext cx="3027546" cy="11805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800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4C0FB4A-918D-4D91-8245-75BC8E4EADD5}"/>
              </a:ext>
            </a:extLst>
          </p:cNvPr>
          <p:cNvSpPr/>
          <p:nvPr/>
        </p:nvSpPr>
        <p:spPr>
          <a:xfrm>
            <a:off x="1861472" y="2500379"/>
            <a:ext cx="751814" cy="69185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OMS Vanilla Image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F1EF29A-60C1-43F8-AF8D-B4CC334EC678}"/>
              </a:ext>
            </a:extLst>
          </p:cNvPr>
          <p:cNvSpPr/>
          <p:nvPr/>
        </p:nvSpPr>
        <p:spPr>
          <a:xfrm>
            <a:off x="890576" y="2488489"/>
            <a:ext cx="751814" cy="69185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&lt;/&gt;</a:t>
            </a:r>
          </a:p>
          <a:p>
            <a:r>
              <a:rPr lang="en-US" sz="900" dirty="0">
                <a:solidFill>
                  <a:schemeClr val="tx1"/>
                </a:solidFill>
              </a:rPr>
              <a:t>Customize Code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59" name="TextBox 40">
            <a:extLst>
              <a:ext uri="{FF2B5EF4-FFF2-40B4-BE49-F238E27FC236}">
                <a16:creationId xmlns:a16="http://schemas.microsoft.com/office/drawing/2014/main" id="{77A82A2F-4DF7-48B7-B661-787891337C53}"/>
              </a:ext>
            </a:extLst>
          </p:cNvPr>
          <p:cNvSpPr txBox="1"/>
          <p:nvPr/>
        </p:nvSpPr>
        <p:spPr>
          <a:xfrm>
            <a:off x="1592343" y="26623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160" name="TextBox 42">
            <a:extLst>
              <a:ext uri="{FF2B5EF4-FFF2-40B4-BE49-F238E27FC236}">
                <a16:creationId xmlns:a16="http://schemas.microsoft.com/office/drawing/2014/main" id="{225FFAD9-B988-47FA-B224-23CAD8620939}"/>
              </a:ext>
            </a:extLst>
          </p:cNvPr>
          <p:cNvSpPr txBox="1"/>
          <p:nvPr/>
        </p:nvSpPr>
        <p:spPr>
          <a:xfrm>
            <a:off x="2572760" y="2641423"/>
            <a:ext cx="29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=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4FFC00A-2F41-4CD0-BF22-056C2BFDD04C}"/>
              </a:ext>
            </a:extLst>
          </p:cNvPr>
          <p:cNvSpPr/>
          <p:nvPr/>
        </p:nvSpPr>
        <p:spPr>
          <a:xfrm>
            <a:off x="2838883" y="2471318"/>
            <a:ext cx="818293" cy="73438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OMS Customized Image</a:t>
            </a:r>
            <a:endParaRPr lang="en-IN" sz="800" dirty="0">
              <a:solidFill>
                <a:schemeClr val="tx1"/>
              </a:solidFill>
            </a:endParaRP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C2F21AFF-F2D3-42AF-AB6C-C741D9B5DE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8"/>
          <a:stretch/>
        </p:blipFill>
        <p:spPr>
          <a:xfrm rot="996201">
            <a:off x="2083109" y="2542374"/>
            <a:ext cx="501168" cy="298478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5E55E293-545A-43A6-A0DF-EF9A8AB188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8"/>
          <a:stretch/>
        </p:blipFill>
        <p:spPr>
          <a:xfrm rot="996201">
            <a:off x="3093384" y="2512876"/>
            <a:ext cx="526073" cy="313311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4654F7EE-FB6D-4D97-B28F-C65422E1D091}"/>
              </a:ext>
            </a:extLst>
          </p:cNvPr>
          <p:cNvSpPr/>
          <p:nvPr/>
        </p:nvSpPr>
        <p:spPr>
          <a:xfrm>
            <a:off x="1266483" y="2134914"/>
            <a:ext cx="20582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u="sng" dirty="0"/>
              <a:t>Build Configuration</a:t>
            </a:r>
            <a:endParaRPr lang="en-IN" sz="1400" u="sng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E4ECECE-E48E-4F15-9D19-4DEED76FDEC6}"/>
              </a:ext>
            </a:extLst>
          </p:cNvPr>
          <p:cNvCxnSpPr>
            <a:cxnSpLocks/>
          </p:cNvCxnSpPr>
          <p:nvPr/>
        </p:nvCxnSpPr>
        <p:spPr>
          <a:xfrm>
            <a:off x="1055620" y="4337833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CAB56F3-19E3-4738-91D9-4DB8DC675105}"/>
              </a:ext>
            </a:extLst>
          </p:cNvPr>
          <p:cNvCxnSpPr>
            <a:cxnSpLocks/>
          </p:cNvCxnSpPr>
          <p:nvPr/>
        </p:nvCxnSpPr>
        <p:spPr>
          <a:xfrm>
            <a:off x="2061270" y="4326348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BD5AC97-56AE-4963-A0C2-E2A4B72AD7B4}"/>
              </a:ext>
            </a:extLst>
          </p:cNvPr>
          <p:cNvCxnSpPr>
            <a:cxnSpLocks/>
          </p:cNvCxnSpPr>
          <p:nvPr/>
        </p:nvCxnSpPr>
        <p:spPr>
          <a:xfrm>
            <a:off x="2991499" y="4349811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87495C6-3F37-46C2-A413-E1F1D7DC1642}"/>
              </a:ext>
            </a:extLst>
          </p:cNvPr>
          <p:cNvCxnSpPr>
            <a:cxnSpLocks/>
          </p:cNvCxnSpPr>
          <p:nvPr/>
        </p:nvCxnSpPr>
        <p:spPr>
          <a:xfrm>
            <a:off x="4469702" y="4326348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E5A840C-6998-46BB-844D-8BBEA2728D18}"/>
              </a:ext>
            </a:extLst>
          </p:cNvPr>
          <p:cNvCxnSpPr>
            <a:cxnSpLocks/>
          </p:cNvCxnSpPr>
          <p:nvPr/>
        </p:nvCxnSpPr>
        <p:spPr>
          <a:xfrm>
            <a:off x="5667400" y="4323412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FA332D9-E2CA-4451-8748-A3761207BFCE}"/>
              </a:ext>
            </a:extLst>
          </p:cNvPr>
          <p:cNvCxnSpPr>
            <a:cxnSpLocks/>
          </p:cNvCxnSpPr>
          <p:nvPr/>
        </p:nvCxnSpPr>
        <p:spPr>
          <a:xfrm>
            <a:off x="7395394" y="4339713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216C8C3-7B7C-4393-8261-4156D9B24D4C}"/>
              </a:ext>
            </a:extLst>
          </p:cNvPr>
          <p:cNvCxnSpPr>
            <a:cxnSpLocks/>
          </p:cNvCxnSpPr>
          <p:nvPr/>
        </p:nvCxnSpPr>
        <p:spPr>
          <a:xfrm>
            <a:off x="8632327" y="4348320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A28FEB53-B3B0-4B6D-B63F-AB1C8D982199}"/>
              </a:ext>
            </a:extLst>
          </p:cNvPr>
          <p:cNvCxnSpPr>
            <a:cxnSpLocks/>
            <a:stCxn id="149" idx="2"/>
          </p:cNvCxnSpPr>
          <p:nvPr/>
        </p:nvCxnSpPr>
        <p:spPr>
          <a:xfrm>
            <a:off x="1645600" y="1834966"/>
            <a:ext cx="2851" cy="3437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DA411D08-088B-41CA-84CA-51F0D0687D38}"/>
              </a:ext>
            </a:extLst>
          </p:cNvPr>
          <p:cNvSpPr/>
          <p:nvPr/>
        </p:nvSpPr>
        <p:spPr>
          <a:xfrm>
            <a:off x="4205142" y="2305455"/>
            <a:ext cx="1059101" cy="52521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b="1" dirty="0"/>
              <a:t>Test Suite </a:t>
            </a:r>
          </a:p>
          <a:p>
            <a:pPr algn="ctr"/>
            <a:r>
              <a:rPr lang="en-IN" sz="1000" b="1" dirty="0"/>
              <a:t> (TBD)</a:t>
            </a:r>
          </a:p>
        </p:txBody>
      </p:sp>
      <p:sp>
        <p:nvSpPr>
          <p:cNvPr id="180" name="TextBox 82">
            <a:extLst>
              <a:ext uri="{FF2B5EF4-FFF2-40B4-BE49-F238E27FC236}">
                <a16:creationId xmlns:a16="http://schemas.microsoft.com/office/drawing/2014/main" id="{4EB92642-2202-4B9B-B2D5-CDD696CE81DA}"/>
              </a:ext>
            </a:extLst>
          </p:cNvPr>
          <p:cNvSpPr txBox="1"/>
          <p:nvPr/>
        </p:nvSpPr>
        <p:spPr>
          <a:xfrm>
            <a:off x="4186209" y="3448619"/>
            <a:ext cx="1079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Image Stream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9D5E9B5-57AC-4AFA-BC96-BAED80EEAEB3}"/>
              </a:ext>
            </a:extLst>
          </p:cNvPr>
          <p:cNvSpPr/>
          <p:nvPr/>
        </p:nvSpPr>
        <p:spPr>
          <a:xfrm>
            <a:off x="4205142" y="2891376"/>
            <a:ext cx="1059101" cy="44574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dirty="0"/>
              <a:t>Test Suite</a:t>
            </a:r>
          </a:p>
          <a:p>
            <a:pPr algn="ctr"/>
            <a:r>
              <a:rPr lang="en-IN" sz="1000" dirty="0"/>
              <a:t>Dependencies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AA41B4E6-0EB0-4941-B909-8829B65CFB03}"/>
              </a:ext>
            </a:extLst>
          </p:cNvPr>
          <p:cNvCxnSpPr>
            <a:cxnSpLocks/>
          </p:cNvCxnSpPr>
          <p:nvPr/>
        </p:nvCxnSpPr>
        <p:spPr>
          <a:xfrm>
            <a:off x="1376840" y="3360279"/>
            <a:ext cx="0" cy="55979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1" name="Picture 4" descr="Image result for Jenkins">
            <a:extLst>
              <a:ext uri="{FF2B5EF4-FFF2-40B4-BE49-F238E27FC236}">
                <a16:creationId xmlns:a16="http://schemas.microsoft.com/office/drawing/2014/main" id="{B48CAC79-7095-4D56-8200-C3BE6E929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176" y="771670"/>
            <a:ext cx="514818" cy="49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Title 1">
            <a:extLst>
              <a:ext uri="{FF2B5EF4-FFF2-40B4-BE49-F238E27FC236}">
                <a16:creationId xmlns:a16="http://schemas.microsoft.com/office/drawing/2014/main" id="{BE0E9017-5E3C-4645-AD37-3E9A76DB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531" y="26947"/>
            <a:ext cx="7445670" cy="71336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– Technology Landscape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902CD5-A9F6-4548-ACEF-BC26CEC6649A}"/>
              </a:ext>
            </a:extLst>
          </p:cNvPr>
          <p:cNvSpPr/>
          <p:nvPr/>
        </p:nvSpPr>
        <p:spPr>
          <a:xfrm>
            <a:off x="5814644" y="2195488"/>
            <a:ext cx="3027546" cy="11805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800" dirty="0"/>
          </a:p>
        </p:txBody>
      </p:sp>
      <p:sp>
        <p:nvSpPr>
          <p:cNvPr id="59" name="TextBox 40">
            <a:extLst>
              <a:ext uri="{FF2B5EF4-FFF2-40B4-BE49-F238E27FC236}">
                <a16:creationId xmlns:a16="http://schemas.microsoft.com/office/drawing/2014/main" id="{B9A1A69E-5BC1-4C5D-ABA1-25AF3C3CF432}"/>
              </a:ext>
            </a:extLst>
          </p:cNvPr>
          <p:cNvSpPr txBox="1"/>
          <p:nvPr/>
        </p:nvSpPr>
        <p:spPr>
          <a:xfrm>
            <a:off x="7056136" y="26695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AE7C839-9D5D-4EB6-88A4-03467E2873BE}"/>
              </a:ext>
            </a:extLst>
          </p:cNvPr>
          <p:cNvSpPr/>
          <p:nvPr/>
        </p:nvSpPr>
        <p:spPr>
          <a:xfrm>
            <a:off x="6053059" y="2529927"/>
            <a:ext cx="857967" cy="73438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OMS Customized Image</a:t>
            </a:r>
            <a:endParaRPr lang="en-IN" sz="800" dirty="0">
              <a:solidFill>
                <a:schemeClr val="tx1"/>
              </a:solidFill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1CF6E32-20E6-47C4-A28B-12FCBB046E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8"/>
          <a:stretch/>
        </p:blipFill>
        <p:spPr>
          <a:xfrm rot="996201">
            <a:off x="6307560" y="2571485"/>
            <a:ext cx="526073" cy="313311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EDA09B6D-408E-48F9-9E62-E96661613C30}"/>
              </a:ext>
            </a:extLst>
          </p:cNvPr>
          <p:cNvSpPr/>
          <p:nvPr/>
        </p:nvSpPr>
        <p:spPr>
          <a:xfrm>
            <a:off x="6187491" y="2159883"/>
            <a:ext cx="23735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u="sng" dirty="0"/>
              <a:t>Deployment Configuration</a:t>
            </a:r>
            <a:endParaRPr lang="en-IN" sz="1400" u="sng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6531FEC-AC82-4DCE-814E-B3B9ED4BEA40}"/>
              </a:ext>
            </a:extLst>
          </p:cNvPr>
          <p:cNvCxnSpPr>
            <a:cxnSpLocks/>
          </p:cNvCxnSpPr>
          <p:nvPr/>
        </p:nvCxnSpPr>
        <p:spPr>
          <a:xfrm>
            <a:off x="6435538" y="3360279"/>
            <a:ext cx="0" cy="55979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C6EDFED-27F9-43E6-8325-8C2ED134C13E}"/>
              </a:ext>
            </a:extLst>
          </p:cNvPr>
          <p:cNvSpPr/>
          <p:nvPr/>
        </p:nvSpPr>
        <p:spPr>
          <a:xfrm>
            <a:off x="7562534" y="2523660"/>
            <a:ext cx="968818" cy="69185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Environment Specific</a:t>
            </a:r>
          </a:p>
          <a:p>
            <a:r>
              <a:rPr lang="en-US" sz="900" dirty="0">
                <a:solidFill>
                  <a:schemeClr val="tx1"/>
                </a:solidFill>
              </a:rPr>
              <a:t>Configurations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5B93B3F-2D3D-4A71-A273-904989539D44}"/>
              </a:ext>
            </a:extLst>
          </p:cNvPr>
          <p:cNvSpPr/>
          <p:nvPr/>
        </p:nvSpPr>
        <p:spPr>
          <a:xfrm>
            <a:off x="823040" y="1783398"/>
            <a:ext cx="8980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b="1" dirty="0"/>
              <a:t>Web hooks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9A6FE2-2CD6-4197-8294-60EE6A5DEAC4}"/>
              </a:ext>
            </a:extLst>
          </p:cNvPr>
          <p:cNvSpPr/>
          <p:nvPr/>
        </p:nvSpPr>
        <p:spPr>
          <a:xfrm>
            <a:off x="2588421" y="874984"/>
            <a:ext cx="1099632" cy="561482"/>
          </a:xfrm>
          <a:prstGeom prst="rect">
            <a:avLst/>
          </a:prstGeom>
          <a:solidFill>
            <a:schemeClr val="tx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GIT </a:t>
            </a:r>
          </a:p>
          <a:p>
            <a:pPr algn="ctr"/>
            <a:r>
              <a:rPr lang="en-IN" sz="800" b="1" dirty="0"/>
              <a:t>+ </a:t>
            </a:r>
          </a:p>
          <a:p>
            <a:pPr algn="ctr"/>
            <a:r>
              <a:rPr lang="en-IN" sz="800" b="1" dirty="0"/>
              <a:t>Source to Image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DB98556-2439-4DB5-ACAB-8EE6CA98CD65}"/>
              </a:ext>
            </a:extLst>
          </p:cNvPr>
          <p:cNvSpPr/>
          <p:nvPr/>
        </p:nvSpPr>
        <p:spPr>
          <a:xfrm>
            <a:off x="5702859" y="1000001"/>
            <a:ext cx="963918" cy="265616"/>
          </a:xfrm>
          <a:prstGeom prst="rect">
            <a:avLst/>
          </a:prstGeom>
          <a:solidFill>
            <a:schemeClr val="tx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Configuration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07D11AC-50F1-404B-8259-289A9130DFE2}"/>
              </a:ext>
            </a:extLst>
          </p:cNvPr>
          <p:cNvSpPr/>
          <p:nvPr/>
        </p:nvSpPr>
        <p:spPr>
          <a:xfrm>
            <a:off x="6916191" y="988610"/>
            <a:ext cx="963918" cy="265616"/>
          </a:xfrm>
          <a:prstGeom prst="rect">
            <a:avLst/>
          </a:prstGeom>
          <a:solidFill>
            <a:schemeClr val="tx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Custom Image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F0D9C36-C684-45B6-8801-473C69E1CA57}"/>
              </a:ext>
            </a:extLst>
          </p:cNvPr>
          <p:cNvSpPr/>
          <p:nvPr/>
        </p:nvSpPr>
        <p:spPr>
          <a:xfrm rot="16200000">
            <a:off x="3053003" y="1029984"/>
            <a:ext cx="202280" cy="11314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AA62CE14-CE2E-4C86-8CC7-43AEDDEC9A74}"/>
              </a:ext>
            </a:extLst>
          </p:cNvPr>
          <p:cNvSpPr/>
          <p:nvPr/>
        </p:nvSpPr>
        <p:spPr>
          <a:xfrm rot="16200000">
            <a:off x="6749125" y="562938"/>
            <a:ext cx="180625" cy="204476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E47BC-FCD9-4CF4-AD11-F99F8B65742E}"/>
              </a:ext>
            </a:extLst>
          </p:cNvPr>
          <p:cNvSpPr txBox="1"/>
          <p:nvPr/>
        </p:nvSpPr>
        <p:spPr>
          <a:xfrm>
            <a:off x="2879869" y="1675221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Build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1" name="TextBox 40">
            <a:extLst>
              <a:ext uri="{FF2B5EF4-FFF2-40B4-BE49-F238E27FC236}">
                <a16:creationId xmlns:a16="http://schemas.microsoft.com/office/drawing/2014/main" id="{818F9EB6-6211-4DD5-B643-86A54EA42DA9}"/>
              </a:ext>
            </a:extLst>
          </p:cNvPr>
          <p:cNvSpPr txBox="1"/>
          <p:nvPr/>
        </p:nvSpPr>
        <p:spPr>
          <a:xfrm>
            <a:off x="6615803" y="910792"/>
            <a:ext cx="268607" cy="41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B1A0958-063E-410F-A0B9-CBD15E6B31A1}"/>
              </a:ext>
            </a:extLst>
          </p:cNvPr>
          <p:cNvSpPr txBox="1"/>
          <p:nvPr/>
        </p:nvSpPr>
        <p:spPr>
          <a:xfrm>
            <a:off x="6525958" y="1662687"/>
            <a:ext cx="635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Deploy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713703D-7070-486D-AD04-D53340DE160D}"/>
              </a:ext>
            </a:extLst>
          </p:cNvPr>
          <p:cNvSpPr/>
          <p:nvPr/>
        </p:nvSpPr>
        <p:spPr>
          <a:xfrm>
            <a:off x="4147075" y="868473"/>
            <a:ext cx="1096761" cy="608514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50" b="1" dirty="0"/>
              <a:t>Regression test</a:t>
            </a:r>
          </a:p>
        </p:txBody>
      </p:sp>
      <p:sp>
        <p:nvSpPr>
          <p:cNvPr id="84" name="Left Brace 83">
            <a:extLst>
              <a:ext uri="{FF2B5EF4-FFF2-40B4-BE49-F238E27FC236}">
                <a16:creationId xmlns:a16="http://schemas.microsoft.com/office/drawing/2014/main" id="{5612E628-CD05-4665-AC2E-056861E5BED4}"/>
              </a:ext>
            </a:extLst>
          </p:cNvPr>
          <p:cNvSpPr/>
          <p:nvPr/>
        </p:nvSpPr>
        <p:spPr>
          <a:xfrm rot="16200000">
            <a:off x="4593369" y="1081667"/>
            <a:ext cx="202280" cy="11314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574A4C-208A-4084-A1DD-0B1DFA8FCD0A}"/>
              </a:ext>
            </a:extLst>
          </p:cNvPr>
          <p:cNvSpPr txBox="1"/>
          <p:nvPr/>
        </p:nvSpPr>
        <p:spPr>
          <a:xfrm>
            <a:off x="4404948" y="1681505"/>
            <a:ext cx="437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Test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6" name="TextBox 40">
            <a:extLst>
              <a:ext uri="{FF2B5EF4-FFF2-40B4-BE49-F238E27FC236}">
                <a16:creationId xmlns:a16="http://schemas.microsoft.com/office/drawing/2014/main" id="{FFB58B4D-49C2-4307-90FE-8805AEA5D1CF}"/>
              </a:ext>
            </a:extLst>
          </p:cNvPr>
          <p:cNvSpPr txBox="1"/>
          <p:nvPr/>
        </p:nvSpPr>
        <p:spPr>
          <a:xfrm>
            <a:off x="3750494" y="1602086"/>
            <a:ext cx="268607" cy="41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87" name="TextBox 40">
            <a:extLst>
              <a:ext uri="{FF2B5EF4-FFF2-40B4-BE49-F238E27FC236}">
                <a16:creationId xmlns:a16="http://schemas.microsoft.com/office/drawing/2014/main" id="{AA6D3DB1-6B72-4D97-807E-08485A1B9A75}"/>
              </a:ext>
            </a:extLst>
          </p:cNvPr>
          <p:cNvSpPr txBox="1"/>
          <p:nvPr/>
        </p:nvSpPr>
        <p:spPr>
          <a:xfrm>
            <a:off x="5603987" y="1588818"/>
            <a:ext cx="268607" cy="41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88" name="TextBox 42">
            <a:extLst>
              <a:ext uri="{FF2B5EF4-FFF2-40B4-BE49-F238E27FC236}">
                <a16:creationId xmlns:a16="http://schemas.microsoft.com/office/drawing/2014/main" id="{982F3BB1-BB77-4084-A072-DEBA3732067F}"/>
              </a:ext>
            </a:extLst>
          </p:cNvPr>
          <p:cNvSpPr txBox="1"/>
          <p:nvPr/>
        </p:nvSpPr>
        <p:spPr>
          <a:xfrm>
            <a:off x="7795940" y="1576032"/>
            <a:ext cx="248321" cy="397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D6BF63-CA30-4517-9D82-CD42C875701C}"/>
              </a:ext>
            </a:extLst>
          </p:cNvPr>
          <p:cNvSpPr txBox="1"/>
          <p:nvPr/>
        </p:nvSpPr>
        <p:spPr>
          <a:xfrm>
            <a:off x="8218899" y="1632513"/>
            <a:ext cx="1007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Environment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51CD308-6CC6-4964-B2E4-3DBBF17663F1}"/>
              </a:ext>
            </a:extLst>
          </p:cNvPr>
          <p:cNvCxnSpPr>
            <a:cxnSpLocks/>
          </p:cNvCxnSpPr>
          <p:nvPr/>
        </p:nvCxnSpPr>
        <p:spPr>
          <a:xfrm>
            <a:off x="3239186" y="3360724"/>
            <a:ext cx="0" cy="5105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82">
            <a:extLst>
              <a:ext uri="{FF2B5EF4-FFF2-40B4-BE49-F238E27FC236}">
                <a16:creationId xmlns:a16="http://schemas.microsoft.com/office/drawing/2014/main" id="{95356ADD-FE4D-49A6-8A1E-D9BC77D9657A}"/>
              </a:ext>
            </a:extLst>
          </p:cNvPr>
          <p:cNvSpPr txBox="1"/>
          <p:nvPr/>
        </p:nvSpPr>
        <p:spPr>
          <a:xfrm>
            <a:off x="2751890" y="3455662"/>
            <a:ext cx="1079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Image Stream</a:t>
            </a:r>
          </a:p>
        </p:txBody>
      </p:sp>
      <p:sp>
        <p:nvSpPr>
          <p:cNvPr id="93" name="TextBox 82">
            <a:extLst>
              <a:ext uri="{FF2B5EF4-FFF2-40B4-BE49-F238E27FC236}">
                <a16:creationId xmlns:a16="http://schemas.microsoft.com/office/drawing/2014/main" id="{374EC701-37FE-4F9A-82B9-A93EBA2B6BAF}"/>
              </a:ext>
            </a:extLst>
          </p:cNvPr>
          <p:cNvSpPr txBox="1"/>
          <p:nvPr/>
        </p:nvSpPr>
        <p:spPr>
          <a:xfrm>
            <a:off x="6411098" y="3498738"/>
            <a:ext cx="1633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Deployment Trigger</a:t>
            </a:r>
          </a:p>
        </p:txBody>
      </p:sp>
      <p:sp>
        <p:nvSpPr>
          <p:cNvPr id="94" name="TextBox 82">
            <a:extLst>
              <a:ext uri="{FF2B5EF4-FFF2-40B4-BE49-F238E27FC236}">
                <a16:creationId xmlns:a16="http://schemas.microsoft.com/office/drawing/2014/main" id="{88B0D190-91AD-4D82-B3AC-714E793C4A2C}"/>
              </a:ext>
            </a:extLst>
          </p:cNvPr>
          <p:cNvSpPr txBox="1"/>
          <p:nvPr/>
        </p:nvSpPr>
        <p:spPr>
          <a:xfrm>
            <a:off x="413370" y="3475809"/>
            <a:ext cx="1633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Build Trigger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2B209A3-ADA4-405F-83E9-EBF09263CC6D}"/>
              </a:ext>
            </a:extLst>
          </p:cNvPr>
          <p:cNvSpPr/>
          <p:nvPr/>
        </p:nvSpPr>
        <p:spPr>
          <a:xfrm>
            <a:off x="3090317" y="1903570"/>
            <a:ext cx="152680" cy="2474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8E898C83-4346-4647-BCCB-5B75B9B7CA09}"/>
              </a:ext>
            </a:extLst>
          </p:cNvPr>
          <p:cNvSpPr/>
          <p:nvPr/>
        </p:nvSpPr>
        <p:spPr>
          <a:xfrm>
            <a:off x="4635516" y="1922259"/>
            <a:ext cx="152680" cy="2474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9DF96AE8-D3B2-4126-9871-C7C63D637EE4}"/>
              </a:ext>
            </a:extLst>
          </p:cNvPr>
          <p:cNvSpPr/>
          <p:nvPr/>
        </p:nvSpPr>
        <p:spPr>
          <a:xfrm>
            <a:off x="6808953" y="1913700"/>
            <a:ext cx="152680" cy="2474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401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4E3-B002-41C7-88A4-F3338C1D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215695"/>
            <a:ext cx="9975870" cy="5207683"/>
          </a:xfrm>
        </p:spPr>
        <p:txBody>
          <a:bodyPr>
            <a:normAutofit/>
          </a:bodyPr>
          <a:lstStyle/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latin typeface="Arial" panose="020B0604020202020204" pitchFamily="34" charset="0"/>
              </a:rPr>
              <a:t>Option 1: Jenkins As A Service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Certified Jenkins images with pre-configured plugins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Jenkins S2I Builder for customizing the image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Dynamically deploys Jenkins slave containers </a:t>
            </a:r>
          </a:p>
          <a:p>
            <a:pPr marL="400050" lvl="1" indent="0" fontAlgn="t">
              <a:buNone/>
            </a:pPr>
            <a:endParaRPr lang="en-IN" sz="1500" dirty="0">
              <a:latin typeface="Arial" panose="020B0604020202020204" pitchFamily="34" charset="0"/>
            </a:endParaRPr>
          </a:p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latin typeface="Arial" panose="020B0604020202020204" pitchFamily="34" charset="0"/>
              </a:rPr>
              <a:t>Option 2: Hybrid Jenkins Infra With OpenShift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Scale Jenkins Infra dynamically using Jenkins slaves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Use Kubernetes plug-in on existing Jenkin servers</a:t>
            </a:r>
          </a:p>
          <a:p>
            <a:pPr marL="0" indent="0" fontAlgn="t">
              <a:buNone/>
            </a:pPr>
            <a:br>
              <a:rPr lang="en-IN" dirty="0">
                <a:latin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</a:rPr>
              <a:t>Option 3: Existing CICD Deploy to OpenShift 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IN" i="1" dirty="0">
                <a:solidFill>
                  <a:srgbClr val="0070C0"/>
                </a:solidFill>
                <a:latin typeface="Arial" panose="020B0604020202020204" pitchFamily="34" charset="0"/>
              </a:rPr>
              <a:t>Recommended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Existing CI/CD infrastructure outside OpenShift, performs operations against OpenShift 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Jenkins Plugin for OpenShift Pipeline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OpenShift CLI for integrating other CI Engines with OpenShift 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Without disrupting existing processes, can be combined with previous alternative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A004-FA9D-446E-A5AC-A9832261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6D133C-F698-401F-94C6-67E4596A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30" y="93286"/>
            <a:ext cx="8596668" cy="71336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- CI/CD Strategy</a:t>
            </a:r>
          </a:p>
        </p:txBody>
      </p:sp>
    </p:spTree>
    <p:extLst>
      <p:ext uri="{BB962C8B-B14F-4D97-AF65-F5344CB8AC3E}">
        <p14:creationId xmlns:p14="http://schemas.microsoft.com/office/powerpoint/2010/main" val="214648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4E3-B002-41C7-88A4-F3338C1D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215696"/>
            <a:ext cx="9887093" cy="5214288"/>
          </a:xfrm>
        </p:spPr>
        <p:txBody>
          <a:bodyPr>
            <a:normAutofit fontScale="92500" lnSpcReduction="10000"/>
          </a:bodyPr>
          <a:lstStyle/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latin typeface="Arial" panose="020B0604020202020204" pitchFamily="34" charset="0"/>
              </a:rPr>
              <a:t>Option 1: Source 2 Image Strategy 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Supports incremental and extended builds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Customized build process with Extended build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Ready to run images</a:t>
            </a:r>
            <a:endParaRPr lang="en-IN" sz="1500" dirty="0">
              <a:latin typeface="Arial" panose="020B0604020202020204" pitchFamily="34" charset="0"/>
            </a:endParaRPr>
          </a:p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latin typeface="Arial" panose="020B0604020202020204" pitchFamily="34" charset="0"/>
              </a:rPr>
              <a:t>Option 2: Docker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Uses </a:t>
            </a:r>
            <a:r>
              <a:rPr lang="en-IN" i="1" dirty="0">
                <a:latin typeface="Arial" panose="020B0604020202020204" pitchFamily="34" charset="0"/>
              </a:rPr>
              <a:t>docker build </a:t>
            </a:r>
            <a:r>
              <a:rPr lang="en-IN" dirty="0">
                <a:latin typeface="Arial" panose="020B0604020202020204" pitchFamily="34" charset="0"/>
              </a:rPr>
              <a:t>command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Requires a repository with </a:t>
            </a:r>
            <a:r>
              <a:rPr lang="en-IN" dirty="0" err="1">
                <a:latin typeface="Arial" panose="020B0604020202020204" pitchFamily="34" charset="0"/>
              </a:rPr>
              <a:t>Dockerfile</a:t>
            </a:r>
            <a:endParaRPr lang="en-IN" dirty="0">
              <a:latin typeface="Arial" panose="020B0604020202020204" pitchFamily="34" charset="0"/>
            </a:endParaRPr>
          </a:p>
          <a:p>
            <a:pPr marL="0" indent="0" fontAlgn="t">
              <a:buNone/>
            </a:pPr>
            <a:r>
              <a:rPr lang="en-IN" b="1" dirty="0">
                <a:latin typeface="Arial" panose="020B0604020202020204" pitchFamily="34" charset="0"/>
              </a:rPr>
              <a:t>Option 3: Pipeline Strategy 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Uses Jenkinsfile for build configuration from GIT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Existing Jenkins workflow can be re-used</a:t>
            </a:r>
          </a:p>
          <a:p>
            <a:pPr marL="0" indent="0" fontAlgn="t">
              <a:buNone/>
            </a:pPr>
            <a:r>
              <a:rPr lang="en-IN" b="1" dirty="0">
                <a:latin typeface="Arial" panose="020B0604020202020204" pitchFamily="34" charset="0"/>
              </a:rPr>
              <a:t>Option 4: Custom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Custom build image embedded with build logic</a:t>
            </a:r>
          </a:p>
          <a:p>
            <a:pPr marL="0" indent="0" fontAlgn="t">
              <a:buNone/>
            </a:pPr>
            <a:r>
              <a:rPr lang="en-IN" b="1" dirty="0">
                <a:latin typeface="Arial" panose="020B0604020202020204" pitchFamily="34" charset="0"/>
              </a:rPr>
              <a:t>Option 5: Hybrid Strategy 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IN" i="1" dirty="0">
                <a:solidFill>
                  <a:srgbClr val="0070C0"/>
                </a:solidFill>
                <a:latin typeface="Arial" panose="020B0604020202020204" pitchFamily="34" charset="0"/>
              </a:rPr>
              <a:t>Recommended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Pipeline strategy + S2I strategy</a:t>
            </a:r>
          </a:p>
          <a:p>
            <a:pPr marL="400050" lvl="1" indent="0" fontAlgn="t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A004-FA9D-446E-A5AC-A9832261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6D133C-F698-401F-94C6-67E4596A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30" y="93286"/>
            <a:ext cx="8596668" cy="71336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– Build Strategy</a:t>
            </a:r>
          </a:p>
        </p:txBody>
      </p:sp>
    </p:spTree>
    <p:extLst>
      <p:ext uri="{BB962C8B-B14F-4D97-AF65-F5344CB8AC3E}">
        <p14:creationId xmlns:p14="http://schemas.microsoft.com/office/powerpoint/2010/main" val="2379519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6D133C-F698-401F-94C6-67E4596A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30" y="93286"/>
            <a:ext cx="8596668" cy="71336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– Deployment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4E3-B002-41C7-88A4-F3338C1D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442" y="1050697"/>
            <a:ext cx="9603336" cy="5587170"/>
          </a:xfrm>
        </p:spPr>
        <p:txBody>
          <a:bodyPr>
            <a:normAutofit fontScale="77500" lnSpcReduction="20000"/>
          </a:bodyPr>
          <a:lstStyle/>
          <a:p>
            <a:pPr marL="0" indent="0" fontAlgn="t">
              <a:buFont typeface="Arial" panose="020B0604020202020204" pitchFamily="34" charset="0"/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1: Rolling Strategy (</a:t>
            </a:r>
            <a:r>
              <a:rPr lang="en-IN" sz="3300" i="1" dirty="0">
                <a:latin typeface="Arial" panose="020B0604020202020204" pitchFamily="34" charset="0"/>
              </a:rPr>
              <a:t>default</a:t>
            </a:r>
            <a:r>
              <a:rPr lang="en-IN" sz="3300" b="1" dirty="0">
                <a:latin typeface="Arial" panose="020B0604020202020204" pitchFamily="34" charset="0"/>
              </a:rPr>
              <a:t>)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Gradually replaces the old version of code with the newer version of code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Uses readiness check to replace the old pods with the new pods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Canary deployments where a new version is tested before marking the deployment as ready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No downtime during the code deployment</a:t>
            </a:r>
          </a:p>
          <a:p>
            <a:pPr marL="0" indent="0" fontAlgn="t"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2: Recreate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Support lifecycle hooks for code injection into deployments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Does not support two different versions of code at the same time</a:t>
            </a:r>
          </a:p>
          <a:p>
            <a:pPr marL="0" indent="0" fontAlgn="t"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3: Custom Strategy </a:t>
            </a:r>
            <a:r>
              <a:rPr lang="en-IN" sz="3300" b="1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IN" sz="3300" i="1" dirty="0">
                <a:solidFill>
                  <a:srgbClr val="0070C0"/>
                </a:solidFill>
                <a:latin typeface="Arial" panose="020B0604020202020204" pitchFamily="34" charset="0"/>
              </a:rPr>
              <a:t>Recommended</a:t>
            </a:r>
            <a:r>
              <a:rPr lang="en-IN" sz="3300" b="1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Used for deployment of complex applications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Advanced strategies like Blue/Green and A/B deployments are used</a:t>
            </a:r>
          </a:p>
          <a:p>
            <a:pPr marL="0" indent="0" fontAlgn="t"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4: Blue-Green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Both new and old version of code is deployed 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Traffic is re-directed to the new code once testing is completed</a:t>
            </a:r>
          </a:p>
          <a:p>
            <a:pPr marL="0" indent="0"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5: A/B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Two or more versions of application code is deployed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Load balancer is used to direct the traffic to different versions of the code based on the user information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A004-FA9D-446E-A5AC-A9832261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Watson Supply Chain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827294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19C9A025-D051-4490-B302-322C35897B7D}"/>
              </a:ext>
            </a:extLst>
          </p:cNvPr>
          <p:cNvSpPr txBox="1">
            <a:spLocks/>
          </p:cNvSpPr>
          <p:nvPr/>
        </p:nvSpPr>
        <p:spPr>
          <a:xfrm>
            <a:off x="424116" y="1853167"/>
            <a:ext cx="10104801" cy="221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986072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19C9A025-D051-4490-B302-322C35897B7D}"/>
              </a:ext>
            </a:extLst>
          </p:cNvPr>
          <p:cNvSpPr txBox="1">
            <a:spLocks/>
          </p:cNvSpPr>
          <p:nvPr/>
        </p:nvSpPr>
        <p:spPr>
          <a:xfrm>
            <a:off x="424116" y="1853167"/>
            <a:ext cx="10104801" cy="221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8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91C57-B7E4-4593-93D6-824C5D7E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IBM Sterling OMS v10 CICD on OpenShift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Agenda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4FA4D4D-2C13-4EE9-B7B5-93801A8249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01513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304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59DBB-64AC-480B-98FF-CB28408FA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IBM Sterling OMS v10 CICD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2C744-048C-45A6-91BA-421D9AADE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Envisioned </a:t>
            </a:r>
            <a:r>
              <a:rPr lang="en-US" sz="2000" dirty="0" err="1">
                <a:solidFill>
                  <a:schemeClr val="bg1"/>
                </a:solidFill>
              </a:rPr>
              <a:t>DevOp</a:t>
            </a:r>
            <a:r>
              <a:rPr lang="en-US" sz="2000" dirty="0">
                <a:solidFill>
                  <a:schemeClr val="bg1"/>
                </a:solidFill>
              </a:rPr>
              <a:t> process on Red Hat OpenShift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VoicemailForward">
            <a:extLst>
              <a:ext uri="{FF2B5EF4-FFF2-40B4-BE49-F238E27FC236}">
                <a16:creationId xmlns:a16="http://schemas.microsoft.com/office/drawing/2014/main" id="{3FB156F2-436F-45BC-BECE-74BF8AD68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28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2394-9405-43A4-BB6A-AF72622B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2ECA3-056B-4FAD-9B5D-16BD89F20C35}"/>
              </a:ext>
            </a:extLst>
          </p:cNvPr>
          <p:cNvSpPr txBox="1"/>
          <p:nvPr/>
        </p:nvSpPr>
        <p:spPr>
          <a:xfrm>
            <a:off x="431263" y="1063998"/>
            <a:ext cx="108274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Group</a:t>
            </a:r>
            <a:r>
              <a:rPr lang="en-US" sz="2400" dirty="0"/>
              <a:t> – One OMS Project/Business Unit</a:t>
            </a:r>
          </a:p>
          <a:p>
            <a:r>
              <a:rPr lang="en-US" sz="2400" dirty="0"/>
              <a:t>	</a:t>
            </a:r>
            <a:r>
              <a:rPr lang="en-US" sz="2400" i="1" dirty="0"/>
              <a:t>Eg:- OMS Application servicing B2B unit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3"/>
                </a:solidFill>
              </a:rPr>
              <a:t>Service</a:t>
            </a:r>
            <a:r>
              <a:rPr lang="en-US" sz="2400" dirty="0"/>
              <a:t> – Single division of Functional/Technical Module inside a project.</a:t>
            </a:r>
          </a:p>
          <a:p>
            <a:endParaRPr lang="en-US" sz="2400" dirty="0"/>
          </a:p>
          <a:p>
            <a:pPr lvl="1"/>
            <a:r>
              <a:rPr lang="en-US" sz="2400" i="1" dirty="0"/>
              <a:t>Eg:- Identity management, Inventory Services, Order Orchestration, Integration Services.</a:t>
            </a:r>
          </a:p>
          <a:p>
            <a:pPr lvl="1"/>
            <a:r>
              <a:rPr lang="en-US" sz="2400" i="1" dirty="0"/>
              <a:t>Call center application, Store application, BOPIS implementation etc.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b="1" dirty="0">
                <a:solidFill>
                  <a:schemeClr val="accent3"/>
                </a:solidFill>
              </a:rPr>
              <a:t>Task</a:t>
            </a:r>
            <a:r>
              <a:rPr lang="en-US" sz="2400" dirty="0"/>
              <a:t> – Independent/nearly independent tasks inside a module.</a:t>
            </a:r>
          </a:p>
          <a:p>
            <a:pPr lvl="1"/>
            <a:r>
              <a:rPr lang="en-US" sz="2400" i="1" dirty="0"/>
              <a:t>Eg:- A specific UE implementation in the Order Orchestration module</a:t>
            </a:r>
          </a:p>
          <a:p>
            <a:pPr lvl="1"/>
            <a:r>
              <a:rPr lang="en-US" sz="2400" i="1" dirty="0"/>
              <a:t>	 One Rest service implementation to integrate with external tax service</a:t>
            </a:r>
          </a:p>
        </p:txBody>
      </p:sp>
    </p:spTree>
    <p:extLst>
      <p:ext uri="{BB962C8B-B14F-4D97-AF65-F5344CB8AC3E}">
        <p14:creationId xmlns:p14="http://schemas.microsoft.com/office/powerpoint/2010/main" val="179591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53" y="139111"/>
            <a:ext cx="10515600" cy="482412"/>
          </a:xfrm>
        </p:spPr>
        <p:txBody>
          <a:bodyPr/>
          <a:lstStyle/>
          <a:p>
            <a:r>
              <a:rPr lang="en-US" sz="3200" dirty="0"/>
              <a:t>Team Structure &amp; Run Time Structure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D6C4F37-C063-4B27-AE0F-113450EB4D5F}"/>
              </a:ext>
            </a:extLst>
          </p:cNvPr>
          <p:cNvSpPr/>
          <p:nvPr/>
        </p:nvSpPr>
        <p:spPr>
          <a:xfrm>
            <a:off x="168891" y="854853"/>
            <a:ext cx="2397114" cy="57678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OMS Group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8898B60-44A7-470C-A876-276DAEA19F19}"/>
              </a:ext>
            </a:extLst>
          </p:cNvPr>
          <p:cNvGrpSpPr/>
          <p:nvPr/>
        </p:nvGrpSpPr>
        <p:grpSpPr>
          <a:xfrm>
            <a:off x="389253" y="2449014"/>
            <a:ext cx="2005638" cy="1942056"/>
            <a:chOff x="203981" y="1554180"/>
            <a:chExt cx="2005638" cy="194205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E2BD542-477E-4FE2-A619-3489C4EAE0F4}"/>
                </a:ext>
              </a:extLst>
            </p:cNvPr>
            <p:cNvSpPr/>
            <p:nvPr/>
          </p:nvSpPr>
          <p:spPr>
            <a:xfrm>
              <a:off x="203981" y="1554180"/>
              <a:ext cx="2005638" cy="1942056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 Team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90B3EBF-AF12-451E-A591-E2F9A0241C2C}"/>
                </a:ext>
              </a:extLst>
            </p:cNvPr>
            <p:cNvSpPr/>
            <p:nvPr/>
          </p:nvSpPr>
          <p:spPr>
            <a:xfrm>
              <a:off x="385939" y="2125238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TaskA001 Team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945DDE7-071A-48B0-BA8D-D221C839E5CB}"/>
                </a:ext>
              </a:extLst>
            </p:cNvPr>
            <p:cNvSpPr/>
            <p:nvPr/>
          </p:nvSpPr>
          <p:spPr>
            <a:xfrm>
              <a:off x="909455" y="2445730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TaskA002 Team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939B02C-443D-4FF4-B5FA-135DABAE9BAC}"/>
                </a:ext>
              </a:extLst>
            </p:cNvPr>
            <p:cNvSpPr/>
            <p:nvPr/>
          </p:nvSpPr>
          <p:spPr>
            <a:xfrm>
              <a:off x="1333746" y="2785795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TaskA003 Team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F663EFE-4BDD-48E1-90F8-F836C441A44A}"/>
              </a:ext>
            </a:extLst>
          </p:cNvPr>
          <p:cNvGrpSpPr/>
          <p:nvPr/>
        </p:nvGrpSpPr>
        <p:grpSpPr>
          <a:xfrm>
            <a:off x="364053" y="4485843"/>
            <a:ext cx="2005638" cy="1942057"/>
            <a:chOff x="2306628" y="1554179"/>
            <a:chExt cx="2005638" cy="194205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2A9BF5A-7A75-4A70-90CB-A8C4E09A77B3}"/>
                </a:ext>
              </a:extLst>
            </p:cNvPr>
            <p:cNvSpPr/>
            <p:nvPr/>
          </p:nvSpPr>
          <p:spPr>
            <a:xfrm>
              <a:off x="2306628" y="1554179"/>
              <a:ext cx="2005638" cy="1942057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 Team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AD86B18-A338-4EFF-A6E2-E23693ADE871}"/>
                </a:ext>
              </a:extLst>
            </p:cNvPr>
            <p:cNvSpPr/>
            <p:nvPr/>
          </p:nvSpPr>
          <p:spPr>
            <a:xfrm>
              <a:off x="2532930" y="2178644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TaskB881 Team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3BEA983-25F2-43F8-9DFB-676EEC747375}"/>
                </a:ext>
              </a:extLst>
            </p:cNvPr>
            <p:cNvSpPr/>
            <p:nvPr/>
          </p:nvSpPr>
          <p:spPr>
            <a:xfrm>
              <a:off x="3046426" y="2508401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TaskB882Team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20432061-02DF-4EF7-AB8A-3A95752E70FB}"/>
                </a:ext>
              </a:extLst>
            </p:cNvPr>
            <p:cNvSpPr/>
            <p:nvPr/>
          </p:nvSpPr>
          <p:spPr>
            <a:xfrm>
              <a:off x="3554163" y="2822167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TaskB883Team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F60D4B01-4260-4575-A683-C98199179E12}"/>
              </a:ext>
            </a:extLst>
          </p:cNvPr>
          <p:cNvSpPr/>
          <p:nvPr/>
        </p:nvSpPr>
        <p:spPr>
          <a:xfrm>
            <a:off x="2805143" y="730627"/>
            <a:ext cx="9110870" cy="59882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/>
              <a:t>DevOp</a:t>
            </a:r>
            <a:r>
              <a:rPr lang="en-US" sz="2000" dirty="0"/>
              <a:t> Run Times (Environments)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189132E-5045-4546-ADA4-AA8A3E9249D4}"/>
              </a:ext>
            </a:extLst>
          </p:cNvPr>
          <p:cNvSpPr/>
          <p:nvPr/>
        </p:nvSpPr>
        <p:spPr>
          <a:xfrm>
            <a:off x="2871535" y="3119997"/>
            <a:ext cx="4354364" cy="3566813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Service A Development Run Time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A318CB9-36DD-4FA8-9C34-0E1D45B527CB}"/>
              </a:ext>
            </a:extLst>
          </p:cNvPr>
          <p:cNvSpPr/>
          <p:nvPr/>
        </p:nvSpPr>
        <p:spPr>
          <a:xfrm>
            <a:off x="4229140" y="1154433"/>
            <a:ext cx="6774994" cy="183630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Group </a:t>
            </a:r>
            <a:r>
              <a:rPr lang="en-US" sz="1400" dirty="0" err="1"/>
              <a:t>DevOp</a:t>
            </a:r>
            <a:r>
              <a:rPr lang="en-US" sz="1400" dirty="0"/>
              <a:t> (Dev &amp; Test &amp; Op) Run Time Structure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B92D36-E101-4AD6-AFEE-35A33CB2DA89}"/>
              </a:ext>
            </a:extLst>
          </p:cNvPr>
          <p:cNvGrpSpPr/>
          <p:nvPr/>
        </p:nvGrpSpPr>
        <p:grpSpPr>
          <a:xfrm>
            <a:off x="6031622" y="1626303"/>
            <a:ext cx="3170030" cy="906212"/>
            <a:chOff x="6807689" y="806178"/>
            <a:chExt cx="3170030" cy="906212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2076AD8-1C28-494A-94A3-49B6BA8A4BCE}"/>
                </a:ext>
              </a:extLst>
            </p:cNvPr>
            <p:cNvSpPr/>
            <p:nvPr/>
          </p:nvSpPr>
          <p:spPr>
            <a:xfrm>
              <a:off x="6807689" y="806178"/>
              <a:ext cx="3170030" cy="90621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Group </a:t>
              </a:r>
              <a:r>
                <a:rPr lang="en-US" sz="1400" dirty="0" err="1"/>
                <a:t>DevOp</a:t>
              </a:r>
              <a:r>
                <a:rPr lang="en-US" sz="1400" dirty="0"/>
                <a:t> Common Containers</a:t>
              </a:r>
            </a:p>
          </p:txBody>
        </p:sp>
        <p:sp>
          <p:nvSpPr>
            <p:cNvPr id="46" name="Flowchart: Magnetic Disk 45">
              <a:extLst>
                <a:ext uri="{FF2B5EF4-FFF2-40B4-BE49-F238E27FC236}">
                  <a16:creationId xmlns:a16="http://schemas.microsoft.com/office/drawing/2014/main" id="{04AD8566-ACDF-4F45-A314-EE2E37326732}"/>
                </a:ext>
              </a:extLst>
            </p:cNvPr>
            <p:cNvSpPr/>
            <p:nvPr/>
          </p:nvSpPr>
          <p:spPr>
            <a:xfrm>
              <a:off x="9026181" y="1165993"/>
              <a:ext cx="735106" cy="41395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47" name="Flowchart: Direct Access Storage 46">
              <a:extLst>
                <a:ext uri="{FF2B5EF4-FFF2-40B4-BE49-F238E27FC236}">
                  <a16:creationId xmlns:a16="http://schemas.microsoft.com/office/drawing/2014/main" id="{8D5B9F9B-5618-4F26-9C7D-CA93B854AE61}"/>
                </a:ext>
              </a:extLst>
            </p:cNvPr>
            <p:cNvSpPr/>
            <p:nvPr/>
          </p:nvSpPr>
          <p:spPr>
            <a:xfrm>
              <a:off x="8023497" y="1181733"/>
              <a:ext cx="825234" cy="375247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F4A2DAA-E6C7-4963-A1F5-C2282BBD25AB}"/>
                </a:ext>
              </a:extLst>
            </p:cNvPr>
            <p:cNvSpPr/>
            <p:nvPr/>
          </p:nvSpPr>
          <p:spPr>
            <a:xfrm>
              <a:off x="6966392" y="1185045"/>
              <a:ext cx="825234" cy="3946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FDF8DE-0CA1-4C0F-B9FF-2B0A7B941536}"/>
              </a:ext>
            </a:extLst>
          </p:cNvPr>
          <p:cNvGrpSpPr/>
          <p:nvPr/>
        </p:nvGrpSpPr>
        <p:grpSpPr>
          <a:xfrm>
            <a:off x="4383258" y="1457747"/>
            <a:ext cx="1460693" cy="1278081"/>
            <a:chOff x="5354864" y="1052743"/>
            <a:chExt cx="1460693" cy="1278081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7EE4A38-1E29-4DA7-8BB4-E1C49360430C}"/>
                </a:ext>
              </a:extLst>
            </p:cNvPr>
            <p:cNvSpPr/>
            <p:nvPr/>
          </p:nvSpPr>
          <p:spPr>
            <a:xfrm>
              <a:off x="5354864" y="1052743"/>
              <a:ext cx="1460693" cy="1278081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8D1A9DF-F963-4237-A2B6-3C10B7AF4A49}"/>
                </a:ext>
              </a:extLst>
            </p:cNvPr>
            <p:cNvSpPr/>
            <p:nvPr/>
          </p:nvSpPr>
          <p:spPr>
            <a:xfrm>
              <a:off x="5575809" y="1479176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 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4BD59B8-30D3-41F4-A11F-5449F4733F43}"/>
                </a:ext>
              </a:extLst>
            </p:cNvPr>
            <p:cNvSpPr/>
            <p:nvPr/>
          </p:nvSpPr>
          <p:spPr>
            <a:xfrm>
              <a:off x="5575809" y="1840420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 A</a:t>
              </a:r>
            </a:p>
          </p:txBody>
        </p:sp>
        <p:sp>
          <p:nvSpPr>
            <p:cNvPr id="55" name="Flowchart: Magnetic Disk 54">
              <a:extLst>
                <a:ext uri="{FF2B5EF4-FFF2-40B4-BE49-F238E27FC236}">
                  <a16:creationId xmlns:a16="http://schemas.microsoft.com/office/drawing/2014/main" id="{B92592F2-016A-4CDD-A691-8029FB4894A0}"/>
                </a:ext>
              </a:extLst>
            </p:cNvPr>
            <p:cNvSpPr/>
            <p:nvPr/>
          </p:nvSpPr>
          <p:spPr>
            <a:xfrm>
              <a:off x="6202845" y="1608159"/>
              <a:ext cx="535165" cy="413953"/>
            </a:xfrm>
            <a:prstGeom prst="flowChartMagneticDisk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Service A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36CDF67-8ADA-462F-B765-E71A05177386}"/>
              </a:ext>
            </a:extLst>
          </p:cNvPr>
          <p:cNvGrpSpPr/>
          <p:nvPr/>
        </p:nvGrpSpPr>
        <p:grpSpPr>
          <a:xfrm>
            <a:off x="9379102" y="1445025"/>
            <a:ext cx="1460693" cy="1278081"/>
            <a:chOff x="5354864" y="1052743"/>
            <a:chExt cx="1460693" cy="1278081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A07F2AC-C59E-44F8-95AC-52E771F7DC89}"/>
                </a:ext>
              </a:extLst>
            </p:cNvPr>
            <p:cNvSpPr/>
            <p:nvPr/>
          </p:nvSpPr>
          <p:spPr>
            <a:xfrm>
              <a:off x="5354864" y="1052743"/>
              <a:ext cx="1460693" cy="1278081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C197A18-6512-4D07-9B40-C086A440B5FB}"/>
                </a:ext>
              </a:extLst>
            </p:cNvPr>
            <p:cNvSpPr/>
            <p:nvPr/>
          </p:nvSpPr>
          <p:spPr>
            <a:xfrm>
              <a:off x="5575809" y="1479176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 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AF611F1-8D71-4A9A-AB98-928142BD364F}"/>
                </a:ext>
              </a:extLst>
            </p:cNvPr>
            <p:cNvSpPr/>
            <p:nvPr/>
          </p:nvSpPr>
          <p:spPr>
            <a:xfrm>
              <a:off x="5575809" y="1840420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 B</a:t>
              </a:r>
            </a:p>
          </p:txBody>
        </p:sp>
        <p:sp>
          <p:nvSpPr>
            <p:cNvPr id="61" name="Flowchart: Magnetic Disk 60">
              <a:extLst>
                <a:ext uri="{FF2B5EF4-FFF2-40B4-BE49-F238E27FC236}">
                  <a16:creationId xmlns:a16="http://schemas.microsoft.com/office/drawing/2014/main" id="{202BF737-04D9-4679-9BD6-1F557B91CFBE}"/>
                </a:ext>
              </a:extLst>
            </p:cNvPr>
            <p:cNvSpPr/>
            <p:nvPr/>
          </p:nvSpPr>
          <p:spPr>
            <a:xfrm>
              <a:off x="6202845" y="1608159"/>
              <a:ext cx="535165" cy="413953"/>
            </a:xfrm>
            <a:prstGeom prst="flowChartMagneticDisk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Service 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E4DE2D4-9104-4D19-8ED4-266A13FB8274}"/>
              </a:ext>
            </a:extLst>
          </p:cNvPr>
          <p:cNvGrpSpPr/>
          <p:nvPr/>
        </p:nvGrpSpPr>
        <p:grpSpPr>
          <a:xfrm>
            <a:off x="2897453" y="3738781"/>
            <a:ext cx="4297791" cy="1210070"/>
            <a:chOff x="2897453" y="3738781"/>
            <a:chExt cx="4297791" cy="121007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8EC47A33-0525-4062-807A-7AAAAF3B33A8}"/>
                </a:ext>
              </a:extLst>
            </p:cNvPr>
            <p:cNvSpPr/>
            <p:nvPr/>
          </p:nvSpPr>
          <p:spPr>
            <a:xfrm>
              <a:off x="2897453" y="3738781"/>
              <a:ext cx="4297791" cy="12100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 Development Common Containers</a:t>
              </a:r>
            </a:p>
          </p:txBody>
        </p:sp>
        <p:sp>
          <p:nvSpPr>
            <p:cNvPr id="62" name="Flowchart: Magnetic Disk 61">
              <a:extLst>
                <a:ext uri="{FF2B5EF4-FFF2-40B4-BE49-F238E27FC236}">
                  <a16:creationId xmlns:a16="http://schemas.microsoft.com/office/drawing/2014/main" id="{2DDFD674-9268-4740-B0D3-70EF3A271C96}"/>
                </a:ext>
              </a:extLst>
            </p:cNvPr>
            <p:cNvSpPr/>
            <p:nvPr/>
          </p:nvSpPr>
          <p:spPr>
            <a:xfrm>
              <a:off x="5076958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63" name="Flowchart: Direct Access Storage 62">
              <a:extLst>
                <a:ext uri="{FF2B5EF4-FFF2-40B4-BE49-F238E27FC236}">
                  <a16:creationId xmlns:a16="http://schemas.microsoft.com/office/drawing/2014/main" id="{45C1E4D8-47F5-474C-B509-C0A90FB8E97B}"/>
                </a:ext>
              </a:extLst>
            </p:cNvPr>
            <p:cNvSpPr/>
            <p:nvPr/>
          </p:nvSpPr>
          <p:spPr>
            <a:xfrm>
              <a:off x="4306327" y="4272291"/>
              <a:ext cx="713232" cy="365760"/>
            </a:xfrm>
            <a:prstGeom prst="flowChartMagneticDrum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C7F2F95D-E0E8-4FC5-ACB3-2D1CA530BD2C}"/>
                </a:ext>
              </a:extLst>
            </p:cNvPr>
            <p:cNvSpPr/>
            <p:nvPr/>
          </p:nvSpPr>
          <p:spPr>
            <a:xfrm>
              <a:off x="3535696" y="4272291"/>
              <a:ext cx="713232" cy="36576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9526C4B-C8A2-4F45-A374-9D3D4D14897C}"/>
                </a:ext>
              </a:extLst>
            </p:cNvPr>
            <p:cNvSpPr/>
            <p:nvPr/>
          </p:nvSpPr>
          <p:spPr>
            <a:xfrm>
              <a:off x="6618220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99C957-04D0-48DC-963B-F3F3E9E3AE85}"/>
                </a:ext>
              </a:extLst>
            </p:cNvPr>
            <p:cNvSpPr/>
            <p:nvPr/>
          </p:nvSpPr>
          <p:spPr>
            <a:xfrm>
              <a:off x="2929657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67" name="Flowchart: Magnetic Disk 66">
              <a:extLst>
                <a:ext uri="{FF2B5EF4-FFF2-40B4-BE49-F238E27FC236}">
                  <a16:creationId xmlns:a16="http://schemas.microsoft.com/office/drawing/2014/main" id="{0383CA3C-3E68-4CCC-82C3-FA275E6AF5D3}"/>
                </a:ext>
              </a:extLst>
            </p:cNvPr>
            <p:cNvSpPr/>
            <p:nvPr/>
          </p:nvSpPr>
          <p:spPr>
            <a:xfrm>
              <a:off x="5847589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7CFEFF8-390E-41C0-8A8E-D8B8B51BA5AD}"/>
              </a:ext>
            </a:extLst>
          </p:cNvPr>
          <p:cNvGrpSpPr/>
          <p:nvPr/>
        </p:nvGrpSpPr>
        <p:grpSpPr>
          <a:xfrm>
            <a:off x="2929657" y="5067737"/>
            <a:ext cx="2262948" cy="885522"/>
            <a:chOff x="5617029" y="4731454"/>
            <a:chExt cx="2262948" cy="885522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30E7FE9-795D-4FDB-B8AD-DC5CB3DE3C6B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TaskA001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9A0377C-4C93-4748-98BC-2E9B9D98D3DC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EE0037F-BF1A-449D-BB84-B9364EE06A9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71" name="Flowchart: Magnetic Disk 70">
              <a:extLst>
                <a:ext uri="{FF2B5EF4-FFF2-40B4-BE49-F238E27FC236}">
                  <a16:creationId xmlns:a16="http://schemas.microsoft.com/office/drawing/2014/main" id="{D4AF679D-D410-4BDC-BC69-FA1758C050F1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F63E986-8B7F-44ED-8FFB-6B378176B63C}"/>
              </a:ext>
            </a:extLst>
          </p:cNvPr>
          <p:cNvGrpSpPr/>
          <p:nvPr/>
        </p:nvGrpSpPr>
        <p:grpSpPr>
          <a:xfrm>
            <a:off x="3388120" y="5221372"/>
            <a:ext cx="2262948" cy="885522"/>
            <a:chOff x="5617029" y="4731454"/>
            <a:chExt cx="2262948" cy="885522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46EEEFF-7419-43BF-8B5D-26D3000B5C9A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TaskA002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380EF22-9AD8-4018-A5A9-014D20729148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677A2F5-F9A6-4221-862E-0474F1A96C0D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77" name="Flowchart: Magnetic Disk 76">
              <a:extLst>
                <a:ext uri="{FF2B5EF4-FFF2-40B4-BE49-F238E27FC236}">
                  <a16:creationId xmlns:a16="http://schemas.microsoft.com/office/drawing/2014/main" id="{87BCF0F5-4BBE-4F36-B46D-2BA7D165D1F7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D612784-1450-41F6-8FE4-27F4F7A56A29}"/>
              </a:ext>
            </a:extLst>
          </p:cNvPr>
          <p:cNvGrpSpPr/>
          <p:nvPr/>
        </p:nvGrpSpPr>
        <p:grpSpPr>
          <a:xfrm>
            <a:off x="3814457" y="5370847"/>
            <a:ext cx="2262948" cy="885522"/>
            <a:chOff x="5617029" y="4731454"/>
            <a:chExt cx="2262948" cy="885522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D18F16DB-0847-4DDF-8FF6-844D4C69A11D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TaskA003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184D71B-FC8E-4ABE-B981-0F2A03C696E2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B2F21B3-D095-48A2-987E-55A290088ECA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82" name="Flowchart: Magnetic Disk 81">
              <a:extLst>
                <a:ext uri="{FF2B5EF4-FFF2-40B4-BE49-F238E27FC236}">
                  <a16:creationId xmlns:a16="http://schemas.microsoft.com/office/drawing/2014/main" id="{B8B8C561-8B25-4F37-A968-09E21BEB7E92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E9A636A7-7AB2-483D-9970-8FAB453924E2}"/>
              </a:ext>
            </a:extLst>
          </p:cNvPr>
          <p:cNvSpPr/>
          <p:nvPr/>
        </p:nvSpPr>
        <p:spPr>
          <a:xfrm>
            <a:off x="7451697" y="3119997"/>
            <a:ext cx="4354364" cy="356681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Service B Development Run Time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1F2A846-4420-4FC3-AB88-3D4B9D2A344A}"/>
              </a:ext>
            </a:extLst>
          </p:cNvPr>
          <p:cNvGrpSpPr/>
          <p:nvPr/>
        </p:nvGrpSpPr>
        <p:grpSpPr>
          <a:xfrm>
            <a:off x="7477615" y="3738781"/>
            <a:ext cx="4297791" cy="1210070"/>
            <a:chOff x="7477615" y="3738781"/>
            <a:chExt cx="4297791" cy="1210070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D44F52E4-ED6E-438C-A6B7-81FEE2C15FCA}"/>
                </a:ext>
              </a:extLst>
            </p:cNvPr>
            <p:cNvSpPr/>
            <p:nvPr/>
          </p:nvSpPr>
          <p:spPr>
            <a:xfrm>
              <a:off x="7477615" y="3738781"/>
              <a:ext cx="4297791" cy="121007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 Development Common Containers</a:t>
              </a:r>
            </a:p>
          </p:txBody>
        </p:sp>
        <p:sp>
          <p:nvSpPr>
            <p:cNvPr id="109" name="Flowchart: Magnetic Disk 108">
              <a:extLst>
                <a:ext uri="{FF2B5EF4-FFF2-40B4-BE49-F238E27FC236}">
                  <a16:creationId xmlns:a16="http://schemas.microsoft.com/office/drawing/2014/main" id="{035E0247-BC38-41B8-9362-224E6B522304}"/>
                </a:ext>
              </a:extLst>
            </p:cNvPr>
            <p:cNvSpPr/>
            <p:nvPr/>
          </p:nvSpPr>
          <p:spPr>
            <a:xfrm>
              <a:off x="9657120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110" name="Flowchart: Direct Access Storage 109">
              <a:extLst>
                <a:ext uri="{FF2B5EF4-FFF2-40B4-BE49-F238E27FC236}">
                  <a16:creationId xmlns:a16="http://schemas.microsoft.com/office/drawing/2014/main" id="{6FC11250-629E-48D0-8797-EB0B84969B6A}"/>
                </a:ext>
              </a:extLst>
            </p:cNvPr>
            <p:cNvSpPr/>
            <p:nvPr/>
          </p:nvSpPr>
          <p:spPr>
            <a:xfrm>
              <a:off x="8886489" y="4272291"/>
              <a:ext cx="713232" cy="365760"/>
            </a:xfrm>
            <a:prstGeom prst="flowChartMagneticDru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9E043A23-1EB7-4771-B2E4-45A2E62E7C1F}"/>
                </a:ext>
              </a:extLst>
            </p:cNvPr>
            <p:cNvSpPr/>
            <p:nvPr/>
          </p:nvSpPr>
          <p:spPr>
            <a:xfrm>
              <a:off x="8115858" y="4272291"/>
              <a:ext cx="713232" cy="36576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D24856B-FB5A-416B-ABA2-5CE44D56B5D8}"/>
                </a:ext>
              </a:extLst>
            </p:cNvPr>
            <p:cNvSpPr/>
            <p:nvPr/>
          </p:nvSpPr>
          <p:spPr>
            <a:xfrm>
              <a:off x="11198382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B9A63D8-1068-43F2-B2BF-40A79595DC62}"/>
                </a:ext>
              </a:extLst>
            </p:cNvPr>
            <p:cNvSpPr/>
            <p:nvPr/>
          </p:nvSpPr>
          <p:spPr>
            <a:xfrm>
              <a:off x="7509819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14" name="Flowchart: Magnetic Disk 113">
              <a:extLst>
                <a:ext uri="{FF2B5EF4-FFF2-40B4-BE49-F238E27FC236}">
                  <a16:creationId xmlns:a16="http://schemas.microsoft.com/office/drawing/2014/main" id="{3A6D1A08-83E5-4192-B0AC-47507CDEFEAC}"/>
                </a:ext>
              </a:extLst>
            </p:cNvPr>
            <p:cNvSpPr/>
            <p:nvPr/>
          </p:nvSpPr>
          <p:spPr>
            <a:xfrm>
              <a:off x="10427751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8093A8D-B916-4FF7-B865-6D1C04E19124}"/>
              </a:ext>
            </a:extLst>
          </p:cNvPr>
          <p:cNvGrpSpPr/>
          <p:nvPr/>
        </p:nvGrpSpPr>
        <p:grpSpPr>
          <a:xfrm>
            <a:off x="7531929" y="5039600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F7EB2F23-1D9E-4EA4-BA3F-B1B1EB2C1F0E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TaskB881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4BCE18A-2A2F-4C5D-B1D5-7D87310C55EC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95C9899-5A06-4A3A-BCC3-72E525A4A04A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29" name="Flowchart: Magnetic Disk 128">
              <a:extLst>
                <a:ext uri="{FF2B5EF4-FFF2-40B4-BE49-F238E27FC236}">
                  <a16:creationId xmlns:a16="http://schemas.microsoft.com/office/drawing/2014/main" id="{F0FD2D64-B719-42C2-BEA5-3F23416C4052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0CC8A80-8BF1-4079-AE18-283B0B083C63}"/>
              </a:ext>
            </a:extLst>
          </p:cNvPr>
          <p:cNvGrpSpPr/>
          <p:nvPr/>
        </p:nvGrpSpPr>
        <p:grpSpPr>
          <a:xfrm>
            <a:off x="8035003" y="5229201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8703D7F0-9893-497A-AEE6-490FEE96D698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TaskB882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69EC1BD-2C99-4065-B92B-C40473DA39F0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B66AACA-C1A3-4D65-92D2-4B64B04392A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39" name="Flowchart: Magnetic Disk 138">
              <a:extLst>
                <a:ext uri="{FF2B5EF4-FFF2-40B4-BE49-F238E27FC236}">
                  <a16:creationId xmlns:a16="http://schemas.microsoft.com/office/drawing/2014/main" id="{4F1A306E-CCE4-4223-A757-3CED184449AB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EB6F953-4983-4B30-B3B3-DA38E94C0290}"/>
              </a:ext>
            </a:extLst>
          </p:cNvPr>
          <p:cNvGrpSpPr/>
          <p:nvPr/>
        </p:nvGrpSpPr>
        <p:grpSpPr>
          <a:xfrm>
            <a:off x="8517560" y="5412253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740D4BA0-EDB6-48E9-95D3-B416D6FCE67C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TaskB883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1574046-7320-49E3-B60C-40EB371141EA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07963D6-CC4C-409E-A742-EC3A37E8D2E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34" name="Flowchart: Magnetic Disk 133">
              <a:extLst>
                <a:ext uri="{FF2B5EF4-FFF2-40B4-BE49-F238E27FC236}">
                  <a16:creationId xmlns:a16="http://schemas.microsoft.com/office/drawing/2014/main" id="{E1F328D3-675D-4D36-9B6B-263164FD4885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FFEEF249-85F2-4970-8A48-800C5752E78A}"/>
              </a:ext>
            </a:extLst>
          </p:cNvPr>
          <p:cNvSpPr/>
          <p:nvPr/>
        </p:nvSpPr>
        <p:spPr>
          <a:xfrm>
            <a:off x="389253" y="1329271"/>
            <a:ext cx="2005638" cy="92493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Group Teams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AC6736BF-DCED-4BD7-96F2-1C19EC7E389D}"/>
              </a:ext>
            </a:extLst>
          </p:cNvPr>
          <p:cNvSpPr/>
          <p:nvPr/>
        </p:nvSpPr>
        <p:spPr>
          <a:xfrm>
            <a:off x="440992" y="1680551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Testing Team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016D57B9-9FD6-46A6-8444-48875177FF6A}"/>
              </a:ext>
            </a:extLst>
          </p:cNvPr>
          <p:cNvSpPr/>
          <p:nvPr/>
        </p:nvSpPr>
        <p:spPr>
          <a:xfrm>
            <a:off x="938447" y="1822984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Deploy Team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56D14EB-4C10-4DC5-812A-6F4482804135}"/>
              </a:ext>
            </a:extLst>
          </p:cNvPr>
          <p:cNvSpPr/>
          <p:nvPr/>
        </p:nvSpPr>
        <p:spPr>
          <a:xfrm>
            <a:off x="1476495" y="1881256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Op Team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0491987-5B2D-47C2-9AEE-884118E2F401}"/>
              </a:ext>
            </a:extLst>
          </p:cNvPr>
          <p:cNvSpPr/>
          <p:nvPr/>
        </p:nvSpPr>
        <p:spPr>
          <a:xfrm>
            <a:off x="1717086" y="1607672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/>
              <a:t>SupportTeam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05601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51" grpId="0" animBg="1"/>
      <p:bldP spid="1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C1D6286-4660-47B2-A646-6A4E12A3A866}"/>
              </a:ext>
            </a:extLst>
          </p:cNvPr>
          <p:cNvSpPr/>
          <p:nvPr/>
        </p:nvSpPr>
        <p:spPr>
          <a:xfrm>
            <a:off x="73539" y="3246856"/>
            <a:ext cx="2195982" cy="10866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Docker/OpenShift Images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91B27B-9B0D-4CBE-AE3A-D3657B8C465C}"/>
              </a:ext>
            </a:extLst>
          </p:cNvPr>
          <p:cNvSpPr/>
          <p:nvPr/>
        </p:nvSpPr>
        <p:spPr>
          <a:xfrm>
            <a:off x="73539" y="1583963"/>
            <a:ext cx="2195982" cy="1086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OMS v10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OMS Group Cluster and Create Base CDT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4778634" y="1261226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CB3A4-E842-4397-8DFB-5B8103B07306}"/>
              </a:ext>
            </a:extLst>
          </p:cNvPr>
          <p:cNvSpPr/>
          <p:nvPr/>
        </p:nvSpPr>
        <p:spPr>
          <a:xfrm>
            <a:off x="6694995" y="2770253"/>
            <a:ext cx="503084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OMS Group Environment (OpenShift Project)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2409995" y="1255050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2689540" y="2846897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2689540" y="2390750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2689540" y="1934603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6336406" y="1255050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2689540" y="3759191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2689540" y="3303044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C04B54-22C2-4953-9D33-7ABFBBCA78F3}"/>
              </a:ext>
            </a:extLst>
          </p:cNvPr>
          <p:cNvSpPr/>
          <p:nvPr/>
        </p:nvSpPr>
        <p:spPr>
          <a:xfrm>
            <a:off x="6887318" y="3685332"/>
            <a:ext cx="1042616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Foundation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6336405" y="2374327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0438E6-5FFC-4F78-B955-76DC53FB6DA7}"/>
              </a:ext>
            </a:extLst>
          </p:cNvPr>
          <p:cNvSpPr/>
          <p:nvPr/>
        </p:nvSpPr>
        <p:spPr>
          <a:xfrm>
            <a:off x="8442090" y="3685332"/>
            <a:ext cx="1042616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DB2 Config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4D1F11-9945-4D0C-9992-E91B5A0DA550}"/>
              </a:ext>
            </a:extLst>
          </p:cNvPr>
          <p:cNvSpPr/>
          <p:nvPr/>
        </p:nvSpPr>
        <p:spPr>
          <a:xfrm>
            <a:off x="8442090" y="4249571"/>
            <a:ext cx="1042616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DB2 </a:t>
            </a:r>
            <a:r>
              <a:rPr lang="en-US" sz="900" dirty="0" err="1"/>
              <a:t>NonConfig</a:t>
            </a:r>
            <a:endParaRPr lang="en-US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4E5B93-5C79-45BE-9B71-DE3F929D1708}"/>
              </a:ext>
            </a:extLst>
          </p:cNvPr>
          <p:cNvSpPr/>
          <p:nvPr/>
        </p:nvSpPr>
        <p:spPr>
          <a:xfrm>
            <a:off x="6788706" y="3134282"/>
            <a:ext cx="4838518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5044889" y="1860541"/>
            <a:ext cx="896471" cy="33662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Base CDT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A353C9-2CD1-4E8E-964F-0362FB06F623}"/>
              </a:ext>
            </a:extLst>
          </p:cNvPr>
          <p:cNvGrpSpPr/>
          <p:nvPr/>
        </p:nvGrpSpPr>
        <p:grpSpPr>
          <a:xfrm>
            <a:off x="7820252" y="3904125"/>
            <a:ext cx="731520" cy="779656"/>
            <a:chOff x="7025633" y="3774446"/>
            <a:chExt cx="731520" cy="77965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9AC1D67-5E2E-473D-94FA-7AF4D7A99F17}"/>
                </a:ext>
              </a:extLst>
            </p:cNvPr>
            <p:cNvGrpSpPr/>
            <p:nvPr/>
          </p:nvGrpSpPr>
          <p:grpSpPr>
            <a:xfrm>
              <a:off x="7025633" y="3774446"/>
              <a:ext cx="731520" cy="779656"/>
              <a:chOff x="6866965" y="4380428"/>
              <a:chExt cx="731520" cy="77965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847B92A-04C3-45B8-B9F9-B842D888D0B4}"/>
                  </a:ext>
                </a:extLst>
              </p:cNvPr>
              <p:cNvSpPr/>
              <p:nvPr/>
            </p:nvSpPr>
            <p:spPr>
              <a:xfrm>
                <a:off x="6866965" y="4428564"/>
                <a:ext cx="731520" cy="731520"/>
              </a:xfrm>
              <a:custGeom>
                <a:avLst/>
                <a:gdLst>
                  <a:gd name="connsiteX0" fmla="*/ 365760 w 731520"/>
                  <a:gd name="connsiteY0" fmla="*/ 91440 h 731520"/>
                  <a:gd name="connsiteX1" fmla="*/ 91440 w 731520"/>
                  <a:gd name="connsiteY1" fmla="*/ 365760 h 731520"/>
                  <a:gd name="connsiteX2" fmla="*/ 365760 w 731520"/>
                  <a:gd name="connsiteY2" fmla="*/ 640080 h 731520"/>
                  <a:gd name="connsiteX3" fmla="*/ 640080 w 731520"/>
                  <a:gd name="connsiteY3" fmla="*/ 365760 h 731520"/>
                  <a:gd name="connsiteX4" fmla="*/ 365760 w 731520"/>
                  <a:gd name="connsiteY4" fmla="*/ 91440 h 731520"/>
                  <a:gd name="connsiteX5" fmla="*/ 365760 w 731520"/>
                  <a:gd name="connsiteY5" fmla="*/ 0 h 731520"/>
                  <a:gd name="connsiteX6" fmla="*/ 731520 w 731520"/>
                  <a:gd name="connsiteY6" fmla="*/ 365760 h 731520"/>
                  <a:gd name="connsiteX7" fmla="*/ 365760 w 731520"/>
                  <a:gd name="connsiteY7" fmla="*/ 731520 h 731520"/>
                  <a:gd name="connsiteX8" fmla="*/ 0 w 731520"/>
                  <a:gd name="connsiteY8" fmla="*/ 365760 h 731520"/>
                  <a:gd name="connsiteX9" fmla="*/ 365760 w 731520"/>
                  <a:gd name="connsiteY9" fmla="*/ 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1520" h="731520">
                    <a:moveTo>
                      <a:pt x="365760" y="91440"/>
                    </a:moveTo>
                    <a:cubicBezTo>
                      <a:pt x="214257" y="91440"/>
                      <a:pt x="91440" y="214257"/>
                      <a:pt x="91440" y="365760"/>
                    </a:cubicBezTo>
                    <a:cubicBezTo>
                      <a:pt x="91440" y="517263"/>
                      <a:pt x="214257" y="640080"/>
                      <a:pt x="365760" y="640080"/>
                    </a:cubicBezTo>
                    <a:cubicBezTo>
                      <a:pt x="517263" y="640080"/>
                      <a:pt x="640080" y="517263"/>
                      <a:pt x="640080" y="365760"/>
                    </a:cubicBezTo>
                    <a:cubicBezTo>
                      <a:pt x="640080" y="214257"/>
                      <a:pt x="517263" y="91440"/>
                      <a:pt x="365760" y="91440"/>
                    </a:cubicBezTo>
                    <a:close/>
                    <a:moveTo>
                      <a:pt x="365760" y="0"/>
                    </a:moveTo>
                    <a:cubicBezTo>
                      <a:pt x="567764" y="0"/>
                      <a:pt x="731520" y="163756"/>
                      <a:pt x="731520" y="365760"/>
                    </a:cubicBezTo>
                    <a:cubicBezTo>
                      <a:pt x="731520" y="567764"/>
                      <a:pt x="567764" y="731520"/>
                      <a:pt x="365760" y="731520"/>
                    </a:cubicBezTo>
                    <a:cubicBezTo>
                      <a:pt x="163756" y="731520"/>
                      <a:pt x="0" y="567764"/>
                      <a:pt x="0" y="365760"/>
                    </a:cubicBezTo>
                    <a:cubicBezTo>
                      <a:pt x="0" y="163756"/>
                      <a:pt x="163756" y="0"/>
                      <a:pt x="36576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DCBE9703-B5C8-4E62-876A-B77328E3DD0E}"/>
                  </a:ext>
                </a:extLst>
              </p:cNvPr>
              <p:cNvSpPr/>
              <p:nvPr/>
            </p:nvSpPr>
            <p:spPr>
              <a:xfrm rot="5227562">
                <a:off x="7173669" y="4396657"/>
                <a:ext cx="184193" cy="1517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CD45010-6D45-4FA5-8641-33AD0680371B}"/>
                </a:ext>
              </a:extLst>
            </p:cNvPr>
            <p:cNvSpPr txBox="1"/>
            <p:nvPr/>
          </p:nvSpPr>
          <p:spPr>
            <a:xfrm>
              <a:off x="7196646" y="4072926"/>
              <a:ext cx="4555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Setup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1B1BDD40-D616-4650-9C50-18A3D88E37FC}"/>
              </a:ext>
            </a:extLst>
          </p:cNvPr>
          <p:cNvSpPr/>
          <p:nvPr/>
        </p:nvSpPr>
        <p:spPr>
          <a:xfrm>
            <a:off x="7047235" y="4238142"/>
            <a:ext cx="1042616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53425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-0.15365 0.0081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2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85185E-6 L -0.1513 -0.08449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65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-0.15911 -0.14352 " pathEditMode="relative" rAng="0" ptsTypes="AA">
                                      <p:cBhvr>
                                        <p:cTn id="20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56" y="-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-0.18008 0.00556 " pathEditMode="relative" rAng="0" ptsTypes="AA">
                                      <p:cBhvr>
                                        <p:cTn id="26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81481E-6 L -0.18008 -0.04908 " pathEditMode="relative" rAng="0" ptsTypes="AA">
                                      <p:cBhvr>
                                        <p:cTn id="32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-0.39688 -0.00555 " pathEditMode="relative" rAng="0" ptsTypes="AA">
                                      <p:cBhvr>
                                        <p:cTn id="53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11111E-6 L -0.27382 -0.27176 " pathEditMode="relative" rAng="0" ptsTypes="AA">
                                      <p:cBhvr>
                                        <p:cTn id="59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98" y="-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L -0.39688 -0.08009 " pathEditMode="relative" rAng="0" ptsTypes="AA">
                                      <p:cBhvr>
                                        <p:cTn id="65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-0.25651 -0.27222 " pathEditMode="relative" rAng="0" ptsTypes="AA">
                                      <p:cBhvr>
                                        <p:cTn id="71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26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17891 0.25232 " pathEditMode="relative" rAng="0" ptsTypes="AA">
                                      <p:cBhvr>
                                        <p:cTn id="86" dur="2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5" y="1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7" grpId="1" animBg="1"/>
      <p:bldP spid="19" grpId="0" animBg="1"/>
      <p:bldP spid="20" grpId="0" animBg="1"/>
      <p:bldP spid="20" grpId="1" animBg="1"/>
      <p:bldP spid="25" grpId="0" animBg="1"/>
      <p:bldP spid="2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Service A Env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1380692" y="2551066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1380692" y="2094919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1380692" y="1638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1380692" y="3463360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1380692" y="3007213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7" y="2078496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2478941"/>
            <a:ext cx="544068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Service A Dev Project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3736041" y="1564710"/>
            <a:ext cx="896471" cy="33662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Base CDT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5AFB2E-58AD-4F8D-A5BC-C852021EAF2E}"/>
              </a:ext>
            </a:extLst>
          </p:cNvPr>
          <p:cNvSpPr/>
          <p:nvPr/>
        </p:nvSpPr>
        <p:spPr>
          <a:xfrm>
            <a:off x="7978096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8872442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76436" y="2838900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7083750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Foundation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5295058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6189404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Agent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9766787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ActiveMQ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64FFF9-1D32-4BB2-89FE-479B1BF02EA0}"/>
              </a:ext>
            </a:extLst>
          </p:cNvPr>
          <p:cNvGrpSpPr/>
          <p:nvPr/>
        </p:nvGrpSpPr>
        <p:grpSpPr>
          <a:xfrm>
            <a:off x="7652350" y="3535485"/>
            <a:ext cx="731520" cy="779656"/>
            <a:chOff x="7025633" y="3774446"/>
            <a:chExt cx="731520" cy="77965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770F6CB-1D2D-491D-920B-27E1B80CA71D}"/>
                </a:ext>
              </a:extLst>
            </p:cNvPr>
            <p:cNvGrpSpPr/>
            <p:nvPr/>
          </p:nvGrpSpPr>
          <p:grpSpPr>
            <a:xfrm>
              <a:off x="7025633" y="3774446"/>
              <a:ext cx="731520" cy="779656"/>
              <a:chOff x="6866965" y="4380428"/>
              <a:chExt cx="731520" cy="779656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EC4907F-D2DD-4AFA-A859-AF67A7573094}"/>
                  </a:ext>
                </a:extLst>
              </p:cNvPr>
              <p:cNvSpPr/>
              <p:nvPr/>
            </p:nvSpPr>
            <p:spPr>
              <a:xfrm>
                <a:off x="6866965" y="4428564"/>
                <a:ext cx="731520" cy="731520"/>
              </a:xfrm>
              <a:custGeom>
                <a:avLst/>
                <a:gdLst>
                  <a:gd name="connsiteX0" fmla="*/ 365760 w 731520"/>
                  <a:gd name="connsiteY0" fmla="*/ 91440 h 731520"/>
                  <a:gd name="connsiteX1" fmla="*/ 91440 w 731520"/>
                  <a:gd name="connsiteY1" fmla="*/ 365760 h 731520"/>
                  <a:gd name="connsiteX2" fmla="*/ 365760 w 731520"/>
                  <a:gd name="connsiteY2" fmla="*/ 640080 h 731520"/>
                  <a:gd name="connsiteX3" fmla="*/ 640080 w 731520"/>
                  <a:gd name="connsiteY3" fmla="*/ 365760 h 731520"/>
                  <a:gd name="connsiteX4" fmla="*/ 365760 w 731520"/>
                  <a:gd name="connsiteY4" fmla="*/ 91440 h 731520"/>
                  <a:gd name="connsiteX5" fmla="*/ 365760 w 731520"/>
                  <a:gd name="connsiteY5" fmla="*/ 0 h 731520"/>
                  <a:gd name="connsiteX6" fmla="*/ 731520 w 731520"/>
                  <a:gd name="connsiteY6" fmla="*/ 365760 h 731520"/>
                  <a:gd name="connsiteX7" fmla="*/ 365760 w 731520"/>
                  <a:gd name="connsiteY7" fmla="*/ 731520 h 731520"/>
                  <a:gd name="connsiteX8" fmla="*/ 0 w 731520"/>
                  <a:gd name="connsiteY8" fmla="*/ 365760 h 731520"/>
                  <a:gd name="connsiteX9" fmla="*/ 365760 w 731520"/>
                  <a:gd name="connsiteY9" fmla="*/ 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1520" h="731520">
                    <a:moveTo>
                      <a:pt x="365760" y="91440"/>
                    </a:moveTo>
                    <a:cubicBezTo>
                      <a:pt x="214257" y="91440"/>
                      <a:pt x="91440" y="214257"/>
                      <a:pt x="91440" y="365760"/>
                    </a:cubicBezTo>
                    <a:cubicBezTo>
                      <a:pt x="91440" y="517263"/>
                      <a:pt x="214257" y="640080"/>
                      <a:pt x="365760" y="640080"/>
                    </a:cubicBezTo>
                    <a:cubicBezTo>
                      <a:pt x="517263" y="640080"/>
                      <a:pt x="640080" y="517263"/>
                      <a:pt x="640080" y="365760"/>
                    </a:cubicBezTo>
                    <a:cubicBezTo>
                      <a:pt x="640080" y="214257"/>
                      <a:pt x="517263" y="91440"/>
                      <a:pt x="365760" y="91440"/>
                    </a:cubicBezTo>
                    <a:close/>
                    <a:moveTo>
                      <a:pt x="365760" y="0"/>
                    </a:moveTo>
                    <a:cubicBezTo>
                      <a:pt x="567764" y="0"/>
                      <a:pt x="731520" y="163756"/>
                      <a:pt x="731520" y="365760"/>
                    </a:cubicBezTo>
                    <a:cubicBezTo>
                      <a:pt x="731520" y="567764"/>
                      <a:pt x="567764" y="731520"/>
                      <a:pt x="365760" y="731520"/>
                    </a:cubicBezTo>
                    <a:cubicBezTo>
                      <a:pt x="163756" y="731520"/>
                      <a:pt x="0" y="567764"/>
                      <a:pt x="0" y="365760"/>
                    </a:cubicBezTo>
                    <a:cubicBezTo>
                      <a:pt x="0" y="163756"/>
                      <a:pt x="163756" y="0"/>
                      <a:pt x="36576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0591F589-336A-40ED-92EB-8D6271D0DB31}"/>
                  </a:ext>
                </a:extLst>
              </p:cNvPr>
              <p:cNvSpPr/>
              <p:nvPr/>
            </p:nvSpPr>
            <p:spPr>
              <a:xfrm rot="5227562">
                <a:off x="7173669" y="4396657"/>
                <a:ext cx="184193" cy="1517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406997-C1FC-4B4C-ADB1-457B20A06732}"/>
                </a:ext>
              </a:extLst>
            </p:cNvPr>
            <p:cNvSpPr txBox="1"/>
            <p:nvPr/>
          </p:nvSpPr>
          <p:spPr>
            <a:xfrm>
              <a:off x="7196646" y="4072926"/>
              <a:ext cx="3722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CDT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86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-0.45378 -0.05278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95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52955 -0.05278 " pathEditMode="relative" rAng="0" ptsTypes="AA">
                                      <p:cBhvr>
                                        <p:cTn id="29" dur="2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-0.38229 -0.25694 " pathEditMode="relative" rAng="0" ptsTypes="AA">
                                      <p:cBhvr>
                                        <p:cTn id="35" dur="2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15" y="-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22222E-6 L 0.26693 0.3576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46" y="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93 0.35764 L -2.91667E-6 -4.81481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29" y="-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69 L -0.60729 0.01991 " pathEditMode="relative" rAng="0" ptsTypes="AA">
                                      <p:cBhvr>
                                        <p:cTn id="56" dur="2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52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-0.23554 -0.18796 " pathEditMode="relative" rAng="0" ptsTypes="AA">
                                      <p:cBhvr>
                                        <p:cTn id="62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84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3095 -0.12106 " pathEditMode="relative" rAng="0" ptsTypes="AA">
                                      <p:cBhvr>
                                        <p:cTn id="68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82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A001 Development (and testing)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1380692" y="2551066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1380692" y="2094919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1380692" y="1638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1380692" y="3463360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1380692" y="3007213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7" y="2078496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2478941"/>
            <a:ext cx="544068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Service A Dev Project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5AFB2E-58AD-4F8D-A5BC-C852021EAF2E}"/>
              </a:ext>
            </a:extLst>
          </p:cNvPr>
          <p:cNvSpPr/>
          <p:nvPr/>
        </p:nvSpPr>
        <p:spPr>
          <a:xfrm>
            <a:off x="7808080" y="3300278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  <a:p>
            <a:pPr algn="ctr"/>
            <a:r>
              <a:rPr lang="en-US" sz="800" dirty="0"/>
              <a:t>Svc 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8735146" y="3300278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76436" y="2838900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6906044" y="3300278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Foundation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5295058" y="3300278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6016372" y="3300278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Agent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9624819" y="3300278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ActiveMQ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D6071F-26D8-42A5-B6B4-95B9A603425C}"/>
              </a:ext>
            </a:extLst>
          </p:cNvPr>
          <p:cNvSpPr/>
          <p:nvPr/>
        </p:nvSpPr>
        <p:spPr>
          <a:xfrm>
            <a:off x="4200664" y="2158041"/>
            <a:ext cx="683196" cy="337759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TaskA001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A9696-2499-43F5-BBC6-533E1CF139E4}"/>
              </a:ext>
            </a:extLst>
          </p:cNvPr>
          <p:cNvSpPr/>
          <p:nvPr/>
        </p:nvSpPr>
        <p:spPr>
          <a:xfrm>
            <a:off x="3493627" y="2158040"/>
            <a:ext cx="683196" cy="337759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EA4076-5BC6-455E-B940-C70DACE8AFFD}"/>
              </a:ext>
            </a:extLst>
          </p:cNvPr>
          <p:cNvSpPr/>
          <p:nvPr/>
        </p:nvSpPr>
        <p:spPr>
          <a:xfrm>
            <a:off x="8400249" y="4993742"/>
            <a:ext cx="914400" cy="50493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5389949-4305-4842-9898-819C61992F25}"/>
              </a:ext>
            </a:extLst>
          </p:cNvPr>
          <p:cNvSpPr/>
          <p:nvPr/>
        </p:nvSpPr>
        <p:spPr>
          <a:xfrm>
            <a:off x="8857449" y="4496767"/>
            <a:ext cx="914400" cy="50493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Task A001 Agent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3263CB-D214-4F91-A946-33F236C24A73}"/>
              </a:ext>
            </a:extLst>
          </p:cNvPr>
          <p:cNvSpPr/>
          <p:nvPr/>
        </p:nvSpPr>
        <p:spPr>
          <a:xfrm>
            <a:off x="7808080" y="4496766"/>
            <a:ext cx="914400" cy="50493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Task A001 App</a:t>
            </a:r>
          </a:p>
        </p:txBody>
      </p:sp>
      <p:sp>
        <p:nvSpPr>
          <p:cNvPr id="39" name="Rectangle: Top Corners One Rounded and One Snipped 38">
            <a:extLst>
              <a:ext uri="{FF2B5EF4-FFF2-40B4-BE49-F238E27FC236}">
                <a16:creationId xmlns:a16="http://schemas.microsoft.com/office/drawing/2014/main" id="{251C5694-9738-4BFA-B426-33F21CF52203}"/>
              </a:ext>
            </a:extLst>
          </p:cNvPr>
          <p:cNvSpPr/>
          <p:nvPr/>
        </p:nvSpPr>
        <p:spPr>
          <a:xfrm>
            <a:off x="4312297" y="3295047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A001 CDT</a:t>
            </a:r>
          </a:p>
        </p:txBody>
      </p:sp>
      <p:sp>
        <p:nvSpPr>
          <p:cNvPr id="41" name="Rectangle: Top Corners One Rounded and One Snipped 40">
            <a:extLst>
              <a:ext uri="{FF2B5EF4-FFF2-40B4-BE49-F238E27FC236}">
                <a16:creationId xmlns:a16="http://schemas.microsoft.com/office/drawing/2014/main" id="{17C1C430-0603-480E-8FAA-E3C345CFB447}"/>
              </a:ext>
            </a:extLst>
          </p:cNvPr>
          <p:cNvSpPr/>
          <p:nvPr/>
        </p:nvSpPr>
        <p:spPr>
          <a:xfrm>
            <a:off x="3589460" y="4213964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CDT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C36B77-720A-4533-8586-534B42688379}"/>
              </a:ext>
            </a:extLst>
          </p:cNvPr>
          <p:cNvSpPr/>
          <p:nvPr/>
        </p:nvSpPr>
        <p:spPr>
          <a:xfrm>
            <a:off x="1372475" y="4426456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908A264-91E7-4657-9E53-ABAD9AF343A2}"/>
              </a:ext>
            </a:extLst>
          </p:cNvPr>
          <p:cNvSpPr/>
          <p:nvPr/>
        </p:nvSpPr>
        <p:spPr>
          <a:xfrm>
            <a:off x="1372475" y="3970309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40" name="Rectangle: Top Corners One Rounded and One Snipped 39">
            <a:extLst>
              <a:ext uri="{FF2B5EF4-FFF2-40B4-BE49-F238E27FC236}">
                <a16:creationId xmlns:a16="http://schemas.microsoft.com/office/drawing/2014/main" id="{342CB059-56E3-416F-A0CE-5EAA544FBDF9}"/>
              </a:ext>
            </a:extLst>
          </p:cNvPr>
          <p:cNvSpPr/>
          <p:nvPr/>
        </p:nvSpPr>
        <p:spPr>
          <a:xfrm>
            <a:off x="3591886" y="3069236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Code</a:t>
            </a:r>
          </a:p>
        </p:txBody>
      </p:sp>
      <p:sp>
        <p:nvSpPr>
          <p:cNvPr id="37" name="Rectangle: Top Corners One Rounded and One Snipped 36">
            <a:extLst>
              <a:ext uri="{FF2B5EF4-FFF2-40B4-BE49-F238E27FC236}">
                <a16:creationId xmlns:a16="http://schemas.microsoft.com/office/drawing/2014/main" id="{A918067D-4076-446A-ADFF-7E2B1C1A0F1D}"/>
              </a:ext>
            </a:extLst>
          </p:cNvPr>
          <p:cNvSpPr/>
          <p:nvPr/>
        </p:nvSpPr>
        <p:spPr>
          <a:xfrm>
            <a:off x="4304461" y="2838900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A001 Code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3537052" y="4213963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Svc A CDT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66D5A89-0F25-462A-AB97-208D1C0B25E8}"/>
              </a:ext>
            </a:extLst>
          </p:cNvPr>
          <p:cNvSpPr/>
          <p:nvPr/>
        </p:nvSpPr>
        <p:spPr>
          <a:xfrm>
            <a:off x="8400249" y="5001705"/>
            <a:ext cx="914400" cy="50493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Service A + </a:t>
            </a:r>
          </a:p>
          <a:p>
            <a:pPr algn="ctr"/>
            <a:r>
              <a:rPr lang="en-US" sz="800" dirty="0"/>
              <a:t>A001 Config</a:t>
            </a:r>
          </a:p>
        </p:txBody>
      </p:sp>
      <p:sp>
        <p:nvSpPr>
          <p:cNvPr id="45" name="Rectangle: Top Corners One Rounded and One Snipped 44">
            <a:extLst>
              <a:ext uri="{FF2B5EF4-FFF2-40B4-BE49-F238E27FC236}">
                <a16:creationId xmlns:a16="http://schemas.microsoft.com/office/drawing/2014/main" id="{179FE0EB-C6C9-43FA-98B1-5D8BBFC4B299}"/>
              </a:ext>
            </a:extLst>
          </p:cNvPr>
          <p:cNvSpPr/>
          <p:nvPr/>
        </p:nvSpPr>
        <p:spPr>
          <a:xfrm>
            <a:off x="3534938" y="4213963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Svc A + A001 CDT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AAD292-26FA-4208-AF75-73033ED79BF6}"/>
              </a:ext>
            </a:extLst>
          </p:cNvPr>
          <p:cNvGrpSpPr/>
          <p:nvPr/>
        </p:nvGrpSpPr>
        <p:grpSpPr>
          <a:xfrm>
            <a:off x="6968691" y="3175526"/>
            <a:ext cx="3570527" cy="2363710"/>
            <a:chOff x="6968691" y="3175526"/>
            <a:chExt cx="3570527" cy="236371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1E7EC53-53DB-4EAA-8400-011B96751F62}"/>
                </a:ext>
              </a:extLst>
            </p:cNvPr>
            <p:cNvSpPr/>
            <p:nvPr/>
          </p:nvSpPr>
          <p:spPr>
            <a:xfrm>
              <a:off x="6968691" y="3175526"/>
              <a:ext cx="3570527" cy="2363710"/>
            </a:xfrm>
            <a:custGeom>
              <a:avLst/>
              <a:gdLst>
                <a:gd name="connsiteX0" fmla="*/ 1766455 w 3570527"/>
                <a:gd name="connsiteY0" fmla="*/ 0 h 2363710"/>
                <a:gd name="connsiteX1" fmla="*/ 3570527 w 3570527"/>
                <a:gd name="connsiteY1" fmla="*/ 0 h 2363710"/>
                <a:gd name="connsiteX2" fmla="*/ 3570527 w 3570527"/>
                <a:gd name="connsiteY2" fmla="*/ 816105 h 2363710"/>
                <a:gd name="connsiteX3" fmla="*/ 3570527 w 3570527"/>
                <a:gd name="connsiteY3" fmla="*/ 2360106 h 2363710"/>
                <a:gd name="connsiteX4" fmla="*/ 3570527 w 3570527"/>
                <a:gd name="connsiteY4" fmla="*/ 2363710 h 2363710"/>
                <a:gd name="connsiteX5" fmla="*/ 0 w 3570527"/>
                <a:gd name="connsiteY5" fmla="*/ 2363710 h 2363710"/>
                <a:gd name="connsiteX6" fmla="*/ 0 w 3570527"/>
                <a:gd name="connsiteY6" fmla="*/ 816105 h 2363710"/>
                <a:gd name="connsiteX7" fmla="*/ 1766455 w 3570527"/>
                <a:gd name="connsiteY7" fmla="*/ 816105 h 236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527" h="2363710">
                  <a:moveTo>
                    <a:pt x="1766455" y="0"/>
                  </a:moveTo>
                  <a:lnTo>
                    <a:pt x="3570527" y="0"/>
                  </a:lnTo>
                  <a:lnTo>
                    <a:pt x="3570527" y="816105"/>
                  </a:lnTo>
                  <a:lnTo>
                    <a:pt x="3570527" y="2360106"/>
                  </a:lnTo>
                  <a:lnTo>
                    <a:pt x="3570527" y="2363710"/>
                  </a:lnTo>
                  <a:lnTo>
                    <a:pt x="0" y="2363710"/>
                  </a:lnTo>
                  <a:lnTo>
                    <a:pt x="0" y="816105"/>
                  </a:lnTo>
                  <a:lnTo>
                    <a:pt x="1766455" y="816105"/>
                  </a:lnTo>
                  <a:close/>
                </a:path>
              </a:pathLst>
            </a:custGeom>
            <a:noFill/>
            <a:ln w="38100">
              <a:solidFill>
                <a:schemeClr val="bg1">
                  <a:lumMod val="95000"/>
                  <a:lumOff val="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endParaRPr lang="en-US" sz="11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4C48-4EDF-4C6C-BEAC-4B1B452A7DF7}"/>
                </a:ext>
              </a:extLst>
            </p:cNvPr>
            <p:cNvSpPr txBox="1"/>
            <p:nvPr/>
          </p:nvSpPr>
          <p:spPr>
            <a:xfrm>
              <a:off x="7992229" y="4074499"/>
              <a:ext cx="16314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Task A001 </a:t>
              </a:r>
              <a:r>
                <a:rPr lang="en-US" sz="1400" b="1" dirty="0" err="1">
                  <a:solidFill>
                    <a:schemeClr val="bg1"/>
                  </a:solidFill>
                </a:rPr>
                <a:t>RunTime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03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-0.48034 -0.29399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23" y="-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-0.43424 -0.35254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19" y="-1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0.52031 -0.29629 " pathEditMode="relative" rAng="0" ptsTypes="AA">
                                      <p:cBhvr>
                                        <p:cTn id="20" dur="2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16" y="-1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35756 0.1236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78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0.34323 0.21736 " pathEditMode="relative" rAng="0" ptsTypes="AA">
                                      <p:cBhvr>
                                        <p:cTn id="37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61" y="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3181 0.26667 " pathEditMode="relative" rAng="0" ptsTypes="AA">
                                      <p:cBhvr>
                                        <p:cTn id="49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8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-0.05769 0.0379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1" y="1898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-0.05925 0.133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659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7.40741E-7 L -0.11523 0.1574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8" y="787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4" grpId="1" animBg="1"/>
      <p:bldP spid="36" grpId="0" animBg="1"/>
      <p:bldP spid="36" grpId="1" animBg="1"/>
      <p:bldP spid="35" grpId="0" animBg="1"/>
      <p:bldP spid="35" grpId="1" animBg="1"/>
      <p:bldP spid="39" grpId="1" animBg="1"/>
      <p:bldP spid="39" grpId="2" animBg="1"/>
      <p:bldP spid="39" grpId="3" animBg="1"/>
      <p:bldP spid="39" grpId="4" animBg="1"/>
      <p:bldP spid="41" grpId="0" animBg="1"/>
      <p:bldP spid="42" grpId="0" animBg="1"/>
      <p:bldP spid="43" grpId="0" animBg="1"/>
      <p:bldP spid="40" grpId="0" animBg="1"/>
      <p:bldP spid="40" grpId="1" animBg="1"/>
      <p:bldP spid="37" grpId="0" animBg="1"/>
      <p:bldP spid="37" grpId="2" animBg="1"/>
      <p:bldP spid="37" grpId="3" animBg="1"/>
      <p:bldP spid="37" grpId="4" animBg="1"/>
      <p:bldP spid="20" grpId="0" animBg="1"/>
      <p:bldP spid="44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Service A in Group Environment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1380692" y="2551066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1380692" y="2094919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1380692" y="1638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1380692" y="3463360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1380692" y="3007213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7" y="2078496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2478941"/>
            <a:ext cx="544068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Group Environment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7455393" y="3253244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76436" y="2838900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6451616" y="3264891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Foundation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8459170" y="3239345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ActiveMQ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A9696-2499-43F5-BBC6-533E1CF139E4}"/>
              </a:ext>
            </a:extLst>
          </p:cNvPr>
          <p:cNvSpPr/>
          <p:nvPr/>
        </p:nvSpPr>
        <p:spPr>
          <a:xfrm>
            <a:off x="3493626" y="3007213"/>
            <a:ext cx="1364619" cy="2528418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EA4076-5BC6-455E-B940-C70DACE8AFFD}"/>
              </a:ext>
            </a:extLst>
          </p:cNvPr>
          <p:cNvSpPr/>
          <p:nvPr/>
        </p:nvSpPr>
        <p:spPr>
          <a:xfrm>
            <a:off x="6806163" y="4384258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 Config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C36B77-720A-4533-8586-534B42688379}"/>
              </a:ext>
            </a:extLst>
          </p:cNvPr>
          <p:cNvSpPr/>
          <p:nvPr/>
        </p:nvSpPr>
        <p:spPr>
          <a:xfrm>
            <a:off x="1372475" y="4426456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908A264-91E7-4657-9E53-ABAD9AF343A2}"/>
              </a:ext>
            </a:extLst>
          </p:cNvPr>
          <p:cNvSpPr/>
          <p:nvPr/>
        </p:nvSpPr>
        <p:spPr>
          <a:xfrm>
            <a:off x="1372475" y="3970309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54220E-7334-4E87-ADF8-20447D8793FD}"/>
              </a:ext>
            </a:extLst>
          </p:cNvPr>
          <p:cNvSpPr/>
          <p:nvPr/>
        </p:nvSpPr>
        <p:spPr>
          <a:xfrm>
            <a:off x="3498924" y="1440336"/>
            <a:ext cx="1364619" cy="139856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Group</a:t>
            </a:r>
          </a:p>
        </p:txBody>
      </p:sp>
      <p:sp>
        <p:nvSpPr>
          <p:cNvPr id="45" name="Rectangle: Top Corners One Rounded and One Snipped 44">
            <a:extLst>
              <a:ext uri="{FF2B5EF4-FFF2-40B4-BE49-F238E27FC236}">
                <a16:creationId xmlns:a16="http://schemas.microsoft.com/office/drawing/2014/main" id="{1FA02430-74C9-42CD-979B-269B46A12438}"/>
              </a:ext>
            </a:extLst>
          </p:cNvPr>
          <p:cNvSpPr/>
          <p:nvPr/>
        </p:nvSpPr>
        <p:spPr>
          <a:xfrm>
            <a:off x="3867985" y="2045825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Group Entities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5994416" y="4067970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5994416" y="4713703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6" name="Rectangle: Top Corners One Rounded and One Snipped 45">
            <a:extLst>
              <a:ext uri="{FF2B5EF4-FFF2-40B4-BE49-F238E27FC236}">
                <a16:creationId xmlns:a16="http://schemas.microsoft.com/office/drawing/2014/main" id="{A0BD90FA-D79C-44A3-82AB-3478C86B6C0E}"/>
              </a:ext>
            </a:extLst>
          </p:cNvPr>
          <p:cNvSpPr/>
          <p:nvPr/>
        </p:nvSpPr>
        <p:spPr>
          <a:xfrm>
            <a:off x="3862836" y="3707412"/>
            <a:ext cx="548640" cy="329184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DB </a:t>
            </a:r>
            <a:r>
              <a:rPr lang="en-US" sz="800" dirty="0" err="1"/>
              <a:t>Extens</a:t>
            </a:r>
            <a:endParaRPr lang="en-US" sz="800" dirty="0"/>
          </a:p>
        </p:txBody>
      </p:sp>
      <p:sp>
        <p:nvSpPr>
          <p:cNvPr id="40" name="Rectangle: Top Corners One Rounded and One Snipped 39">
            <a:extLst>
              <a:ext uri="{FF2B5EF4-FFF2-40B4-BE49-F238E27FC236}">
                <a16:creationId xmlns:a16="http://schemas.microsoft.com/office/drawing/2014/main" id="{342CB059-56E3-416F-A0CE-5EAA544FBDF9}"/>
              </a:ext>
            </a:extLst>
          </p:cNvPr>
          <p:cNvSpPr/>
          <p:nvPr/>
        </p:nvSpPr>
        <p:spPr>
          <a:xfrm>
            <a:off x="3856613" y="3707412"/>
            <a:ext cx="548640" cy="329184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Code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4184E8-51F3-4144-9176-31425F7C4579}"/>
              </a:ext>
            </a:extLst>
          </p:cNvPr>
          <p:cNvGrpSpPr/>
          <p:nvPr/>
        </p:nvGrpSpPr>
        <p:grpSpPr>
          <a:xfrm>
            <a:off x="5511780" y="3239345"/>
            <a:ext cx="4034972" cy="2262647"/>
            <a:chOff x="5511780" y="3239345"/>
            <a:chExt cx="4034972" cy="2262647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D8D987-FAE8-4401-8620-B5CE7CF1AD7E}"/>
                </a:ext>
              </a:extLst>
            </p:cNvPr>
            <p:cNvSpPr/>
            <p:nvPr/>
          </p:nvSpPr>
          <p:spPr>
            <a:xfrm>
              <a:off x="5511780" y="3239345"/>
              <a:ext cx="4034972" cy="2262647"/>
            </a:xfrm>
            <a:custGeom>
              <a:avLst/>
              <a:gdLst>
                <a:gd name="connsiteX0" fmla="*/ 1943612 w 4034972"/>
                <a:gd name="connsiteY0" fmla="*/ 0 h 2262647"/>
                <a:gd name="connsiteX1" fmla="*/ 3950383 w 4034972"/>
                <a:gd name="connsiteY1" fmla="*/ 0 h 2262647"/>
                <a:gd name="connsiteX2" fmla="*/ 3950383 w 4034972"/>
                <a:gd name="connsiteY2" fmla="*/ 604187 h 2262647"/>
                <a:gd name="connsiteX3" fmla="*/ 4034972 w 4034972"/>
                <a:gd name="connsiteY3" fmla="*/ 604187 h 2262647"/>
                <a:gd name="connsiteX4" fmla="*/ 4034972 w 4034972"/>
                <a:gd name="connsiteY4" fmla="*/ 696586 h 2262647"/>
                <a:gd name="connsiteX5" fmla="*/ 2858013 w 4034972"/>
                <a:gd name="connsiteY5" fmla="*/ 696586 h 2262647"/>
                <a:gd name="connsiteX6" fmla="*/ 2858013 w 4034972"/>
                <a:gd name="connsiteY6" fmla="*/ 2262647 h 2262647"/>
                <a:gd name="connsiteX7" fmla="*/ 0 w 4034972"/>
                <a:gd name="connsiteY7" fmla="*/ 2262647 h 2262647"/>
                <a:gd name="connsiteX8" fmla="*/ 0 w 4034972"/>
                <a:gd name="connsiteY8" fmla="*/ 604187 h 2262647"/>
                <a:gd name="connsiteX9" fmla="*/ 1943612 w 4034972"/>
                <a:gd name="connsiteY9" fmla="*/ 604187 h 226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34972" h="2262647">
                  <a:moveTo>
                    <a:pt x="1943612" y="0"/>
                  </a:moveTo>
                  <a:lnTo>
                    <a:pt x="3950383" y="0"/>
                  </a:lnTo>
                  <a:lnTo>
                    <a:pt x="3950383" y="604187"/>
                  </a:lnTo>
                  <a:lnTo>
                    <a:pt x="4034972" y="604187"/>
                  </a:lnTo>
                  <a:lnTo>
                    <a:pt x="4034972" y="696586"/>
                  </a:lnTo>
                  <a:lnTo>
                    <a:pt x="2858013" y="696586"/>
                  </a:lnTo>
                  <a:lnTo>
                    <a:pt x="2858013" y="2262647"/>
                  </a:lnTo>
                  <a:lnTo>
                    <a:pt x="0" y="2262647"/>
                  </a:lnTo>
                  <a:lnTo>
                    <a:pt x="0" y="604187"/>
                  </a:lnTo>
                  <a:lnTo>
                    <a:pt x="1943612" y="604187"/>
                  </a:lnTo>
                  <a:close/>
                </a:path>
              </a:pathLst>
            </a:custGeom>
            <a:noFill/>
            <a:ln w="38100">
              <a:solidFill>
                <a:schemeClr val="bg1">
                  <a:lumMod val="95000"/>
                  <a:lumOff val="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endParaRPr lang="en-US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8BD242-18AD-416D-AF32-866E4748C022}"/>
                </a:ext>
              </a:extLst>
            </p:cNvPr>
            <p:cNvSpPr txBox="1"/>
            <p:nvPr/>
          </p:nvSpPr>
          <p:spPr>
            <a:xfrm>
              <a:off x="6847613" y="4087707"/>
              <a:ext cx="13170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D0D0D"/>
                  </a:solidFill>
                </a:rPr>
                <a:t>Svc A Run Time</a:t>
              </a:r>
            </a:p>
          </p:txBody>
        </p:sp>
      </p:grp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3901853" y="4496765"/>
            <a:ext cx="548640" cy="329184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Svc A CDT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AF8ADE-22CB-4F81-9188-C5F5E346A2F1}"/>
              </a:ext>
            </a:extLst>
          </p:cNvPr>
          <p:cNvGrpSpPr/>
          <p:nvPr/>
        </p:nvGrpSpPr>
        <p:grpSpPr>
          <a:xfrm>
            <a:off x="7391452" y="3216427"/>
            <a:ext cx="3108909" cy="2426991"/>
            <a:chOff x="7391452" y="3216427"/>
            <a:chExt cx="3108909" cy="242699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1BF8DC1-24C0-4FF1-B4B8-C129E587EAA7}"/>
                </a:ext>
              </a:extLst>
            </p:cNvPr>
            <p:cNvSpPr/>
            <p:nvPr/>
          </p:nvSpPr>
          <p:spPr>
            <a:xfrm>
              <a:off x="8632352" y="4700417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 Config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37AB39E-33E2-4BD3-9EAF-18BD0A617AC4}"/>
                </a:ext>
              </a:extLst>
            </p:cNvPr>
            <p:cNvSpPr/>
            <p:nvPr/>
          </p:nvSpPr>
          <p:spPr>
            <a:xfrm>
              <a:off x="9506975" y="4416038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 App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94A9E0F-B4B8-48B2-8497-89EB568A0264}"/>
                </a:ext>
              </a:extLst>
            </p:cNvPr>
            <p:cNvSpPr/>
            <p:nvPr/>
          </p:nvSpPr>
          <p:spPr>
            <a:xfrm>
              <a:off x="9482575" y="5060872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 Agent</a:t>
              </a: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4F2151C-63BC-44C8-A0CB-C836ECEB66E4}"/>
                </a:ext>
              </a:extLst>
            </p:cNvPr>
            <p:cNvSpPr/>
            <p:nvPr/>
          </p:nvSpPr>
          <p:spPr>
            <a:xfrm>
              <a:off x="7391452" y="3216427"/>
              <a:ext cx="3108909" cy="2426991"/>
            </a:xfrm>
            <a:custGeom>
              <a:avLst/>
              <a:gdLst>
                <a:gd name="connsiteX0" fmla="*/ 0 w 3108909"/>
                <a:gd name="connsiteY0" fmla="*/ 0 h 2426991"/>
                <a:gd name="connsiteX1" fmla="*/ 2155300 w 3108909"/>
                <a:gd name="connsiteY1" fmla="*/ 0 h 2426991"/>
                <a:gd name="connsiteX2" fmla="*/ 2155300 w 3108909"/>
                <a:gd name="connsiteY2" fmla="*/ 808098 h 2426991"/>
                <a:gd name="connsiteX3" fmla="*/ 3108909 w 3108909"/>
                <a:gd name="connsiteY3" fmla="*/ 808098 h 2426991"/>
                <a:gd name="connsiteX4" fmla="*/ 3108909 w 3108909"/>
                <a:gd name="connsiteY4" fmla="*/ 2426991 h 2426991"/>
                <a:gd name="connsiteX5" fmla="*/ 1152185 w 3108909"/>
                <a:gd name="connsiteY5" fmla="*/ 2426991 h 2426991"/>
                <a:gd name="connsiteX6" fmla="*/ 1152185 w 3108909"/>
                <a:gd name="connsiteY6" fmla="*/ 838386 h 2426991"/>
                <a:gd name="connsiteX7" fmla="*/ 0 w 3108909"/>
                <a:gd name="connsiteY7" fmla="*/ 838386 h 242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909" h="2426991">
                  <a:moveTo>
                    <a:pt x="0" y="0"/>
                  </a:moveTo>
                  <a:lnTo>
                    <a:pt x="2155300" y="0"/>
                  </a:lnTo>
                  <a:lnTo>
                    <a:pt x="2155300" y="808098"/>
                  </a:lnTo>
                  <a:lnTo>
                    <a:pt x="3108909" y="808098"/>
                  </a:lnTo>
                  <a:lnTo>
                    <a:pt x="3108909" y="2426991"/>
                  </a:lnTo>
                  <a:lnTo>
                    <a:pt x="1152185" y="2426991"/>
                  </a:lnTo>
                  <a:lnTo>
                    <a:pt x="1152185" y="838386"/>
                  </a:lnTo>
                  <a:lnTo>
                    <a:pt x="0" y="838386"/>
                  </a:lnTo>
                  <a:close/>
                </a:path>
              </a:pathLst>
            </a:cu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72D7292-D2F9-4D63-84BA-3520DA887065}"/>
                </a:ext>
              </a:extLst>
            </p:cNvPr>
            <p:cNvSpPr txBox="1"/>
            <p:nvPr/>
          </p:nvSpPr>
          <p:spPr>
            <a:xfrm>
              <a:off x="8709663" y="4076481"/>
              <a:ext cx="13090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Svc B Run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18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0.37669 -0.20972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41" y="-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29922 -0.02106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1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-0.07578 0.04467 C -0.0914 0.05532 -0.11471 0.06041 -0.13919 0.05879 C -0.16719 0.05717 -0.18945 0.0493 -0.20469 0.0368 L -0.27786 -0.01713 " pathEditMode="relative" rAng="120000" ptsTypes="AAAAA">
                                      <p:cBhvr>
                                        <p:cTn id="22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8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0.25573 0.0409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86" y="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0.00977 -0.21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" y="-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6979 0.16875 " pathEditMode="relative" rAng="0" ptsTypes="AA">
                                      <p:cBhvr>
                                        <p:cTn id="33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90" y="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5" grpId="0" animBg="1"/>
      <p:bldP spid="25" grpId="0" animBg="1"/>
      <p:bldP spid="25" grpId="1" animBg="1"/>
      <p:bldP spid="26" grpId="0" animBg="1"/>
      <p:bldP spid="26" grpId="1" animBg="1"/>
      <p:bldP spid="46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1141</Words>
  <Application>Microsoft Office PowerPoint</Application>
  <PresentationFormat>Widescreen</PresentationFormat>
  <Paragraphs>447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OMS v10 CICD Reference Process*  *Proposed</vt:lpstr>
      <vt:lpstr>IBM Sterling OMS v10 CICD on OpenShift  Agenda </vt:lpstr>
      <vt:lpstr>IBM Sterling OMS v10 CICD</vt:lpstr>
      <vt:lpstr>Team Structure</vt:lpstr>
      <vt:lpstr>Team Structure &amp; Run Time Structure</vt:lpstr>
      <vt:lpstr>Initialize OMS Group Cluster and Create Base CDT</vt:lpstr>
      <vt:lpstr>Initialize Service A Env</vt:lpstr>
      <vt:lpstr>Task A001 Development (and testing)</vt:lpstr>
      <vt:lpstr>Validate Service A in Group Environment</vt:lpstr>
      <vt:lpstr>Choose and deploy specific API/Service</vt:lpstr>
      <vt:lpstr>Assumptions and Pre-Requisites</vt:lpstr>
      <vt:lpstr>IBM Sterling OMS v10 CICD</vt:lpstr>
      <vt:lpstr>OpenShift – Technology Landscape</vt:lpstr>
      <vt:lpstr>OpenShift - CI/CD Strategy</vt:lpstr>
      <vt:lpstr>OpenShift – Build Strategy</vt:lpstr>
      <vt:lpstr>OpenShift – Deployment Strategy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OMS v10 CICD Reference Process*  *Proposed</dc:title>
  <dc:creator>Ned Zhang</dc:creator>
  <cp:lastModifiedBy>Reyas Mohamed Reyas</cp:lastModifiedBy>
  <cp:revision>39</cp:revision>
  <dcterms:created xsi:type="dcterms:W3CDTF">2019-08-29T14:42:26Z</dcterms:created>
  <dcterms:modified xsi:type="dcterms:W3CDTF">2019-08-30T14:39:46Z</dcterms:modified>
</cp:coreProperties>
</file>