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notesMasterIdLst>
    <p:notesMasterId r:id="rId18"/>
  </p:notesMasterIdLst>
  <p:sldIdLst>
    <p:sldId id="256" r:id="rId2"/>
    <p:sldId id="345" r:id="rId3"/>
    <p:sldId id="349" r:id="rId4"/>
    <p:sldId id="260" r:id="rId5"/>
    <p:sldId id="262" r:id="rId6"/>
    <p:sldId id="263" r:id="rId7"/>
    <p:sldId id="264" r:id="rId8"/>
    <p:sldId id="265" r:id="rId9"/>
    <p:sldId id="261" r:id="rId10"/>
    <p:sldId id="350" r:id="rId11"/>
    <p:sldId id="342" r:id="rId12"/>
    <p:sldId id="346" r:id="rId13"/>
    <p:sldId id="348" r:id="rId14"/>
    <p:sldId id="347" r:id="rId15"/>
    <p:sldId id="351" r:id="rId16"/>
    <p:sldId id="35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0D0D"/>
    <a:srgbClr val="B24127"/>
    <a:srgbClr val="3180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1F6B50-8E66-47CB-A2B6-8042DD6B6A79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427924-F3DD-4F2A-9474-4560C6A9F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790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282327-5762-4196-9AE9-5C88396B63E6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4930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B1233-555D-48FA-9E44-77CCB64FCC03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3DD4-97CA-45A0-8682-E63E4A340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8563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B1233-555D-48FA-9E44-77CCB64FCC03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3DD4-97CA-45A0-8682-E63E4A340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659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B1233-555D-48FA-9E44-77CCB64FCC03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3DD4-97CA-45A0-8682-E63E4A340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36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B1233-555D-48FA-9E44-77CCB64FCC03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3DD4-97CA-45A0-8682-E63E4A340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093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B1233-555D-48FA-9E44-77CCB64FCC03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3DD4-97CA-45A0-8682-E63E4A340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4791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B1233-555D-48FA-9E44-77CCB64FCC03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3DD4-97CA-45A0-8682-E63E4A340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990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B1233-555D-48FA-9E44-77CCB64FCC03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3DD4-97CA-45A0-8682-E63E4A340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405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189" y="189941"/>
            <a:ext cx="10515600" cy="482412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B1233-555D-48FA-9E44-77CCB64FCC03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3DD4-97CA-45A0-8682-E63E4A340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254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B1233-555D-48FA-9E44-77CCB64FCC03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3DD4-97CA-45A0-8682-E63E4A340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662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B1233-555D-48FA-9E44-77CCB64FCC03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3DD4-97CA-45A0-8682-E63E4A340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84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B1233-555D-48FA-9E44-77CCB64FCC03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3DD4-97CA-45A0-8682-E63E4A340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22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B1233-555D-48FA-9E44-77CCB64FCC03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93DD4-97CA-45A0-8682-E63E4A340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5144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4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B7B72C-0035-43AB-9D08-651A8A4247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OMS CICD - Proposed</a:t>
            </a:r>
          </a:p>
        </p:txBody>
      </p:sp>
      <p:sp>
        <p:nvSpPr>
          <p:cNvPr id="22" name="Oval 16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8652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itle 2">
            <a:extLst>
              <a:ext uri="{FF2B5EF4-FFF2-40B4-BE49-F238E27FC236}">
                <a16:creationId xmlns:a16="http://schemas.microsoft.com/office/drawing/2014/main" id="{19C9A025-D051-4490-B302-322C35897B7D}"/>
              </a:ext>
            </a:extLst>
          </p:cNvPr>
          <p:cNvSpPr txBox="1">
            <a:spLocks/>
          </p:cNvSpPr>
          <p:nvPr/>
        </p:nvSpPr>
        <p:spPr>
          <a:xfrm>
            <a:off x="424116" y="1853167"/>
            <a:ext cx="10104801" cy="22128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/>
              <a:t>IBM Sterling OMS v10 CICD  - Strategies to implement in Redhat OpenShift</a:t>
            </a:r>
          </a:p>
        </p:txBody>
      </p:sp>
    </p:spTree>
    <p:extLst>
      <p:ext uri="{BB962C8B-B14F-4D97-AF65-F5344CB8AC3E}">
        <p14:creationId xmlns:p14="http://schemas.microsoft.com/office/powerpoint/2010/main" val="777035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6F96E34-0A05-44F0-AAA8-CF1BCFD10555}"/>
              </a:ext>
            </a:extLst>
          </p:cNvPr>
          <p:cNvSpPr/>
          <p:nvPr/>
        </p:nvSpPr>
        <p:spPr>
          <a:xfrm>
            <a:off x="2381921" y="750037"/>
            <a:ext cx="6976971" cy="117983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1DD9096-FD34-4DDA-BE49-046DADA687E0}"/>
              </a:ext>
            </a:extLst>
          </p:cNvPr>
          <p:cNvSpPr/>
          <p:nvPr/>
        </p:nvSpPr>
        <p:spPr>
          <a:xfrm>
            <a:off x="421352" y="2020824"/>
            <a:ext cx="8955465" cy="17666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A89203AC-7CFE-436E-9A09-7F03C821F232}"/>
              </a:ext>
            </a:extLst>
          </p:cNvPr>
          <p:cNvSpPr/>
          <p:nvPr/>
        </p:nvSpPr>
        <p:spPr>
          <a:xfrm>
            <a:off x="4172685" y="2178679"/>
            <a:ext cx="1111008" cy="1221133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CA9BB7D3-DA18-46C6-8BDB-F0C9BFEAE22E}"/>
              </a:ext>
            </a:extLst>
          </p:cNvPr>
          <p:cNvCxnSpPr>
            <a:cxnSpLocks/>
          </p:cNvCxnSpPr>
          <p:nvPr/>
        </p:nvCxnSpPr>
        <p:spPr>
          <a:xfrm>
            <a:off x="3791550" y="2830668"/>
            <a:ext cx="359444" cy="0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6ADDA00A-53FF-4EF9-88E6-1A8AE790F4F0}"/>
              </a:ext>
            </a:extLst>
          </p:cNvPr>
          <p:cNvCxnSpPr>
            <a:cxnSpLocks/>
          </p:cNvCxnSpPr>
          <p:nvPr/>
        </p:nvCxnSpPr>
        <p:spPr>
          <a:xfrm>
            <a:off x="4681122" y="3419268"/>
            <a:ext cx="0" cy="510538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2" name="Rectangle 151">
            <a:extLst>
              <a:ext uri="{FF2B5EF4-FFF2-40B4-BE49-F238E27FC236}">
                <a16:creationId xmlns:a16="http://schemas.microsoft.com/office/drawing/2014/main" id="{9B73D411-0E65-4B91-A53B-3E3DBC2AB5FA}"/>
              </a:ext>
            </a:extLst>
          </p:cNvPr>
          <p:cNvSpPr/>
          <p:nvPr/>
        </p:nvSpPr>
        <p:spPr>
          <a:xfrm>
            <a:off x="333304" y="959886"/>
            <a:ext cx="532682" cy="7392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AF63DE7-902D-44CF-A533-E0CA7531D3C3}"/>
              </a:ext>
            </a:extLst>
          </p:cNvPr>
          <p:cNvSpPr/>
          <p:nvPr/>
        </p:nvSpPr>
        <p:spPr>
          <a:xfrm>
            <a:off x="424204" y="5646650"/>
            <a:ext cx="8955464" cy="9379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F9F8D7C7-A1C8-4602-8E20-E08781072167}"/>
              </a:ext>
            </a:extLst>
          </p:cNvPr>
          <p:cNvSpPr/>
          <p:nvPr/>
        </p:nvSpPr>
        <p:spPr>
          <a:xfrm>
            <a:off x="575033" y="6033149"/>
            <a:ext cx="2670815" cy="30165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RHOCP1</a:t>
            </a:r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4B07D4B3-C312-4B66-BF97-CDF9ED1D4770}"/>
              </a:ext>
            </a:extLst>
          </p:cNvPr>
          <p:cNvSpPr/>
          <p:nvPr/>
        </p:nvSpPr>
        <p:spPr>
          <a:xfrm>
            <a:off x="3668596" y="6033149"/>
            <a:ext cx="2670815" cy="30165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RHOCP 1</a:t>
            </a: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7452E04B-8011-4C02-BAE0-2439DD900145}"/>
              </a:ext>
            </a:extLst>
          </p:cNvPr>
          <p:cNvSpPr/>
          <p:nvPr/>
        </p:nvSpPr>
        <p:spPr>
          <a:xfrm>
            <a:off x="6601904" y="6033149"/>
            <a:ext cx="2670815" cy="30165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RHOCP 2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EDB9EE38-C8AF-47B1-8C83-2097C40A78D9}"/>
              </a:ext>
            </a:extLst>
          </p:cNvPr>
          <p:cNvSpPr/>
          <p:nvPr/>
        </p:nvSpPr>
        <p:spPr>
          <a:xfrm>
            <a:off x="424204" y="4670643"/>
            <a:ext cx="8955464" cy="88532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E121923F-3031-4934-934E-30A44A59FBDF}"/>
              </a:ext>
            </a:extLst>
          </p:cNvPr>
          <p:cNvSpPr/>
          <p:nvPr/>
        </p:nvSpPr>
        <p:spPr>
          <a:xfrm>
            <a:off x="651753" y="4844374"/>
            <a:ext cx="856034" cy="5524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T001</a:t>
            </a:r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B64FADB9-C211-4C93-AC3D-F003D6976296}"/>
              </a:ext>
            </a:extLst>
          </p:cNvPr>
          <p:cNvSpPr/>
          <p:nvPr/>
        </p:nvSpPr>
        <p:spPr>
          <a:xfrm>
            <a:off x="4036098" y="4844373"/>
            <a:ext cx="963918" cy="5524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GRP01</a:t>
            </a:r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FB0DD767-6BFB-497A-8E69-27981F8F28EE}"/>
              </a:ext>
            </a:extLst>
          </p:cNvPr>
          <p:cNvSpPr/>
          <p:nvPr/>
        </p:nvSpPr>
        <p:spPr>
          <a:xfrm>
            <a:off x="8122581" y="4875635"/>
            <a:ext cx="1135620" cy="5524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GRP PROD</a:t>
            </a:r>
          </a:p>
        </p:txBody>
      </p: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A7A70F90-F42F-4007-9051-98913B2BEC43}"/>
              </a:ext>
            </a:extLst>
          </p:cNvPr>
          <p:cNvSpPr/>
          <p:nvPr/>
        </p:nvSpPr>
        <p:spPr>
          <a:xfrm>
            <a:off x="1626004" y="4854101"/>
            <a:ext cx="856034" cy="5524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T002</a:t>
            </a:r>
          </a:p>
        </p:txBody>
      </p: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7EBD8A44-1E78-4A6C-BC93-DA17606AA5B0}"/>
              </a:ext>
            </a:extLst>
          </p:cNvPr>
          <p:cNvSpPr/>
          <p:nvPr/>
        </p:nvSpPr>
        <p:spPr>
          <a:xfrm>
            <a:off x="2580797" y="4863828"/>
            <a:ext cx="856034" cy="5524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SVC01</a:t>
            </a:r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8CC89EF9-77FD-42E1-8FAC-7CE1B38A23B5}"/>
              </a:ext>
            </a:extLst>
          </p:cNvPr>
          <p:cNvSpPr/>
          <p:nvPr/>
        </p:nvSpPr>
        <p:spPr>
          <a:xfrm>
            <a:off x="5178048" y="4844372"/>
            <a:ext cx="963918" cy="5524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GRP02</a:t>
            </a:r>
          </a:p>
        </p:txBody>
      </p: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A4E34C66-7939-4499-9B0E-F8B7808A9C97}"/>
              </a:ext>
            </a:extLst>
          </p:cNvPr>
          <p:cNvSpPr/>
          <p:nvPr/>
        </p:nvSpPr>
        <p:spPr>
          <a:xfrm>
            <a:off x="6754101" y="4885363"/>
            <a:ext cx="1225303" cy="5524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GRP </a:t>
            </a:r>
          </a:p>
          <a:p>
            <a:pPr algn="ctr"/>
            <a:r>
              <a:rPr lang="en-IN" dirty="0"/>
              <a:t>Pre-PROD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7D3B0391-FF04-42A0-97BD-200E95C822DE}"/>
              </a:ext>
            </a:extLst>
          </p:cNvPr>
          <p:cNvCxnSpPr>
            <a:cxnSpLocks/>
            <a:stCxn id="118" idx="2"/>
          </p:cNvCxnSpPr>
          <p:nvPr/>
        </p:nvCxnSpPr>
        <p:spPr>
          <a:xfrm>
            <a:off x="2054021" y="5406566"/>
            <a:ext cx="7249" cy="626583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5DED8F19-CA12-4862-B9A3-12FA8F606569}"/>
              </a:ext>
            </a:extLst>
          </p:cNvPr>
          <p:cNvCxnSpPr>
            <a:cxnSpLocks/>
          </p:cNvCxnSpPr>
          <p:nvPr/>
        </p:nvCxnSpPr>
        <p:spPr>
          <a:xfrm>
            <a:off x="1037608" y="5400949"/>
            <a:ext cx="7249" cy="626583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82EAFD22-8F23-464F-90E2-91166592C816}"/>
              </a:ext>
            </a:extLst>
          </p:cNvPr>
          <p:cNvCxnSpPr>
            <a:cxnSpLocks/>
          </p:cNvCxnSpPr>
          <p:nvPr/>
        </p:nvCxnSpPr>
        <p:spPr>
          <a:xfrm>
            <a:off x="2926423" y="5411678"/>
            <a:ext cx="7249" cy="626583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7A0C179F-3269-4BCC-BE7D-F2B810BA7B54}"/>
              </a:ext>
            </a:extLst>
          </p:cNvPr>
          <p:cNvCxnSpPr>
            <a:cxnSpLocks/>
          </p:cNvCxnSpPr>
          <p:nvPr/>
        </p:nvCxnSpPr>
        <p:spPr>
          <a:xfrm>
            <a:off x="4510808" y="5396837"/>
            <a:ext cx="7249" cy="626583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EF386095-438B-4FB3-A2C7-EA58A93979D6}"/>
              </a:ext>
            </a:extLst>
          </p:cNvPr>
          <p:cNvCxnSpPr>
            <a:cxnSpLocks/>
          </p:cNvCxnSpPr>
          <p:nvPr/>
        </p:nvCxnSpPr>
        <p:spPr>
          <a:xfrm>
            <a:off x="5632455" y="5396837"/>
            <a:ext cx="7249" cy="626583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63CD082D-62F6-4F43-93BA-C6263370C5DD}"/>
              </a:ext>
            </a:extLst>
          </p:cNvPr>
          <p:cNvCxnSpPr>
            <a:cxnSpLocks/>
          </p:cNvCxnSpPr>
          <p:nvPr/>
        </p:nvCxnSpPr>
        <p:spPr>
          <a:xfrm>
            <a:off x="7453809" y="5415340"/>
            <a:ext cx="7249" cy="626583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EA8BABC2-FA83-45F4-B7A7-73BD4B633A5E}"/>
              </a:ext>
            </a:extLst>
          </p:cNvPr>
          <p:cNvCxnSpPr>
            <a:cxnSpLocks/>
          </p:cNvCxnSpPr>
          <p:nvPr/>
        </p:nvCxnSpPr>
        <p:spPr>
          <a:xfrm>
            <a:off x="8748824" y="5411678"/>
            <a:ext cx="7249" cy="626583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8" name="Picture 147" descr="Image result for developer icon">
            <a:extLst>
              <a:ext uri="{FF2B5EF4-FFF2-40B4-BE49-F238E27FC236}">
                <a16:creationId xmlns:a16="http://schemas.microsoft.com/office/drawing/2014/main" id="{E68AB637-33A4-4978-817A-4E3CF1A203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55" y="1031838"/>
            <a:ext cx="532682" cy="587990"/>
          </a:xfrm>
          <a:prstGeom prst="rect">
            <a:avLst/>
          </a:prstGeom>
          <a:solidFill>
            <a:schemeClr val="tx1">
              <a:lumMod val="50000"/>
            </a:schemeClr>
          </a:solidFill>
          <a:extLst/>
        </p:spPr>
      </p:pic>
      <p:pic>
        <p:nvPicPr>
          <p:cNvPr id="149" name="Picture 2" descr="Image result for git">
            <a:extLst>
              <a:ext uri="{FF2B5EF4-FFF2-40B4-BE49-F238E27FC236}">
                <a16:creationId xmlns:a16="http://schemas.microsoft.com/office/drawing/2014/main" id="{336B809C-8A81-4BED-BEE2-D4B865C6CF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402" y="1041995"/>
            <a:ext cx="844395" cy="792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2D903FB3-1341-4F3C-B38F-CC8B226665E3}"/>
              </a:ext>
            </a:extLst>
          </p:cNvPr>
          <p:cNvCxnSpPr>
            <a:cxnSpLocks/>
          </p:cNvCxnSpPr>
          <p:nvPr/>
        </p:nvCxnSpPr>
        <p:spPr>
          <a:xfrm>
            <a:off x="875179" y="1436466"/>
            <a:ext cx="348365" cy="0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3" name="Rectangle 152">
            <a:extLst>
              <a:ext uri="{FF2B5EF4-FFF2-40B4-BE49-F238E27FC236}">
                <a16:creationId xmlns:a16="http://schemas.microsoft.com/office/drawing/2014/main" id="{99532E00-CE22-4BCD-8AAC-309D58843FC6}"/>
              </a:ext>
            </a:extLst>
          </p:cNvPr>
          <p:cNvSpPr/>
          <p:nvPr/>
        </p:nvSpPr>
        <p:spPr>
          <a:xfrm>
            <a:off x="1213717" y="1302033"/>
            <a:ext cx="4347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b="1" dirty="0"/>
              <a:t>GIT</a:t>
            </a:r>
            <a:endParaRPr lang="en-IN" sz="1100" dirty="0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33F610BA-CF42-4EE4-A48B-780169BB9748}"/>
              </a:ext>
            </a:extLst>
          </p:cNvPr>
          <p:cNvSpPr/>
          <p:nvPr/>
        </p:nvSpPr>
        <p:spPr>
          <a:xfrm>
            <a:off x="401771" y="3929806"/>
            <a:ext cx="8955465" cy="419137"/>
          </a:xfrm>
          <a:prstGeom prst="rect">
            <a:avLst/>
          </a:prstGeom>
          <a:solidFill>
            <a:srgbClr val="CF4B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/>
              <a:t>OpenShift Container Registry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173F1922-C0A3-43DE-A481-82A81E1E02F8}"/>
              </a:ext>
            </a:extLst>
          </p:cNvPr>
          <p:cNvSpPr/>
          <p:nvPr/>
        </p:nvSpPr>
        <p:spPr>
          <a:xfrm>
            <a:off x="765090" y="2179683"/>
            <a:ext cx="3027546" cy="1180596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800" dirty="0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64C0FB4A-918D-4D91-8245-75BC8E4EADD5}"/>
              </a:ext>
            </a:extLst>
          </p:cNvPr>
          <p:cNvSpPr/>
          <p:nvPr/>
        </p:nvSpPr>
        <p:spPr>
          <a:xfrm>
            <a:off x="1861472" y="2500379"/>
            <a:ext cx="751814" cy="691851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  <a:p>
            <a:pPr algn="ctr"/>
            <a:endParaRPr lang="en-US" sz="900" dirty="0">
              <a:solidFill>
                <a:schemeClr val="tx1"/>
              </a:solidFill>
            </a:endParaRPr>
          </a:p>
          <a:p>
            <a:r>
              <a:rPr lang="en-US" sz="800" dirty="0">
                <a:solidFill>
                  <a:schemeClr val="tx1"/>
                </a:solidFill>
              </a:rPr>
              <a:t>OMS Vanilla Image</a:t>
            </a:r>
            <a:endParaRPr lang="en-IN" sz="800" dirty="0">
              <a:solidFill>
                <a:schemeClr val="tx1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4F1EF29A-60C1-43F8-AF8D-B4CC334EC678}"/>
              </a:ext>
            </a:extLst>
          </p:cNvPr>
          <p:cNvSpPr/>
          <p:nvPr/>
        </p:nvSpPr>
        <p:spPr>
          <a:xfrm>
            <a:off x="890576" y="2488489"/>
            <a:ext cx="751814" cy="691851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&lt;/&gt;</a:t>
            </a:r>
          </a:p>
          <a:p>
            <a:r>
              <a:rPr lang="en-US" sz="900" dirty="0">
                <a:solidFill>
                  <a:schemeClr val="tx1"/>
                </a:solidFill>
              </a:rPr>
              <a:t>Customize Code</a:t>
            </a:r>
            <a:endParaRPr lang="en-IN" sz="900" dirty="0">
              <a:solidFill>
                <a:schemeClr val="tx1"/>
              </a:solidFill>
            </a:endParaRPr>
          </a:p>
        </p:txBody>
      </p:sp>
      <p:sp>
        <p:nvSpPr>
          <p:cNvPr id="159" name="TextBox 40">
            <a:extLst>
              <a:ext uri="{FF2B5EF4-FFF2-40B4-BE49-F238E27FC236}">
                <a16:creationId xmlns:a16="http://schemas.microsoft.com/office/drawing/2014/main" id="{77A82A2F-4DF7-48B7-B661-787891337C53}"/>
              </a:ext>
            </a:extLst>
          </p:cNvPr>
          <p:cNvSpPr txBox="1"/>
          <p:nvPr/>
        </p:nvSpPr>
        <p:spPr>
          <a:xfrm>
            <a:off x="1592343" y="266239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b="1" dirty="0"/>
              <a:t>+</a:t>
            </a:r>
          </a:p>
        </p:txBody>
      </p:sp>
      <p:sp>
        <p:nvSpPr>
          <p:cNvPr id="160" name="TextBox 42">
            <a:extLst>
              <a:ext uri="{FF2B5EF4-FFF2-40B4-BE49-F238E27FC236}">
                <a16:creationId xmlns:a16="http://schemas.microsoft.com/office/drawing/2014/main" id="{225FFAD9-B988-47FA-B224-23CAD8620939}"/>
              </a:ext>
            </a:extLst>
          </p:cNvPr>
          <p:cNvSpPr txBox="1"/>
          <p:nvPr/>
        </p:nvSpPr>
        <p:spPr>
          <a:xfrm>
            <a:off x="2572760" y="2641423"/>
            <a:ext cx="293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b="1" dirty="0"/>
              <a:t>=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74FFC00A-2F41-4CD0-BF22-056C2BFDD04C}"/>
              </a:ext>
            </a:extLst>
          </p:cNvPr>
          <p:cNvSpPr/>
          <p:nvPr/>
        </p:nvSpPr>
        <p:spPr>
          <a:xfrm>
            <a:off x="2838883" y="2471318"/>
            <a:ext cx="818293" cy="734387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  <a:p>
            <a:r>
              <a:rPr lang="en-US" sz="800" dirty="0">
                <a:solidFill>
                  <a:schemeClr val="tx1"/>
                </a:solidFill>
              </a:rPr>
              <a:t>OMS Customized Image</a:t>
            </a:r>
            <a:endParaRPr lang="en-IN" sz="800" dirty="0">
              <a:solidFill>
                <a:schemeClr val="tx1"/>
              </a:solidFill>
            </a:endParaRPr>
          </a:p>
        </p:txBody>
      </p:sp>
      <p:pic>
        <p:nvPicPr>
          <p:cNvPr id="162" name="Picture 161">
            <a:extLst>
              <a:ext uri="{FF2B5EF4-FFF2-40B4-BE49-F238E27FC236}">
                <a16:creationId xmlns:a16="http://schemas.microsoft.com/office/drawing/2014/main" id="{C2F21AFF-F2D3-42AF-AB6C-C741D9B5DED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398"/>
          <a:stretch/>
        </p:blipFill>
        <p:spPr>
          <a:xfrm rot="996201">
            <a:off x="2083109" y="2542374"/>
            <a:ext cx="501168" cy="298478"/>
          </a:xfrm>
          <a:prstGeom prst="rect">
            <a:avLst/>
          </a:prstGeom>
        </p:spPr>
      </p:pic>
      <p:pic>
        <p:nvPicPr>
          <p:cNvPr id="163" name="Picture 162">
            <a:extLst>
              <a:ext uri="{FF2B5EF4-FFF2-40B4-BE49-F238E27FC236}">
                <a16:creationId xmlns:a16="http://schemas.microsoft.com/office/drawing/2014/main" id="{5E55E293-545A-43A6-A0DF-EF9A8AB188E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398"/>
          <a:stretch/>
        </p:blipFill>
        <p:spPr>
          <a:xfrm rot="996201">
            <a:off x="3093384" y="2512876"/>
            <a:ext cx="526073" cy="313311"/>
          </a:xfrm>
          <a:prstGeom prst="rect">
            <a:avLst/>
          </a:prstGeom>
        </p:spPr>
      </p:pic>
      <p:sp>
        <p:nvSpPr>
          <p:cNvPr id="164" name="Rectangle 163">
            <a:extLst>
              <a:ext uri="{FF2B5EF4-FFF2-40B4-BE49-F238E27FC236}">
                <a16:creationId xmlns:a16="http://schemas.microsoft.com/office/drawing/2014/main" id="{4654F7EE-FB6D-4D97-B28F-C65422E1D091}"/>
              </a:ext>
            </a:extLst>
          </p:cNvPr>
          <p:cNvSpPr/>
          <p:nvPr/>
        </p:nvSpPr>
        <p:spPr>
          <a:xfrm>
            <a:off x="1266483" y="2134914"/>
            <a:ext cx="20582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b="1" u="sng" dirty="0"/>
              <a:t>Build Configuration</a:t>
            </a:r>
            <a:endParaRPr lang="en-IN" sz="1400" u="sng" dirty="0"/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3E4ECECE-E48E-4F15-9D19-4DEED76FDEC6}"/>
              </a:ext>
            </a:extLst>
          </p:cNvPr>
          <p:cNvCxnSpPr>
            <a:cxnSpLocks/>
          </p:cNvCxnSpPr>
          <p:nvPr/>
        </p:nvCxnSpPr>
        <p:spPr>
          <a:xfrm>
            <a:off x="1055620" y="4337833"/>
            <a:ext cx="6527" cy="516096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8CAB56F3-19E3-4738-91D9-4DB8DC675105}"/>
              </a:ext>
            </a:extLst>
          </p:cNvPr>
          <p:cNvCxnSpPr>
            <a:cxnSpLocks/>
          </p:cNvCxnSpPr>
          <p:nvPr/>
        </p:nvCxnSpPr>
        <p:spPr>
          <a:xfrm>
            <a:off x="2061270" y="4326348"/>
            <a:ext cx="6527" cy="516096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BBD5AC97-56AE-4963-A0C2-E2A4B72AD7B4}"/>
              </a:ext>
            </a:extLst>
          </p:cNvPr>
          <p:cNvCxnSpPr>
            <a:cxnSpLocks/>
          </p:cNvCxnSpPr>
          <p:nvPr/>
        </p:nvCxnSpPr>
        <p:spPr>
          <a:xfrm>
            <a:off x="2991499" y="4349811"/>
            <a:ext cx="6527" cy="516096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587495C6-3F37-46C2-A413-E1F1D7DC1642}"/>
              </a:ext>
            </a:extLst>
          </p:cNvPr>
          <p:cNvCxnSpPr>
            <a:cxnSpLocks/>
          </p:cNvCxnSpPr>
          <p:nvPr/>
        </p:nvCxnSpPr>
        <p:spPr>
          <a:xfrm>
            <a:off x="4469702" y="4326348"/>
            <a:ext cx="6527" cy="516096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7E5A840C-6998-46BB-844D-8BBEA2728D18}"/>
              </a:ext>
            </a:extLst>
          </p:cNvPr>
          <p:cNvCxnSpPr>
            <a:cxnSpLocks/>
          </p:cNvCxnSpPr>
          <p:nvPr/>
        </p:nvCxnSpPr>
        <p:spPr>
          <a:xfrm>
            <a:off x="5667400" y="4323412"/>
            <a:ext cx="6527" cy="516096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0FA332D9-E2CA-4451-8748-A3761207BFCE}"/>
              </a:ext>
            </a:extLst>
          </p:cNvPr>
          <p:cNvCxnSpPr>
            <a:cxnSpLocks/>
          </p:cNvCxnSpPr>
          <p:nvPr/>
        </p:nvCxnSpPr>
        <p:spPr>
          <a:xfrm>
            <a:off x="7395394" y="4339713"/>
            <a:ext cx="6527" cy="516096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D216C8C3-7B7C-4393-8261-4156D9B24D4C}"/>
              </a:ext>
            </a:extLst>
          </p:cNvPr>
          <p:cNvCxnSpPr>
            <a:cxnSpLocks/>
          </p:cNvCxnSpPr>
          <p:nvPr/>
        </p:nvCxnSpPr>
        <p:spPr>
          <a:xfrm>
            <a:off x="8632327" y="4348320"/>
            <a:ext cx="6527" cy="516096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A28FEB53-B3B0-4B6D-B63F-AB1C8D982199}"/>
              </a:ext>
            </a:extLst>
          </p:cNvPr>
          <p:cNvCxnSpPr>
            <a:cxnSpLocks/>
            <a:stCxn id="149" idx="2"/>
          </p:cNvCxnSpPr>
          <p:nvPr/>
        </p:nvCxnSpPr>
        <p:spPr>
          <a:xfrm>
            <a:off x="1645600" y="1834966"/>
            <a:ext cx="2851" cy="34371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ectangle 178">
            <a:extLst>
              <a:ext uri="{FF2B5EF4-FFF2-40B4-BE49-F238E27FC236}">
                <a16:creationId xmlns:a16="http://schemas.microsoft.com/office/drawing/2014/main" id="{DA411D08-088B-41CA-84CA-51F0D0687D38}"/>
              </a:ext>
            </a:extLst>
          </p:cNvPr>
          <p:cNvSpPr/>
          <p:nvPr/>
        </p:nvSpPr>
        <p:spPr>
          <a:xfrm>
            <a:off x="4205142" y="2305455"/>
            <a:ext cx="1059101" cy="52521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000" b="1" dirty="0"/>
              <a:t>Test Suite </a:t>
            </a:r>
          </a:p>
          <a:p>
            <a:pPr algn="ctr"/>
            <a:r>
              <a:rPr lang="en-IN" sz="1000" b="1" dirty="0"/>
              <a:t> (TBD)</a:t>
            </a:r>
          </a:p>
        </p:txBody>
      </p:sp>
      <p:sp>
        <p:nvSpPr>
          <p:cNvPr id="180" name="TextBox 82">
            <a:extLst>
              <a:ext uri="{FF2B5EF4-FFF2-40B4-BE49-F238E27FC236}">
                <a16:creationId xmlns:a16="http://schemas.microsoft.com/office/drawing/2014/main" id="{4EB92642-2202-4B9B-B2D5-CDD696CE81DA}"/>
              </a:ext>
            </a:extLst>
          </p:cNvPr>
          <p:cNvSpPr txBox="1"/>
          <p:nvPr/>
        </p:nvSpPr>
        <p:spPr>
          <a:xfrm>
            <a:off x="4186209" y="3448619"/>
            <a:ext cx="10791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100" b="1" dirty="0"/>
              <a:t>Image Stream</a:t>
            </a: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F9D5E9B5-57AC-4AFA-BC96-BAED80EEAEB3}"/>
              </a:ext>
            </a:extLst>
          </p:cNvPr>
          <p:cNvSpPr/>
          <p:nvPr/>
        </p:nvSpPr>
        <p:spPr>
          <a:xfrm>
            <a:off x="4205142" y="2891376"/>
            <a:ext cx="1059101" cy="44574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000" dirty="0"/>
              <a:t>Test Suite</a:t>
            </a:r>
          </a:p>
          <a:p>
            <a:pPr algn="ctr"/>
            <a:r>
              <a:rPr lang="en-IN" sz="1000" dirty="0"/>
              <a:t>Dependencies</a:t>
            </a:r>
          </a:p>
        </p:txBody>
      </p: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AA41B4E6-0EB0-4941-B909-8829B65CFB03}"/>
              </a:ext>
            </a:extLst>
          </p:cNvPr>
          <p:cNvCxnSpPr>
            <a:cxnSpLocks/>
          </p:cNvCxnSpPr>
          <p:nvPr/>
        </p:nvCxnSpPr>
        <p:spPr>
          <a:xfrm>
            <a:off x="1376840" y="3360279"/>
            <a:ext cx="0" cy="559799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91" name="Picture 4" descr="Image result for Jenkins">
            <a:extLst>
              <a:ext uri="{FF2B5EF4-FFF2-40B4-BE49-F238E27FC236}">
                <a16:creationId xmlns:a16="http://schemas.microsoft.com/office/drawing/2014/main" id="{B48CAC79-7095-4D56-8200-C3BE6E9292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6176" y="771670"/>
            <a:ext cx="514818" cy="49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7" name="Title 1">
            <a:extLst>
              <a:ext uri="{FF2B5EF4-FFF2-40B4-BE49-F238E27FC236}">
                <a16:creationId xmlns:a16="http://schemas.microsoft.com/office/drawing/2014/main" id="{BE0E9017-5E3C-4645-AD37-3E9A76DBF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2531" y="26947"/>
            <a:ext cx="7445670" cy="713362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OpenShift – Technology Landscape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1902CD5-A9F6-4548-ACEF-BC26CEC6649A}"/>
              </a:ext>
            </a:extLst>
          </p:cNvPr>
          <p:cNvSpPr/>
          <p:nvPr/>
        </p:nvSpPr>
        <p:spPr>
          <a:xfrm>
            <a:off x="5814644" y="2195488"/>
            <a:ext cx="3027546" cy="1180596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800" dirty="0"/>
          </a:p>
        </p:txBody>
      </p:sp>
      <p:sp>
        <p:nvSpPr>
          <p:cNvPr id="59" name="TextBox 40">
            <a:extLst>
              <a:ext uri="{FF2B5EF4-FFF2-40B4-BE49-F238E27FC236}">
                <a16:creationId xmlns:a16="http://schemas.microsoft.com/office/drawing/2014/main" id="{B9A1A69E-5BC1-4C5D-ABA1-25AF3C3CF432}"/>
              </a:ext>
            </a:extLst>
          </p:cNvPr>
          <p:cNvSpPr txBox="1"/>
          <p:nvPr/>
        </p:nvSpPr>
        <p:spPr>
          <a:xfrm>
            <a:off x="7056136" y="2669531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b="1" dirty="0"/>
              <a:t>+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AE7C839-9D5D-4EB6-88A4-03467E2873BE}"/>
              </a:ext>
            </a:extLst>
          </p:cNvPr>
          <p:cNvSpPr/>
          <p:nvPr/>
        </p:nvSpPr>
        <p:spPr>
          <a:xfrm>
            <a:off x="6053059" y="2529927"/>
            <a:ext cx="857967" cy="734387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  <a:p>
            <a:r>
              <a:rPr lang="en-US" sz="800" dirty="0">
                <a:solidFill>
                  <a:schemeClr val="tx1"/>
                </a:solidFill>
              </a:rPr>
              <a:t>OMS Customized Image</a:t>
            </a:r>
            <a:endParaRPr lang="en-IN" sz="800" dirty="0">
              <a:solidFill>
                <a:schemeClr val="tx1"/>
              </a:solidFill>
            </a:endParaRP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51CF6E32-20E6-47C4-A28B-12FCBB046EA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398"/>
          <a:stretch/>
        </p:blipFill>
        <p:spPr>
          <a:xfrm rot="996201">
            <a:off x="6307560" y="2571485"/>
            <a:ext cx="526073" cy="313311"/>
          </a:xfrm>
          <a:prstGeom prst="rect">
            <a:avLst/>
          </a:prstGeom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EDA09B6D-408E-48F9-9E62-E96661613C30}"/>
              </a:ext>
            </a:extLst>
          </p:cNvPr>
          <p:cNvSpPr/>
          <p:nvPr/>
        </p:nvSpPr>
        <p:spPr>
          <a:xfrm>
            <a:off x="6187491" y="2159883"/>
            <a:ext cx="23735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b="1" u="sng" dirty="0"/>
              <a:t>Deployment Configuration</a:t>
            </a:r>
            <a:endParaRPr lang="en-IN" sz="1400" u="sng" dirty="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6531FEC-AC82-4DCE-814E-B3B9ED4BEA40}"/>
              </a:ext>
            </a:extLst>
          </p:cNvPr>
          <p:cNvCxnSpPr>
            <a:cxnSpLocks/>
          </p:cNvCxnSpPr>
          <p:nvPr/>
        </p:nvCxnSpPr>
        <p:spPr>
          <a:xfrm>
            <a:off x="6435538" y="3360279"/>
            <a:ext cx="0" cy="559799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CC6EDFED-27F9-43E6-8325-8C2ED134C13E}"/>
              </a:ext>
            </a:extLst>
          </p:cNvPr>
          <p:cNvSpPr/>
          <p:nvPr/>
        </p:nvSpPr>
        <p:spPr>
          <a:xfrm>
            <a:off x="7562534" y="2523660"/>
            <a:ext cx="968818" cy="691851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Environment Specific</a:t>
            </a:r>
          </a:p>
          <a:p>
            <a:r>
              <a:rPr lang="en-US" sz="900" dirty="0">
                <a:solidFill>
                  <a:schemeClr val="tx1"/>
                </a:solidFill>
              </a:rPr>
              <a:t>Configurations</a:t>
            </a:r>
            <a:endParaRPr lang="en-IN" sz="900" dirty="0">
              <a:solidFill>
                <a:schemeClr val="tx1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5B93B3F-2D3D-4A71-A273-904989539D44}"/>
              </a:ext>
            </a:extLst>
          </p:cNvPr>
          <p:cNvSpPr/>
          <p:nvPr/>
        </p:nvSpPr>
        <p:spPr>
          <a:xfrm>
            <a:off x="823040" y="1783398"/>
            <a:ext cx="89800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100" b="1" dirty="0"/>
              <a:t>Web hooks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69A6FE2-2CD6-4197-8294-60EE6A5DEAC4}"/>
              </a:ext>
            </a:extLst>
          </p:cNvPr>
          <p:cNvSpPr/>
          <p:nvPr/>
        </p:nvSpPr>
        <p:spPr>
          <a:xfrm>
            <a:off x="2588421" y="874984"/>
            <a:ext cx="1099632" cy="561482"/>
          </a:xfrm>
          <a:prstGeom prst="rect">
            <a:avLst/>
          </a:prstGeom>
          <a:solidFill>
            <a:schemeClr val="tx1"/>
          </a:solidFill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800" b="1" dirty="0"/>
              <a:t>GIT </a:t>
            </a:r>
          </a:p>
          <a:p>
            <a:pPr algn="ctr"/>
            <a:r>
              <a:rPr lang="en-IN" sz="800" b="1" dirty="0"/>
              <a:t>+ </a:t>
            </a:r>
          </a:p>
          <a:p>
            <a:pPr algn="ctr"/>
            <a:r>
              <a:rPr lang="en-IN" sz="800" b="1" dirty="0"/>
              <a:t>Source to Image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DB98556-2439-4DB5-ACAB-8EE6CA98CD65}"/>
              </a:ext>
            </a:extLst>
          </p:cNvPr>
          <p:cNvSpPr/>
          <p:nvPr/>
        </p:nvSpPr>
        <p:spPr>
          <a:xfrm>
            <a:off x="5702859" y="1000001"/>
            <a:ext cx="963918" cy="265616"/>
          </a:xfrm>
          <a:prstGeom prst="rect">
            <a:avLst/>
          </a:prstGeom>
          <a:solidFill>
            <a:schemeClr val="tx1"/>
          </a:solidFill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800" b="1" dirty="0"/>
              <a:t>Configuration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07D11AC-50F1-404B-8259-289A9130DFE2}"/>
              </a:ext>
            </a:extLst>
          </p:cNvPr>
          <p:cNvSpPr/>
          <p:nvPr/>
        </p:nvSpPr>
        <p:spPr>
          <a:xfrm>
            <a:off x="6916191" y="988610"/>
            <a:ext cx="963918" cy="265616"/>
          </a:xfrm>
          <a:prstGeom prst="rect">
            <a:avLst/>
          </a:prstGeom>
          <a:solidFill>
            <a:schemeClr val="tx1"/>
          </a:solidFill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800" b="1" dirty="0"/>
              <a:t>Custom Image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AF0D9C36-C684-45B6-8801-473C69E1CA57}"/>
              </a:ext>
            </a:extLst>
          </p:cNvPr>
          <p:cNvSpPr/>
          <p:nvPr/>
        </p:nvSpPr>
        <p:spPr>
          <a:xfrm rot="16200000">
            <a:off x="3053003" y="1029984"/>
            <a:ext cx="202280" cy="1131444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9" name="Left Brace 78">
            <a:extLst>
              <a:ext uri="{FF2B5EF4-FFF2-40B4-BE49-F238E27FC236}">
                <a16:creationId xmlns:a16="http://schemas.microsoft.com/office/drawing/2014/main" id="{AA62CE14-CE2E-4C86-8CC7-43AEDDEC9A74}"/>
              </a:ext>
            </a:extLst>
          </p:cNvPr>
          <p:cNvSpPr/>
          <p:nvPr/>
        </p:nvSpPr>
        <p:spPr>
          <a:xfrm rot="16200000">
            <a:off x="6749125" y="562938"/>
            <a:ext cx="180625" cy="204476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1E47BC-FCD9-4CF4-AD11-F99F8B65742E}"/>
              </a:ext>
            </a:extLst>
          </p:cNvPr>
          <p:cNvSpPr txBox="1"/>
          <p:nvPr/>
        </p:nvSpPr>
        <p:spPr>
          <a:xfrm>
            <a:off x="2879869" y="1675221"/>
            <a:ext cx="514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>
                <a:solidFill>
                  <a:schemeClr val="bg1"/>
                </a:solidFill>
              </a:rPr>
              <a:t>Build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81" name="TextBox 40">
            <a:extLst>
              <a:ext uri="{FF2B5EF4-FFF2-40B4-BE49-F238E27FC236}">
                <a16:creationId xmlns:a16="http://schemas.microsoft.com/office/drawing/2014/main" id="{818F9EB6-6211-4DD5-B643-86A54EA42DA9}"/>
              </a:ext>
            </a:extLst>
          </p:cNvPr>
          <p:cNvSpPr txBox="1"/>
          <p:nvPr/>
        </p:nvSpPr>
        <p:spPr>
          <a:xfrm>
            <a:off x="6615803" y="910792"/>
            <a:ext cx="268607" cy="413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b="1" dirty="0"/>
              <a:t>+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B1A0958-063E-410F-A0B9-CBD15E6B31A1}"/>
              </a:ext>
            </a:extLst>
          </p:cNvPr>
          <p:cNvSpPr txBox="1"/>
          <p:nvPr/>
        </p:nvSpPr>
        <p:spPr>
          <a:xfrm>
            <a:off x="6525958" y="1662687"/>
            <a:ext cx="6358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>
                <a:solidFill>
                  <a:schemeClr val="bg1"/>
                </a:solidFill>
              </a:rPr>
              <a:t>Deploy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4713703D-7070-486D-AD04-D53340DE160D}"/>
              </a:ext>
            </a:extLst>
          </p:cNvPr>
          <p:cNvSpPr/>
          <p:nvPr/>
        </p:nvSpPr>
        <p:spPr>
          <a:xfrm>
            <a:off x="4147075" y="868473"/>
            <a:ext cx="1096761" cy="608514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050" b="1" dirty="0"/>
              <a:t>Regression test</a:t>
            </a:r>
          </a:p>
        </p:txBody>
      </p:sp>
      <p:sp>
        <p:nvSpPr>
          <p:cNvPr id="84" name="Left Brace 83">
            <a:extLst>
              <a:ext uri="{FF2B5EF4-FFF2-40B4-BE49-F238E27FC236}">
                <a16:creationId xmlns:a16="http://schemas.microsoft.com/office/drawing/2014/main" id="{5612E628-CD05-4665-AC2E-056861E5BED4}"/>
              </a:ext>
            </a:extLst>
          </p:cNvPr>
          <p:cNvSpPr/>
          <p:nvPr/>
        </p:nvSpPr>
        <p:spPr>
          <a:xfrm rot="16200000">
            <a:off x="4593369" y="1081667"/>
            <a:ext cx="202280" cy="1131444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B574A4C-208A-4084-A1DD-0B1DFA8FCD0A}"/>
              </a:ext>
            </a:extLst>
          </p:cNvPr>
          <p:cNvSpPr txBox="1"/>
          <p:nvPr/>
        </p:nvSpPr>
        <p:spPr>
          <a:xfrm>
            <a:off x="4404948" y="1681505"/>
            <a:ext cx="437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>
                <a:solidFill>
                  <a:schemeClr val="bg1"/>
                </a:solidFill>
              </a:rPr>
              <a:t>Test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86" name="TextBox 40">
            <a:extLst>
              <a:ext uri="{FF2B5EF4-FFF2-40B4-BE49-F238E27FC236}">
                <a16:creationId xmlns:a16="http://schemas.microsoft.com/office/drawing/2014/main" id="{FFB58B4D-49C2-4307-90FE-8805AEA5D1CF}"/>
              </a:ext>
            </a:extLst>
          </p:cNvPr>
          <p:cNvSpPr txBox="1"/>
          <p:nvPr/>
        </p:nvSpPr>
        <p:spPr>
          <a:xfrm>
            <a:off x="3750494" y="1602086"/>
            <a:ext cx="268607" cy="413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b="1" dirty="0"/>
              <a:t>+</a:t>
            </a:r>
          </a:p>
        </p:txBody>
      </p:sp>
      <p:sp>
        <p:nvSpPr>
          <p:cNvPr id="87" name="TextBox 40">
            <a:extLst>
              <a:ext uri="{FF2B5EF4-FFF2-40B4-BE49-F238E27FC236}">
                <a16:creationId xmlns:a16="http://schemas.microsoft.com/office/drawing/2014/main" id="{AA6D3DB1-6B72-4D97-807E-08485A1B9A75}"/>
              </a:ext>
            </a:extLst>
          </p:cNvPr>
          <p:cNvSpPr txBox="1"/>
          <p:nvPr/>
        </p:nvSpPr>
        <p:spPr>
          <a:xfrm>
            <a:off x="5603987" y="1588818"/>
            <a:ext cx="268607" cy="413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b="1" dirty="0"/>
              <a:t>+</a:t>
            </a:r>
          </a:p>
        </p:txBody>
      </p:sp>
      <p:sp>
        <p:nvSpPr>
          <p:cNvPr id="88" name="TextBox 42">
            <a:extLst>
              <a:ext uri="{FF2B5EF4-FFF2-40B4-BE49-F238E27FC236}">
                <a16:creationId xmlns:a16="http://schemas.microsoft.com/office/drawing/2014/main" id="{982F3BB1-BB77-4084-A072-DEBA3732067F}"/>
              </a:ext>
            </a:extLst>
          </p:cNvPr>
          <p:cNvSpPr txBox="1"/>
          <p:nvPr/>
        </p:nvSpPr>
        <p:spPr>
          <a:xfrm>
            <a:off x="7795940" y="1576032"/>
            <a:ext cx="248321" cy="397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b="1" dirty="0">
                <a:solidFill>
                  <a:schemeClr val="bg1"/>
                </a:solidFill>
              </a:rPr>
              <a:t>=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0D6BF63-CA30-4517-9D82-CD42C875701C}"/>
              </a:ext>
            </a:extLst>
          </p:cNvPr>
          <p:cNvSpPr txBox="1"/>
          <p:nvPr/>
        </p:nvSpPr>
        <p:spPr>
          <a:xfrm>
            <a:off x="8218899" y="1632513"/>
            <a:ext cx="10079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>
                <a:solidFill>
                  <a:schemeClr val="bg1"/>
                </a:solidFill>
              </a:rPr>
              <a:t>Environment</a:t>
            </a:r>
            <a:endParaRPr lang="en-IN" b="1" dirty="0">
              <a:solidFill>
                <a:schemeClr val="bg1"/>
              </a:solidFill>
            </a:endParaRP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51CD308-6CC6-4964-B2E4-3DBBF17663F1}"/>
              </a:ext>
            </a:extLst>
          </p:cNvPr>
          <p:cNvCxnSpPr>
            <a:cxnSpLocks/>
          </p:cNvCxnSpPr>
          <p:nvPr/>
        </p:nvCxnSpPr>
        <p:spPr>
          <a:xfrm>
            <a:off x="3239186" y="3360724"/>
            <a:ext cx="0" cy="51053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1" name="TextBox 82">
            <a:extLst>
              <a:ext uri="{FF2B5EF4-FFF2-40B4-BE49-F238E27FC236}">
                <a16:creationId xmlns:a16="http://schemas.microsoft.com/office/drawing/2014/main" id="{95356ADD-FE4D-49A6-8A1E-D9BC77D9657A}"/>
              </a:ext>
            </a:extLst>
          </p:cNvPr>
          <p:cNvSpPr txBox="1"/>
          <p:nvPr/>
        </p:nvSpPr>
        <p:spPr>
          <a:xfrm>
            <a:off x="2751890" y="3455662"/>
            <a:ext cx="10791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100" b="1" dirty="0"/>
              <a:t>Image Stream</a:t>
            </a:r>
          </a:p>
        </p:txBody>
      </p:sp>
      <p:sp>
        <p:nvSpPr>
          <p:cNvPr id="93" name="TextBox 82">
            <a:extLst>
              <a:ext uri="{FF2B5EF4-FFF2-40B4-BE49-F238E27FC236}">
                <a16:creationId xmlns:a16="http://schemas.microsoft.com/office/drawing/2014/main" id="{374EC701-37FE-4F9A-82B9-A93EBA2B6BAF}"/>
              </a:ext>
            </a:extLst>
          </p:cNvPr>
          <p:cNvSpPr txBox="1"/>
          <p:nvPr/>
        </p:nvSpPr>
        <p:spPr>
          <a:xfrm>
            <a:off x="6411098" y="3498738"/>
            <a:ext cx="16331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100" b="1" dirty="0"/>
              <a:t>Deployment Trigger</a:t>
            </a:r>
          </a:p>
        </p:txBody>
      </p:sp>
      <p:sp>
        <p:nvSpPr>
          <p:cNvPr id="94" name="TextBox 82">
            <a:extLst>
              <a:ext uri="{FF2B5EF4-FFF2-40B4-BE49-F238E27FC236}">
                <a16:creationId xmlns:a16="http://schemas.microsoft.com/office/drawing/2014/main" id="{88B0D190-91AD-4D82-B3AC-714E793C4A2C}"/>
              </a:ext>
            </a:extLst>
          </p:cNvPr>
          <p:cNvSpPr txBox="1"/>
          <p:nvPr/>
        </p:nvSpPr>
        <p:spPr>
          <a:xfrm>
            <a:off x="413370" y="3475809"/>
            <a:ext cx="16331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100" b="1" dirty="0"/>
              <a:t>Build Trigger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D2B209A3-ADA4-405F-83E9-EBF09263CC6D}"/>
              </a:ext>
            </a:extLst>
          </p:cNvPr>
          <p:cNvSpPr/>
          <p:nvPr/>
        </p:nvSpPr>
        <p:spPr>
          <a:xfrm>
            <a:off x="3090317" y="1903570"/>
            <a:ext cx="152680" cy="24748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6" name="Arrow: Down 95">
            <a:extLst>
              <a:ext uri="{FF2B5EF4-FFF2-40B4-BE49-F238E27FC236}">
                <a16:creationId xmlns:a16="http://schemas.microsoft.com/office/drawing/2014/main" id="{8E898C83-4346-4647-BCCB-5B75B9B7CA09}"/>
              </a:ext>
            </a:extLst>
          </p:cNvPr>
          <p:cNvSpPr/>
          <p:nvPr/>
        </p:nvSpPr>
        <p:spPr>
          <a:xfrm>
            <a:off x="4635516" y="1922259"/>
            <a:ext cx="152680" cy="24748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7" name="Arrow: Down 96">
            <a:extLst>
              <a:ext uri="{FF2B5EF4-FFF2-40B4-BE49-F238E27FC236}">
                <a16:creationId xmlns:a16="http://schemas.microsoft.com/office/drawing/2014/main" id="{9DF96AE8-D3B2-4126-9871-C7C63D637EE4}"/>
              </a:ext>
            </a:extLst>
          </p:cNvPr>
          <p:cNvSpPr/>
          <p:nvPr/>
        </p:nvSpPr>
        <p:spPr>
          <a:xfrm>
            <a:off x="6808953" y="1913700"/>
            <a:ext cx="152680" cy="24748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2401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B64E3-B002-41C7-88A4-F3338C1DFC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215695"/>
            <a:ext cx="9975870" cy="5207683"/>
          </a:xfrm>
        </p:spPr>
        <p:txBody>
          <a:bodyPr>
            <a:normAutofit/>
          </a:bodyPr>
          <a:lstStyle/>
          <a:p>
            <a:pPr marL="0" indent="0" fontAlgn="t">
              <a:buFont typeface="Arial" panose="020B0604020202020204" pitchFamily="34" charset="0"/>
              <a:buNone/>
            </a:pPr>
            <a:r>
              <a:rPr lang="en-IN" b="1" dirty="0">
                <a:latin typeface="Arial" panose="020B0604020202020204" pitchFamily="34" charset="0"/>
              </a:rPr>
              <a:t>Option 1: Jenkins As A Service</a:t>
            </a:r>
          </a:p>
          <a:p>
            <a:pPr marL="571500" lvl="1" indent="-171450" fontAlgn="t">
              <a:buFont typeface="Arial" panose="020B0604020202020204" pitchFamily="34" charset="0"/>
              <a:buChar char="•"/>
            </a:pPr>
            <a:r>
              <a:rPr lang="en-IN" sz="1500" dirty="0">
                <a:latin typeface="Arial" panose="020B0604020202020204" pitchFamily="34" charset="0"/>
              </a:rPr>
              <a:t>Certified Jenkins images with pre-configured plugins</a:t>
            </a:r>
          </a:p>
          <a:p>
            <a:pPr marL="571500" lvl="1" indent="-171450" fontAlgn="t">
              <a:buFont typeface="Arial" panose="020B0604020202020204" pitchFamily="34" charset="0"/>
              <a:buChar char="•"/>
            </a:pPr>
            <a:r>
              <a:rPr lang="en-IN" sz="1500" dirty="0">
                <a:latin typeface="Arial" panose="020B0604020202020204" pitchFamily="34" charset="0"/>
              </a:rPr>
              <a:t>Jenkins S2I Builder for customizing the image</a:t>
            </a:r>
          </a:p>
          <a:p>
            <a:pPr marL="571500" lvl="1" indent="-171450" fontAlgn="t">
              <a:buFont typeface="Arial" panose="020B0604020202020204" pitchFamily="34" charset="0"/>
              <a:buChar char="•"/>
            </a:pPr>
            <a:r>
              <a:rPr lang="en-IN" sz="1500" dirty="0">
                <a:latin typeface="Arial" panose="020B0604020202020204" pitchFamily="34" charset="0"/>
              </a:rPr>
              <a:t>Dynamically deploys Jenkins slave containers </a:t>
            </a:r>
          </a:p>
          <a:p>
            <a:pPr marL="400050" lvl="1" indent="0" fontAlgn="t">
              <a:buNone/>
            </a:pPr>
            <a:endParaRPr lang="en-IN" sz="1500" dirty="0">
              <a:latin typeface="Arial" panose="020B0604020202020204" pitchFamily="34" charset="0"/>
            </a:endParaRPr>
          </a:p>
          <a:p>
            <a:pPr marL="0" indent="0" fontAlgn="t">
              <a:buFont typeface="Arial" panose="020B0604020202020204" pitchFamily="34" charset="0"/>
              <a:buNone/>
            </a:pPr>
            <a:r>
              <a:rPr lang="en-IN" b="1" dirty="0">
                <a:latin typeface="Arial" panose="020B0604020202020204" pitchFamily="34" charset="0"/>
              </a:rPr>
              <a:t>Option 2: Hybrid Jenkins Infra With OpenShift</a:t>
            </a:r>
          </a:p>
          <a:p>
            <a:pPr marL="571500" lvl="1" indent="-171450" fontAlgn="t">
              <a:buFont typeface="Arial" panose="020B0604020202020204" pitchFamily="34" charset="0"/>
              <a:buChar char="•"/>
            </a:pPr>
            <a:r>
              <a:rPr lang="en-IN" sz="1500" dirty="0">
                <a:latin typeface="Arial" panose="020B0604020202020204" pitchFamily="34" charset="0"/>
              </a:rPr>
              <a:t>Scale Jenkins Infra dynamically using Jenkins slaves</a:t>
            </a:r>
          </a:p>
          <a:p>
            <a:pPr marL="571500" lvl="1" indent="-171450" fontAlgn="t">
              <a:buFont typeface="Arial" panose="020B0604020202020204" pitchFamily="34" charset="0"/>
              <a:buChar char="•"/>
            </a:pPr>
            <a:r>
              <a:rPr lang="en-IN" sz="1500" dirty="0">
                <a:latin typeface="Arial" panose="020B0604020202020204" pitchFamily="34" charset="0"/>
              </a:rPr>
              <a:t>Use Kubernetes plug-in on existing Jenkin servers</a:t>
            </a:r>
          </a:p>
          <a:p>
            <a:pPr marL="0" indent="0" fontAlgn="t">
              <a:buNone/>
            </a:pPr>
            <a:br>
              <a:rPr lang="en-IN" dirty="0">
                <a:latin typeface="Arial" panose="020B0604020202020204" pitchFamily="34" charset="0"/>
              </a:rPr>
            </a:br>
            <a:r>
              <a:rPr lang="en-IN" b="1" dirty="0">
                <a:latin typeface="Arial" panose="020B0604020202020204" pitchFamily="34" charset="0"/>
              </a:rPr>
              <a:t>Option 3: Existing CICD Deploy to OpenShift </a:t>
            </a:r>
            <a:r>
              <a:rPr lang="en-IN" b="1" dirty="0">
                <a:solidFill>
                  <a:srgbClr val="0070C0"/>
                </a:solidFill>
                <a:latin typeface="Arial" panose="020B0604020202020204" pitchFamily="34" charset="0"/>
              </a:rPr>
              <a:t>(</a:t>
            </a:r>
            <a:r>
              <a:rPr lang="en-IN" i="1" dirty="0">
                <a:solidFill>
                  <a:srgbClr val="0070C0"/>
                </a:solidFill>
                <a:latin typeface="Arial" panose="020B0604020202020204" pitchFamily="34" charset="0"/>
              </a:rPr>
              <a:t>Recommended</a:t>
            </a:r>
            <a:r>
              <a:rPr lang="en-IN" b="1" dirty="0">
                <a:solidFill>
                  <a:srgbClr val="0070C0"/>
                </a:solidFill>
                <a:latin typeface="Arial" panose="020B0604020202020204" pitchFamily="34" charset="0"/>
              </a:rPr>
              <a:t>)</a:t>
            </a:r>
          </a:p>
          <a:p>
            <a:pPr marL="571500" lvl="1" indent="-171450" fontAlgn="t">
              <a:buFont typeface="Arial" panose="020B0604020202020204" pitchFamily="34" charset="0"/>
              <a:buChar char="•"/>
            </a:pPr>
            <a:r>
              <a:rPr lang="en-IN" sz="1500" dirty="0">
                <a:latin typeface="Arial" panose="020B0604020202020204" pitchFamily="34" charset="0"/>
              </a:rPr>
              <a:t>Existing CI/CD infrastructure outside OpenShift, performs operations against OpenShift </a:t>
            </a:r>
          </a:p>
          <a:p>
            <a:pPr marL="571500" lvl="1" indent="-171450" fontAlgn="t">
              <a:buFont typeface="Arial" panose="020B0604020202020204" pitchFamily="34" charset="0"/>
              <a:buChar char="•"/>
            </a:pPr>
            <a:r>
              <a:rPr lang="en-IN" sz="1500" dirty="0">
                <a:latin typeface="Arial" panose="020B0604020202020204" pitchFamily="34" charset="0"/>
              </a:rPr>
              <a:t>Jenkins Plugin for OpenShift Pipeline</a:t>
            </a:r>
          </a:p>
          <a:p>
            <a:pPr marL="571500" lvl="1" indent="-171450" fontAlgn="t">
              <a:buFont typeface="Arial" panose="020B0604020202020204" pitchFamily="34" charset="0"/>
              <a:buChar char="•"/>
            </a:pPr>
            <a:r>
              <a:rPr lang="en-IN" sz="1500" dirty="0">
                <a:latin typeface="Arial" panose="020B0604020202020204" pitchFamily="34" charset="0"/>
              </a:rPr>
              <a:t>OpenShift CLI for integrating other CI Engines with OpenShift </a:t>
            </a:r>
          </a:p>
          <a:p>
            <a:pPr marL="571500" lvl="1" indent="-171450" fontAlgn="t">
              <a:buFont typeface="Arial" panose="020B0604020202020204" pitchFamily="34" charset="0"/>
              <a:buChar char="•"/>
            </a:pPr>
            <a:r>
              <a:rPr lang="en-IN" sz="1500" dirty="0">
                <a:latin typeface="Arial" panose="020B0604020202020204" pitchFamily="34" charset="0"/>
              </a:rPr>
              <a:t>Without disrupting existing processes, can be combined with previous alternative</a:t>
            </a:r>
          </a:p>
          <a:p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BA004-FA9D-446E-A5AC-A98322611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Watson Supply Chain / © 2019 IBM Corporation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B6D133C-F698-401F-94C6-67E4596A9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7530" y="93286"/>
            <a:ext cx="8596668" cy="713362"/>
          </a:xfrm>
        </p:spPr>
        <p:txBody>
          <a:bodyPr>
            <a:normAutofit/>
          </a:bodyPr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OpenShift - CI/CD Strategy</a:t>
            </a:r>
          </a:p>
        </p:txBody>
      </p:sp>
    </p:spTree>
    <p:extLst>
      <p:ext uri="{BB962C8B-B14F-4D97-AF65-F5344CB8AC3E}">
        <p14:creationId xmlns:p14="http://schemas.microsoft.com/office/powerpoint/2010/main" val="214648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B64E3-B002-41C7-88A4-F3338C1DFC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215696"/>
            <a:ext cx="9887093" cy="5214288"/>
          </a:xfrm>
        </p:spPr>
        <p:txBody>
          <a:bodyPr>
            <a:normAutofit fontScale="92500" lnSpcReduction="10000"/>
          </a:bodyPr>
          <a:lstStyle/>
          <a:p>
            <a:pPr marL="0" indent="0" fontAlgn="t">
              <a:buFont typeface="Arial" panose="020B0604020202020204" pitchFamily="34" charset="0"/>
              <a:buNone/>
            </a:pPr>
            <a:r>
              <a:rPr lang="en-IN" b="1" dirty="0">
                <a:latin typeface="Arial" panose="020B0604020202020204" pitchFamily="34" charset="0"/>
              </a:rPr>
              <a:t>Option 1: Source 2 Image Strategy </a:t>
            </a:r>
          </a:p>
          <a:p>
            <a:pPr lvl="1" fontAlgn="t">
              <a:buFont typeface="Wingdings" panose="05000000000000000000" pitchFamily="2" charset="2"/>
              <a:buChar char="§"/>
            </a:pPr>
            <a:r>
              <a:rPr lang="en-IN" dirty="0">
                <a:latin typeface="Arial" panose="020B0604020202020204" pitchFamily="34" charset="0"/>
              </a:rPr>
              <a:t>Supports incremental and extended builds</a:t>
            </a:r>
          </a:p>
          <a:p>
            <a:pPr lvl="1" fontAlgn="t">
              <a:buFont typeface="Wingdings" panose="05000000000000000000" pitchFamily="2" charset="2"/>
              <a:buChar char="§"/>
            </a:pPr>
            <a:r>
              <a:rPr lang="en-IN" dirty="0">
                <a:latin typeface="Arial" panose="020B0604020202020204" pitchFamily="34" charset="0"/>
              </a:rPr>
              <a:t>Customized build process with Extended build</a:t>
            </a:r>
          </a:p>
          <a:p>
            <a:pPr lvl="1" fontAlgn="t">
              <a:buFont typeface="Wingdings" panose="05000000000000000000" pitchFamily="2" charset="2"/>
              <a:buChar char="§"/>
            </a:pPr>
            <a:r>
              <a:rPr lang="en-IN" dirty="0">
                <a:latin typeface="Arial" panose="020B0604020202020204" pitchFamily="34" charset="0"/>
              </a:rPr>
              <a:t>Ready to run images</a:t>
            </a:r>
            <a:endParaRPr lang="en-IN" sz="1500" dirty="0">
              <a:latin typeface="Arial" panose="020B0604020202020204" pitchFamily="34" charset="0"/>
            </a:endParaRPr>
          </a:p>
          <a:p>
            <a:pPr marL="0" indent="0" fontAlgn="t">
              <a:buFont typeface="Arial" panose="020B0604020202020204" pitchFamily="34" charset="0"/>
              <a:buNone/>
            </a:pPr>
            <a:r>
              <a:rPr lang="en-IN" b="1" dirty="0">
                <a:latin typeface="Arial" panose="020B0604020202020204" pitchFamily="34" charset="0"/>
              </a:rPr>
              <a:t>Option 2: Docker Strategy</a:t>
            </a:r>
          </a:p>
          <a:p>
            <a:pPr lvl="1" fontAlgn="t">
              <a:buFont typeface="Wingdings" panose="05000000000000000000" pitchFamily="2" charset="2"/>
              <a:buChar char="§"/>
            </a:pPr>
            <a:r>
              <a:rPr lang="en-IN" dirty="0">
                <a:latin typeface="Arial" panose="020B0604020202020204" pitchFamily="34" charset="0"/>
              </a:rPr>
              <a:t>Uses </a:t>
            </a:r>
            <a:r>
              <a:rPr lang="en-IN" i="1" dirty="0">
                <a:latin typeface="Arial" panose="020B0604020202020204" pitchFamily="34" charset="0"/>
              </a:rPr>
              <a:t>docker build </a:t>
            </a:r>
            <a:r>
              <a:rPr lang="en-IN" dirty="0">
                <a:latin typeface="Arial" panose="020B0604020202020204" pitchFamily="34" charset="0"/>
              </a:rPr>
              <a:t>command</a:t>
            </a:r>
          </a:p>
          <a:p>
            <a:pPr lvl="1" fontAlgn="t">
              <a:buFont typeface="Wingdings" panose="05000000000000000000" pitchFamily="2" charset="2"/>
              <a:buChar char="§"/>
            </a:pPr>
            <a:r>
              <a:rPr lang="en-IN" dirty="0">
                <a:latin typeface="Arial" panose="020B0604020202020204" pitchFamily="34" charset="0"/>
              </a:rPr>
              <a:t>Requires a repository with </a:t>
            </a:r>
            <a:r>
              <a:rPr lang="en-IN" dirty="0" err="1">
                <a:latin typeface="Arial" panose="020B0604020202020204" pitchFamily="34" charset="0"/>
              </a:rPr>
              <a:t>Dockerfile</a:t>
            </a:r>
            <a:endParaRPr lang="en-IN" dirty="0">
              <a:latin typeface="Arial" panose="020B0604020202020204" pitchFamily="34" charset="0"/>
            </a:endParaRPr>
          </a:p>
          <a:p>
            <a:pPr marL="0" indent="0" fontAlgn="t">
              <a:buNone/>
            </a:pPr>
            <a:r>
              <a:rPr lang="en-IN" b="1" dirty="0">
                <a:latin typeface="Arial" panose="020B0604020202020204" pitchFamily="34" charset="0"/>
              </a:rPr>
              <a:t>Option 3: Pipeline Strategy </a:t>
            </a:r>
          </a:p>
          <a:p>
            <a:pPr lvl="1" fontAlgn="t">
              <a:buFont typeface="Wingdings" panose="05000000000000000000" pitchFamily="2" charset="2"/>
              <a:buChar char="§"/>
            </a:pPr>
            <a:r>
              <a:rPr lang="en-IN" dirty="0">
                <a:latin typeface="Arial" panose="020B0604020202020204" pitchFamily="34" charset="0"/>
              </a:rPr>
              <a:t>Uses Jenkinsfile for build configuration from GIT</a:t>
            </a:r>
          </a:p>
          <a:p>
            <a:pPr lvl="1" fontAlgn="t">
              <a:buFont typeface="Wingdings" panose="05000000000000000000" pitchFamily="2" charset="2"/>
              <a:buChar char="§"/>
            </a:pPr>
            <a:r>
              <a:rPr lang="en-IN" dirty="0">
                <a:latin typeface="Arial" panose="020B0604020202020204" pitchFamily="34" charset="0"/>
              </a:rPr>
              <a:t>Existing Jenkins workflow can be re-used</a:t>
            </a:r>
          </a:p>
          <a:p>
            <a:pPr marL="0" indent="0" fontAlgn="t">
              <a:buNone/>
            </a:pPr>
            <a:r>
              <a:rPr lang="en-IN" b="1" dirty="0">
                <a:latin typeface="Arial" panose="020B0604020202020204" pitchFamily="34" charset="0"/>
              </a:rPr>
              <a:t>Option 4: Custom Strategy</a:t>
            </a:r>
          </a:p>
          <a:p>
            <a:pPr lvl="1" fontAlgn="t">
              <a:buFont typeface="Wingdings" panose="05000000000000000000" pitchFamily="2" charset="2"/>
              <a:buChar char="§"/>
            </a:pPr>
            <a:r>
              <a:rPr lang="en-IN" dirty="0">
                <a:latin typeface="Arial" panose="020B0604020202020204" pitchFamily="34" charset="0"/>
              </a:rPr>
              <a:t>Custom build image embedded with build logic</a:t>
            </a:r>
          </a:p>
          <a:p>
            <a:pPr marL="0" indent="0" fontAlgn="t">
              <a:buNone/>
            </a:pPr>
            <a:r>
              <a:rPr lang="en-IN" b="1" dirty="0">
                <a:latin typeface="Arial" panose="020B0604020202020204" pitchFamily="34" charset="0"/>
              </a:rPr>
              <a:t>Option 5: Hybrid Strategy </a:t>
            </a:r>
            <a:r>
              <a:rPr lang="en-IN" b="1" dirty="0">
                <a:solidFill>
                  <a:srgbClr val="0070C0"/>
                </a:solidFill>
                <a:latin typeface="Arial" panose="020B0604020202020204" pitchFamily="34" charset="0"/>
              </a:rPr>
              <a:t>(</a:t>
            </a:r>
            <a:r>
              <a:rPr lang="en-IN" i="1" dirty="0">
                <a:solidFill>
                  <a:srgbClr val="0070C0"/>
                </a:solidFill>
                <a:latin typeface="Arial" panose="020B0604020202020204" pitchFamily="34" charset="0"/>
              </a:rPr>
              <a:t>Recommended</a:t>
            </a:r>
            <a:r>
              <a:rPr lang="en-IN" b="1" dirty="0">
                <a:solidFill>
                  <a:srgbClr val="0070C0"/>
                </a:solidFill>
                <a:latin typeface="Arial" panose="020B0604020202020204" pitchFamily="34" charset="0"/>
              </a:rPr>
              <a:t>)</a:t>
            </a:r>
          </a:p>
          <a:p>
            <a:pPr lvl="1" fontAlgn="t">
              <a:buFont typeface="Wingdings" panose="05000000000000000000" pitchFamily="2" charset="2"/>
              <a:buChar char="§"/>
            </a:pPr>
            <a:r>
              <a:rPr lang="en-IN" dirty="0">
                <a:latin typeface="Arial" panose="020B0604020202020204" pitchFamily="34" charset="0"/>
              </a:rPr>
              <a:t>Pipeline strategy + S2I strategy</a:t>
            </a:r>
          </a:p>
          <a:p>
            <a:pPr marL="400050" lvl="1" indent="0" fontAlgn="t">
              <a:buNone/>
            </a:pP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BA004-FA9D-446E-A5AC-A98322611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Watson Supply Chain / © 2019 IBM Corporation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B6D133C-F698-401F-94C6-67E4596A9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7530" y="93286"/>
            <a:ext cx="8596668" cy="713362"/>
          </a:xfrm>
        </p:spPr>
        <p:txBody>
          <a:bodyPr>
            <a:normAutofit/>
          </a:bodyPr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OpenShift – Build Strategy</a:t>
            </a:r>
          </a:p>
        </p:txBody>
      </p:sp>
    </p:spTree>
    <p:extLst>
      <p:ext uri="{BB962C8B-B14F-4D97-AF65-F5344CB8AC3E}">
        <p14:creationId xmlns:p14="http://schemas.microsoft.com/office/powerpoint/2010/main" val="2379519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B6D133C-F698-401F-94C6-67E4596A9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7530" y="93286"/>
            <a:ext cx="8596668" cy="713362"/>
          </a:xfrm>
        </p:spPr>
        <p:txBody>
          <a:bodyPr>
            <a:normAutofit/>
          </a:bodyPr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OpenShift – Deployment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B64E3-B002-41C7-88A4-F3338C1DFC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2442" y="1050697"/>
            <a:ext cx="9603336" cy="5587170"/>
          </a:xfrm>
        </p:spPr>
        <p:txBody>
          <a:bodyPr>
            <a:normAutofit fontScale="77500" lnSpcReduction="20000"/>
          </a:bodyPr>
          <a:lstStyle/>
          <a:p>
            <a:pPr marL="0" indent="0" fontAlgn="t">
              <a:buFont typeface="Arial" panose="020B0604020202020204" pitchFamily="34" charset="0"/>
              <a:buNone/>
            </a:pPr>
            <a:r>
              <a:rPr lang="en-IN" sz="3300" b="1" dirty="0">
                <a:latin typeface="Arial" panose="020B0604020202020204" pitchFamily="34" charset="0"/>
              </a:rPr>
              <a:t>Option 1: Rolling Strategy (</a:t>
            </a:r>
            <a:r>
              <a:rPr lang="en-IN" sz="3300" i="1" dirty="0">
                <a:latin typeface="Arial" panose="020B0604020202020204" pitchFamily="34" charset="0"/>
              </a:rPr>
              <a:t>default</a:t>
            </a:r>
            <a:r>
              <a:rPr lang="en-IN" sz="3300" b="1" dirty="0">
                <a:latin typeface="Arial" panose="020B0604020202020204" pitchFamily="34" charset="0"/>
              </a:rPr>
              <a:t>)</a:t>
            </a:r>
          </a:p>
          <a:p>
            <a:pPr lvl="1" fontAlgn="t">
              <a:buFont typeface="Wingdings" panose="05000000000000000000" pitchFamily="2" charset="2"/>
              <a:buChar char="§"/>
            </a:pPr>
            <a:r>
              <a:rPr lang="en-IN" sz="2500" dirty="0">
                <a:latin typeface="Arial" panose="020B0604020202020204" pitchFamily="34" charset="0"/>
              </a:rPr>
              <a:t>Gradually replaces the old version of code with the newer version of code</a:t>
            </a:r>
          </a:p>
          <a:p>
            <a:pPr lvl="1" fontAlgn="t">
              <a:buFont typeface="Wingdings" panose="05000000000000000000" pitchFamily="2" charset="2"/>
              <a:buChar char="§"/>
            </a:pPr>
            <a:r>
              <a:rPr lang="en-IN" sz="2500" dirty="0">
                <a:latin typeface="Arial" panose="020B0604020202020204" pitchFamily="34" charset="0"/>
              </a:rPr>
              <a:t>Uses readiness check to replace the old pods with the new pods</a:t>
            </a:r>
          </a:p>
          <a:p>
            <a:pPr lvl="1" fontAlgn="t">
              <a:buFont typeface="Wingdings" panose="05000000000000000000" pitchFamily="2" charset="2"/>
              <a:buChar char="§"/>
            </a:pPr>
            <a:r>
              <a:rPr lang="en-IN" sz="2500" dirty="0">
                <a:latin typeface="Arial" panose="020B0604020202020204" pitchFamily="34" charset="0"/>
              </a:rPr>
              <a:t>Canary deployments where a new version is tested before marking the deployment as ready</a:t>
            </a:r>
          </a:p>
          <a:p>
            <a:pPr lvl="1" fontAlgn="t">
              <a:buFont typeface="Wingdings" panose="05000000000000000000" pitchFamily="2" charset="2"/>
              <a:buChar char="§"/>
            </a:pPr>
            <a:r>
              <a:rPr lang="en-IN" sz="2500" dirty="0">
                <a:latin typeface="Arial" panose="020B0604020202020204" pitchFamily="34" charset="0"/>
              </a:rPr>
              <a:t>No downtime during the code deployment</a:t>
            </a:r>
          </a:p>
          <a:p>
            <a:pPr marL="0" indent="0" fontAlgn="t">
              <a:buNone/>
            </a:pPr>
            <a:r>
              <a:rPr lang="en-IN" sz="3300" b="1" dirty="0">
                <a:latin typeface="Arial" panose="020B0604020202020204" pitchFamily="34" charset="0"/>
              </a:rPr>
              <a:t>Option 2: Recreate Strategy</a:t>
            </a:r>
          </a:p>
          <a:p>
            <a:pPr lvl="1" fontAlgn="t">
              <a:buFont typeface="Wingdings" panose="05000000000000000000" pitchFamily="2" charset="2"/>
              <a:buChar char="§"/>
            </a:pPr>
            <a:r>
              <a:rPr lang="en-IN" sz="2500" dirty="0">
                <a:latin typeface="Arial" panose="020B0604020202020204" pitchFamily="34" charset="0"/>
              </a:rPr>
              <a:t>Support lifecycle hooks for code injection into deployments</a:t>
            </a:r>
          </a:p>
          <a:p>
            <a:pPr lvl="1" fontAlgn="t">
              <a:buFont typeface="Wingdings" panose="05000000000000000000" pitchFamily="2" charset="2"/>
              <a:buChar char="§"/>
            </a:pPr>
            <a:r>
              <a:rPr lang="en-IN" sz="2500" dirty="0">
                <a:latin typeface="Arial" panose="020B0604020202020204" pitchFamily="34" charset="0"/>
              </a:rPr>
              <a:t>Does not support two different versions of code at the same time</a:t>
            </a:r>
          </a:p>
          <a:p>
            <a:pPr marL="0" indent="0" fontAlgn="t">
              <a:buNone/>
            </a:pPr>
            <a:r>
              <a:rPr lang="en-IN" sz="3300" b="1" dirty="0">
                <a:latin typeface="Arial" panose="020B0604020202020204" pitchFamily="34" charset="0"/>
              </a:rPr>
              <a:t>Option 3: Custom Strategy </a:t>
            </a:r>
            <a:r>
              <a:rPr lang="en-IN" sz="3300" b="1" dirty="0">
                <a:solidFill>
                  <a:srgbClr val="0070C0"/>
                </a:solidFill>
                <a:latin typeface="Arial" panose="020B0604020202020204" pitchFamily="34" charset="0"/>
              </a:rPr>
              <a:t>(</a:t>
            </a:r>
            <a:r>
              <a:rPr lang="en-IN" sz="3300" i="1" dirty="0">
                <a:solidFill>
                  <a:srgbClr val="0070C0"/>
                </a:solidFill>
                <a:latin typeface="Arial" panose="020B0604020202020204" pitchFamily="34" charset="0"/>
              </a:rPr>
              <a:t>Recommended</a:t>
            </a:r>
            <a:r>
              <a:rPr lang="en-IN" sz="3300" b="1" dirty="0">
                <a:solidFill>
                  <a:srgbClr val="0070C0"/>
                </a:solidFill>
                <a:latin typeface="Arial" panose="020B0604020202020204" pitchFamily="34" charset="0"/>
              </a:rPr>
              <a:t>)</a:t>
            </a:r>
          </a:p>
          <a:p>
            <a:pPr lvl="1" fontAlgn="t">
              <a:buFont typeface="Wingdings" panose="05000000000000000000" pitchFamily="2" charset="2"/>
              <a:buChar char="§"/>
            </a:pPr>
            <a:r>
              <a:rPr lang="en-IN" sz="2500" dirty="0">
                <a:latin typeface="Arial" panose="020B0604020202020204" pitchFamily="34" charset="0"/>
              </a:rPr>
              <a:t>Used for deployment of complex applications</a:t>
            </a:r>
          </a:p>
          <a:p>
            <a:pPr lvl="1" fontAlgn="t">
              <a:buFont typeface="Wingdings" panose="05000000000000000000" pitchFamily="2" charset="2"/>
              <a:buChar char="§"/>
            </a:pPr>
            <a:r>
              <a:rPr lang="en-IN" sz="2500" dirty="0">
                <a:latin typeface="Arial" panose="020B0604020202020204" pitchFamily="34" charset="0"/>
              </a:rPr>
              <a:t>Advanced strategies like Blue/Green and A/B deployments are used</a:t>
            </a:r>
          </a:p>
          <a:p>
            <a:pPr marL="0" indent="0" fontAlgn="t">
              <a:buNone/>
            </a:pPr>
            <a:r>
              <a:rPr lang="en-IN" sz="3300" b="1" dirty="0">
                <a:latin typeface="Arial" panose="020B0604020202020204" pitchFamily="34" charset="0"/>
              </a:rPr>
              <a:t>Option 4: Blue-Green Strategy</a:t>
            </a:r>
          </a:p>
          <a:p>
            <a:pPr lvl="1" fontAlgn="t">
              <a:buFont typeface="Wingdings" panose="05000000000000000000" pitchFamily="2" charset="2"/>
              <a:buChar char="§"/>
            </a:pPr>
            <a:r>
              <a:rPr lang="en-IN" sz="2500" dirty="0">
                <a:latin typeface="Arial" panose="020B0604020202020204" pitchFamily="34" charset="0"/>
              </a:rPr>
              <a:t>Both new and old version of code is deployed </a:t>
            </a:r>
          </a:p>
          <a:p>
            <a:pPr lvl="1" fontAlgn="t">
              <a:buFont typeface="Wingdings" panose="05000000000000000000" pitchFamily="2" charset="2"/>
              <a:buChar char="§"/>
            </a:pPr>
            <a:r>
              <a:rPr lang="en-IN" sz="2500" dirty="0">
                <a:latin typeface="Arial" panose="020B0604020202020204" pitchFamily="34" charset="0"/>
              </a:rPr>
              <a:t>Traffic is re-directed to the new code once testing is completed</a:t>
            </a:r>
          </a:p>
          <a:p>
            <a:pPr marL="0" indent="0">
              <a:buNone/>
            </a:pPr>
            <a:r>
              <a:rPr lang="en-IN" sz="3300" b="1" dirty="0">
                <a:latin typeface="Arial" panose="020B0604020202020204" pitchFamily="34" charset="0"/>
              </a:rPr>
              <a:t>Option 5: A/B Strategy</a:t>
            </a:r>
          </a:p>
          <a:p>
            <a:pPr lvl="1" fontAlgn="t">
              <a:buFont typeface="Wingdings" panose="05000000000000000000" pitchFamily="2" charset="2"/>
              <a:buChar char="§"/>
            </a:pPr>
            <a:r>
              <a:rPr lang="en-IN" sz="2500" dirty="0">
                <a:latin typeface="Arial" panose="020B0604020202020204" pitchFamily="34" charset="0"/>
              </a:rPr>
              <a:t>Two or more versions of application code is deployed</a:t>
            </a:r>
          </a:p>
          <a:p>
            <a:pPr lvl="1" fontAlgn="t">
              <a:buFont typeface="Wingdings" panose="05000000000000000000" pitchFamily="2" charset="2"/>
              <a:buChar char="§"/>
            </a:pPr>
            <a:r>
              <a:rPr lang="en-IN" sz="2500" dirty="0">
                <a:latin typeface="Arial" panose="020B0604020202020204" pitchFamily="34" charset="0"/>
              </a:rPr>
              <a:t>Load balancer is used to direct the traffic to different versions of the code based on the user information</a:t>
            </a:r>
          </a:p>
          <a:p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BA004-FA9D-446E-A5AC-A98322611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IBM Watson Supply Chain / © 2019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38272940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itle 2">
            <a:extLst>
              <a:ext uri="{FF2B5EF4-FFF2-40B4-BE49-F238E27FC236}">
                <a16:creationId xmlns:a16="http://schemas.microsoft.com/office/drawing/2014/main" id="{19C9A025-D051-4490-B302-322C35897B7D}"/>
              </a:ext>
            </a:extLst>
          </p:cNvPr>
          <p:cNvSpPr txBox="1">
            <a:spLocks/>
          </p:cNvSpPr>
          <p:nvPr/>
        </p:nvSpPr>
        <p:spPr>
          <a:xfrm>
            <a:off x="424116" y="1853167"/>
            <a:ext cx="10104801" cy="22128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9860729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itle 2">
            <a:extLst>
              <a:ext uri="{FF2B5EF4-FFF2-40B4-BE49-F238E27FC236}">
                <a16:creationId xmlns:a16="http://schemas.microsoft.com/office/drawing/2014/main" id="{19C9A025-D051-4490-B302-322C35897B7D}"/>
              </a:ext>
            </a:extLst>
          </p:cNvPr>
          <p:cNvSpPr txBox="1">
            <a:spLocks/>
          </p:cNvSpPr>
          <p:nvPr/>
        </p:nvSpPr>
        <p:spPr>
          <a:xfrm>
            <a:off x="424116" y="1853167"/>
            <a:ext cx="10104801" cy="22128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5881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34F51111-1354-4450-BC98-F2D6EF4A24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1946" y="459343"/>
            <a:ext cx="9144000" cy="1094249"/>
          </a:xfrm>
        </p:spPr>
        <p:txBody>
          <a:bodyPr/>
          <a:lstStyle/>
          <a:p>
            <a:pPr algn="l"/>
            <a:r>
              <a:rPr lang="en-US" sz="3200" dirty="0">
                <a:latin typeface="+mj-lt"/>
                <a:ea typeface="+mj-ea"/>
                <a:cs typeface="+mj-cs"/>
              </a:rPr>
              <a:t>Agenda Topics</a:t>
            </a:r>
          </a:p>
          <a:p>
            <a:pPr algn="l"/>
            <a:endParaRPr lang="en-US" dirty="0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19C9A025-D051-4490-B302-322C35897B7D}"/>
              </a:ext>
            </a:extLst>
          </p:cNvPr>
          <p:cNvSpPr txBox="1">
            <a:spLocks/>
          </p:cNvSpPr>
          <p:nvPr/>
        </p:nvSpPr>
        <p:spPr>
          <a:xfrm>
            <a:off x="424116" y="1853167"/>
            <a:ext cx="10104801" cy="22128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/>
              <a:t>IBM Sterling OMS v10 CICD – Runtime deployment landscape on Redhat OpenShift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/>
              <a:t>IBM Sterling OMS v10 CICD  - Strategies to implement in Redhat OpenShift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575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itle 2">
            <a:extLst>
              <a:ext uri="{FF2B5EF4-FFF2-40B4-BE49-F238E27FC236}">
                <a16:creationId xmlns:a16="http://schemas.microsoft.com/office/drawing/2014/main" id="{19C9A025-D051-4490-B302-322C35897B7D}"/>
              </a:ext>
            </a:extLst>
          </p:cNvPr>
          <p:cNvSpPr txBox="1">
            <a:spLocks/>
          </p:cNvSpPr>
          <p:nvPr/>
        </p:nvSpPr>
        <p:spPr>
          <a:xfrm>
            <a:off x="424116" y="1853167"/>
            <a:ext cx="10104801" cy="22128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/>
              <a:t>IBM Sterling OMS v10 CICD – Runtime deployment landscape on Redhat OpenShift</a:t>
            </a:r>
          </a:p>
        </p:txBody>
      </p:sp>
    </p:spTree>
    <p:extLst>
      <p:ext uri="{BB962C8B-B14F-4D97-AF65-F5344CB8AC3E}">
        <p14:creationId xmlns:p14="http://schemas.microsoft.com/office/powerpoint/2010/main" val="2738325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D3F3F-AF75-4C88-A814-75BF3011B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53" y="139111"/>
            <a:ext cx="10515600" cy="482412"/>
          </a:xfrm>
        </p:spPr>
        <p:txBody>
          <a:bodyPr/>
          <a:lstStyle/>
          <a:p>
            <a:r>
              <a:rPr lang="en-US" sz="3200" dirty="0"/>
              <a:t>Team Structure &amp; Run Time Structure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D6C4F37-C063-4B27-AE0F-113450EB4D5F}"/>
              </a:ext>
            </a:extLst>
          </p:cNvPr>
          <p:cNvSpPr/>
          <p:nvPr/>
        </p:nvSpPr>
        <p:spPr>
          <a:xfrm>
            <a:off x="168891" y="854853"/>
            <a:ext cx="2397114" cy="5767856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OMS Group</a:t>
            </a:r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B8898B60-44A7-470C-A876-276DAEA19F19}"/>
              </a:ext>
            </a:extLst>
          </p:cNvPr>
          <p:cNvGrpSpPr/>
          <p:nvPr/>
        </p:nvGrpSpPr>
        <p:grpSpPr>
          <a:xfrm>
            <a:off x="389253" y="2449014"/>
            <a:ext cx="2005638" cy="1942056"/>
            <a:chOff x="203981" y="1554180"/>
            <a:chExt cx="2005638" cy="1942056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8E2BD542-477E-4FE2-A619-3489C4EAE0F4}"/>
                </a:ext>
              </a:extLst>
            </p:cNvPr>
            <p:cNvSpPr/>
            <p:nvPr/>
          </p:nvSpPr>
          <p:spPr>
            <a:xfrm>
              <a:off x="203981" y="1554180"/>
              <a:ext cx="2005638" cy="1942056"/>
            </a:xfrm>
            <a:prstGeom prst="roundRect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/>
                <a:t>Service A Team</a:t>
              </a: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E90B3EBF-AF12-451E-A591-E2F9A0241C2C}"/>
                </a:ext>
              </a:extLst>
            </p:cNvPr>
            <p:cNvSpPr/>
            <p:nvPr/>
          </p:nvSpPr>
          <p:spPr>
            <a:xfrm>
              <a:off x="385939" y="2125238"/>
              <a:ext cx="701752" cy="365314"/>
            </a:xfrm>
            <a:prstGeom prst="round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900" dirty="0"/>
                <a:t>TaskA001 Team</a:t>
              </a: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9945DDE7-071A-48B0-BA8D-D221C839E5CB}"/>
                </a:ext>
              </a:extLst>
            </p:cNvPr>
            <p:cNvSpPr/>
            <p:nvPr/>
          </p:nvSpPr>
          <p:spPr>
            <a:xfrm>
              <a:off x="909455" y="2445730"/>
              <a:ext cx="701752" cy="365314"/>
            </a:xfrm>
            <a:prstGeom prst="round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900" dirty="0"/>
                <a:t>TaskA002 Team</a:t>
              </a: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8939B02C-443D-4FF4-B5FA-135DABAE9BAC}"/>
                </a:ext>
              </a:extLst>
            </p:cNvPr>
            <p:cNvSpPr/>
            <p:nvPr/>
          </p:nvSpPr>
          <p:spPr>
            <a:xfrm>
              <a:off x="1333746" y="2785795"/>
              <a:ext cx="701752" cy="365314"/>
            </a:xfrm>
            <a:prstGeom prst="round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900" dirty="0"/>
                <a:t>TaskA003 Team</a:t>
              </a: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AF663EFE-4BDD-48E1-90F8-F836C441A44A}"/>
              </a:ext>
            </a:extLst>
          </p:cNvPr>
          <p:cNvGrpSpPr/>
          <p:nvPr/>
        </p:nvGrpSpPr>
        <p:grpSpPr>
          <a:xfrm>
            <a:off x="364053" y="4485843"/>
            <a:ext cx="2005638" cy="1942057"/>
            <a:chOff x="2306628" y="1554179"/>
            <a:chExt cx="2005638" cy="1942057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F2A9BF5A-7A75-4A70-90CB-A8C4E09A77B3}"/>
                </a:ext>
              </a:extLst>
            </p:cNvPr>
            <p:cNvSpPr/>
            <p:nvPr/>
          </p:nvSpPr>
          <p:spPr>
            <a:xfrm>
              <a:off x="2306628" y="1554179"/>
              <a:ext cx="2005638" cy="1942057"/>
            </a:xfrm>
            <a:prstGeom prst="roundRect">
              <a:avLst/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/>
                <a:t>Service B Team</a:t>
              </a: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DAD86B18-A338-4EFF-A6E2-E23693ADE871}"/>
                </a:ext>
              </a:extLst>
            </p:cNvPr>
            <p:cNvSpPr/>
            <p:nvPr/>
          </p:nvSpPr>
          <p:spPr>
            <a:xfrm>
              <a:off x="2532930" y="2178644"/>
              <a:ext cx="701752" cy="365314"/>
            </a:xfrm>
            <a:prstGeom prst="round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900" dirty="0"/>
                <a:t>TaskB881 Team</a:t>
              </a: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83BEA983-25F2-43F8-9DFB-676EEC747375}"/>
                </a:ext>
              </a:extLst>
            </p:cNvPr>
            <p:cNvSpPr/>
            <p:nvPr/>
          </p:nvSpPr>
          <p:spPr>
            <a:xfrm>
              <a:off x="3046426" y="2508401"/>
              <a:ext cx="701752" cy="365314"/>
            </a:xfrm>
            <a:prstGeom prst="round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900" dirty="0"/>
                <a:t>TaskB882Team</a:t>
              </a: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20432061-02DF-4EF7-AB8A-3A95752E70FB}"/>
                </a:ext>
              </a:extLst>
            </p:cNvPr>
            <p:cNvSpPr/>
            <p:nvPr/>
          </p:nvSpPr>
          <p:spPr>
            <a:xfrm>
              <a:off x="3554163" y="2822167"/>
              <a:ext cx="701752" cy="365314"/>
            </a:xfrm>
            <a:prstGeom prst="round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900" dirty="0"/>
                <a:t>TaskB883Team</a:t>
              </a: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F60D4B01-4260-4575-A683-C98199179E12}"/>
              </a:ext>
            </a:extLst>
          </p:cNvPr>
          <p:cNvSpPr/>
          <p:nvPr/>
        </p:nvSpPr>
        <p:spPr>
          <a:xfrm>
            <a:off x="2805143" y="730627"/>
            <a:ext cx="9110870" cy="598826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 err="1"/>
              <a:t>DevOp</a:t>
            </a:r>
            <a:r>
              <a:rPr lang="en-US" sz="2000" dirty="0"/>
              <a:t> Run Times (Environments)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9189132E-5045-4546-ADA4-AA8A3E9249D4}"/>
              </a:ext>
            </a:extLst>
          </p:cNvPr>
          <p:cNvSpPr/>
          <p:nvPr/>
        </p:nvSpPr>
        <p:spPr>
          <a:xfrm>
            <a:off x="2871535" y="3119997"/>
            <a:ext cx="4354364" cy="3566813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Service A Development Run Time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7A318CB9-36DD-4FA8-9C34-0E1D45B527CB}"/>
              </a:ext>
            </a:extLst>
          </p:cNvPr>
          <p:cNvSpPr/>
          <p:nvPr/>
        </p:nvSpPr>
        <p:spPr>
          <a:xfrm>
            <a:off x="4229140" y="1154433"/>
            <a:ext cx="6774994" cy="1836302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Group </a:t>
            </a:r>
            <a:r>
              <a:rPr lang="en-US" sz="1400" dirty="0" err="1"/>
              <a:t>DevOp</a:t>
            </a:r>
            <a:r>
              <a:rPr lang="en-US" sz="1400" dirty="0"/>
              <a:t> (Dev &amp; Test &amp; Op) Run Time Structure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3B92D36-E101-4AD6-AFEE-35A33CB2DA89}"/>
              </a:ext>
            </a:extLst>
          </p:cNvPr>
          <p:cNvGrpSpPr/>
          <p:nvPr/>
        </p:nvGrpSpPr>
        <p:grpSpPr>
          <a:xfrm>
            <a:off x="6031622" y="1626303"/>
            <a:ext cx="3170030" cy="906212"/>
            <a:chOff x="6807689" y="806178"/>
            <a:chExt cx="3170030" cy="906212"/>
          </a:xfrm>
        </p:grpSpPr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D2076AD8-1C28-494A-94A3-49B6BA8A4BCE}"/>
                </a:ext>
              </a:extLst>
            </p:cNvPr>
            <p:cNvSpPr/>
            <p:nvPr/>
          </p:nvSpPr>
          <p:spPr>
            <a:xfrm>
              <a:off x="6807689" y="806178"/>
              <a:ext cx="3170030" cy="906212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/>
                <a:t>Group </a:t>
              </a:r>
              <a:r>
                <a:rPr lang="en-US" sz="1400" dirty="0" err="1"/>
                <a:t>DevOp</a:t>
              </a:r>
              <a:r>
                <a:rPr lang="en-US" sz="1400" dirty="0"/>
                <a:t> Common Containers</a:t>
              </a:r>
            </a:p>
          </p:txBody>
        </p:sp>
        <p:sp>
          <p:nvSpPr>
            <p:cNvPr id="46" name="Flowchart: Magnetic Disk 45">
              <a:extLst>
                <a:ext uri="{FF2B5EF4-FFF2-40B4-BE49-F238E27FC236}">
                  <a16:creationId xmlns:a16="http://schemas.microsoft.com/office/drawing/2014/main" id="{04AD8566-ACDF-4F45-A314-EE2E37326732}"/>
                </a:ext>
              </a:extLst>
            </p:cNvPr>
            <p:cNvSpPr/>
            <p:nvPr/>
          </p:nvSpPr>
          <p:spPr>
            <a:xfrm>
              <a:off x="9026181" y="1165993"/>
              <a:ext cx="735106" cy="413953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DB</a:t>
              </a:r>
            </a:p>
            <a:p>
              <a:pPr algn="ctr"/>
              <a:r>
                <a:rPr lang="en-US" sz="800" dirty="0"/>
                <a:t>Non Config</a:t>
              </a:r>
            </a:p>
          </p:txBody>
        </p:sp>
        <p:sp>
          <p:nvSpPr>
            <p:cNvPr id="47" name="Flowchart: Direct Access Storage 46">
              <a:extLst>
                <a:ext uri="{FF2B5EF4-FFF2-40B4-BE49-F238E27FC236}">
                  <a16:creationId xmlns:a16="http://schemas.microsoft.com/office/drawing/2014/main" id="{8D5B9F9B-5618-4F26-9C7D-CA93B854AE61}"/>
                </a:ext>
              </a:extLst>
            </p:cNvPr>
            <p:cNvSpPr/>
            <p:nvPr/>
          </p:nvSpPr>
          <p:spPr>
            <a:xfrm>
              <a:off x="8023497" y="1181733"/>
              <a:ext cx="825234" cy="375247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MQ</a:t>
              </a:r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7F4A2DAA-E6C7-4963-A1F5-C2282BBD25AB}"/>
                </a:ext>
              </a:extLst>
            </p:cNvPr>
            <p:cNvSpPr/>
            <p:nvPr/>
          </p:nvSpPr>
          <p:spPr>
            <a:xfrm>
              <a:off x="6966392" y="1185045"/>
              <a:ext cx="825234" cy="39460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Foundation / Build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AFDF8DE-0CA1-4C0F-B9FF-2B0A7B941536}"/>
              </a:ext>
            </a:extLst>
          </p:cNvPr>
          <p:cNvGrpSpPr/>
          <p:nvPr/>
        </p:nvGrpSpPr>
        <p:grpSpPr>
          <a:xfrm>
            <a:off x="4383258" y="1457747"/>
            <a:ext cx="1460693" cy="1278081"/>
            <a:chOff x="5354864" y="1052743"/>
            <a:chExt cx="1460693" cy="1278081"/>
          </a:xfrm>
        </p:grpSpPr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D7EE4A38-1E29-4DA7-8BB4-E1C49360430C}"/>
                </a:ext>
              </a:extLst>
            </p:cNvPr>
            <p:cNvSpPr/>
            <p:nvPr/>
          </p:nvSpPr>
          <p:spPr>
            <a:xfrm>
              <a:off x="5354864" y="1052743"/>
              <a:ext cx="1460693" cy="1278081"/>
            </a:xfrm>
            <a:prstGeom prst="roundRect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/>
                <a:t>Service A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8D1A9DF-F963-4237-A2B6-3C10B7AF4A49}"/>
                </a:ext>
              </a:extLst>
            </p:cNvPr>
            <p:cNvSpPr/>
            <p:nvPr/>
          </p:nvSpPr>
          <p:spPr>
            <a:xfrm>
              <a:off x="5575809" y="1479176"/>
              <a:ext cx="520191" cy="31376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App A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D4BD59B8-30D3-41F4-A11F-5449F4733F43}"/>
                </a:ext>
              </a:extLst>
            </p:cNvPr>
            <p:cNvSpPr/>
            <p:nvPr/>
          </p:nvSpPr>
          <p:spPr>
            <a:xfrm>
              <a:off x="5575809" y="1840420"/>
              <a:ext cx="520191" cy="31376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Agent A</a:t>
              </a:r>
            </a:p>
          </p:txBody>
        </p:sp>
        <p:sp>
          <p:nvSpPr>
            <p:cNvPr id="55" name="Flowchart: Magnetic Disk 54">
              <a:extLst>
                <a:ext uri="{FF2B5EF4-FFF2-40B4-BE49-F238E27FC236}">
                  <a16:creationId xmlns:a16="http://schemas.microsoft.com/office/drawing/2014/main" id="{B92592F2-016A-4CDD-A691-8029FB4894A0}"/>
                </a:ext>
              </a:extLst>
            </p:cNvPr>
            <p:cNvSpPr/>
            <p:nvPr/>
          </p:nvSpPr>
          <p:spPr>
            <a:xfrm>
              <a:off x="6202845" y="1608159"/>
              <a:ext cx="535165" cy="413953"/>
            </a:xfrm>
            <a:prstGeom prst="flowChartMagneticDisk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Service A</a:t>
              </a:r>
            </a:p>
            <a:p>
              <a:pPr algn="ctr"/>
              <a:r>
                <a:rPr lang="en-US" sz="800" dirty="0"/>
                <a:t>Config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36CDF67-8ADA-462F-B765-E71A05177386}"/>
              </a:ext>
            </a:extLst>
          </p:cNvPr>
          <p:cNvGrpSpPr/>
          <p:nvPr/>
        </p:nvGrpSpPr>
        <p:grpSpPr>
          <a:xfrm>
            <a:off x="9379102" y="1445025"/>
            <a:ext cx="1460693" cy="1278081"/>
            <a:chOff x="5354864" y="1052743"/>
            <a:chExt cx="1460693" cy="1278081"/>
          </a:xfrm>
        </p:grpSpPr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8A07F2AC-C59E-44F8-95AC-52E771F7DC89}"/>
                </a:ext>
              </a:extLst>
            </p:cNvPr>
            <p:cNvSpPr/>
            <p:nvPr/>
          </p:nvSpPr>
          <p:spPr>
            <a:xfrm>
              <a:off x="5354864" y="1052743"/>
              <a:ext cx="1460693" cy="1278081"/>
            </a:xfrm>
            <a:prstGeom prst="roundRect">
              <a:avLst/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/>
                <a:t>Service B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5C197A18-6512-4D07-9B40-C086A440B5FB}"/>
                </a:ext>
              </a:extLst>
            </p:cNvPr>
            <p:cNvSpPr/>
            <p:nvPr/>
          </p:nvSpPr>
          <p:spPr>
            <a:xfrm>
              <a:off x="5575809" y="1479176"/>
              <a:ext cx="520191" cy="313765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App B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7AF611F1-8D71-4A9A-AB98-928142BD364F}"/>
                </a:ext>
              </a:extLst>
            </p:cNvPr>
            <p:cNvSpPr/>
            <p:nvPr/>
          </p:nvSpPr>
          <p:spPr>
            <a:xfrm>
              <a:off x="5575809" y="1840420"/>
              <a:ext cx="520191" cy="313765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Agent B</a:t>
              </a:r>
            </a:p>
          </p:txBody>
        </p:sp>
        <p:sp>
          <p:nvSpPr>
            <p:cNvPr id="61" name="Flowchart: Magnetic Disk 60">
              <a:extLst>
                <a:ext uri="{FF2B5EF4-FFF2-40B4-BE49-F238E27FC236}">
                  <a16:creationId xmlns:a16="http://schemas.microsoft.com/office/drawing/2014/main" id="{202BF737-04D9-4679-9BD6-1F557B91CFBE}"/>
                </a:ext>
              </a:extLst>
            </p:cNvPr>
            <p:cNvSpPr/>
            <p:nvPr/>
          </p:nvSpPr>
          <p:spPr>
            <a:xfrm>
              <a:off x="6202845" y="1608159"/>
              <a:ext cx="535165" cy="413953"/>
            </a:xfrm>
            <a:prstGeom prst="flowChartMagneticDisk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Service B</a:t>
              </a:r>
            </a:p>
            <a:p>
              <a:pPr algn="ctr"/>
              <a:r>
                <a:rPr lang="en-US" sz="800" dirty="0"/>
                <a:t>Config</a:t>
              </a: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BE4DE2D4-9104-4D19-8ED4-266A13FB8274}"/>
              </a:ext>
            </a:extLst>
          </p:cNvPr>
          <p:cNvGrpSpPr/>
          <p:nvPr/>
        </p:nvGrpSpPr>
        <p:grpSpPr>
          <a:xfrm>
            <a:off x="2897453" y="3738781"/>
            <a:ext cx="4297791" cy="1210070"/>
            <a:chOff x="2897453" y="3738781"/>
            <a:chExt cx="4297791" cy="1210070"/>
          </a:xfrm>
        </p:grpSpPr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8EC47A33-0525-4062-807A-7AAAAF3B33A8}"/>
                </a:ext>
              </a:extLst>
            </p:cNvPr>
            <p:cNvSpPr/>
            <p:nvPr/>
          </p:nvSpPr>
          <p:spPr>
            <a:xfrm>
              <a:off x="2897453" y="3738781"/>
              <a:ext cx="4297791" cy="121007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/>
                <a:t>Service A Development Common Containers</a:t>
              </a:r>
            </a:p>
          </p:txBody>
        </p:sp>
        <p:sp>
          <p:nvSpPr>
            <p:cNvPr id="62" name="Flowchart: Magnetic Disk 61">
              <a:extLst>
                <a:ext uri="{FF2B5EF4-FFF2-40B4-BE49-F238E27FC236}">
                  <a16:creationId xmlns:a16="http://schemas.microsoft.com/office/drawing/2014/main" id="{2DDFD674-9268-4740-B0D3-70EF3A271C96}"/>
                </a:ext>
              </a:extLst>
            </p:cNvPr>
            <p:cNvSpPr/>
            <p:nvPr/>
          </p:nvSpPr>
          <p:spPr>
            <a:xfrm>
              <a:off x="5076958" y="4272291"/>
              <a:ext cx="713232" cy="365760"/>
            </a:xfrm>
            <a:prstGeom prst="flowChartMagneticDisk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DB</a:t>
              </a:r>
            </a:p>
            <a:p>
              <a:pPr algn="ctr"/>
              <a:r>
                <a:rPr lang="en-US" sz="800" dirty="0"/>
                <a:t>Non Config</a:t>
              </a:r>
            </a:p>
          </p:txBody>
        </p:sp>
        <p:sp>
          <p:nvSpPr>
            <p:cNvPr id="63" name="Flowchart: Direct Access Storage 62">
              <a:extLst>
                <a:ext uri="{FF2B5EF4-FFF2-40B4-BE49-F238E27FC236}">
                  <a16:creationId xmlns:a16="http://schemas.microsoft.com/office/drawing/2014/main" id="{45C1E4D8-47F5-474C-B509-C0A90FB8E97B}"/>
                </a:ext>
              </a:extLst>
            </p:cNvPr>
            <p:cNvSpPr/>
            <p:nvPr/>
          </p:nvSpPr>
          <p:spPr>
            <a:xfrm>
              <a:off x="4306327" y="4272291"/>
              <a:ext cx="713232" cy="365760"/>
            </a:xfrm>
            <a:prstGeom prst="flowChartMagneticDrum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MQ</a:t>
              </a:r>
            </a:p>
          </p:txBody>
        </p:sp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C7F2F95D-E0E8-4FC5-ACB3-2D1CA530BD2C}"/>
                </a:ext>
              </a:extLst>
            </p:cNvPr>
            <p:cNvSpPr/>
            <p:nvPr/>
          </p:nvSpPr>
          <p:spPr>
            <a:xfrm>
              <a:off x="3535696" y="4272291"/>
              <a:ext cx="713232" cy="36576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Foundation / Build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D9526C4B-C8A2-4F45-A374-9D3D4D14897C}"/>
                </a:ext>
              </a:extLst>
            </p:cNvPr>
            <p:cNvSpPr/>
            <p:nvPr/>
          </p:nvSpPr>
          <p:spPr>
            <a:xfrm>
              <a:off x="6618220" y="4272291"/>
              <a:ext cx="548640" cy="365760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App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FF99C957-04D0-48DC-963B-F3F3E9E3AE85}"/>
                </a:ext>
              </a:extLst>
            </p:cNvPr>
            <p:cNvSpPr/>
            <p:nvPr/>
          </p:nvSpPr>
          <p:spPr>
            <a:xfrm>
              <a:off x="2929657" y="4272291"/>
              <a:ext cx="548640" cy="365760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Agent</a:t>
              </a:r>
            </a:p>
          </p:txBody>
        </p:sp>
        <p:sp>
          <p:nvSpPr>
            <p:cNvPr id="67" name="Flowchart: Magnetic Disk 66">
              <a:extLst>
                <a:ext uri="{FF2B5EF4-FFF2-40B4-BE49-F238E27FC236}">
                  <a16:creationId xmlns:a16="http://schemas.microsoft.com/office/drawing/2014/main" id="{0383CA3C-3E68-4CCC-82C3-FA275E6AF5D3}"/>
                </a:ext>
              </a:extLst>
            </p:cNvPr>
            <p:cNvSpPr/>
            <p:nvPr/>
          </p:nvSpPr>
          <p:spPr>
            <a:xfrm>
              <a:off x="5847589" y="4272291"/>
              <a:ext cx="713232" cy="365760"/>
            </a:xfrm>
            <a:prstGeom prst="flowChartMagneticDisk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DB</a:t>
              </a:r>
            </a:p>
            <a:p>
              <a:pPr algn="ctr"/>
              <a:r>
                <a:rPr lang="en-US" sz="800" dirty="0"/>
                <a:t>Config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E7CFEFF8-390E-41C0-8A8E-D8B8B51BA5AD}"/>
              </a:ext>
            </a:extLst>
          </p:cNvPr>
          <p:cNvGrpSpPr/>
          <p:nvPr/>
        </p:nvGrpSpPr>
        <p:grpSpPr>
          <a:xfrm>
            <a:off x="2929657" y="5067737"/>
            <a:ext cx="2262948" cy="885522"/>
            <a:chOff x="5617029" y="4731454"/>
            <a:chExt cx="2262948" cy="885522"/>
          </a:xfrm>
        </p:grpSpPr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130E7FE9-795D-4FDB-B8AD-DC5CB3DE3C6B}"/>
                </a:ext>
              </a:extLst>
            </p:cNvPr>
            <p:cNvSpPr/>
            <p:nvPr/>
          </p:nvSpPr>
          <p:spPr>
            <a:xfrm>
              <a:off x="5617029" y="4731454"/>
              <a:ext cx="2262948" cy="885522"/>
            </a:xfrm>
            <a:prstGeom prst="roundRect">
              <a:avLst/>
            </a:prstGeom>
            <a:solidFill>
              <a:schemeClr val="tx2">
                <a:lumMod val="2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TaskA001 </a:t>
              </a:r>
              <a:r>
                <a:rPr lang="en-US" sz="1200" dirty="0" err="1"/>
                <a:t>DevOp</a:t>
              </a:r>
              <a:r>
                <a:rPr lang="en-US" sz="1200" dirty="0"/>
                <a:t> Containers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C9A0377C-4C93-4748-98BC-2E9B9D98D3DC}"/>
                </a:ext>
              </a:extLst>
            </p:cNvPr>
            <p:cNvSpPr/>
            <p:nvPr/>
          </p:nvSpPr>
          <p:spPr>
            <a:xfrm>
              <a:off x="5712895" y="5174215"/>
              <a:ext cx="520191" cy="313765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App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0EE0037F-BF1A-449D-BB84-B9364EE06A90}"/>
                </a:ext>
              </a:extLst>
            </p:cNvPr>
            <p:cNvSpPr/>
            <p:nvPr/>
          </p:nvSpPr>
          <p:spPr>
            <a:xfrm>
              <a:off x="6427811" y="5184690"/>
              <a:ext cx="520191" cy="313765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Agent</a:t>
              </a:r>
            </a:p>
          </p:txBody>
        </p:sp>
        <p:sp>
          <p:nvSpPr>
            <p:cNvPr id="71" name="Flowchart: Magnetic Disk 70">
              <a:extLst>
                <a:ext uri="{FF2B5EF4-FFF2-40B4-BE49-F238E27FC236}">
                  <a16:creationId xmlns:a16="http://schemas.microsoft.com/office/drawing/2014/main" id="{D4AF679D-D410-4BDC-BC69-FA1758C050F1}"/>
                </a:ext>
              </a:extLst>
            </p:cNvPr>
            <p:cNvSpPr/>
            <p:nvPr/>
          </p:nvSpPr>
          <p:spPr>
            <a:xfrm>
              <a:off x="7112090" y="5120874"/>
              <a:ext cx="668038" cy="413953"/>
            </a:xfrm>
            <a:prstGeom prst="flowChartMagneticDisk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DB</a:t>
              </a:r>
            </a:p>
            <a:p>
              <a:pPr algn="ctr"/>
              <a:r>
                <a:rPr lang="en-US" sz="800" dirty="0"/>
                <a:t>Config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8F63E986-8B7F-44ED-8FFB-6B378176B63C}"/>
              </a:ext>
            </a:extLst>
          </p:cNvPr>
          <p:cNvGrpSpPr/>
          <p:nvPr/>
        </p:nvGrpSpPr>
        <p:grpSpPr>
          <a:xfrm>
            <a:off x="3388120" y="5221372"/>
            <a:ext cx="2262948" cy="885522"/>
            <a:chOff x="5617029" y="4731454"/>
            <a:chExt cx="2262948" cy="885522"/>
          </a:xfrm>
        </p:grpSpPr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046EEEFF-7419-43BF-8B5D-26D3000B5C9A}"/>
                </a:ext>
              </a:extLst>
            </p:cNvPr>
            <p:cNvSpPr/>
            <p:nvPr/>
          </p:nvSpPr>
          <p:spPr>
            <a:xfrm>
              <a:off x="5617029" y="4731454"/>
              <a:ext cx="2262948" cy="885522"/>
            </a:xfrm>
            <a:prstGeom prst="roundRect">
              <a:avLst/>
            </a:prstGeom>
            <a:solidFill>
              <a:schemeClr val="tx2">
                <a:lumMod val="2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TaskA002 </a:t>
              </a:r>
              <a:r>
                <a:rPr lang="en-US" sz="1200" dirty="0" err="1"/>
                <a:t>DevOp</a:t>
              </a:r>
              <a:r>
                <a:rPr lang="en-US" sz="1200" dirty="0"/>
                <a:t> Containers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D380EF22-9AD8-4018-A5A9-014D20729148}"/>
                </a:ext>
              </a:extLst>
            </p:cNvPr>
            <p:cNvSpPr/>
            <p:nvPr/>
          </p:nvSpPr>
          <p:spPr>
            <a:xfrm>
              <a:off x="5712895" y="5174215"/>
              <a:ext cx="520191" cy="313765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App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1677A2F5-F9A6-4221-862E-0474F1A96C0D}"/>
                </a:ext>
              </a:extLst>
            </p:cNvPr>
            <p:cNvSpPr/>
            <p:nvPr/>
          </p:nvSpPr>
          <p:spPr>
            <a:xfrm>
              <a:off x="6427811" y="5184690"/>
              <a:ext cx="520191" cy="313765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Agent</a:t>
              </a:r>
            </a:p>
          </p:txBody>
        </p:sp>
        <p:sp>
          <p:nvSpPr>
            <p:cNvPr id="77" name="Flowchart: Magnetic Disk 76">
              <a:extLst>
                <a:ext uri="{FF2B5EF4-FFF2-40B4-BE49-F238E27FC236}">
                  <a16:creationId xmlns:a16="http://schemas.microsoft.com/office/drawing/2014/main" id="{87BCF0F5-4BBE-4F36-B46D-2BA7D165D1F7}"/>
                </a:ext>
              </a:extLst>
            </p:cNvPr>
            <p:cNvSpPr/>
            <p:nvPr/>
          </p:nvSpPr>
          <p:spPr>
            <a:xfrm>
              <a:off x="7112090" y="5120874"/>
              <a:ext cx="668038" cy="413953"/>
            </a:xfrm>
            <a:prstGeom prst="flowChartMagneticDisk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DB</a:t>
              </a:r>
            </a:p>
            <a:p>
              <a:pPr algn="ctr"/>
              <a:r>
                <a:rPr lang="en-US" sz="800" dirty="0"/>
                <a:t>Config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5D612784-1450-41F6-8FE4-27F4F7A56A29}"/>
              </a:ext>
            </a:extLst>
          </p:cNvPr>
          <p:cNvGrpSpPr/>
          <p:nvPr/>
        </p:nvGrpSpPr>
        <p:grpSpPr>
          <a:xfrm>
            <a:off x="3814457" y="5370847"/>
            <a:ext cx="2262948" cy="885522"/>
            <a:chOff x="5617029" y="4731454"/>
            <a:chExt cx="2262948" cy="885522"/>
          </a:xfrm>
        </p:grpSpPr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D18F16DB-0847-4DDF-8FF6-844D4C69A11D}"/>
                </a:ext>
              </a:extLst>
            </p:cNvPr>
            <p:cNvSpPr/>
            <p:nvPr/>
          </p:nvSpPr>
          <p:spPr>
            <a:xfrm>
              <a:off x="5617029" y="4731454"/>
              <a:ext cx="2262948" cy="885522"/>
            </a:xfrm>
            <a:prstGeom prst="roundRect">
              <a:avLst/>
            </a:prstGeom>
            <a:solidFill>
              <a:schemeClr val="tx2">
                <a:lumMod val="2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TaskA003 </a:t>
              </a:r>
              <a:r>
                <a:rPr lang="en-US" sz="1200" dirty="0" err="1"/>
                <a:t>DevOp</a:t>
              </a:r>
              <a:r>
                <a:rPr lang="en-US" sz="1200" dirty="0"/>
                <a:t> Containers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9184D71B-FC8E-4ABE-B981-0F2A03C696E2}"/>
                </a:ext>
              </a:extLst>
            </p:cNvPr>
            <p:cNvSpPr/>
            <p:nvPr/>
          </p:nvSpPr>
          <p:spPr>
            <a:xfrm>
              <a:off x="5712895" y="5174215"/>
              <a:ext cx="520191" cy="313765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App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AB2F21B3-D095-48A2-987E-55A290088ECA}"/>
                </a:ext>
              </a:extLst>
            </p:cNvPr>
            <p:cNvSpPr/>
            <p:nvPr/>
          </p:nvSpPr>
          <p:spPr>
            <a:xfrm>
              <a:off x="6427811" y="5184690"/>
              <a:ext cx="520191" cy="313765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Agent</a:t>
              </a:r>
            </a:p>
          </p:txBody>
        </p:sp>
        <p:sp>
          <p:nvSpPr>
            <p:cNvPr id="82" name="Flowchart: Magnetic Disk 81">
              <a:extLst>
                <a:ext uri="{FF2B5EF4-FFF2-40B4-BE49-F238E27FC236}">
                  <a16:creationId xmlns:a16="http://schemas.microsoft.com/office/drawing/2014/main" id="{B8B8C561-8B25-4F37-A968-09E21BEB7E92}"/>
                </a:ext>
              </a:extLst>
            </p:cNvPr>
            <p:cNvSpPr/>
            <p:nvPr/>
          </p:nvSpPr>
          <p:spPr>
            <a:xfrm>
              <a:off x="7112090" y="5120874"/>
              <a:ext cx="668038" cy="413953"/>
            </a:xfrm>
            <a:prstGeom prst="flowChartMagneticDisk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DB</a:t>
              </a:r>
            </a:p>
            <a:p>
              <a:pPr algn="ctr"/>
              <a:r>
                <a:rPr lang="en-US" sz="800" dirty="0"/>
                <a:t>Config</a:t>
              </a:r>
            </a:p>
          </p:txBody>
        </p:sp>
      </p:grp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E9A636A7-7AB2-483D-9970-8FAB453924E2}"/>
              </a:ext>
            </a:extLst>
          </p:cNvPr>
          <p:cNvSpPr/>
          <p:nvPr/>
        </p:nvSpPr>
        <p:spPr>
          <a:xfrm>
            <a:off x="7451697" y="3119997"/>
            <a:ext cx="4354364" cy="3566813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Service B Development Run Time</a:t>
            </a:r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31F2A846-4420-4FC3-AB88-3D4B9D2A344A}"/>
              </a:ext>
            </a:extLst>
          </p:cNvPr>
          <p:cNvGrpSpPr/>
          <p:nvPr/>
        </p:nvGrpSpPr>
        <p:grpSpPr>
          <a:xfrm>
            <a:off x="7477615" y="3738781"/>
            <a:ext cx="4297791" cy="1210070"/>
            <a:chOff x="7477615" y="3738781"/>
            <a:chExt cx="4297791" cy="1210070"/>
          </a:xfrm>
        </p:grpSpPr>
        <p:sp>
          <p:nvSpPr>
            <p:cNvPr id="108" name="Rectangle: Rounded Corners 107">
              <a:extLst>
                <a:ext uri="{FF2B5EF4-FFF2-40B4-BE49-F238E27FC236}">
                  <a16:creationId xmlns:a16="http://schemas.microsoft.com/office/drawing/2014/main" id="{D44F52E4-ED6E-438C-A6B7-81FEE2C15FCA}"/>
                </a:ext>
              </a:extLst>
            </p:cNvPr>
            <p:cNvSpPr/>
            <p:nvPr/>
          </p:nvSpPr>
          <p:spPr>
            <a:xfrm>
              <a:off x="7477615" y="3738781"/>
              <a:ext cx="4297791" cy="121007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/>
                <a:t>Service B Development Common Containers</a:t>
              </a:r>
            </a:p>
          </p:txBody>
        </p:sp>
        <p:sp>
          <p:nvSpPr>
            <p:cNvPr id="109" name="Flowchart: Magnetic Disk 108">
              <a:extLst>
                <a:ext uri="{FF2B5EF4-FFF2-40B4-BE49-F238E27FC236}">
                  <a16:creationId xmlns:a16="http://schemas.microsoft.com/office/drawing/2014/main" id="{035E0247-BC38-41B8-9362-224E6B522304}"/>
                </a:ext>
              </a:extLst>
            </p:cNvPr>
            <p:cNvSpPr/>
            <p:nvPr/>
          </p:nvSpPr>
          <p:spPr>
            <a:xfrm>
              <a:off x="9657120" y="4272291"/>
              <a:ext cx="713232" cy="365760"/>
            </a:xfrm>
            <a:prstGeom prst="flowChartMagneticDisk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DB</a:t>
              </a:r>
            </a:p>
            <a:p>
              <a:pPr algn="ctr"/>
              <a:r>
                <a:rPr lang="en-US" sz="800" dirty="0"/>
                <a:t>Non Config</a:t>
              </a:r>
            </a:p>
          </p:txBody>
        </p:sp>
        <p:sp>
          <p:nvSpPr>
            <p:cNvPr id="110" name="Flowchart: Direct Access Storage 109">
              <a:extLst>
                <a:ext uri="{FF2B5EF4-FFF2-40B4-BE49-F238E27FC236}">
                  <a16:creationId xmlns:a16="http://schemas.microsoft.com/office/drawing/2014/main" id="{6FC11250-629E-48D0-8797-EB0B84969B6A}"/>
                </a:ext>
              </a:extLst>
            </p:cNvPr>
            <p:cNvSpPr/>
            <p:nvPr/>
          </p:nvSpPr>
          <p:spPr>
            <a:xfrm>
              <a:off x="8886489" y="4272291"/>
              <a:ext cx="713232" cy="365760"/>
            </a:xfrm>
            <a:prstGeom prst="flowChartMagneticDrum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MQ</a:t>
              </a:r>
            </a:p>
          </p:txBody>
        </p:sp>
        <p:sp>
          <p:nvSpPr>
            <p:cNvPr id="111" name="Rectangle: Rounded Corners 110">
              <a:extLst>
                <a:ext uri="{FF2B5EF4-FFF2-40B4-BE49-F238E27FC236}">
                  <a16:creationId xmlns:a16="http://schemas.microsoft.com/office/drawing/2014/main" id="{9E043A23-1EB7-4771-B2E4-45A2E62E7C1F}"/>
                </a:ext>
              </a:extLst>
            </p:cNvPr>
            <p:cNvSpPr/>
            <p:nvPr/>
          </p:nvSpPr>
          <p:spPr>
            <a:xfrm>
              <a:off x="8115858" y="4272291"/>
              <a:ext cx="713232" cy="36576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Foundation / Build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ED24856B-FB5A-416B-ABA2-5CE44D56B5D8}"/>
                </a:ext>
              </a:extLst>
            </p:cNvPr>
            <p:cNvSpPr/>
            <p:nvPr/>
          </p:nvSpPr>
          <p:spPr>
            <a:xfrm>
              <a:off x="11198382" y="4272291"/>
              <a:ext cx="548640" cy="365760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App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1B9A63D8-1068-43F2-B2BF-40A79595DC62}"/>
                </a:ext>
              </a:extLst>
            </p:cNvPr>
            <p:cNvSpPr/>
            <p:nvPr/>
          </p:nvSpPr>
          <p:spPr>
            <a:xfrm>
              <a:off x="7509819" y="4272291"/>
              <a:ext cx="548640" cy="365760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Agent</a:t>
              </a:r>
            </a:p>
          </p:txBody>
        </p:sp>
        <p:sp>
          <p:nvSpPr>
            <p:cNvPr id="114" name="Flowchart: Magnetic Disk 113">
              <a:extLst>
                <a:ext uri="{FF2B5EF4-FFF2-40B4-BE49-F238E27FC236}">
                  <a16:creationId xmlns:a16="http://schemas.microsoft.com/office/drawing/2014/main" id="{3A6D1A08-83E5-4192-B0AC-47507CDEFEAC}"/>
                </a:ext>
              </a:extLst>
            </p:cNvPr>
            <p:cNvSpPr/>
            <p:nvPr/>
          </p:nvSpPr>
          <p:spPr>
            <a:xfrm>
              <a:off x="10427751" y="4272291"/>
              <a:ext cx="713232" cy="365760"/>
            </a:xfrm>
            <a:prstGeom prst="flowChartMagneticDisk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DB</a:t>
              </a:r>
            </a:p>
            <a:p>
              <a:pPr algn="ctr"/>
              <a:r>
                <a:rPr lang="en-US" sz="800" dirty="0"/>
                <a:t>Config</a:t>
              </a:r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E8093A8D-B916-4FF7-B865-6D1C04E19124}"/>
              </a:ext>
            </a:extLst>
          </p:cNvPr>
          <p:cNvGrpSpPr/>
          <p:nvPr/>
        </p:nvGrpSpPr>
        <p:grpSpPr>
          <a:xfrm>
            <a:off x="7531929" y="5039600"/>
            <a:ext cx="2262948" cy="885522"/>
            <a:chOff x="5617029" y="4731454"/>
            <a:chExt cx="2262948" cy="885522"/>
          </a:xfrm>
          <a:solidFill>
            <a:schemeClr val="accent4">
              <a:lumMod val="50000"/>
            </a:schemeClr>
          </a:solidFill>
        </p:grpSpPr>
        <p:sp>
          <p:nvSpPr>
            <p:cNvPr id="126" name="Rectangle: Rounded Corners 125">
              <a:extLst>
                <a:ext uri="{FF2B5EF4-FFF2-40B4-BE49-F238E27FC236}">
                  <a16:creationId xmlns:a16="http://schemas.microsoft.com/office/drawing/2014/main" id="{F7EB2F23-1D9E-4EA4-BA3F-B1B1EB2C1F0E}"/>
                </a:ext>
              </a:extLst>
            </p:cNvPr>
            <p:cNvSpPr/>
            <p:nvPr/>
          </p:nvSpPr>
          <p:spPr>
            <a:xfrm>
              <a:off x="5617029" y="4731454"/>
              <a:ext cx="2262948" cy="885522"/>
            </a:xfrm>
            <a:prstGeom prst="round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TaskB881 </a:t>
              </a:r>
              <a:r>
                <a:rPr lang="en-US" sz="1200" dirty="0" err="1"/>
                <a:t>DevOp</a:t>
              </a:r>
              <a:r>
                <a:rPr lang="en-US" sz="1200" dirty="0"/>
                <a:t> Containers</a:t>
              </a:r>
            </a:p>
            <a:p>
              <a:pPr algn="ctr"/>
              <a:endParaRPr lang="en-US" sz="1200" dirty="0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24BCE18A-2A2F-4C5D-B1D5-7D87310C55EC}"/>
                </a:ext>
              </a:extLst>
            </p:cNvPr>
            <p:cNvSpPr/>
            <p:nvPr/>
          </p:nvSpPr>
          <p:spPr>
            <a:xfrm>
              <a:off x="5712895" y="5174215"/>
              <a:ext cx="520191" cy="31376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App</a:t>
              </a: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B95C9899-5A06-4A3A-BCC3-72E525A4A04A}"/>
                </a:ext>
              </a:extLst>
            </p:cNvPr>
            <p:cNvSpPr/>
            <p:nvPr/>
          </p:nvSpPr>
          <p:spPr>
            <a:xfrm>
              <a:off x="6427811" y="5184690"/>
              <a:ext cx="520191" cy="31376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Agent</a:t>
              </a:r>
            </a:p>
          </p:txBody>
        </p:sp>
        <p:sp>
          <p:nvSpPr>
            <p:cNvPr id="129" name="Flowchart: Magnetic Disk 128">
              <a:extLst>
                <a:ext uri="{FF2B5EF4-FFF2-40B4-BE49-F238E27FC236}">
                  <a16:creationId xmlns:a16="http://schemas.microsoft.com/office/drawing/2014/main" id="{F0FD2D64-B719-42C2-BEA5-3F23416C4052}"/>
                </a:ext>
              </a:extLst>
            </p:cNvPr>
            <p:cNvSpPr/>
            <p:nvPr/>
          </p:nvSpPr>
          <p:spPr>
            <a:xfrm>
              <a:off x="7112090" y="5120874"/>
              <a:ext cx="668038" cy="413953"/>
            </a:xfrm>
            <a:prstGeom prst="flowChartMagneticDisk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DB</a:t>
              </a:r>
            </a:p>
            <a:p>
              <a:pPr algn="ctr"/>
              <a:r>
                <a:rPr lang="en-US" sz="800" dirty="0"/>
                <a:t>Config</a:t>
              </a:r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B0CC8A80-8BF1-4079-AE18-283B0B083C63}"/>
              </a:ext>
            </a:extLst>
          </p:cNvPr>
          <p:cNvGrpSpPr/>
          <p:nvPr/>
        </p:nvGrpSpPr>
        <p:grpSpPr>
          <a:xfrm>
            <a:off x="8035003" y="5229201"/>
            <a:ext cx="2262948" cy="885522"/>
            <a:chOff x="5617029" y="4731454"/>
            <a:chExt cx="2262948" cy="885522"/>
          </a:xfrm>
          <a:solidFill>
            <a:schemeClr val="accent4">
              <a:lumMod val="50000"/>
            </a:schemeClr>
          </a:solidFill>
        </p:grpSpPr>
        <p:sp>
          <p:nvSpPr>
            <p:cNvPr id="136" name="Rectangle: Rounded Corners 135">
              <a:extLst>
                <a:ext uri="{FF2B5EF4-FFF2-40B4-BE49-F238E27FC236}">
                  <a16:creationId xmlns:a16="http://schemas.microsoft.com/office/drawing/2014/main" id="{8703D7F0-9893-497A-AEE6-490FEE96D698}"/>
                </a:ext>
              </a:extLst>
            </p:cNvPr>
            <p:cNvSpPr/>
            <p:nvPr/>
          </p:nvSpPr>
          <p:spPr>
            <a:xfrm>
              <a:off x="5617029" y="4731454"/>
              <a:ext cx="2262948" cy="885522"/>
            </a:xfrm>
            <a:prstGeom prst="round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TaskB882 </a:t>
              </a:r>
              <a:r>
                <a:rPr lang="en-US" sz="1200" dirty="0" err="1"/>
                <a:t>DevOp</a:t>
              </a:r>
              <a:r>
                <a:rPr lang="en-US" sz="1200" dirty="0"/>
                <a:t> Containers</a:t>
              </a:r>
            </a:p>
            <a:p>
              <a:pPr algn="ctr"/>
              <a:endParaRPr lang="en-US" sz="1200" dirty="0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E69EC1BD-2C99-4065-B92B-C40473DA39F0}"/>
                </a:ext>
              </a:extLst>
            </p:cNvPr>
            <p:cNvSpPr/>
            <p:nvPr/>
          </p:nvSpPr>
          <p:spPr>
            <a:xfrm>
              <a:off x="5712895" y="5174215"/>
              <a:ext cx="520191" cy="31376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App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8B66AACA-C1A3-4D65-92D2-4B64B04392A0}"/>
                </a:ext>
              </a:extLst>
            </p:cNvPr>
            <p:cNvSpPr/>
            <p:nvPr/>
          </p:nvSpPr>
          <p:spPr>
            <a:xfrm>
              <a:off x="6427811" y="5184690"/>
              <a:ext cx="520191" cy="31376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Agent</a:t>
              </a:r>
            </a:p>
          </p:txBody>
        </p:sp>
        <p:sp>
          <p:nvSpPr>
            <p:cNvPr id="139" name="Flowchart: Magnetic Disk 138">
              <a:extLst>
                <a:ext uri="{FF2B5EF4-FFF2-40B4-BE49-F238E27FC236}">
                  <a16:creationId xmlns:a16="http://schemas.microsoft.com/office/drawing/2014/main" id="{4F1A306E-CCE4-4223-A757-3CED184449AB}"/>
                </a:ext>
              </a:extLst>
            </p:cNvPr>
            <p:cNvSpPr/>
            <p:nvPr/>
          </p:nvSpPr>
          <p:spPr>
            <a:xfrm>
              <a:off x="7112090" y="5120874"/>
              <a:ext cx="668038" cy="413953"/>
            </a:xfrm>
            <a:prstGeom prst="flowChartMagneticDisk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DB</a:t>
              </a:r>
            </a:p>
            <a:p>
              <a:pPr algn="ctr"/>
              <a:r>
                <a:rPr lang="en-US" sz="800" dirty="0"/>
                <a:t>Config</a:t>
              </a:r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8EB6F953-4983-4B30-B3B3-DA38E94C0290}"/>
              </a:ext>
            </a:extLst>
          </p:cNvPr>
          <p:cNvGrpSpPr/>
          <p:nvPr/>
        </p:nvGrpSpPr>
        <p:grpSpPr>
          <a:xfrm>
            <a:off x="8517560" y="5412253"/>
            <a:ext cx="2262948" cy="885522"/>
            <a:chOff x="5617029" y="4731454"/>
            <a:chExt cx="2262948" cy="885522"/>
          </a:xfrm>
          <a:solidFill>
            <a:schemeClr val="accent4">
              <a:lumMod val="50000"/>
            </a:schemeClr>
          </a:solidFill>
        </p:grpSpPr>
        <p:sp>
          <p:nvSpPr>
            <p:cNvPr id="131" name="Rectangle: Rounded Corners 130">
              <a:extLst>
                <a:ext uri="{FF2B5EF4-FFF2-40B4-BE49-F238E27FC236}">
                  <a16:creationId xmlns:a16="http://schemas.microsoft.com/office/drawing/2014/main" id="{740D4BA0-EDB6-48E9-95D3-B416D6FCE67C}"/>
                </a:ext>
              </a:extLst>
            </p:cNvPr>
            <p:cNvSpPr/>
            <p:nvPr/>
          </p:nvSpPr>
          <p:spPr>
            <a:xfrm>
              <a:off x="5617029" y="4731454"/>
              <a:ext cx="2262948" cy="885522"/>
            </a:xfrm>
            <a:prstGeom prst="round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TaskB883 </a:t>
              </a:r>
              <a:r>
                <a:rPr lang="en-US" sz="1200" dirty="0" err="1"/>
                <a:t>DevOp</a:t>
              </a:r>
              <a:r>
                <a:rPr lang="en-US" sz="1200" dirty="0"/>
                <a:t> Containers</a:t>
              </a:r>
            </a:p>
            <a:p>
              <a:pPr algn="ctr"/>
              <a:endParaRPr lang="en-US" sz="1200" dirty="0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C1574046-7320-49E3-B60C-40EB371141EA}"/>
                </a:ext>
              </a:extLst>
            </p:cNvPr>
            <p:cNvSpPr/>
            <p:nvPr/>
          </p:nvSpPr>
          <p:spPr>
            <a:xfrm>
              <a:off x="5712895" y="5174215"/>
              <a:ext cx="520191" cy="31376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App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707963D6-CC4C-409E-A742-EC3A37E8D2E0}"/>
                </a:ext>
              </a:extLst>
            </p:cNvPr>
            <p:cNvSpPr/>
            <p:nvPr/>
          </p:nvSpPr>
          <p:spPr>
            <a:xfrm>
              <a:off x="6427811" y="5184690"/>
              <a:ext cx="520191" cy="31376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Agent</a:t>
              </a:r>
            </a:p>
          </p:txBody>
        </p:sp>
        <p:sp>
          <p:nvSpPr>
            <p:cNvPr id="134" name="Flowchart: Magnetic Disk 133">
              <a:extLst>
                <a:ext uri="{FF2B5EF4-FFF2-40B4-BE49-F238E27FC236}">
                  <a16:creationId xmlns:a16="http://schemas.microsoft.com/office/drawing/2014/main" id="{E1F328D3-675D-4D36-9B6B-263164FD4885}"/>
                </a:ext>
              </a:extLst>
            </p:cNvPr>
            <p:cNvSpPr/>
            <p:nvPr/>
          </p:nvSpPr>
          <p:spPr>
            <a:xfrm>
              <a:off x="7112090" y="5120874"/>
              <a:ext cx="668038" cy="413953"/>
            </a:xfrm>
            <a:prstGeom prst="flowChartMagneticDisk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DB</a:t>
              </a:r>
            </a:p>
            <a:p>
              <a:pPr algn="ctr"/>
              <a:r>
                <a:rPr lang="en-US" sz="800" dirty="0"/>
                <a:t>Config</a:t>
              </a:r>
            </a:p>
          </p:txBody>
        </p:sp>
      </p:grpSp>
      <p:sp>
        <p:nvSpPr>
          <p:cNvPr id="144" name="Rectangle: Rounded Corners 143">
            <a:extLst>
              <a:ext uri="{FF2B5EF4-FFF2-40B4-BE49-F238E27FC236}">
                <a16:creationId xmlns:a16="http://schemas.microsoft.com/office/drawing/2014/main" id="{FFEEF249-85F2-4970-8A48-800C5752E78A}"/>
              </a:ext>
            </a:extLst>
          </p:cNvPr>
          <p:cNvSpPr/>
          <p:nvPr/>
        </p:nvSpPr>
        <p:spPr>
          <a:xfrm>
            <a:off x="389253" y="1329271"/>
            <a:ext cx="2005638" cy="924934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Group Teams</a:t>
            </a:r>
          </a:p>
        </p:txBody>
      </p:sp>
      <p:sp>
        <p:nvSpPr>
          <p:cNvPr id="145" name="Rectangle: Rounded Corners 144">
            <a:extLst>
              <a:ext uri="{FF2B5EF4-FFF2-40B4-BE49-F238E27FC236}">
                <a16:creationId xmlns:a16="http://schemas.microsoft.com/office/drawing/2014/main" id="{AC6736BF-DCED-4BD7-96F2-1C19EC7E389D}"/>
              </a:ext>
            </a:extLst>
          </p:cNvPr>
          <p:cNvSpPr/>
          <p:nvPr/>
        </p:nvSpPr>
        <p:spPr>
          <a:xfrm>
            <a:off x="440992" y="1680551"/>
            <a:ext cx="635373" cy="36051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/>
              <a:t>Testing Team</a:t>
            </a:r>
          </a:p>
        </p:txBody>
      </p:sp>
      <p:sp>
        <p:nvSpPr>
          <p:cNvPr id="146" name="Rectangle: Rounded Corners 145">
            <a:extLst>
              <a:ext uri="{FF2B5EF4-FFF2-40B4-BE49-F238E27FC236}">
                <a16:creationId xmlns:a16="http://schemas.microsoft.com/office/drawing/2014/main" id="{016D57B9-9FD6-46A6-8444-48875177FF6A}"/>
              </a:ext>
            </a:extLst>
          </p:cNvPr>
          <p:cNvSpPr/>
          <p:nvPr/>
        </p:nvSpPr>
        <p:spPr>
          <a:xfrm>
            <a:off x="938447" y="1822984"/>
            <a:ext cx="635373" cy="36051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/>
              <a:t>Deploy Team</a:t>
            </a: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056D14EB-4C10-4DC5-812A-6F4482804135}"/>
              </a:ext>
            </a:extLst>
          </p:cNvPr>
          <p:cNvSpPr/>
          <p:nvPr/>
        </p:nvSpPr>
        <p:spPr>
          <a:xfrm>
            <a:off x="1476495" y="1881256"/>
            <a:ext cx="635373" cy="36051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/>
              <a:t>Op Team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10491987-5B2D-47C2-9AEE-884118E2F401}"/>
              </a:ext>
            </a:extLst>
          </p:cNvPr>
          <p:cNvSpPr/>
          <p:nvPr/>
        </p:nvSpPr>
        <p:spPr>
          <a:xfrm>
            <a:off x="1717086" y="1607672"/>
            <a:ext cx="635373" cy="36051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 err="1"/>
              <a:t>SupportTeam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727789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51" grpId="0" animBg="1"/>
      <p:bldP spid="10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C1D6286-4660-47B2-A646-6A4E12A3A866}"/>
              </a:ext>
            </a:extLst>
          </p:cNvPr>
          <p:cNvSpPr/>
          <p:nvPr/>
        </p:nvSpPr>
        <p:spPr>
          <a:xfrm>
            <a:off x="73539" y="3246856"/>
            <a:ext cx="2195982" cy="108660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Docker/OpenShift Images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91B27B-9B0D-4CBE-AE3A-D3657B8C465C}"/>
              </a:ext>
            </a:extLst>
          </p:cNvPr>
          <p:cNvSpPr/>
          <p:nvPr/>
        </p:nvSpPr>
        <p:spPr>
          <a:xfrm>
            <a:off x="73539" y="1583963"/>
            <a:ext cx="2195982" cy="1086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IBM OMS v10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FD3F3F-AF75-4C88-A814-75BF3011B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Initialize OMS Group Cluster and Create Base CDT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62BC5F-3B49-4675-8541-ADF98EB865CD}"/>
              </a:ext>
            </a:extLst>
          </p:cNvPr>
          <p:cNvSpPr/>
          <p:nvPr/>
        </p:nvSpPr>
        <p:spPr>
          <a:xfrm>
            <a:off x="4778634" y="1261226"/>
            <a:ext cx="1428983" cy="482694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Git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CCB3A4-E842-4397-8DFB-5B8103B07306}"/>
              </a:ext>
            </a:extLst>
          </p:cNvPr>
          <p:cNvSpPr/>
          <p:nvPr/>
        </p:nvSpPr>
        <p:spPr>
          <a:xfrm>
            <a:off x="6694995" y="2770253"/>
            <a:ext cx="5030841" cy="331791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OMS Group Environment (OpenShift Project)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7E70CB-77C6-4F53-BA98-BBDF3A079C9B}"/>
              </a:ext>
            </a:extLst>
          </p:cNvPr>
          <p:cNvSpPr/>
          <p:nvPr/>
        </p:nvSpPr>
        <p:spPr>
          <a:xfrm>
            <a:off x="2409995" y="1255050"/>
            <a:ext cx="2274765" cy="451329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OpenShift Registry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7A8A31C-4E1C-4DA7-81CF-9C8F57A31607}"/>
              </a:ext>
            </a:extLst>
          </p:cNvPr>
          <p:cNvSpPr/>
          <p:nvPr/>
        </p:nvSpPr>
        <p:spPr>
          <a:xfrm>
            <a:off x="2689540" y="2846897"/>
            <a:ext cx="1027032" cy="336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OOB Agent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7DCA46F-ADFC-432B-BA5F-A776601F7021}"/>
              </a:ext>
            </a:extLst>
          </p:cNvPr>
          <p:cNvSpPr/>
          <p:nvPr/>
        </p:nvSpPr>
        <p:spPr>
          <a:xfrm>
            <a:off x="2689540" y="2390750"/>
            <a:ext cx="1027032" cy="336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OOB App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410811C-7345-4FA0-9C97-C8703953AF99}"/>
              </a:ext>
            </a:extLst>
          </p:cNvPr>
          <p:cNvSpPr/>
          <p:nvPr/>
        </p:nvSpPr>
        <p:spPr>
          <a:xfrm>
            <a:off x="2689540" y="1934603"/>
            <a:ext cx="1027032" cy="336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OOB Foundation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8D5B1D-6C39-4945-B928-666A7A5708B6}"/>
              </a:ext>
            </a:extLst>
          </p:cNvPr>
          <p:cNvSpPr/>
          <p:nvPr/>
        </p:nvSpPr>
        <p:spPr>
          <a:xfrm>
            <a:off x="6336406" y="1255050"/>
            <a:ext cx="5782054" cy="108660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RH OS Cluster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80CA604-6520-41AF-A104-ACDA0D0B5EB9}"/>
              </a:ext>
            </a:extLst>
          </p:cNvPr>
          <p:cNvSpPr/>
          <p:nvPr/>
        </p:nvSpPr>
        <p:spPr>
          <a:xfrm>
            <a:off x="2689540" y="3759191"/>
            <a:ext cx="1027032" cy="33662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ActiveMQ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6EDDB0E-90C2-4A2C-B53A-1F5952038C40}"/>
              </a:ext>
            </a:extLst>
          </p:cNvPr>
          <p:cNvSpPr/>
          <p:nvPr/>
        </p:nvSpPr>
        <p:spPr>
          <a:xfrm>
            <a:off x="2689540" y="3303044"/>
            <a:ext cx="1027032" cy="33662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DB2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CC04B54-22C2-4953-9D33-7ABFBBCA78F3}"/>
              </a:ext>
            </a:extLst>
          </p:cNvPr>
          <p:cNvSpPr/>
          <p:nvPr/>
        </p:nvSpPr>
        <p:spPr>
          <a:xfrm>
            <a:off x="6887318" y="3685332"/>
            <a:ext cx="1042616" cy="5049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Container</a:t>
            </a:r>
          </a:p>
          <a:p>
            <a:pPr algn="ctr"/>
            <a:r>
              <a:rPr lang="en-US" sz="900" dirty="0"/>
              <a:t>Foundation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C6E649-69D2-49C5-86B9-AB309C90AD84}"/>
              </a:ext>
            </a:extLst>
          </p:cNvPr>
          <p:cNvSpPr/>
          <p:nvPr/>
        </p:nvSpPr>
        <p:spPr>
          <a:xfrm>
            <a:off x="6336405" y="2374327"/>
            <a:ext cx="5782053" cy="33662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IBM Common Service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60438E6-5FFC-4F78-B955-76DC53FB6DA7}"/>
              </a:ext>
            </a:extLst>
          </p:cNvPr>
          <p:cNvSpPr/>
          <p:nvPr/>
        </p:nvSpPr>
        <p:spPr>
          <a:xfrm>
            <a:off x="8442090" y="3685332"/>
            <a:ext cx="1042616" cy="50493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Container</a:t>
            </a:r>
          </a:p>
          <a:p>
            <a:pPr algn="ctr"/>
            <a:r>
              <a:rPr lang="en-US" sz="900" dirty="0"/>
              <a:t>DB2 Config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F4D1F11-9945-4D0C-9992-E91B5A0DA550}"/>
              </a:ext>
            </a:extLst>
          </p:cNvPr>
          <p:cNvSpPr/>
          <p:nvPr/>
        </p:nvSpPr>
        <p:spPr>
          <a:xfrm>
            <a:off x="8442090" y="4249571"/>
            <a:ext cx="1042616" cy="50493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Container</a:t>
            </a:r>
          </a:p>
          <a:p>
            <a:pPr algn="ctr"/>
            <a:r>
              <a:rPr lang="en-US" sz="900" dirty="0"/>
              <a:t>DB2 </a:t>
            </a:r>
            <a:r>
              <a:rPr lang="en-US" sz="900" dirty="0" err="1"/>
              <a:t>NonConfig</a:t>
            </a:r>
            <a:endParaRPr lang="en-US" sz="9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54E5B93-5C79-45BE-9B71-DE3F929D1708}"/>
              </a:ext>
            </a:extLst>
          </p:cNvPr>
          <p:cNvSpPr/>
          <p:nvPr/>
        </p:nvSpPr>
        <p:spPr>
          <a:xfrm>
            <a:off x="6788706" y="3134282"/>
            <a:ext cx="4838518" cy="33662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Project Setup for OMS</a:t>
            </a:r>
          </a:p>
        </p:txBody>
      </p:sp>
      <p:sp>
        <p:nvSpPr>
          <p:cNvPr id="20" name="Rectangle: Top Corners One Rounded and One Snipped 19">
            <a:extLst>
              <a:ext uri="{FF2B5EF4-FFF2-40B4-BE49-F238E27FC236}">
                <a16:creationId xmlns:a16="http://schemas.microsoft.com/office/drawing/2014/main" id="{6A5C490F-E6F7-44C3-8B87-EDE8D1419A49}"/>
              </a:ext>
            </a:extLst>
          </p:cNvPr>
          <p:cNvSpPr/>
          <p:nvPr/>
        </p:nvSpPr>
        <p:spPr>
          <a:xfrm>
            <a:off x="5044889" y="1860541"/>
            <a:ext cx="896471" cy="336626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Base CDT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AA353C9-2CD1-4E8E-964F-0362FB06F623}"/>
              </a:ext>
            </a:extLst>
          </p:cNvPr>
          <p:cNvGrpSpPr/>
          <p:nvPr/>
        </p:nvGrpSpPr>
        <p:grpSpPr>
          <a:xfrm>
            <a:off x="7820252" y="3904125"/>
            <a:ext cx="731520" cy="779656"/>
            <a:chOff x="7025633" y="3774446"/>
            <a:chExt cx="731520" cy="779656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C9AC1D67-5E2E-473D-94FA-7AF4D7A99F17}"/>
                </a:ext>
              </a:extLst>
            </p:cNvPr>
            <p:cNvGrpSpPr/>
            <p:nvPr/>
          </p:nvGrpSpPr>
          <p:grpSpPr>
            <a:xfrm>
              <a:off x="7025633" y="3774446"/>
              <a:ext cx="731520" cy="779656"/>
              <a:chOff x="6866965" y="4380428"/>
              <a:chExt cx="731520" cy="779656"/>
            </a:xfrm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E847B92A-04C3-45B8-B9F9-B842D888D0B4}"/>
                  </a:ext>
                </a:extLst>
              </p:cNvPr>
              <p:cNvSpPr/>
              <p:nvPr/>
            </p:nvSpPr>
            <p:spPr>
              <a:xfrm>
                <a:off x="6866965" y="4428564"/>
                <a:ext cx="731520" cy="731520"/>
              </a:xfrm>
              <a:custGeom>
                <a:avLst/>
                <a:gdLst>
                  <a:gd name="connsiteX0" fmla="*/ 365760 w 731520"/>
                  <a:gd name="connsiteY0" fmla="*/ 91440 h 731520"/>
                  <a:gd name="connsiteX1" fmla="*/ 91440 w 731520"/>
                  <a:gd name="connsiteY1" fmla="*/ 365760 h 731520"/>
                  <a:gd name="connsiteX2" fmla="*/ 365760 w 731520"/>
                  <a:gd name="connsiteY2" fmla="*/ 640080 h 731520"/>
                  <a:gd name="connsiteX3" fmla="*/ 640080 w 731520"/>
                  <a:gd name="connsiteY3" fmla="*/ 365760 h 731520"/>
                  <a:gd name="connsiteX4" fmla="*/ 365760 w 731520"/>
                  <a:gd name="connsiteY4" fmla="*/ 91440 h 731520"/>
                  <a:gd name="connsiteX5" fmla="*/ 365760 w 731520"/>
                  <a:gd name="connsiteY5" fmla="*/ 0 h 731520"/>
                  <a:gd name="connsiteX6" fmla="*/ 731520 w 731520"/>
                  <a:gd name="connsiteY6" fmla="*/ 365760 h 731520"/>
                  <a:gd name="connsiteX7" fmla="*/ 365760 w 731520"/>
                  <a:gd name="connsiteY7" fmla="*/ 731520 h 731520"/>
                  <a:gd name="connsiteX8" fmla="*/ 0 w 731520"/>
                  <a:gd name="connsiteY8" fmla="*/ 365760 h 731520"/>
                  <a:gd name="connsiteX9" fmla="*/ 365760 w 731520"/>
                  <a:gd name="connsiteY9" fmla="*/ 0 h 7315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31520" h="731520">
                    <a:moveTo>
                      <a:pt x="365760" y="91440"/>
                    </a:moveTo>
                    <a:cubicBezTo>
                      <a:pt x="214257" y="91440"/>
                      <a:pt x="91440" y="214257"/>
                      <a:pt x="91440" y="365760"/>
                    </a:cubicBezTo>
                    <a:cubicBezTo>
                      <a:pt x="91440" y="517263"/>
                      <a:pt x="214257" y="640080"/>
                      <a:pt x="365760" y="640080"/>
                    </a:cubicBezTo>
                    <a:cubicBezTo>
                      <a:pt x="517263" y="640080"/>
                      <a:pt x="640080" y="517263"/>
                      <a:pt x="640080" y="365760"/>
                    </a:cubicBezTo>
                    <a:cubicBezTo>
                      <a:pt x="640080" y="214257"/>
                      <a:pt x="517263" y="91440"/>
                      <a:pt x="365760" y="91440"/>
                    </a:cubicBezTo>
                    <a:close/>
                    <a:moveTo>
                      <a:pt x="365760" y="0"/>
                    </a:moveTo>
                    <a:cubicBezTo>
                      <a:pt x="567764" y="0"/>
                      <a:pt x="731520" y="163756"/>
                      <a:pt x="731520" y="365760"/>
                    </a:cubicBezTo>
                    <a:cubicBezTo>
                      <a:pt x="731520" y="567764"/>
                      <a:pt x="567764" y="731520"/>
                      <a:pt x="365760" y="731520"/>
                    </a:cubicBezTo>
                    <a:cubicBezTo>
                      <a:pt x="163756" y="731520"/>
                      <a:pt x="0" y="567764"/>
                      <a:pt x="0" y="365760"/>
                    </a:cubicBezTo>
                    <a:cubicBezTo>
                      <a:pt x="0" y="163756"/>
                      <a:pt x="163756" y="0"/>
                      <a:pt x="365760" y="0"/>
                    </a:cubicBez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Isosceles Triangle 30">
                <a:extLst>
                  <a:ext uri="{FF2B5EF4-FFF2-40B4-BE49-F238E27FC236}">
                    <a16:creationId xmlns:a16="http://schemas.microsoft.com/office/drawing/2014/main" id="{DCBE9703-B5C8-4E62-876A-B77328E3DD0E}"/>
                  </a:ext>
                </a:extLst>
              </p:cNvPr>
              <p:cNvSpPr/>
              <p:nvPr/>
            </p:nvSpPr>
            <p:spPr>
              <a:xfrm rot="5227562">
                <a:off x="7173669" y="4396657"/>
                <a:ext cx="184193" cy="15173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CD45010-6D45-4FA5-8641-33AD0680371B}"/>
                </a:ext>
              </a:extLst>
            </p:cNvPr>
            <p:cNvSpPr txBox="1"/>
            <p:nvPr/>
          </p:nvSpPr>
          <p:spPr>
            <a:xfrm>
              <a:off x="7196646" y="4072926"/>
              <a:ext cx="4555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Setup</a:t>
              </a:r>
            </a:p>
          </p:txBody>
        </p:sp>
      </p:grpSp>
      <p:sp>
        <p:nvSpPr>
          <p:cNvPr id="25" name="Oval 24">
            <a:extLst>
              <a:ext uri="{FF2B5EF4-FFF2-40B4-BE49-F238E27FC236}">
                <a16:creationId xmlns:a16="http://schemas.microsoft.com/office/drawing/2014/main" id="{1B1BDD40-D616-4650-9C50-18A3D88E37FC}"/>
              </a:ext>
            </a:extLst>
          </p:cNvPr>
          <p:cNvSpPr/>
          <p:nvPr/>
        </p:nvSpPr>
        <p:spPr>
          <a:xfrm>
            <a:off x="7047235" y="4238142"/>
            <a:ext cx="1042616" cy="5049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Container</a:t>
            </a:r>
          </a:p>
          <a:p>
            <a:pPr algn="ctr"/>
            <a:r>
              <a:rPr lang="en-US" sz="900" dirty="0"/>
              <a:t>App</a:t>
            </a:r>
          </a:p>
        </p:txBody>
      </p:sp>
    </p:spTree>
    <p:extLst>
      <p:ext uri="{BB962C8B-B14F-4D97-AF65-F5344CB8AC3E}">
        <p14:creationId xmlns:p14="http://schemas.microsoft.com/office/powerpoint/2010/main" val="534252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2.96296E-6 L -0.15365 0.0081 " pathEditMode="relative" rAng="0" ptsTypes="AA">
                                      <p:cBhvr>
                                        <p:cTn id="8" dur="20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82" y="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1.85185E-6 L -0.1513 -0.08449 " pathEditMode="relative" rAng="0" ptsTypes="AA">
                                      <p:cBhvr>
                                        <p:cTn id="14" dur="200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65" y="-42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3.33333E-6 L -0.15911 -0.14352 " pathEditMode="relative" rAng="0" ptsTypes="AA">
                                      <p:cBhvr>
                                        <p:cTn id="20" dur="20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56" y="-7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0 L -0.18008 0.00556 " pathEditMode="relative" rAng="0" ptsTypes="AA">
                                      <p:cBhvr>
                                        <p:cTn id="26" dur="20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10" y="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4.81481E-6 L -0.18008 -0.04908 " pathEditMode="relative" rAng="0" ptsTypes="AA">
                                      <p:cBhvr>
                                        <p:cTn id="32" dur="20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10" y="-24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4.07407E-6 L -0.39688 -0.00555 " pathEditMode="relative" rAng="0" ptsTypes="AA">
                                      <p:cBhvr>
                                        <p:cTn id="53" dur="200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844" y="-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1.11111E-6 L -0.27382 -0.27176 " pathEditMode="relative" rAng="0" ptsTypes="AA">
                                      <p:cBhvr>
                                        <p:cTn id="59" dur="200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698" y="-135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1.48148E-6 L -0.39688 -0.08009 " pathEditMode="relative" rAng="0" ptsTypes="AA">
                                      <p:cBhvr>
                                        <p:cTn id="65" dur="200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844" y="-40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4.07407E-6 L -0.25651 -0.27222 " pathEditMode="relative" rAng="0" ptsTypes="AA">
                                      <p:cBhvr>
                                        <p:cTn id="71" dur="200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826" y="-13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0" presetClass="exit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000"/>
                            </p:stCondLst>
                            <p:childTnLst>
                              <p:par>
                                <p:cTn id="8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000"/>
                            </p:stCondLst>
                            <p:childTnLst>
                              <p:par>
                                <p:cTn id="8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3.33333E-6 L 0.17891 0.25232 " pathEditMode="relative" rAng="0" ptsTypes="AA">
                                      <p:cBhvr>
                                        <p:cTn id="86" dur="2000" spd="-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45" y="126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10" grpId="0" animBg="1"/>
      <p:bldP spid="10" grpId="1" animBg="1"/>
      <p:bldP spid="11" grpId="0" animBg="1"/>
      <p:bldP spid="11" grpId="1" animBg="1"/>
      <p:bldP spid="14" grpId="0" animBg="1"/>
      <p:bldP spid="14" grpId="1" animBg="1"/>
      <p:bldP spid="15" grpId="0" animBg="1"/>
      <p:bldP spid="16" grpId="0" animBg="1"/>
      <p:bldP spid="16" grpId="1" animBg="1"/>
      <p:bldP spid="17" grpId="0" animBg="1"/>
      <p:bldP spid="17" grpId="1" animBg="1"/>
      <p:bldP spid="19" grpId="0" animBg="1"/>
      <p:bldP spid="20" grpId="0" animBg="1"/>
      <p:bldP spid="20" grpId="1" animBg="1"/>
      <p:bldP spid="25" grpId="0" animBg="1"/>
      <p:bldP spid="25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D3F3F-AF75-4C88-A814-75BF3011B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Initialize Service A Env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62BC5F-3B49-4675-8541-ADF98EB865CD}"/>
              </a:ext>
            </a:extLst>
          </p:cNvPr>
          <p:cNvSpPr/>
          <p:nvPr/>
        </p:nvSpPr>
        <p:spPr>
          <a:xfrm>
            <a:off x="3469786" y="965395"/>
            <a:ext cx="1428983" cy="482694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Git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7E70CB-77C6-4F53-BA98-BBDF3A079C9B}"/>
              </a:ext>
            </a:extLst>
          </p:cNvPr>
          <p:cNvSpPr/>
          <p:nvPr/>
        </p:nvSpPr>
        <p:spPr>
          <a:xfrm>
            <a:off x="1101147" y="959219"/>
            <a:ext cx="2274765" cy="451329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OpenShift Registry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7A8A31C-4E1C-4DA7-81CF-9C8F57A31607}"/>
              </a:ext>
            </a:extLst>
          </p:cNvPr>
          <p:cNvSpPr/>
          <p:nvPr/>
        </p:nvSpPr>
        <p:spPr>
          <a:xfrm>
            <a:off x="1380692" y="2551066"/>
            <a:ext cx="1027032" cy="336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OOB Agent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7DCA46F-ADFC-432B-BA5F-A776601F7021}"/>
              </a:ext>
            </a:extLst>
          </p:cNvPr>
          <p:cNvSpPr/>
          <p:nvPr/>
        </p:nvSpPr>
        <p:spPr>
          <a:xfrm>
            <a:off x="1380692" y="2094919"/>
            <a:ext cx="1027032" cy="336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OOB App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410811C-7345-4FA0-9C97-C8703953AF99}"/>
              </a:ext>
            </a:extLst>
          </p:cNvPr>
          <p:cNvSpPr/>
          <p:nvPr/>
        </p:nvSpPr>
        <p:spPr>
          <a:xfrm>
            <a:off x="1380692" y="1638772"/>
            <a:ext cx="1027032" cy="336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OOB Foundation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8D5B1D-6C39-4945-B928-666A7A5708B6}"/>
              </a:ext>
            </a:extLst>
          </p:cNvPr>
          <p:cNvSpPr/>
          <p:nvPr/>
        </p:nvSpPr>
        <p:spPr>
          <a:xfrm>
            <a:off x="5027558" y="959219"/>
            <a:ext cx="5782054" cy="108660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OpenShift Cluster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80CA604-6520-41AF-A104-ACDA0D0B5EB9}"/>
              </a:ext>
            </a:extLst>
          </p:cNvPr>
          <p:cNvSpPr/>
          <p:nvPr/>
        </p:nvSpPr>
        <p:spPr>
          <a:xfrm>
            <a:off x="1380692" y="3463360"/>
            <a:ext cx="1027032" cy="33662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ActiveMQ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6EDDB0E-90C2-4A2C-B53A-1F5952038C40}"/>
              </a:ext>
            </a:extLst>
          </p:cNvPr>
          <p:cNvSpPr/>
          <p:nvPr/>
        </p:nvSpPr>
        <p:spPr>
          <a:xfrm>
            <a:off x="1380692" y="3007213"/>
            <a:ext cx="1027032" cy="33662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DB2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C6E649-69D2-49C5-86B9-AB309C90AD84}"/>
              </a:ext>
            </a:extLst>
          </p:cNvPr>
          <p:cNvSpPr/>
          <p:nvPr/>
        </p:nvSpPr>
        <p:spPr>
          <a:xfrm>
            <a:off x="5027557" y="2078496"/>
            <a:ext cx="5782053" cy="33662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IBM Common Service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B48C62-2372-49A1-A36F-FD92B7DFE2FF}"/>
              </a:ext>
            </a:extLst>
          </p:cNvPr>
          <p:cNvSpPr/>
          <p:nvPr/>
        </p:nvSpPr>
        <p:spPr>
          <a:xfrm>
            <a:off x="5253316" y="2478941"/>
            <a:ext cx="5440681" cy="331791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Service A Dev Project</a:t>
            </a:r>
          </a:p>
        </p:txBody>
      </p:sp>
      <p:sp>
        <p:nvSpPr>
          <p:cNvPr id="20" name="Rectangle: Top Corners One Rounded and One Snipped 19">
            <a:extLst>
              <a:ext uri="{FF2B5EF4-FFF2-40B4-BE49-F238E27FC236}">
                <a16:creationId xmlns:a16="http://schemas.microsoft.com/office/drawing/2014/main" id="{6A5C490F-E6F7-44C3-8B87-EDE8D1419A49}"/>
              </a:ext>
            </a:extLst>
          </p:cNvPr>
          <p:cNvSpPr/>
          <p:nvPr/>
        </p:nvSpPr>
        <p:spPr>
          <a:xfrm>
            <a:off x="3736041" y="1564710"/>
            <a:ext cx="896471" cy="336626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Base CDT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65AFB2E-58AD-4F8D-A5BC-C852021EAF2E}"/>
              </a:ext>
            </a:extLst>
          </p:cNvPr>
          <p:cNvSpPr/>
          <p:nvPr/>
        </p:nvSpPr>
        <p:spPr>
          <a:xfrm>
            <a:off x="7978096" y="3284229"/>
            <a:ext cx="914400" cy="50493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Container</a:t>
            </a:r>
          </a:p>
          <a:p>
            <a:pPr algn="ctr"/>
            <a:r>
              <a:rPr lang="en-US" sz="800" dirty="0"/>
              <a:t>DB2 Config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52CC768-E412-4890-A899-785F066881E1}"/>
              </a:ext>
            </a:extLst>
          </p:cNvPr>
          <p:cNvSpPr/>
          <p:nvPr/>
        </p:nvSpPr>
        <p:spPr>
          <a:xfrm>
            <a:off x="8872442" y="3284229"/>
            <a:ext cx="914400" cy="50493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Container</a:t>
            </a:r>
          </a:p>
          <a:p>
            <a:pPr algn="ctr"/>
            <a:r>
              <a:rPr lang="en-US" sz="800" dirty="0"/>
              <a:t>DB2 </a:t>
            </a:r>
            <a:r>
              <a:rPr lang="en-US" sz="800" dirty="0" err="1"/>
              <a:t>NonConfig</a:t>
            </a:r>
            <a:endParaRPr lang="en-US" sz="8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448B24D-02A4-4D8D-9218-59633BFAF6AB}"/>
              </a:ext>
            </a:extLst>
          </p:cNvPr>
          <p:cNvSpPr/>
          <p:nvPr/>
        </p:nvSpPr>
        <p:spPr>
          <a:xfrm>
            <a:off x="5576436" y="2838900"/>
            <a:ext cx="4831587" cy="33662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Project Setup for OMS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0CCDCA1-5DFB-4EC4-96B9-1369FABAE4A6}"/>
              </a:ext>
            </a:extLst>
          </p:cNvPr>
          <p:cNvSpPr/>
          <p:nvPr/>
        </p:nvSpPr>
        <p:spPr>
          <a:xfrm>
            <a:off x="7083750" y="3284229"/>
            <a:ext cx="914400" cy="5049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Container</a:t>
            </a:r>
          </a:p>
          <a:p>
            <a:pPr algn="ctr"/>
            <a:r>
              <a:rPr lang="en-US" sz="800" dirty="0"/>
              <a:t>Foundation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1600F30-8475-4B7E-BAAF-8E0714DDCECD}"/>
              </a:ext>
            </a:extLst>
          </p:cNvPr>
          <p:cNvSpPr/>
          <p:nvPr/>
        </p:nvSpPr>
        <p:spPr>
          <a:xfrm>
            <a:off x="5295058" y="3284229"/>
            <a:ext cx="914400" cy="5049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Container</a:t>
            </a:r>
          </a:p>
          <a:p>
            <a:pPr algn="ctr"/>
            <a:r>
              <a:rPr lang="en-US" sz="800" dirty="0"/>
              <a:t>Service A App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1D941F9-5E80-45C3-A062-FC0F5D88C65E}"/>
              </a:ext>
            </a:extLst>
          </p:cNvPr>
          <p:cNvSpPr/>
          <p:nvPr/>
        </p:nvSpPr>
        <p:spPr>
          <a:xfrm>
            <a:off x="6189404" y="3284229"/>
            <a:ext cx="914400" cy="5049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Container</a:t>
            </a:r>
          </a:p>
          <a:p>
            <a:pPr algn="ctr"/>
            <a:r>
              <a:rPr lang="en-US" sz="800" dirty="0"/>
              <a:t>Service A Agent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0BEB5C7-3E82-496E-A9E5-42E04C2CC432}"/>
              </a:ext>
            </a:extLst>
          </p:cNvPr>
          <p:cNvSpPr/>
          <p:nvPr/>
        </p:nvSpPr>
        <p:spPr>
          <a:xfrm>
            <a:off x="9766787" y="3284229"/>
            <a:ext cx="914400" cy="50493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Container</a:t>
            </a:r>
          </a:p>
          <a:p>
            <a:pPr algn="ctr"/>
            <a:r>
              <a:rPr lang="en-US" sz="800" dirty="0"/>
              <a:t>ActiveMQ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E64FFF9-1D32-4BB2-89FE-479B1BF02EA0}"/>
              </a:ext>
            </a:extLst>
          </p:cNvPr>
          <p:cNvGrpSpPr/>
          <p:nvPr/>
        </p:nvGrpSpPr>
        <p:grpSpPr>
          <a:xfrm>
            <a:off x="7652350" y="3535485"/>
            <a:ext cx="731520" cy="779656"/>
            <a:chOff x="7025633" y="3774446"/>
            <a:chExt cx="731520" cy="779656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5770F6CB-1D2D-491D-920B-27E1B80CA71D}"/>
                </a:ext>
              </a:extLst>
            </p:cNvPr>
            <p:cNvGrpSpPr/>
            <p:nvPr/>
          </p:nvGrpSpPr>
          <p:grpSpPr>
            <a:xfrm>
              <a:off x="7025633" y="3774446"/>
              <a:ext cx="731520" cy="779656"/>
              <a:chOff x="6866965" y="4380428"/>
              <a:chExt cx="731520" cy="779656"/>
            </a:xfrm>
          </p:grpSpPr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1EC4907F-D2DD-4AFA-A859-AF67A7573094}"/>
                  </a:ext>
                </a:extLst>
              </p:cNvPr>
              <p:cNvSpPr/>
              <p:nvPr/>
            </p:nvSpPr>
            <p:spPr>
              <a:xfrm>
                <a:off x="6866965" y="4428564"/>
                <a:ext cx="731520" cy="731520"/>
              </a:xfrm>
              <a:custGeom>
                <a:avLst/>
                <a:gdLst>
                  <a:gd name="connsiteX0" fmla="*/ 365760 w 731520"/>
                  <a:gd name="connsiteY0" fmla="*/ 91440 h 731520"/>
                  <a:gd name="connsiteX1" fmla="*/ 91440 w 731520"/>
                  <a:gd name="connsiteY1" fmla="*/ 365760 h 731520"/>
                  <a:gd name="connsiteX2" fmla="*/ 365760 w 731520"/>
                  <a:gd name="connsiteY2" fmla="*/ 640080 h 731520"/>
                  <a:gd name="connsiteX3" fmla="*/ 640080 w 731520"/>
                  <a:gd name="connsiteY3" fmla="*/ 365760 h 731520"/>
                  <a:gd name="connsiteX4" fmla="*/ 365760 w 731520"/>
                  <a:gd name="connsiteY4" fmla="*/ 91440 h 731520"/>
                  <a:gd name="connsiteX5" fmla="*/ 365760 w 731520"/>
                  <a:gd name="connsiteY5" fmla="*/ 0 h 731520"/>
                  <a:gd name="connsiteX6" fmla="*/ 731520 w 731520"/>
                  <a:gd name="connsiteY6" fmla="*/ 365760 h 731520"/>
                  <a:gd name="connsiteX7" fmla="*/ 365760 w 731520"/>
                  <a:gd name="connsiteY7" fmla="*/ 731520 h 731520"/>
                  <a:gd name="connsiteX8" fmla="*/ 0 w 731520"/>
                  <a:gd name="connsiteY8" fmla="*/ 365760 h 731520"/>
                  <a:gd name="connsiteX9" fmla="*/ 365760 w 731520"/>
                  <a:gd name="connsiteY9" fmla="*/ 0 h 7315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31520" h="731520">
                    <a:moveTo>
                      <a:pt x="365760" y="91440"/>
                    </a:moveTo>
                    <a:cubicBezTo>
                      <a:pt x="214257" y="91440"/>
                      <a:pt x="91440" y="214257"/>
                      <a:pt x="91440" y="365760"/>
                    </a:cubicBezTo>
                    <a:cubicBezTo>
                      <a:pt x="91440" y="517263"/>
                      <a:pt x="214257" y="640080"/>
                      <a:pt x="365760" y="640080"/>
                    </a:cubicBezTo>
                    <a:cubicBezTo>
                      <a:pt x="517263" y="640080"/>
                      <a:pt x="640080" y="517263"/>
                      <a:pt x="640080" y="365760"/>
                    </a:cubicBezTo>
                    <a:cubicBezTo>
                      <a:pt x="640080" y="214257"/>
                      <a:pt x="517263" y="91440"/>
                      <a:pt x="365760" y="91440"/>
                    </a:cubicBezTo>
                    <a:close/>
                    <a:moveTo>
                      <a:pt x="365760" y="0"/>
                    </a:moveTo>
                    <a:cubicBezTo>
                      <a:pt x="567764" y="0"/>
                      <a:pt x="731520" y="163756"/>
                      <a:pt x="731520" y="365760"/>
                    </a:cubicBezTo>
                    <a:cubicBezTo>
                      <a:pt x="731520" y="567764"/>
                      <a:pt x="567764" y="731520"/>
                      <a:pt x="365760" y="731520"/>
                    </a:cubicBezTo>
                    <a:cubicBezTo>
                      <a:pt x="163756" y="731520"/>
                      <a:pt x="0" y="567764"/>
                      <a:pt x="0" y="365760"/>
                    </a:cubicBezTo>
                    <a:cubicBezTo>
                      <a:pt x="0" y="163756"/>
                      <a:pt x="163756" y="0"/>
                      <a:pt x="365760" y="0"/>
                    </a:cubicBez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Isosceles Triangle 31">
                <a:extLst>
                  <a:ext uri="{FF2B5EF4-FFF2-40B4-BE49-F238E27FC236}">
                    <a16:creationId xmlns:a16="http://schemas.microsoft.com/office/drawing/2014/main" id="{0591F589-336A-40ED-92EB-8D6271D0DB31}"/>
                  </a:ext>
                </a:extLst>
              </p:cNvPr>
              <p:cNvSpPr/>
              <p:nvPr/>
            </p:nvSpPr>
            <p:spPr>
              <a:xfrm rot="5227562">
                <a:off x="7173669" y="4396657"/>
                <a:ext cx="184193" cy="15173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B406997-C1FC-4B4C-ADB1-457B20A06732}"/>
                </a:ext>
              </a:extLst>
            </p:cNvPr>
            <p:cNvSpPr txBox="1"/>
            <p:nvPr/>
          </p:nvSpPr>
          <p:spPr>
            <a:xfrm>
              <a:off x="7196646" y="4072926"/>
              <a:ext cx="37221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CDT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3686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7.40741E-7 L -0.45378 -0.05278 " pathEditMode="relative" rAng="0" ptsTypes="AA">
                                      <p:cBhvr>
                                        <p:cTn id="23" dur="2000" spd="-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695" y="-26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7.40741E-7 L -0.52955 -0.05278 " pathEditMode="relative" rAng="0" ptsTypes="AA">
                                      <p:cBhvr>
                                        <p:cTn id="29" dur="2000" spd="-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484" y="-26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7.40741E-7 L -0.38229 -0.25694 " pathEditMode="relative" rAng="0" ptsTypes="AA">
                                      <p:cBhvr>
                                        <p:cTn id="35" dur="20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15" y="-128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2.22222E-6 L 0.26693 0.35764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46" y="17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0" presetClass="exit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693 0.35764 L -2.91667E-6 -4.81481E-6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229" y="-17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0.00069 L -0.60729 0.01991 " pathEditMode="relative" rAng="0" ptsTypes="AA">
                                      <p:cBhvr>
                                        <p:cTn id="56" dur="20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352" y="1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7.40741E-7 L -0.23554 -0.18796 " pathEditMode="relative" rAng="0" ptsTypes="AA">
                                      <p:cBhvr>
                                        <p:cTn id="62" dur="200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84" y="-93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7.40741E-7 L -0.3095 -0.12106 " pathEditMode="relative" rAng="0" ptsTypes="AA">
                                      <p:cBhvr>
                                        <p:cTn id="68" dur="20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482" y="-6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D3F3F-AF75-4C88-A814-75BF3011B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A001 Development (and testing)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62BC5F-3B49-4675-8541-ADF98EB865CD}"/>
              </a:ext>
            </a:extLst>
          </p:cNvPr>
          <p:cNvSpPr/>
          <p:nvPr/>
        </p:nvSpPr>
        <p:spPr>
          <a:xfrm>
            <a:off x="3469786" y="965395"/>
            <a:ext cx="1428983" cy="482694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Git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7E70CB-77C6-4F53-BA98-BBDF3A079C9B}"/>
              </a:ext>
            </a:extLst>
          </p:cNvPr>
          <p:cNvSpPr/>
          <p:nvPr/>
        </p:nvSpPr>
        <p:spPr>
          <a:xfrm>
            <a:off x="1101147" y="959219"/>
            <a:ext cx="2274765" cy="451329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OpenShift Registry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7A8A31C-4E1C-4DA7-81CF-9C8F57A31607}"/>
              </a:ext>
            </a:extLst>
          </p:cNvPr>
          <p:cNvSpPr/>
          <p:nvPr/>
        </p:nvSpPr>
        <p:spPr>
          <a:xfrm>
            <a:off x="1380692" y="2551066"/>
            <a:ext cx="1027032" cy="336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OOB Agent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7DCA46F-ADFC-432B-BA5F-A776601F7021}"/>
              </a:ext>
            </a:extLst>
          </p:cNvPr>
          <p:cNvSpPr/>
          <p:nvPr/>
        </p:nvSpPr>
        <p:spPr>
          <a:xfrm>
            <a:off x="1380692" y="2094919"/>
            <a:ext cx="1027032" cy="336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OOB App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410811C-7345-4FA0-9C97-C8703953AF99}"/>
              </a:ext>
            </a:extLst>
          </p:cNvPr>
          <p:cNvSpPr/>
          <p:nvPr/>
        </p:nvSpPr>
        <p:spPr>
          <a:xfrm>
            <a:off x="1380692" y="1638772"/>
            <a:ext cx="1027032" cy="336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OOB Foundation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8D5B1D-6C39-4945-B928-666A7A5708B6}"/>
              </a:ext>
            </a:extLst>
          </p:cNvPr>
          <p:cNvSpPr/>
          <p:nvPr/>
        </p:nvSpPr>
        <p:spPr>
          <a:xfrm>
            <a:off x="5027558" y="959219"/>
            <a:ext cx="5782054" cy="108660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OpenShift Cluster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80CA604-6520-41AF-A104-ACDA0D0B5EB9}"/>
              </a:ext>
            </a:extLst>
          </p:cNvPr>
          <p:cNvSpPr/>
          <p:nvPr/>
        </p:nvSpPr>
        <p:spPr>
          <a:xfrm>
            <a:off x="1380692" y="3463360"/>
            <a:ext cx="1027032" cy="33662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ActiveMQ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6EDDB0E-90C2-4A2C-B53A-1F5952038C40}"/>
              </a:ext>
            </a:extLst>
          </p:cNvPr>
          <p:cNvSpPr/>
          <p:nvPr/>
        </p:nvSpPr>
        <p:spPr>
          <a:xfrm>
            <a:off x="1380692" y="3007213"/>
            <a:ext cx="1027032" cy="33662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DB2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C6E649-69D2-49C5-86B9-AB309C90AD84}"/>
              </a:ext>
            </a:extLst>
          </p:cNvPr>
          <p:cNvSpPr/>
          <p:nvPr/>
        </p:nvSpPr>
        <p:spPr>
          <a:xfrm>
            <a:off x="5027557" y="2078496"/>
            <a:ext cx="5782053" cy="33662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IBM Common Service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B48C62-2372-49A1-A36F-FD92B7DFE2FF}"/>
              </a:ext>
            </a:extLst>
          </p:cNvPr>
          <p:cNvSpPr/>
          <p:nvPr/>
        </p:nvSpPr>
        <p:spPr>
          <a:xfrm>
            <a:off x="5253316" y="2478941"/>
            <a:ext cx="5440681" cy="331791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Service A Dev Project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BD849C-DAD1-4E1D-AA12-82CAAF521E61}"/>
              </a:ext>
            </a:extLst>
          </p:cNvPr>
          <p:cNvSpPr/>
          <p:nvPr/>
        </p:nvSpPr>
        <p:spPr>
          <a:xfrm>
            <a:off x="6968692" y="3991631"/>
            <a:ext cx="3303456" cy="1547605"/>
          </a:xfrm>
          <a:prstGeom prst="rect">
            <a:avLst/>
          </a:prstGeom>
          <a:noFill/>
          <a:ln w="38100">
            <a:solidFill>
              <a:schemeClr val="bg1">
                <a:lumMod val="95000"/>
                <a:lumOff val="5000"/>
              </a:schemeClr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00" dirty="0"/>
              <a:t>Task A001 Run Time</a:t>
            </a:r>
          </a:p>
          <a:p>
            <a:endParaRPr lang="en-US" sz="11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65AFB2E-58AD-4F8D-A5BC-C852021EAF2E}"/>
              </a:ext>
            </a:extLst>
          </p:cNvPr>
          <p:cNvSpPr/>
          <p:nvPr/>
        </p:nvSpPr>
        <p:spPr>
          <a:xfrm>
            <a:off x="7992229" y="3267065"/>
            <a:ext cx="914400" cy="50493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Container</a:t>
            </a:r>
          </a:p>
          <a:p>
            <a:pPr algn="ctr"/>
            <a:r>
              <a:rPr lang="en-US" sz="800" dirty="0"/>
              <a:t>DB2 Config</a:t>
            </a:r>
          </a:p>
          <a:p>
            <a:pPr algn="ctr"/>
            <a:r>
              <a:rPr lang="en-US" sz="800" dirty="0"/>
              <a:t>Svc A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52CC768-E412-4890-A899-785F066881E1}"/>
              </a:ext>
            </a:extLst>
          </p:cNvPr>
          <p:cNvSpPr/>
          <p:nvPr/>
        </p:nvSpPr>
        <p:spPr>
          <a:xfrm>
            <a:off x="8735146" y="3311342"/>
            <a:ext cx="914400" cy="50493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Container</a:t>
            </a:r>
          </a:p>
          <a:p>
            <a:pPr algn="ctr"/>
            <a:r>
              <a:rPr lang="en-US" sz="800" dirty="0"/>
              <a:t>DB2 </a:t>
            </a:r>
            <a:r>
              <a:rPr lang="en-US" sz="800" dirty="0" err="1"/>
              <a:t>NonConfig</a:t>
            </a:r>
            <a:endParaRPr lang="en-US" sz="8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448B24D-02A4-4D8D-9218-59633BFAF6AB}"/>
              </a:ext>
            </a:extLst>
          </p:cNvPr>
          <p:cNvSpPr/>
          <p:nvPr/>
        </p:nvSpPr>
        <p:spPr>
          <a:xfrm>
            <a:off x="5576436" y="2838900"/>
            <a:ext cx="4831587" cy="33662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Project Setup for OMS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0CCDCA1-5DFB-4EC4-96B9-1369FABAE4A6}"/>
              </a:ext>
            </a:extLst>
          </p:cNvPr>
          <p:cNvSpPr/>
          <p:nvPr/>
        </p:nvSpPr>
        <p:spPr>
          <a:xfrm>
            <a:off x="7083750" y="3284229"/>
            <a:ext cx="914400" cy="5049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Container</a:t>
            </a:r>
          </a:p>
          <a:p>
            <a:pPr algn="ctr"/>
            <a:r>
              <a:rPr lang="en-US" sz="800" dirty="0"/>
              <a:t>Foundation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1600F30-8475-4B7E-BAAF-8E0714DDCECD}"/>
              </a:ext>
            </a:extLst>
          </p:cNvPr>
          <p:cNvSpPr/>
          <p:nvPr/>
        </p:nvSpPr>
        <p:spPr>
          <a:xfrm>
            <a:off x="5295058" y="3284229"/>
            <a:ext cx="914400" cy="5049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Container</a:t>
            </a:r>
          </a:p>
          <a:p>
            <a:pPr algn="ctr"/>
            <a:r>
              <a:rPr lang="en-US" sz="800" dirty="0"/>
              <a:t>Service A App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1D941F9-5E80-45C3-A062-FC0F5D88C65E}"/>
              </a:ext>
            </a:extLst>
          </p:cNvPr>
          <p:cNvSpPr/>
          <p:nvPr/>
        </p:nvSpPr>
        <p:spPr>
          <a:xfrm>
            <a:off x="6189404" y="3284229"/>
            <a:ext cx="914400" cy="5049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Container</a:t>
            </a:r>
          </a:p>
          <a:p>
            <a:pPr algn="ctr"/>
            <a:r>
              <a:rPr lang="en-US" sz="800" dirty="0"/>
              <a:t>Service A Agent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0BEB5C7-3E82-496E-A9E5-42E04C2CC432}"/>
              </a:ext>
            </a:extLst>
          </p:cNvPr>
          <p:cNvSpPr/>
          <p:nvPr/>
        </p:nvSpPr>
        <p:spPr>
          <a:xfrm>
            <a:off x="9624819" y="3295047"/>
            <a:ext cx="914400" cy="50493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Container</a:t>
            </a:r>
          </a:p>
          <a:p>
            <a:pPr algn="ctr"/>
            <a:r>
              <a:rPr lang="en-US" sz="800" dirty="0"/>
              <a:t>ActiveMQ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DD6071F-26D8-42A5-B6B4-95B9A603425C}"/>
              </a:ext>
            </a:extLst>
          </p:cNvPr>
          <p:cNvSpPr/>
          <p:nvPr/>
        </p:nvSpPr>
        <p:spPr>
          <a:xfrm>
            <a:off x="4200664" y="2158041"/>
            <a:ext cx="683196" cy="3377591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TaskA001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41A9696-2499-43F5-BBC6-533E1CF139E4}"/>
              </a:ext>
            </a:extLst>
          </p:cNvPr>
          <p:cNvSpPr/>
          <p:nvPr/>
        </p:nvSpPr>
        <p:spPr>
          <a:xfrm>
            <a:off x="3493627" y="2158040"/>
            <a:ext cx="683196" cy="3377591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/>
              <a:t>Srvc</a:t>
            </a:r>
            <a:r>
              <a:rPr lang="en-US" dirty="0"/>
              <a:t> A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9EA4076-5BC6-455E-B940-C70DACE8AFFD}"/>
              </a:ext>
            </a:extLst>
          </p:cNvPr>
          <p:cNvSpPr/>
          <p:nvPr/>
        </p:nvSpPr>
        <p:spPr>
          <a:xfrm>
            <a:off x="8400249" y="4993742"/>
            <a:ext cx="914400" cy="504939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Container</a:t>
            </a:r>
          </a:p>
          <a:p>
            <a:pPr algn="ctr"/>
            <a:r>
              <a:rPr lang="en-US" sz="800" dirty="0"/>
              <a:t>DB2 Config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5389949-4305-4842-9898-819C61992F25}"/>
              </a:ext>
            </a:extLst>
          </p:cNvPr>
          <p:cNvSpPr/>
          <p:nvPr/>
        </p:nvSpPr>
        <p:spPr>
          <a:xfrm>
            <a:off x="8857449" y="4496767"/>
            <a:ext cx="914400" cy="504939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Container</a:t>
            </a:r>
          </a:p>
          <a:p>
            <a:pPr algn="ctr"/>
            <a:r>
              <a:rPr lang="en-US" sz="800" dirty="0"/>
              <a:t>Task A001 Agent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83263CB-D214-4F91-A946-33F236C24A73}"/>
              </a:ext>
            </a:extLst>
          </p:cNvPr>
          <p:cNvSpPr/>
          <p:nvPr/>
        </p:nvSpPr>
        <p:spPr>
          <a:xfrm>
            <a:off x="7808080" y="4496766"/>
            <a:ext cx="914400" cy="504939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Container</a:t>
            </a:r>
          </a:p>
          <a:p>
            <a:pPr algn="ctr"/>
            <a:r>
              <a:rPr lang="en-US" sz="800" dirty="0"/>
              <a:t>Task A001 App</a:t>
            </a:r>
          </a:p>
        </p:txBody>
      </p:sp>
      <p:sp>
        <p:nvSpPr>
          <p:cNvPr id="39" name="Rectangle: Top Corners One Rounded and One Snipped 38">
            <a:extLst>
              <a:ext uri="{FF2B5EF4-FFF2-40B4-BE49-F238E27FC236}">
                <a16:creationId xmlns:a16="http://schemas.microsoft.com/office/drawing/2014/main" id="{251C5694-9738-4BFA-B426-33F21CF52203}"/>
              </a:ext>
            </a:extLst>
          </p:cNvPr>
          <p:cNvSpPr/>
          <p:nvPr/>
        </p:nvSpPr>
        <p:spPr>
          <a:xfrm>
            <a:off x="4312297" y="3295047"/>
            <a:ext cx="491530" cy="336626"/>
          </a:xfrm>
          <a:prstGeom prst="snip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A001 CDT</a:t>
            </a:r>
          </a:p>
        </p:txBody>
      </p:sp>
      <p:sp>
        <p:nvSpPr>
          <p:cNvPr id="41" name="Rectangle: Top Corners One Rounded and One Snipped 40">
            <a:extLst>
              <a:ext uri="{FF2B5EF4-FFF2-40B4-BE49-F238E27FC236}">
                <a16:creationId xmlns:a16="http://schemas.microsoft.com/office/drawing/2014/main" id="{17C1C430-0603-480E-8FAA-E3C345CFB447}"/>
              </a:ext>
            </a:extLst>
          </p:cNvPr>
          <p:cNvSpPr/>
          <p:nvPr/>
        </p:nvSpPr>
        <p:spPr>
          <a:xfrm>
            <a:off x="3589460" y="4213964"/>
            <a:ext cx="491530" cy="336626"/>
          </a:xfrm>
          <a:prstGeom prst="snip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Srvc</a:t>
            </a:r>
            <a:r>
              <a:rPr lang="en-US" sz="800" dirty="0"/>
              <a:t> A CDT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90C36B77-720A-4533-8586-534B42688379}"/>
              </a:ext>
            </a:extLst>
          </p:cNvPr>
          <p:cNvSpPr/>
          <p:nvPr/>
        </p:nvSpPr>
        <p:spPr>
          <a:xfrm>
            <a:off x="1372475" y="4426456"/>
            <a:ext cx="1027032" cy="336626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Service A Agent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D908A264-91E7-4657-9E53-ABAD9AF343A2}"/>
              </a:ext>
            </a:extLst>
          </p:cNvPr>
          <p:cNvSpPr/>
          <p:nvPr/>
        </p:nvSpPr>
        <p:spPr>
          <a:xfrm>
            <a:off x="1372475" y="3970309"/>
            <a:ext cx="1027032" cy="336626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Service A App</a:t>
            </a:r>
          </a:p>
        </p:txBody>
      </p:sp>
      <p:sp>
        <p:nvSpPr>
          <p:cNvPr id="40" name="Rectangle: Top Corners One Rounded and One Snipped 39">
            <a:extLst>
              <a:ext uri="{FF2B5EF4-FFF2-40B4-BE49-F238E27FC236}">
                <a16:creationId xmlns:a16="http://schemas.microsoft.com/office/drawing/2014/main" id="{342CB059-56E3-416F-A0CE-5EAA544FBDF9}"/>
              </a:ext>
            </a:extLst>
          </p:cNvPr>
          <p:cNvSpPr/>
          <p:nvPr/>
        </p:nvSpPr>
        <p:spPr>
          <a:xfrm>
            <a:off x="3591886" y="3069236"/>
            <a:ext cx="491530" cy="336626"/>
          </a:xfrm>
          <a:prstGeom prst="snip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Srvc</a:t>
            </a:r>
            <a:r>
              <a:rPr lang="en-US" sz="800" dirty="0"/>
              <a:t> A Code</a:t>
            </a:r>
          </a:p>
        </p:txBody>
      </p:sp>
      <p:sp>
        <p:nvSpPr>
          <p:cNvPr id="37" name="Rectangle: Top Corners One Rounded and One Snipped 36">
            <a:extLst>
              <a:ext uri="{FF2B5EF4-FFF2-40B4-BE49-F238E27FC236}">
                <a16:creationId xmlns:a16="http://schemas.microsoft.com/office/drawing/2014/main" id="{A918067D-4076-446A-ADFF-7E2B1C1A0F1D}"/>
              </a:ext>
            </a:extLst>
          </p:cNvPr>
          <p:cNvSpPr/>
          <p:nvPr/>
        </p:nvSpPr>
        <p:spPr>
          <a:xfrm>
            <a:off x="4304461" y="2838900"/>
            <a:ext cx="491530" cy="336626"/>
          </a:xfrm>
          <a:prstGeom prst="snip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A001 Code</a:t>
            </a:r>
          </a:p>
        </p:txBody>
      </p:sp>
      <p:sp>
        <p:nvSpPr>
          <p:cNvPr id="20" name="Rectangle: Top Corners One Rounded and One Snipped 19">
            <a:extLst>
              <a:ext uri="{FF2B5EF4-FFF2-40B4-BE49-F238E27FC236}">
                <a16:creationId xmlns:a16="http://schemas.microsoft.com/office/drawing/2014/main" id="{6A5C490F-E6F7-44C3-8B87-EDE8D1419A49}"/>
              </a:ext>
            </a:extLst>
          </p:cNvPr>
          <p:cNvSpPr/>
          <p:nvPr/>
        </p:nvSpPr>
        <p:spPr>
          <a:xfrm>
            <a:off x="3537052" y="4213963"/>
            <a:ext cx="596347" cy="336627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Svc A CDT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66D5A89-0F25-462A-AB97-208D1C0B25E8}"/>
              </a:ext>
            </a:extLst>
          </p:cNvPr>
          <p:cNvSpPr/>
          <p:nvPr/>
        </p:nvSpPr>
        <p:spPr>
          <a:xfrm>
            <a:off x="8400249" y="5001705"/>
            <a:ext cx="914400" cy="504939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Service A + </a:t>
            </a:r>
          </a:p>
          <a:p>
            <a:pPr algn="ctr"/>
            <a:r>
              <a:rPr lang="en-US" sz="800" dirty="0"/>
              <a:t>A001 Config</a:t>
            </a:r>
          </a:p>
        </p:txBody>
      </p:sp>
      <p:sp>
        <p:nvSpPr>
          <p:cNvPr id="45" name="Rectangle: Top Corners One Rounded and One Snipped 44">
            <a:extLst>
              <a:ext uri="{FF2B5EF4-FFF2-40B4-BE49-F238E27FC236}">
                <a16:creationId xmlns:a16="http://schemas.microsoft.com/office/drawing/2014/main" id="{179FE0EB-C6C9-43FA-98B1-5D8BBFC4B299}"/>
              </a:ext>
            </a:extLst>
          </p:cNvPr>
          <p:cNvSpPr/>
          <p:nvPr/>
        </p:nvSpPr>
        <p:spPr>
          <a:xfrm>
            <a:off x="3534938" y="4213963"/>
            <a:ext cx="596347" cy="336627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Svc A + A001 CDT</a:t>
            </a:r>
          </a:p>
        </p:txBody>
      </p:sp>
    </p:spTree>
    <p:extLst>
      <p:ext uri="{BB962C8B-B14F-4D97-AF65-F5344CB8AC3E}">
        <p14:creationId xmlns:p14="http://schemas.microsoft.com/office/powerpoint/2010/main" val="2073033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3.7037E-6 L -0.48034 -0.29399 " pathEditMode="relative" rAng="0" ptsTypes="AA">
                                      <p:cBhvr>
                                        <p:cTn id="8" dur="2000" spd="-100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023" y="-14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2.59259E-6 L -0.43424 -0.35254 " pathEditMode="relative" rAng="0" ptsTypes="AA">
                                      <p:cBhvr>
                                        <p:cTn id="14" dur="2000" spd="-100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719" y="-176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2.59259E-6 L -0.52031 -0.29629 " pathEditMode="relative" rAng="0" ptsTypes="AA">
                                      <p:cBhvr>
                                        <p:cTn id="20" dur="2000" spd="-100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016" y="-148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4.07407E-6 L -0.00938 0.06365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" y="3171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1.11111E-6 L -0.02187 0.08588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94" y="42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autoRev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11111E-6 L 0.35756 0.12361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78" y="61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42" presetClass="path" presetSubtype="0" accel="50000" decel="50000" autoRev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4.07407E-6 L 0.34323 0.21736 " pathEditMode="relative" rAng="0" ptsTypes="AA">
                                      <p:cBhvr>
                                        <p:cTn id="43" dur="3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61" y="10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2.59259E-6 L 0.3181 0.26667 " pathEditMode="relative" rAng="0" ptsTypes="AA">
                                      <p:cBhvr>
                                        <p:cTn id="55" dur="2000" spd="-100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98" y="1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path" presetSubtype="0" accel="50000" decel="50000" autoRev="1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4.07407E-6 L -0.05769 0.03796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91" y="1898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path" presetSubtype="0" accel="50000" decel="50000" autoRev="1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2.59259E-6 L -0.05925 0.1338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17" y="6597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0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path" presetSubtype="0" accel="50000" decel="50000" autoRev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7.40741E-7 L -0.11523 0.15741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68" y="7870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2" grpId="0" animBg="1"/>
      <p:bldP spid="27" grpId="0" animBg="1"/>
      <p:bldP spid="33" grpId="0" animBg="1"/>
      <p:bldP spid="34" grpId="0" animBg="1"/>
      <p:bldP spid="34" grpId="1" animBg="1"/>
      <p:bldP spid="36" grpId="0" animBg="1"/>
      <p:bldP spid="36" grpId="1" animBg="1"/>
      <p:bldP spid="35" grpId="0" animBg="1"/>
      <p:bldP spid="35" grpId="1" animBg="1"/>
      <p:bldP spid="39" grpId="1" animBg="1"/>
      <p:bldP spid="39" grpId="2" animBg="1"/>
      <p:bldP spid="39" grpId="3" animBg="1"/>
      <p:bldP spid="39" grpId="4" animBg="1"/>
      <p:bldP spid="41" grpId="0" animBg="1"/>
      <p:bldP spid="42" grpId="0" animBg="1"/>
      <p:bldP spid="43" grpId="0" animBg="1"/>
      <p:bldP spid="40" grpId="0" animBg="1"/>
      <p:bldP spid="40" grpId="1" animBg="1"/>
      <p:bldP spid="37" grpId="0" animBg="1"/>
      <p:bldP spid="37" grpId="2" animBg="1"/>
      <p:bldP spid="37" grpId="3" animBg="1"/>
      <p:bldP spid="37" grpId="4" animBg="1"/>
      <p:bldP spid="20" grpId="0" animBg="1"/>
      <p:bldP spid="44" grpId="0" animBg="1"/>
      <p:bldP spid="4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D3F3F-AF75-4C88-A814-75BF3011B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Validate Service A in Group Environment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62BC5F-3B49-4675-8541-ADF98EB865CD}"/>
              </a:ext>
            </a:extLst>
          </p:cNvPr>
          <p:cNvSpPr/>
          <p:nvPr/>
        </p:nvSpPr>
        <p:spPr>
          <a:xfrm>
            <a:off x="3469786" y="965395"/>
            <a:ext cx="1428983" cy="482694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Git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7E70CB-77C6-4F53-BA98-BBDF3A079C9B}"/>
              </a:ext>
            </a:extLst>
          </p:cNvPr>
          <p:cNvSpPr/>
          <p:nvPr/>
        </p:nvSpPr>
        <p:spPr>
          <a:xfrm>
            <a:off x="1101147" y="959219"/>
            <a:ext cx="2274765" cy="451329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OpenShift Registry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7A8A31C-4E1C-4DA7-81CF-9C8F57A31607}"/>
              </a:ext>
            </a:extLst>
          </p:cNvPr>
          <p:cNvSpPr/>
          <p:nvPr/>
        </p:nvSpPr>
        <p:spPr>
          <a:xfrm>
            <a:off x="1380692" y="2551066"/>
            <a:ext cx="1027032" cy="336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OOB Agent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7DCA46F-ADFC-432B-BA5F-A776601F7021}"/>
              </a:ext>
            </a:extLst>
          </p:cNvPr>
          <p:cNvSpPr/>
          <p:nvPr/>
        </p:nvSpPr>
        <p:spPr>
          <a:xfrm>
            <a:off x="1380692" y="2094919"/>
            <a:ext cx="1027032" cy="336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OOB App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410811C-7345-4FA0-9C97-C8703953AF99}"/>
              </a:ext>
            </a:extLst>
          </p:cNvPr>
          <p:cNvSpPr/>
          <p:nvPr/>
        </p:nvSpPr>
        <p:spPr>
          <a:xfrm>
            <a:off x="1380692" y="1638772"/>
            <a:ext cx="1027032" cy="336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OOB Foundation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8D5B1D-6C39-4945-B928-666A7A5708B6}"/>
              </a:ext>
            </a:extLst>
          </p:cNvPr>
          <p:cNvSpPr/>
          <p:nvPr/>
        </p:nvSpPr>
        <p:spPr>
          <a:xfrm>
            <a:off x="5027558" y="959219"/>
            <a:ext cx="5782054" cy="108660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RH OS Cluster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80CA604-6520-41AF-A104-ACDA0D0B5EB9}"/>
              </a:ext>
            </a:extLst>
          </p:cNvPr>
          <p:cNvSpPr/>
          <p:nvPr/>
        </p:nvSpPr>
        <p:spPr>
          <a:xfrm>
            <a:off x="1380692" y="3463360"/>
            <a:ext cx="1027032" cy="33662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ActiveMQ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6EDDB0E-90C2-4A2C-B53A-1F5952038C40}"/>
              </a:ext>
            </a:extLst>
          </p:cNvPr>
          <p:cNvSpPr/>
          <p:nvPr/>
        </p:nvSpPr>
        <p:spPr>
          <a:xfrm>
            <a:off x="1380692" y="3007213"/>
            <a:ext cx="1027032" cy="33662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DB2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C6E649-69D2-49C5-86B9-AB309C90AD84}"/>
              </a:ext>
            </a:extLst>
          </p:cNvPr>
          <p:cNvSpPr/>
          <p:nvPr/>
        </p:nvSpPr>
        <p:spPr>
          <a:xfrm>
            <a:off x="5027557" y="2078496"/>
            <a:ext cx="5782053" cy="33662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IBM Common Service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B48C62-2372-49A1-A36F-FD92B7DFE2FF}"/>
              </a:ext>
            </a:extLst>
          </p:cNvPr>
          <p:cNvSpPr/>
          <p:nvPr/>
        </p:nvSpPr>
        <p:spPr>
          <a:xfrm>
            <a:off x="5253316" y="2478941"/>
            <a:ext cx="5440681" cy="331791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Group Environment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52CC768-E412-4890-A899-785F066881E1}"/>
              </a:ext>
            </a:extLst>
          </p:cNvPr>
          <p:cNvSpPr/>
          <p:nvPr/>
        </p:nvSpPr>
        <p:spPr>
          <a:xfrm>
            <a:off x="7455393" y="3253244"/>
            <a:ext cx="914400" cy="50493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Container</a:t>
            </a:r>
          </a:p>
          <a:p>
            <a:pPr algn="ctr"/>
            <a:r>
              <a:rPr lang="en-US" sz="800" dirty="0"/>
              <a:t>DB2 </a:t>
            </a:r>
            <a:r>
              <a:rPr lang="en-US" sz="800" dirty="0" err="1"/>
              <a:t>NonConfig</a:t>
            </a:r>
            <a:endParaRPr lang="en-US" sz="8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448B24D-02A4-4D8D-9218-59633BFAF6AB}"/>
              </a:ext>
            </a:extLst>
          </p:cNvPr>
          <p:cNvSpPr/>
          <p:nvPr/>
        </p:nvSpPr>
        <p:spPr>
          <a:xfrm>
            <a:off x="5576436" y="2838900"/>
            <a:ext cx="4831587" cy="33662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Project Setup for OMS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0CCDCA1-5DFB-4EC4-96B9-1369FABAE4A6}"/>
              </a:ext>
            </a:extLst>
          </p:cNvPr>
          <p:cNvSpPr/>
          <p:nvPr/>
        </p:nvSpPr>
        <p:spPr>
          <a:xfrm>
            <a:off x="6451616" y="3264891"/>
            <a:ext cx="914400" cy="5049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Container</a:t>
            </a:r>
          </a:p>
          <a:p>
            <a:pPr algn="ctr"/>
            <a:r>
              <a:rPr lang="en-US" sz="800" dirty="0"/>
              <a:t>Foundation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0BEB5C7-3E82-496E-A9E5-42E04C2CC432}"/>
              </a:ext>
            </a:extLst>
          </p:cNvPr>
          <p:cNvSpPr/>
          <p:nvPr/>
        </p:nvSpPr>
        <p:spPr>
          <a:xfrm>
            <a:off x="8459170" y="3239345"/>
            <a:ext cx="914400" cy="50493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Container</a:t>
            </a:r>
          </a:p>
          <a:p>
            <a:pPr algn="ctr"/>
            <a:r>
              <a:rPr lang="en-US" sz="800" dirty="0"/>
              <a:t>ActiveMQ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41A9696-2499-43F5-BBC6-533E1CF139E4}"/>
              </a:ext>
            </a:extLst>
          </p:cNvPr>
          <p:cNvSpPr/>
          <p:nvPr/>
        </p:nvSpPr>
        <p:spPr>
          <a:xfrm>
            <a:off x="3493626" y="3007213"/>
            <a:ext cx="1364619" cy="2528418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/>
              <a:t>Srvc</a:t>
            </a:r>
            <a:r>
              <a:rPr lang="en-US" dirty="0"/>
              <a:t> A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9EA4076-5BC6-455E-B940-C70DACE8AFFD}"/>
              </a:ext>
            </a:extLst>
          </p:cNvPr>
          <p:cNvSpPr/>
          <p:nvPr/>
        </p:nvSpPr>
        <p:spPr>
          <a:xfrm>
            <a:off x="6806163" y="4384258"/>
            <a:ext cx="914400" cy="504939"/>
          </a:xfrm>
          <a:prstGeom prst="ellipse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Container</a:t>
            </a:r>
          </a:p>
          <a:p>
            <a:pPr algn="ctr"/>
            <a:r>
              <a:rPr lang="en-US" sz="900" dirty="0"/>
              <a:t>Service A Config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90C36B77-720A-4533-8586-534B42688379}"/>
              </a:ext>
            </a:extLst>
          </p:cNvPr>
          <p:cNvSpPr/>
          <p:nvPr/>
        </p:nvSpPr>
        <p:spPr>
          <a:xfrm>
            <a:off x="1372475" y="4426456"/>
            <a:ext cx="1027032" cy="336626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Service A Agent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D908A264-91E7-4657-9E53-ABAD9AF343A2}"/>
              </a:ext>
            </a:extLst>
          </p:cNvPr>
          <p:cNvSpPr/>
          <p:nvPr/>
        </p:nvSpPr>
        <p:spPr>
          <a:xfrm>
            <a:off x="1372475" y="3970309"/>
            <a:ext cx="1027032" cy="336626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Service A App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854220E-7334-4E87-ADF8-20447D8793FD}"/>
              </a:ext>
            </a:extLst>
          </p:cNvPr>
          <p:cNvSpPr/>
          <p:nvPr/>
        </p:nvSpPr>
        <p:spPr>
          <a:xfrm>
            <a:off x="3498924" y="1440336"/>
            <a:ext cx="1364619" cy="1398564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Group</a:t>
            </a:r>
          </a:p>
        </p:txBody>
      </p:sp>
      <p:sp>
        <p:nvSpPr>
          <p:cNvPr id="45" name="Rectangle: Top Corners One Rounded and One Snipped 44">
            <a:extLst>
              <a:ext uri="{FF2B5EF4-FFF2-40B4-BE49-F238E27FC236}">
                <a16:creationId xmlns:a16="http://schemas.microsoft.com/office/drawing/2014/main" id="{1FA02430-74C9-42CD-979B-269B46A12438}"/>
              </a:ext>
            </a:extLst>
          </p:cNvPr>
          <p:cNvSpPr/>
          <p:nvPr/>
        </p:nvSpPr>
        <p:spPr>
          <a:xfrm>
            <a:off x="3867985" y="2045825"/>
            <a:ext cx="596347" cy="336627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Group Entities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1600F30-8475-4B7E-BAAF-8E0714DDCECD}"/>
              </a:ext>
            </a:extLst>
          </p:cNvPr>
          <p:cNvSpPr/>
          <p:nvPr/>
        </p:nvSpPr>
        <p:spPr>
          <a:xfrm>
            <a:off x="5994416" y="4067970"/>
            <a:ext cx="914400" cy="504939"/>
          </a:xfrm>
          <a:prstGeom prst="ellipse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Container</a:t>
            </a:r>
          </a:p>
          <a:p>
            <a:pPr algn="ctr"/>
            <a:r>
              <a:rPr lang="en-US" sz="900" dirty="0"/>
              <a:t>Service A App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1D941F9-5E80-45C3-A062-FC0F5D88C65E}"/>
              </a:ext>
            </a:extLst>
          </p:cNvPr>
          <p:cNvSpPr/>
          <p:nvPr/>
        </p:nvSpPr>
        <p:spPr>
          <a:xfrm>
            <a:off x="5994416" y="4713703"/>
            <a:ext cx="914400" cy="504939"/>
          </a:xfrm>
          <a:prstGeom prst="ellipse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Container</a:t>
            </a:r>
          </a:p>
          <a:p>
            <a:pPr algn="ctr"/>
            <a:r>
              <a:rPr lang="en-US" sz="900" dirty="0"/>
              <a:t>Service A Agent</a:t>
            </a:r>
          </a:p>
        </p:txBody>
      </p:sp>
      <p:sp>
        <p:nvSpPr>
          <p:cNvPr id="46" name="Rectangle: Top Corners One Rounded and One Snipped 45">
            <a:extLst>
              <a:ext uri="{FF2B5EF4-FFF2-40B4-BE49-F238E27FC236}">
                <a16:creationId xmlns:a16="http://schemas.microsoft.com/office/drawing/2014/main" id="{A0BD90FA-D79C-44A3-82AB-3478C86B6C0E}"/>
              </a:ext>
            </a:extLst>
          </p:cNvPr>
          <p:cNvSpPr/>
          <p:nvPr/>
        </p:nvSpPr>
        <p:spPr>
          <a:xfrm>
            <a:off x="3862836" y="3707412"/>
            <a:ext cx="548640" cy="329184"/>
          </a:xfrm>
          <a:prstGeom prst="snip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DB </a:t>
            </a:r>
            <a:r>
              <a:rPr lang="en-US" sz="800" dirty="0" err="1"/>
              <a:t>Extens</a:t>
            </a:r>
            <a:endParaRPr lang="en-US" sz="800" dirty="0"/>
          </a:p>
        </p:txBody>
      </p:sp>
      <p:sp>
        <p:nvSpPr>
          <p:cNvPr id="40" name="Rectangle: Top Corners One Rounded and One Snipped 39">
            <a:extLst>
              <a:ext uri="{FF2B5EF4-FFF2-40B4-BE49-F238E27FC236}">
                <a16:creationId xmlns:a16="http://schemas.microsoft.com/office/drawing/2014/main" id="{342CB059-56E3-416F-A0CE-5EAA544FBDF9}"/>
              </a:ext>
            </a:extLst>
          </p:cNvPr>
          <p:cNvSpPr/>
          <p:nvPr/>
        </p:nvSpPr>
        <p:spPr>
          <a:xfrm>
            <a:off x="3856613" y="3707412"/>
            <a:ext cx="548640" cy="329184"/>
          </a:xfrm>
          <a:prstGeom prst="snip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Srvc</a:t>
            </a:r>
            <a:r>
              <a:rPr lang="en-US" sz="800" dirty="0"/>
              <a:t> A Code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B4184E8-51F3-4144-9176-31425F7C4579}"/>
              </a:ext>
            </a:extLst>
          </p:cNvPr>
          <p:cNvGrpSpPr/>
          <p:nvPr/>
        </p:nvGrpSpPr>
        <p:grpSpPr>
          <a:xfrm>
            <a:off x="5511780" y="3239345"/>
            <a:ext cx="4034972" cy="2262647"/>
            <a:chOff x="5511780" y="3239345"/>
            <a:chExt cx="4034972" cy="2262647"/>
          </a:xfrm>
        </p:grpSpPr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56D8D987-FAE8-4401-8620-B5CE7CF1AD7E}"/>
                </a:ext>
              </a:extLst>
            </p:cNvPr>
            <p:cNvSpPr/>
            <p:nvPr/>
          </p:nvSpPr>
          <p:spPr>
            <a:xfrm>
              <a:off x="5511780" y="3239345"/>
              <a:ext cx="4034972" cy="2262647"/>
            </a:xfrm>
            <a:custGeom>
              <a:avLst/>
              <a:gdLst>
                <a:gd name="connsiteX0" fmla="*/ 1943612 w 4034972"/>
                <a:gd name="connsiteY0" fmla="*/ 0 h 2262647"/>
                <a:gd name="connsiteX1" fmla="*/ 3950383 w 4034972"/>
                <a:gd name="connsiteY1" fmla="*/ 0 h 2262647"/>
                <a:gd name="connsiteX2" fmla="*/ 3950383 w 4034972"/>
                <a:gd name="connsiteY2" fmla="*/ 604187 h 2262647"/>
                <a:gd name="connsiteX3" fmla="*/ 4034972 w 4034972"/>
                <a:gd name="connsiteY3" fmla="*/ 604187 h 2262647"/>
                <a:gd name="connsiteX4" fmla="*/ 4034972 w 4034972"/>
                <a:gd name="connsiteY4" fmla="*/ 696586 h 2262647"/>
                <a:gd name="connsiteX5" fmla="*/ 2858013 w 4034972"/>
                <a:gd name="connsiteY5" fmla="*/ 696586 h 2262647"/>
                <a:gd name="connsiteX6" fmla="*/ 2858013 w 4034972"/>
                <a:gd name="connsiteY6" fmla="*/ 2262647 h 2262647"/>
                <a:gd name="connsiteX7" fmla="*/ 0 w 4034972"/>
                <a:gd name="connsiteY7" fmla="*/ 2262647 h 2262647"/>
                <a:gd name="connsiteX8" fmla="*/ 0 w 4034972"/>
                <a:gd name="connsiteY8" fmla="*/ 604187 h 2262647"/>
                <a:gd name="connsiteX9" fmla="*/ 1943612 w 4034972"/>
                <a:gd name="connsiteY9" fmla="*/ 604187 h 2262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34972" h="2262647">
                  <a:moveTo>
                    <a:pt x="1943612" y="0"/>
                  </a:moveTo>
                  <a:lnTo>
                    <a:pt x="3950383" y="0"/>
                  </a:lnTo>
                  <a:lnTo>
                    <a:pt x="3950383" y="604187"/>
                  </a:lnTo>
                  <a:lnTo>
                    <a:pt x="4034972" y="604187"/>
                  </a:lnTo>
                  <a:lnTo>
                    <a:pt x="4034972" y="696586"/>
                  </a:lnTo>
                  <a:lnTo>
                    <a:pt x="2858013" y="696586"/>
                  </a:lnTo>
                  <a:lnTo>
                    <a:pt x="2858013" y="2262647"/>
                  </a:lnTo>
                  <a:lnTo>
                    <a:pt x="0" y="2262647"/>
                  </a:lnTo>
                  <a:lnTo>
                    <a:pt x="0" y="604187"/>
                  </a:lnTo>
                  <a:lnTo>
                    <a:pt x="1943612" y="604187"/>
                  </a:lnTo>
                  <a:close/>
                </a:path>
              </a:pathLst>
            </a:custGeom>
            <a:noFill/>
            <a:ln w="38100">
              <a:solidFill>
                <a:schemeClr val="bg1">
                  <a:lumMod val="95000"/>
                  <a:lumOff val="5000"/>
                </a:schemeClr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>
              <a:noAutofit/>
            </a:bodyPr>
            <a:lstStyle/>
            <a:p>
              <a:endParaRPr lang="en-US" sz="11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98BD242-18AD-416D-AF32-866E4748C022}"/>
                </a:ext>
              </a:extLst>
            </p:cNvPr>
            <p:cNvSpPr txBox="1"/>
            <p:nvPr/>
          </p:nvSpPr>
          <p:spPr>
            <a:xfrm>
              <a:off x="6847613" y="4087707"/>
              <a:ext cx="13170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D0D0D"/>
                  </a:solidFill>
                </a:rPr>
                <a:t>Svc A Run Time</a:t>
              </a:r>
            </a:p>
          </p:txBody>
        </p:sp>
      </p:grpSp>
      <p:sp>
        <p:nvSpPr>
          <p:cNvPr id="20" name="Rectangle: Top Corners One Rounded and One Snipped 19">
            <a:extLst>
              <a:ext uri="{FF2B5EF4-FFF2-40B4-BE49-F238E27FC236}">
                <a16:creationId xmlns:a16="http://schemas.microsoft.com/office/drawing/2014/main" id="{6A5C490F-E6F7-44C3-8B87-EDE8D1419A49}"/>
              </a:ext>
            </a:extLst>
          </p:cNvPr>
          <p:cNvSpPr/>
          <p:nvPr/>
        </p:nvSpPr>
        <p:spPr>
          <a:xfrm>
            <a:off x="3901853" y="4496765"/>
            <a:ext cx="548640" cy="329184"/>
          </a:xfrm>
          <a:prstGeom prst="snip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Svc A CDT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DAF8ADE-22CB-4F81-9188-C5F5E346A2F1}"/>
              </a:ext>
            </a:extLst>
          </p:cNvPr>
          <p:cNvGrpSpPr/>
          <p:nvPr/>
        </p:nvGrpSpPr>
        <p:grpSpPr>
          <a:xfrm>
            <a:off x="7391452" y="3216427"/>
            <a:ext cx="3108909" cy="2426991"/>
            <a:chOff x="7391452" y="3216427"/>
            <a:chExt cx="3108909" cy="2426991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D1BF8DC1-24C0-4FF1-B4B8-C129E587EAA7}"/>
                </a:ext>
              </a:extLst>
            </p:cNvPr>
            <p:cNvSpPr/>
            <p:nvPr/>
          </p:nvSpPr>
          <p:spPr>
            <a:xfrm>
              <a:off x="8632352" y="4700417"/>
              <a:ext cx="914400" cy="504939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Container</a:t>
              </a:r>
            </a:p>
            <a:p>
              <a:pPr algn="ctr"/>
              <a:r>
                <a:rPr lang="en-US" sz="900" dirty="0"/>
                <a:t>Service B Config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D37AB39E-33E2-4BD3-9EAF-18BD0A617AC4}"/>
                </a:ext>
              </a:extLst>
            </p:cNvPr>
            <p:cNvSpPr/>
            <p:nvPr/>
          </p:nvSpPr>
          <p:spPr>
            <a:xfrm>
              <a:off x="9506975" y="4416038"/>
              <a:ext cx="914400" cy="504939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Container</a:t>
              </a:r>
            </a:p>
            <a:p>
              <a:pPr algn="ctr"/>
              <a:r>
                <a:rPr lang="en-US" sz="900" dirty="0"/>
                <a:t>Service B App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D94A9E0F-B4B8-48B2-8497-89EB568A0264}"/>
                </a:ext>
              </a:extLst>
            </p:cNvPr>
            <p:cNvSpPr/>
            <p:nvPr/>
          </p:nvSpPr>
          <p:spPr>
            <a:xfrm>
              <a:off x="9482575" y="5060872"/>
              <a:ext cx="914400" cy="504939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Container</a:t>
              </a:r>
            </a:p>
            <a:p>
              <a:pPr algn="ctr"/>
              <a:r>
                <a:rPr lang="en-US" sz="900" dirty="0"/>
                <a:t>Service B Agent</a:t>
              </a: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B4F2151C-63BC-44C8-A0CB-C836ECEB66E4}"/>
                </a:ext>
              </a:extLst>
            </p:cNvPr>
            <p:cNvSpPr/>
            <p:nvPr/>
          </p:nvSpPr>
          <p:spPr>
            <a:xfrm>
              <a:off x="7391452" y="3216427"/>
              <a:ext cx="3108909" cy="2426991"/>
            </a:xfrm>
            <a:custGeom>
              <a:avLst/>
              <a:gdLst>
                <a:gd name="connsiteX0" fmla="*/ 0 w 3108909"/>
                <a:gd name="connsiteY0" fmla="*/ 0 h 2426991"/>
                <a:gd name="connsiteX1" fmla="*/ 2155300 w 3108909"/>
                <a:gd name="connsiteY1" fmla="*/ 0 h 2426991"/>
                <a:gd name="connsiteX2" fmla="*/ 2155300 w 3108909"/>
                <a:gd name="connsiteY2" fmla="*/ 808098 h 2426991"/>
                <a:gd name="connsiteX3" fmla="*/ 3108909 w 3108909"/>
                <a:gd name="connsiteY3" fmla="*/ 808098 h 2426991"/>
                <a:gd name="connsiteX4" fmla="*/ 3108909 w 3108909"/>
                <a:gd name="connsiteY4" fmla="*/ 2426991 h 2426991"/>
                <a:gd name="connsiteX5" fmla="*/ 1152185 w 3108909"/>
                <a:gd name="connsiteY5" fmla="*/ 2426991 h 2426991"/>
                <a:gd name="connsiteX6" fmla="*/ 1152185 w 3108909"/>
                <a:gd name="connsiteY6" fmla="*/ 838386 h 2426991"/>
                <a:gd name="connsiteX7" fmla="*/ 0 w 3108909"/>
                <a:gd name="connsiteY7" fmla="*/ 838386 h 2426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08909" h="2426991">
                  <a:moveTo>
                    <a:pt x="0" y="0"/>
                  </a:moveTo>
                  <a:lnTo>
                    <a:pt x="2155300" y="0"/>
                  </a:lnTo>
                  <a:lnTo>
                    <a:pt x="2155300" y="808098"/>
                  </a:lnTo>
                  <a:lnTo>
                    <a:pt x="3108909" y="808098"/>
                  </a:lnTo>
                  <a:lnTo>
                    <a:pt x="3108909" y="2426991"/>
                  </a:lnTo>
                  <a:lnTo>
                    <a:pt x="1152185" y="2426991"/>
                  </a:lnTo>
                  <a:lnTo>
                    <a:pt x="1152185" y="838386"/>
                  </a:lnTo>
                  <a:lnTo>
                    <a:pt x="0" y="838386"/>
                  </a:lnTo>
                  <a:close/>
                </a:path>
              </a:pathLst>
            </a:custGeom>
            <a:noFill/>
            <a:ln w="38100">
              <a:solidFill>
                <a:schemeClr val="accent5">
                  <a:lumMod val="40000"/>
                  <a:lumOff val="60000"/>
                </a:schemeClr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72D7292-D2F9-4D63-84BA-3520DA887065}"/>
                </a:ext>
              </a:extLst>
            </p:cNvPr>
            <p:cNvSpPr txBox="1"/>
            <p:nvPr/>
          </p:nvSpPr>
          <p:spPr>
            <a:xfrm>
              <a:off x="8709663" y="4076481"/>
              <a:ext cx="13090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Svc B Run Time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55186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2.59259E-6 L -0.37669 -0.20972 " pathEditMode="relative" rAng="0" ptsTypes="AA">
                                      <p:cBhvr>
                                        <p:cTn id="8" dur="2000" spd="-100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841" y="-10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59259E-6 L -0.29922 -0.02106 " pathEditMode="relative" rAng="0" ptsTypes="AA">
                                      <p:cBhvr>
                                        <p:cTn id="15" dur="200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61" y="-1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3.33333E-6 L -0.07578 0.04467 C -0.0914 0.05532 -0.11471 0.06041 -0.13919 0.05879 C -0.16719 0.05717 -0.18945 0.0493 -0.20469 0.0368 L -0.27786 -0.01713 " pathEditMode="relative" rAng="120000" ptsTypes="AAAAA">
                                      <p:cBhvr>
                                        <p:cTn id="22" dur="20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58" y="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autoRev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3.7037E-7 L 0.25573 0.04097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86" y="20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autoRev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3.33333E-6 L 0.00977 -0.2125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2" y="-10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42" presetClass="path" presetSubtype="0" accel="50000" decel="50000" autoRev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33333E-6 L 0.26979 0.16875 " pathEditMode="relative" rAng="0" ptsTypes="AA">
                                      <p:cBhvr>
                                        <p:cTn id="33" dur="3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90" y="84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  <p:bldP spid="45" grpId="0" animBg="1"/>
      <p:bldP spid="25" grpId="0" animBg="1"/>
      <p:bldP spid="25" grpId="1" animBg="1"/>
      <p:bldP spid="26" grpId="0" animBg="1"/>
      <p:bldP spid="26" grpId="1" animBg="1"/>
      <p:bldP spid="46" grpId="0" animBg="1"/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02394-9405-43A4-BB6A-AF72622BB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 and Pre-Requisites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32ECA3-056B-4FAD-9B5D-16BD89F20C35}"/>
              </a:ext>
            </a:extLst>
          </p:cNvPr>
          <p:cNvSpPr txBox="1"/>
          <p:nvPr/>
        </p:nvSpPr>
        <p:spPr>
          <a:xfrm>
            <a:off x="704641" y="1117264"/>
            <a:ext cx="108274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Assumptions: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Client has license for Multi-schema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It is possible for a Multi-schema setup with individual configuration schemas while sharing non-config schemas (meta, statistics, master, transaction)</a:t>
            </a:r>
          </a:p>
          <a:p>
            <a:endParaRPr lang="en-US" sz="2400" dirty="0"/>
          </a:p>
          <a:p>
            <a:r>
              <a:rPr lang="en-US" sz="2400" dirty="0"/>
              <a:t>Product Features Required: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Multi-schema support</a:t>
            </a:r>
          </a:p>
          <a:p>
            <a:endParaRPr lang="en-US" sz="2400" dirty="0"/>
          </a:p>
          <a:p>
            <a:r>
              <a:rPr lang="en-US" sz="2400" dirty="0"/>
              <a:t>Product Enhancement: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Configuration inheritance</a:t>
            </a:r>
          </a:p>
          <a:p>
            <a:pPr marL="285750" indent="-285750">
              <a:buFontTx/>
              <a:buChar char="-"/>
            </a:pP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3529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anded Edge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777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398</TotalTime>
  <Words>994</Words>
  <Application>Microsoft Office PowerPoint</Application>
  <PresentationFormat>Widescreen</PresentationFormat>
  <Paragraphs>363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Office Theme</vt:lpstr>
      <vt:lpstr>OMS CICD - Proposed</vt:lpstr>
      <vt:lpstr>PowerPoint Presentation</vt:lpstr>
      <vt:lpstr>PowerPoint Presentation</vt:lpstr>
      <vt:lpstr>Team Structure &amp; Run Time Structure</vt:lpstr>
      <vt:lpstr>Initialize OMS Group Cluster and Create Base CDT</vt:lpstr>
      <vt:lpstr>Initialize Service A Env</vt:lpstr>
      <vt:lpstr>Task A001 Development (and testing)</vt:lpstr>
      <vt:lpstr>Validate Service A in Group Environment</vt:lpstr>
      <vt:lpstr>Assumptions and Pre-Requisites</vt:lpstr>
      <vt:lpstr>PowerPoint Presentation</vt:lpstr>
      <vt:lpstr>OpenShift – Technology Landscape</vt:lpstr>
      <vt:lpstr>OpenShift - CI/CD Strategy</vt:lpstr>
      <vt:lpstr>OpenShift – Build Strategy</vt:lpstr>
      <vt:lpstr>OpenShift – Deployment Strategy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OMS CICD</dc:title>
  <dc:creator>Reyas Mohamed Reyas</dc:creator>
  <cp:lastModifiedBy>Reyas Mohamed Reyas</cp:lastModifiedBy>
  <cp:revision>25</cp:revision>
  <dcterms:created xsi:type="dcterms:W3CDTF">2019-08-27T21:09:52Z</dcterms:created>
  <dcterms:modified xsi:type="dcterms:W3CDTF">2019-08-28T21:51:30Z</dcterms:modified>
</cp:coreProperties>
</file>